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98" r:id="rId2"/>
    <p:sldId id="299" r:id="rId3"/>
    <p:sldId id="276" r:id="rId4"/>
    <p:sldId id="294" r:id="rId5"/>
    <p:sldId id="295" r:id="rId6"/>
    <p:sldId id="331" r:id="rId7"/>
    <p:sldId id="297" r:id="rId8"/>
    <p:sldId id="332" r:id="rId9"/>
    <p:sldId id="333" r:id="rId10"/>
    <p:sldId id="300" r:id="rId11"/>
    <p:sldId id="301" r:id="rId12"/>
    <p:sldId id="304" r:id="rId13"/>
    <p:sldId id="302" r:id="rId14"/>
    <p:sldId id="303" r:id="rId15"/>
    <p:sldId id="305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34" r:id="rId28"/>
    <p:sldId id="346" r:id="rId29"/>
    <p:sldId id="347" r:id="rId3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7C8"/>
    <a:srgbClr val="003A70"/>
    <a:srgbClr val="FFC72C"/>
    <a:srgbClr val="00B2A9"/>
    <a:srgbClr val="006298"/>
    <a:srgbClr val="7725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Stile 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9"/>
    <p:restoredTop sz="95659"/>
  </p:normalViewPr>
  <p:slideViewPr>
    <p:cSldViewPr snapToGrid="0" snapToObjects="1" showGuides="1">
      <p:cViewPr varScale="1">
        <p:scale>
          <a:sx n="102" d="100"/>
          <a:sy n="102" d="100"/>
        </p:scale>
        <p:origin x="77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E04FC-0E64-1840-9C6A-42B85D5EA1CD}" type="datetimeFigureOut">
              <a:rPr lang="it-IT" smtClean="0"/>
              <a:t>13/02/25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C4299-DFA9-814B-AD28-ECDE1FA0A8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86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13 febbraio 2025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2608855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864" userDrawn="1">
          <p15:clr>
            <a:srgbClr val="FBAE40"/>
          </p15:clr>
        </p15:guide>
        <p15:guide id="5" orient="horz" pos="3517" userDrawn="1">
          <p15:clr>
            <a:srgbClr val="FBAE40"/>
          </p15:clr>
        </p15:guide>
        <p15:guide id="7" orient="horz" pos="2742" userDrawn="1">
          <p15:clr>
            <a:srgbClr val="FBAE40"/>
          </p15:clr>
        </p15:guide>
        <p15:guide id="8" orient="horz" pos="1091" userDrawn="1">
          <p15:clr>
            <a:srgbClr val="FBAE40"/>
          </p15:clr>
        </p15:guide>
        <p15:guide id="10" pos="5011" userDrawn="1">
          <p15:clr>
            <a:srgbClr val="FBAE40"/>
          </p15:clr>
        </p15:guide>
        <p15:guide id="11" pos="467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CF852A-D30A-CC4D-BB28-885647985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87984D-29CE-3442-8C11-C7B68CA421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9099" y="1528003"/>
            <a:ext cx="5359131" cy="435133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Luiss Sans" pitchFamily="2" charset="0"/>
                <a:cs typeface="Calibri" panose="020F0502020204030204" pitchFamily="34" charset="0"/>
              </a:defRPr>
            </a:lvl1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020D039-24D7-3D4C-AC12-8A561B0819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30118" y="1534556"/>
            <a:ext cx="5611019" cy="435133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Luiss Sans" pitchFamily="2" charset="0"/>
                <a:cs typeface="Calibri" panose="020F0502020204030204" pitchFamily="34" charset="0"/>
              </a:defRPr>
            </a:lvl1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1475FED-2144-8A45-B971-72FEF3C89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E937F-DAC6-0B4A-AA33-EEC4AE615C47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5DAFAF3-5C89-784D-BB84-8D0F087F1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C1EA764-7BE2-C542-B147-FEDB2B2C1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596D8687-7367-CD48-9FF8-EE4A129CDF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6250912"/>
            <a:ext cx="1714284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382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bg>
      <p:bgPr>
        <a:solidFill>
          <a:srgbClr val="003A7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2522AE-B4DE-BE46-8DCD-711FCF7BB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 b="0">
                <a:solidFill>
                  <a:schemeClr val="bg1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2322D5-CD07-334E-AC52-C62261E6A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36971"/>
            <a:ext cx="11222038" cy="421487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  <a:latin typeface="Luiss Sans" pitchFamily="2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C2C449B-207F-D644-9692-120FA3A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5500" y="6224587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Luiss Sans" pitchFamily="2" charset="0"/>
              </a:defRPr>
            </a:lvl1pPr>
          </a:lstStyle>
          <a:p>
            <a:fld id="{2721728E-09D1-294C-815A-88BEBB89DB06}" type="datetime4">
              <a:rPr lang="it-IT" smtClean="0"/>
              <a:pPr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602E30-BCD6-B540-9A70-A2109E6F8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692" y="6224587"/>
            <a:ext cx="57077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Luiss Sans" pitchFamily="2" charset="0"/>
              </a:defRPr>
            </a:lvl1pPr>
          </a:lstStyle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A169FEF-6CA0-6C4F-867F-1AC8C991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6600" y="6224587"/>
            <a:ext cx="85883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Luiss Sans" pitchFamily="2" charset="0"/>
              </a:defRPr>
            </a:lvl1pPr>
          </a:lstStyle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18DBF9A1-392F-9E4C-AC39-82F1DA76A4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6250912"/>
            <a:ext cx="1714284" cy="28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584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0D9461D8-08BF-204F-8ABB-496B7A522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2925" y="549275"/>
            <a:ext cx="11098213" cy="57705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487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</p:spPr>
        <p:txBody>
          <a:bodyPr lIns="0" tIns="0" rIns="0" bIns="0" anchor="t" anchorCtr="0">
            <a:no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55B9F9E-793E-2948-9AFD-E3373DD2EA63}" type="datetime4">
              <a:rPr lang="it-IT" smtClean="0"/>
              <a:pPr/>
              <a:t>13 febbraio 2025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6" name="Segnaposto immagine 5">
            <a:extLst>
              <a:ext uri="{FF2B5EF4-FFF2-40B4-BE49-F238E27FC236}">
                <a16:creationId xmlns:a16="http://schemas.microsoft.com/office/drawing/2014/main" id="{55D151DB-98DC-6D45-8A40-5DD000109E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54963" y="542925"/>
            <a:ext cx="3706812" cy="5040313"/>
          </a:xfrm>
          <a:noFill/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34" name="Segnaposto testo 77">
            <a:extLst>
              <a:ext uri="{FF2B5EF4-FFF2-40B4-BE49-F238E27FC236}">
                <a16:creationId xmlns:a16="http://schemas.microsoft.com/office/drawing/2014/main" id="{D6519D1F-4BB1-3A49-B60F-D7E64631FF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A145963D-F588-8B43-AA13-FDB8E527A8A9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11611371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9" pos="7680" userDrawn="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EE33963A-5F1C-9E44-A101-09D5145AB554}" type="datetime4">
              <a:rPr lang="it-IT" smtClean="0"/>
              <a:pPr/>
              <a:t>13 febbraio 2025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6" name="Segnaposto immagine 5">
            <a:extLst>
              <a:ext uri="{FF2B5EF4-FFF2-40B4-BE49-F238E27FC236}">
                <a16:creationId xmlns:a16="http://schemas.microsoft.com/office/drawing/2014/main" id="{55D151DB-98DC-6D45-8A40-5DD000109ED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54963" y="1731963"/>
            <a:ext cx="3706812" cy="3851275"/>
          </a:xfrm>
          <a:noFill/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Immagine</a:t>
            </a:r>
          </a:p>
        </p:txBody>
      </p:sp>
      <p:sp>
        <p:nvSpPr>
          <p:cNvPr id="35" name="Segnaposto immagine 5">
            <a:extLst>
              <a:ext uri="{FF2B5EF4-FFF2-40B4-BE49-F238E27FC236}">
                <a16:creationId xmlns:a16="http://schemas.microsoft.com/office/drawing/2014/main" id="{4F0B9C52-DDDA-FE45-95B8-A0E8106B4E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071651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6" name="Segnaposto immagine 5">
            <a:extLst>
              <a:ext uri="{FF2B5EF4-FFF2-40B4-BE49-F238E27FC236}">
                <a16:creationId xmlns:a16="http://schemas.microsoft.com/office/drawing/2014/main" id="{5441D381-F275-1742-880C-884CF2AA04C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954093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4" name="Titolo 1">
            <a:extLst>
              <a:ext uri="{FF2B5EF4-FFF2-40B4-BE49-F238E27FC236}">
                <a16:creationId xmlns:a16="http://schemas.microsoft.com/office/drawing/2014/main" id="{50DB0EED-3DD2-9C43-8E86-8A25CD5D8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</p:spPr>
        <p:txBody>
          <a:bodyPr lIns="0" tIns="0" rIns="0" bIns="0" anchor="t" anchorCtr="0">
            <a:no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9" name="Sottotitolo 2">
            <a:extLst>
              <a:ext uri="{FF2B5EF4-FFF2-40B4-BE49-F238E27FC236}">
                <a16:creationId xmlns:a16="http://schemas.microsoft.com/office/drawing/2014/main" id="{CF92B6C9-72A5-AA4E-85B3-1B682783E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38" name="Segnaposto testo 77">
            <a:extLst>
              <a:ext uri="{FF2B5EF4-FFF2-40B4-BE49-F238E27FC236}">
                <a16:creationId xmlns:a16="http://schemas.microsoft.com/office/drawing/2014/main" id="{E7B05D74-7AEC-EF47-A942-4934923EDB9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1E15AD69-25AC-6D42-A1A3-0514D984EE6F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1633763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  <p15:guide id="12" orient="horz" pos="61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4D5A4C28-790A-AE41-9A40-9C1FC37F4BA5}" type="datetime4">
              <a:rPr lang="it-IT" smtClean="0"/>
              <a:pPr/>
              <a:t>13 febbraio 2025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5" name="Segnaposto immagine 5">
            <a:extLst>
              <a:ext uri="{FF2B5EF4-FFF2-40B4-BE49-F238E27FC236}">
                <a16:creationId xmlns:a16="http://schemas.microsoft.com/office/drawing/2014/main" id="{4F0B9C52-DDDA-FE45-95B8-A0E8106B4E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071651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6" name="Segnaposto immagine 5">
            <a:extLst>
              <a:ext uri="{FF2B5EF4-FFF2-40B4-BE49-F238E27FC236}">
                <a16:creationId xmlns:a16="http://schemas.microsoft.com/office/drawing/2014/main" id="{5441D381-F275-1742-880C-884CF2AA04C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954093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7" name="Segnaposto immagine 5">
            <a:extLst>
              <a:ext uri="{FF2B5EF4-FFF2-40B4-BE49-F238E27FC236}">
                <a16:creationId xmlns:a16="http://schemas.microsoft.com/office/drawing/2014/main" id="{E92A9B0A-F6E3-DB48-9ED3-A79538B1089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50063" y="1731963"/>
            <a:ext cx="3711712" cy="3851276"/>
          </a:xfrm>
          <a:noFill/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Immagine trattata con Pattern</a:t>
            </a:r>
          </a:p>
        </p:txBody>
      </p:sp>
      <p:sp>
        <p:nvSpPr>
          <p:cNvPr id="34" name="Titolo 1">
            <a:extLst>
              <a:ext uri="{FF2B5EF4-FFF2-40B4-BE49-F238E27FC236}">
                <a16:creationId xmlns:a16="http://schemas.microsoft.com/office/drawing/2014/main" id="{363682A5-81A2-1B47-A929-A43EF07B4A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</p:spPr>
        <p:txBody>
          <a:bodyPr lIns="0" tIns="0" rIns="0" bIns="0" anchor="t" anchorCtr="0">
            <a:no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8" name="Sottotitolo 2">
            <a:extLst>
              <a:ext uri="{FF2B5EF4-FFF2-40B4-BE49-F238E27FC236}">
                <a16:creationId xmlns:a16="http://schemas.microsoft.com/office/drawing/2014/main" id="{157F673D-9926-BF4C-8EFF-1FC29A08A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0" name="Segnaposto testo 77">
            <a:extLst>
              <a:ext uri="{FF2B5EF4-FFF2-40B4-BE49-F238E27FC236}">
                <a16:creationId xmlns:a16="http://schemas.microsoft.com/office/drawing/2014/main" id="{D968EEEE-3924-2946-95B6-5A9673C353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0CBBDB73-3450-3546-9724-9B2D9C959017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877378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  <p15:guide id="12" orient="horz" pos="6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42" name="Gruppo 41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774232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estazione sezione">
    <p:bg>
      <p:bgPr>
        <a:solidFill>
          <a:srgbClr val="003A7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7" name="Gruppo 6"/>
          <p:cNvGrpSpPr/>
          <p:nvPr userDrawn="1"/>
        </p:nvGrpSpPr>
        <p:grpSpPr>
          <a:xfrm>
            <a:off x="0" y="6138000"/>
            <a:ext cx="12192000" cy="720000"/>
            <a:chOff x="0" y="6138000"/>
            <a:chExt cx="12192000" cy="720000"/>
          </a:xfrm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Rettangolo 52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testazione sezione">
    <p:bg>
      <p:bgPr>
        <a:solidFill>
          <a:srgbClr val="FFC7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  <a:solidFill>
            <a:srgbClr val="772583"/>
          </a:solidFill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7" name="Gruppo 6"/>
          <p:cNvGrpSpPr/>
          <p:nvPr userDrawn="1"/>
        </p:nvGrpSpPr>
        <p:grpSpPr>
          <a:xfrm>
            <a:off x="0" y="6138000"/>
            <a:ext cx="12192000" cy="720000"/>
            <a:chOff x="0" y="6138000"/>
            <a:chExt cx="12192000" cy="720000"/>
          </a:xfrm>
          <a:solidFill>
            <a:srgbClr val="FFC72C"/>
          </a:solidFill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Rettangolo 52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rgbClr val="772583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rgbClr val="772583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7167942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estazione sezione">
    <p:bg>
      <p:bgPr>
        <a:solidFill>
          <a:srgbClr val="00B2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  <a:solidFill>
            <a:schemeClr val="bg1"/>
          </a:solidFill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uppo 6"/>
          <p:cNvGrpSpPr/>
          <p:nvPr userDrawn="1"/>
        </p:nvGrpSpPr>
        <p:grpSpPr>
          <a:xfrm>
            <a:off x="0" y="6138000"/>
            <a:ext cx="12192000" cy="720000"/>
            <a:chOff x="0" y="6138000"/>
            <a:chExt cx="12192000" cy="720000"/>
          </a:xfrm>
          <a:solidFill>
            <a:srgbClr val="00B2A9"/>
          </a:solidFill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Rettangolo 52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7141342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2522AE-B4DE-BE46-8DCD-711FCF7BB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2322D5-CD07-334E-AC52-C62261E6A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36970"/>
            <a:ext cx="11222038" cy="4339955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Luiss Sans" pitchFamily="2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C2C449B-207F-D644-9692-120FA3A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5500" y="6224587"/>
            <a:ext cx="2286000" cy="365125"/>
          </a:xfrm>
        </p:spPr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602E30-BCD6-B540-9A70-A2109E6F8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692" y="6224587"/>
            <a:ext cx="5707708" cy="365125"/>
          </a:xfrm>
        </p:spPr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A169FEF-6CA0-6C4F-867F-1AC8C991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6600" y="6224587"/>
            <a:ext cx="858838" cy="365125"/>
          </a:xfrm>
        </p:spPr>
        <p:txBody>
          <a:bodyPr/>
          <a:lstStyle/>
          <a:p>
            <a:fld id="{DD589A36-170F-7348-BCDB-23CF9D860473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18DBF9A1-392F-9E4C-AC39-82F1DA76A4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6250912"/>
            <a:ext cx="1714284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16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F49B507-8551-CC47-91BD-DBB3E40CD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3411DEE-4AD8-E74D-AEA0-F1709A493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911" y="1532404"/>
            <a:ext cx="11222038" cy="43445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7DADEC-74B6-2245-817D-CEA23C0FF5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45500" y="6224587"/>
            <a:ext cx="2286000" cy="365125"/>
          </a:xfrm>
          <a:prstGeom prst="rect">
            <a:avLst/>
          </a:prstGeom>
        </p:spPr>
        <p:txBody>
          <a:bodyPr vert="horz" lIns="72000" tIns="0" rIns="72000" bIns="0" rtlCol="0" anchor="b"/>
          <a:lstStyle>
            <a:lvl1pPr algn="r">
              <a:defRPr sz="1400" b="0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fld id="{3A7BE5A2-6539-894E-945C-593AB235A246}" type="datetime4">
              <a:rPr lang="it-IT" smtClean="0"/>
              <a:pPr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383537-6367-1443-9D86-622943D14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2692" y="6224587"/>
            <a:ext cx="5707708" cy="365125"/>
          </a:xfrm>
          <a:prstGeom prst="rect">
            <a:avLst/>
          </a:prstGeom>
        </p:spPr>
        <p:txBody>
          <a:bodyPr vert="horz" lIns="72000" tIns="0" rIns="72000" bIns="0" rtlCol="0" anchor="b"/>
          <a:lstStyle>
            <a:lvl1pPr algn="l">
              <a:defRPr sz="1400" b="1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C8A305-BBBD-9C45-8197-11A6CAC59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6224587"/>
            <a:ext cx="858838" cy="365125"/>
          </a:xfrm>
          <a:prstGeom prst="rect">
            <a:avLst/>
          </a:prstGeom>
        </p:spPr>
        <p:txBody>
          <a:bodyPr vert="horz" lIns="72000" tIns="0" rIns="72000" bIns="0" rtlCol="0" anchor="b"/>
          <a:lstStyle>
            <a:lvl1pPr algn="r">
              <a:defRPr sz="1400" b="0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925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1" r:id="rId5"/>
    <p:sldLayoutId id="2147483664" r:id="rId6"/>
    <p:sldLayoutId id="2147483665" r:id="rId7"/>
    <p:sldLayoutId id="2147483666" r:id="rId8"/>
    <p:sldLayoutId id="2147483650" r:id="rId9"/>
    <p:sldLayoutId id="2147483652" r:id="rId10"/>
    <p:sldLayoutId id="2147483667" r:id="rId11"/>
    <p:sldLayoutId id="2147483668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b="0" i="0" kern="1200">
          <a:solidFill>
            <a:srgbClr val="003A70"/>
          </a:solidFill>
          <a:latin typeface="Luiss Sans" pitchFamily="2" charset="0"/>
          <a:ea typeface="Luiss Sans" pitchFamily="2" charset="0"/>
          <a:cs typeface="Luiss Sans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800"/>
        </a:spcBef>
        <a:buFont typeface="Arial" panose="020B0604020202020204" pitchFamily="34" charset="0"/>
        <a:buChar char="•"/>
        <a:defRPr sz="3200" b="0" i="0" kern="1200">
          <a:solidFill>
            <a:schemeClr val="tx1">
              <a:lumMod val="65000"/>
              <a:lumOff val="35000"/>
            </a:schemeClr>
          </a:solidFill>
          <a:latin typeface="Luiss Sans" pitchFamily="2" charset="0"/>
          <a:ea typeface="Luiss Sans" pitchFamily="2" charset="0"/>
          <a:cs typeface="Luiss Sans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331" userDrawn="1">
          <p15:clr>
            <a:srgbClr val="F26B43"/>
          </p15:clr>
        </p15:guide>
        <p15:guide id="7" orient="horz" pos="346" userDrawn="1">
          <p15:clr>
            <a:srgbClr val="F26B43"/>
          </p15:clr>
        </p15:guide>
        <p15:guide id="8" orient="horz" pos="3981" userDrawn="1">
          <p15:clr>
            <a:srgbClr val="F26B43"/>
          </p15:clr>
        </p15:guide>
        <p15:guide id="9" orient="horz" pos="300" userDrawn="1">
          <p15:clr>
            <a:srgbClr val="F26B43"/>
          </p15:clr>
        </p15:guide>
        <p15:guide id="10" orient="horz" pos="958" userDrawn="1">
          <p15:clr>
            <a:srgbClr val="F26B43"/>
          </p15:clr>
        </p15:guide>
        <p15:guide id="11" orient="horz" pos="3702" userDrawn="1">
          <p15:clr>
            <a:srgbClr val="F26B43"/>
          </p15:clr>
        </p15:guide>
        <p15:guide id="12" pos="73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11">
            <a:extLst>
              <a:ext uri="{FF2B5EF4-FFF2-40B4-BE49-F238E27FC236}">
                <a16:creationId xmlns:a16="http://schemas.microsoft.com/office/drawing/2014/main" id="{07B17CF2-442B-DB46-8CDE-F9F11AA527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Diritto dell’Unione europea </a:t>
            </a:r>
          </a:p>
        </p:txBody>
      </p:sp>
      <p:sp>
        <p:nvSpPr>
          <p:cNvPr id="13" name="Sottotitolo 12">
            <a:extLst>
              <a:ext uri="{FF2B5EF4-FFF2-40B4-BE49-F238E27FC236}">
                <a16:creationId xmlns:a16="http://schemas.microsoft.com/office/drawing/2014/main" id="{4045F4FA-6ED4-9E4E-92D1-83B58EEBD6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1859868"/>
          </a:xfrm>
        </p:spPr>
        <p:txBody>
          <a:bodyPr/>
          <a:lstStyle/>
          <a:p>
            <a:r>
              <a:rPr lang="it-IT" sz="2800" b="1" dirty="0"/>
              <a:t>Settimana 3</a:t>
            </a:r>
          </a:p>
          <a:p>
            <a:r>
              <a:rPr lang="it-IT" sz="2800" b="1" i="1" dirty="0">
                <a:solidFill>
                  <a:srgbClr val="0070C0"/>
                </a:solidFill>
              </a:rPr>
              <a:t>Competenze dell’Unione europea</a:t>
            </a:r>
          </a:p>
          <a:p>
            <a:r>
              <a:rPr lang="it-IT" sz="2400" dirty="0"/>
              <a:t>Prof Alessandro Nato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8B0C88-B3C8-7347-83E8-516872AF00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4139212"/>
            <a:ext cx="5565913" cy="299521"/>
          </a:xfrm>
        </p:spPr>
        <p:txBody>
          <a:bodyPr/>
          <a:lstStyle/>
          <a:p>
            <a:fld id="{90A97C65-1B54-DB47-A604-7DF0E350DE20}" type="datetime4">
              <a:rPr lang="it-IT" smtClean="0"/>
              <a:pPr/>
              <a:t>13 febbraio 2025</a:t>
            </a:fld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EB313C7-E88B-A041-82F9-0207DAD412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dirty="0"/>
              <a:t>Libera Università Internazionale </a:t>
            </a:r>
          </a:p>
          <a:p>
            <a:r>
              <a:rPr lang="it-IT" dirty="0"/>
              <a:t>degli Studi Sociali Guido </a:t>
            </a:r>
            <a:r>
              <a:rPr lang="it-IT" dirty="0" err="1"/>
              <a:t>Carli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4472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CD4801-6778-0B3C-7B0C-C5FC38323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612" y="365125"/>
            <a:ext cx="10864525" cy="993775"/>
          </a:xfrm>
        </p:spPr>
        <p:txBody>
          <a:bodyPr/>
          <a:lstStyle/>
          <a:p>
            <a:r>
              <a:rPr lang="it-IT" sz="3200" b="1" dirty="0">
                <a:solidFill>
                  <a:srgbClr val="0070C0"/>
                </a:solidFill>
              </a:rPr>
              <a:t>Competenze esclusive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53B102-3C57-F099-86A3-3488D67FD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614" y="1536970"/>
            <a:ext cx="10864524" cy="4339955"/>
          </a:xfrm>
        </p:spPr>
        <p:txBody>
          <a:bodyPr>
            <a:normAutofit/>
          </a:bodyPr>
          <a:lstStyle/>
          <a:p>
            <a:r>
              <a:rPr lang="it-IT" altLang="it-IT" sz="2400" dirty="0"/>
              <a:t>Quando i trattati attribuiscono all'Unione una competenza </a:t>
            </a:r>
            <a:r>
              <a:rPr lang="it-IT" altLang="it-IT" sz="2400" b="1" dirty="0"/>
              <a:t>esclusiva</a:t>
            </a:r>
            <a:r>
              <a:rPr lang="it-IT" altLang="it-IT" sz="2400" dirty="0"/>
              <a:t> in un determinato settore, solo l'Unione può legiferare e adottare atti giuridicamente vincolanti (Art. 2.1 TFUE). </a:t>
            </a:r>
          </a:p>
          <a:p>
            <a:r>
              <a:rPr lang="it-IT" altLang="it-IT" sz="2400" dirty="0"/>
              <a:t>Potere Stati Membri se autorizzati da UE o nell’attuazione del diritto UE.</a:t>
            </a:r>
          </a:p>
          <a:p>
            <a:r>
              <a:rPr lang="it-IT" altLang="it-IT" sz="2400" dirty="0"/>
              <a:t>Definizione delle competenze esclusive dell’UE è una novità nel Trattato di Lisbona.</a:t>
            </a:r>
          </a:p>
          <a:p>
            <a:r>
              <a:rPr lang="it-IT" sz="2400" dirty="0"/>
              <a:t>Elenco tassativo</a:t>
            </a:r>
          </a:p>
        </p:txBody>
      </p:sp>
    </p:spTree>
    <p:extLst>
      <p:ext uri="{BB962C8B-B14F-4D97-AF65-F5344CB8AC3E}">
        <p14:creationId xmlns:p14="http://schemas.microsoft.com/office/powerpoint/2010/main" val="3172168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CD4801-6778-0B3C-7B0C-C5FC38323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560" y="365125"/>
            <a:ext cx="10889577" cy="993775"/>
          </a:xfrm>
        </p:spPr>
        <p:txBody>
          <a:bodyPr/>
          <a:lstStyle/>
          <a:p>
            <a:r>
              <a:rPr lang="it-IT" sz="3200" b="1" dirty="0">
                <a:solidFill>
                  <a:srgbClr val="0070C0"/>
                </a:solidFill>
              </a:rPr>
              <a:t>Competenze esclusive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53B102-3C57-F099-86A3-3488D67FD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452" y="1536970"/>
            <a:ext cx="10701686" cy="433995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altLang="it-IT" sz="2800" dirty="0"/>
              <a:t>L’elenco delle competenze esclusive è un elenco </a:t>
            </a:r>
            <a:r>
              <a:rPr lang="it-IT" altLang="it-IT" sz="2800" b="1" dirty="0">
                <a:solidFill>
                  <a:srgbClr val="0070C0"/>
                </a:solidFill>
              </a:rPr>
              <a:t>tassativo</a:t>
            </a:r>
            <a:r>
              <a:rPr lang="it-IT" altLang="it-IT" sz="2800" b="1" dirty="0"/>
              <a:t> </a:t>
            </a:r>
            <a:r>
              <a:rPr lang="it-IT" altLang="it-IT" sz="2800" dirty="0">
                <a:solidFill>
                  <a:srgbClr val="002060"/>
                </a:solidFill>
              </a:rPr>
              <a:t>ed è contenuto</a:t>
            </a:r>
            <a:r>
              <a:rPr lang="it-IT" altLang="it-IT" sz="2800" b="1" dirty="0"/>
              <a:t> </a:t>
            </a:r>
            <a:r>
              <a:rPr lang="it-IT" altLang="it-IT" sz="2800" dirty="0"/>
              <a:t>nell’art. 3 TFUE:</a:t>
            </a:r>
          </a:p>
          <a:p>
            <a:pPr>
              <a:defRPr/>
            </a:pPr>
            <a:r>
              <a:rPr lang="it-IT" altLang="it-IT" sz="2800" dirty="0"/>
              <a:t>Unione doganale;</a:t>
            </a:r>
          </a:p>
          <a:p>
            <a:pPr>
              <a:defRPr/>
            </a:pPr>
            <a:r>
              <a:rPr lang="it-IT" altLang="it-IT" sz="2800" dirty="0"/>
              <a:t>Regole di concorrenza necessarie al mercato interno;</a:t>
            </a:r>
          </a:p>
          <a:p>
            <a:pPr>
              <a:defRPr/>
            </a:pPr>
            <a:r>
              <a:rPr lang="it-IT" altLang="it-IT" sz="2800" dirty="0"/>
              <a:t>Politica monetaria area euro;</a:t>
            </a:r>
          </a:p>
          <a:p>
            <a:pPr>
              <a:defRPr/>
            </a:pPr>
            <a:r>
              <a:rPr lang="it-IT" altLang="it-IT" sz="2800" dirty="0"/>
              <a:t>Conservazione risorse biologiche marine;</a:t>
            </a:r>
          </a:p>
          <a:p>
            <a:pPr>
              <a:defRPr/>
            </a:pPr>
            <a:r>
              <a:rPr lang="it-IT" altLang="it-IT" sz="2800" dirty="0"/>
              <a:t>Politica commerciale comune.</a:t>
            </a:r>
          </a:p>
        </p:txBody>
      </p:sp>
    </p:spTree>
    <p:extLst>
      <p:ext uri="{BB962C8B-B14F-4D97-AF65-F5344CB8AC3E}">
        <p14:creationId xmlns:p14="http://schemas.microsoft.com/office/powerpoint/2010/main" val="3699815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DEB8B9-60D8-D8A4-C45B-CCF3E8EC3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02938" cy="993775"/>
          </a:xfrm>
        </p:spPr>
        <p:txBody>
          <a:bodyPr/>
          <a:lstStyle/>
          <a:p>
            <a:r>
              <a:rPr lang="it-IT" sz="3200" b="1" dirty="0">
                <a:solidFill>
                  <a:srgbClr val="0070C0"/>
                </a:solidFill>
              </a:rPr>
              <a:t>Competenze concorrenti </a:t>
            </a:r>
            <a:endParaRPr lang="it-IT" sz="32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29AD94-F607-5D1A-8EE6-6D8E669DA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384"/>
            <a:ext cx="10515600" cy="4384109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30000"/>
              </a:lnSpc>
              <a:defRPr/>
            </a:pPr>
            <a:r>
              <a:rPr lang="it-IT" altLang="it-IT" sz="4000" dirty="0">
                <a:solidFill>
                  <a:srgbClr val="00B0F0"/>
                </a:solidFill>
              </a:rPr>
              <a:t>Art. 2, par. 2, TFUE: </a:t>
            </a:r>
          </a:p>
          <a:p>
            <a:pPr>
              <a:lnSpc>
                <a:spcPct val="130000"/>
              </a:lnSpc>
              <a:defRPr/>
            </a:pPr>
            <a:r>
              <a:rPr lang="it-IT" altLang="it-IT" sz="4000" dirty="0"/>
              <a:t>Quando i trattati attribuiscono all'Unione una competenza concorrente con quella degli Stati membri in un determinato settore, l'Unione e gli Stati membri possono legiferare e adottare atti giuridicamente vincolanti in tale settore.</a:t>
            </a:r>
          </a:p>
          <a:p>
            <a:pPr>
              <a:lnSpc>
                <a:spcPct val="130000"/>
              </a:lnSpc>
              <a:defRPr/>
            </a:pPr>
            <a:r>
              <a:rPr lang="it-IT" altLang="it-IT" sz="4000" dirty="0"/>
              <a:t>Definizione: carattere residuale.</a:t>
            </a:r>
          </a:p>
          <a:p>
            <a:pPr>
              <a:lnSpc>
                <a:spcPct val="130000"/>
              </a:lnSpc>
              <a:defRPr/>
            </a:pPr>
            <a:r>
              <a:rPr lang="it-IT" altLang="it-IT" sz="4000" dirty="0"/>
              <a:t>L’elenco è solo esemplificativo ed è contenuto nell’art. 4 TFUE:</a:t>
            </a:r>
          </a:p>
          <a:p>
            <a:pPr marL="228600" lvl="1">
              <a:lnSpc>
                <a:spcPct val="130000"/>
              </a:lnSpc>
              <a:spcBef>
                <a:spcPts val="1800"/>
              </a:spcBef>
              <a:defRPr/>
            </a:pPr>
            <a:r>
              <a:rPr lang="it-IT" altLang="it-IT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Luiss Sans" pitchFamily="2" charset="0"/>
                <a:cs typeface="Calibri" panose="020F0502020204030204" pitchFamily="34" charset="0"/>
              </a:rPr>
              <a:t>Mercato interno; Politica sociale; Spazio di libertà, sicurezza e giustizia; Ambiente; Protezione del consumatore; Agricoltura e pesca.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7491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CD4801-6778-0B3C-7B0C-C5FC38323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666" y="365126"/>
            <a:ext cx="10839472" cy="849900"/>
          </a:xfrm>
        </p:spPr>
        <p:txBody>
          <a:bodyPr/>
          <a:lstStyle/>
          <a:p>
            <a:r>
              <a:rPr lang="it-IT" sz="3200" b="1" dirty="0">
                <a:solidFill>
                  <a:srgbClr val="0070C0"/>
                </a:solidFill>
              </a:rPr>
              <a:t>Competenze concorrenti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53B102-3C57-F099-86A3-3488D67FD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666" y="1536970"/>
            <a:ext cx="10839471" cy="4488049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it-IT" altLang="it-IT" dirty="0">
                <a:solidFill>
                  <a:srgbClr val="00B0F0"/>
                </a:solidFill>
              </a:rPr>
              <a:t>Esercizio competenze concorrenti:</a:t>
            </a:r>
          </a:p>
          <a:p>
            <a:pPr>
              <a:defRPr/>
            </a:pPr>
            <a:r>
              <a:rPr lang="it-IT" altLang="it-IT" dirty="0"/>
              <a:t>Quando la competenza è concorrente, sia l’UE che gli Stati membri possono legiferare.</a:t>
            </a:r>
          </a:p>
          <a:p>
            <a:pPr>
              <a:defRPr/>
            </a:pPr>
            <a:r>
              <a:rPr lang="it-IT" altLang="it-IT" dirty="0"/>
              <a:t>Tuttavia gli SM lo possono fare se l’UE non abbia effettivamente esercitato la propria.</a:t>
            </a:r>
          </a:p>
          <a:p>
            <a:pPr>
              <a:defRPr/>
            </a:pPr>
            <a:r>
              <a:rPr lang="it-IT" altLang="it-IT" dirty="0"/>
              <a:t>Regola competenza parallela (es. cooperazione allo sviluppo), l’UE conduce una politica autonoma senza impedire agli SM di legiferare (art. 4, par. 3 e 4, TFUE).</a:t>
            </a:r>
          </a:p>
          <a:p>
            <a:pPr>
              <a:defRPr/>
            </a:pPr>
            <a:r>
              <a:rPr lang="it-IT" altLang="it-IT" dirty="0"/>
              <a:t>Anche se permangono le competenze nazionali, gli SM devono astenersi dal porre in essere misure di ostacolo all’UE</a:t>
            </a:r>
          </a:p>
          <a:p>
            <a:pPr marL="0" indent="0">
              <a:buNone/>
              <a:defRPr/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093346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D999DD-9A02-4FAB-A14D-EFAFF2B6E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296" y="365125"/>
            <a:ext cx="10776842" cy="993775"/>
          </a:xfrm>
        </p:spPr>
        <p:txBody>
          <a:bodyPr/>
          <a:lstStyle/>
          <a:p>
            <a:r>
              <a:rPr lang="it-IT" sz="3200" b="1" dirty="0">
                <a:solidFill>
                  <a:srgbClr val="0070C0"/>
                </a:solidFill>
              </a:rPr>
              <a:t>Competenze concorrenti </a:t>
            </a:r>
            <a:endParaRPr lang="it-IT" sz="32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E9CB4C-FDAD-118E-E4A6-710893AEA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296" y="1536970"/>
            <a:ext cx="10776841" cy="433995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altLang="it-IT" dirty="0">
                <a:solidFill>
                  <a:srgbClr val="00B0F0"/>
                </a:solidFill>
              </a:rPr>
              <a:t>Esercizio competenze concorrenti:</a:t>
            </a:r>
            <a:endParaRPr lang="it-IT" dirty="0"/>
          </a:p>
          <a:p>
            <a:pPr algn="just"/>
            <a:r>
              <a:rPr lang="it-IT" dirty="0"/>
              <a:t>Una volta che l’UE ha esercitato la sua competenza in determinati settori, la disciplina adottata </a:t>
            </a:r>
            <a:r>
              <a:rPr lang="it-IT" dirty="0">
                <a:solidFill>
                  <a:srgbClr val="00B0F0"/>
                </a:solidFill>
              </a:rPr>
              <a:t>esclude</a:t>
            </a:r>
            <a:r>
              <a:rPr lang="it-IT" dirty="0"/>
              <a:t> la normativa divergente degli SM, a meno che ciò non sia espressamente prevista dalla normativa UE.</a:t>
            </a:r>
          </a:p>
          <a:p>
            <a:pPr algn="just"/>
            <a:r>
              <a:rPr lang="it-IT" dirty="0">
                <a:solidFill>
                  <a:srgbClr val="00B0F0"/>
                </a:solidFill>
              </a:rPr>
              <a:t>Protocollo n. 25 </a:t>
            </a:r>
            <a:r>
              <a:rPr lang="it-IT" dirty="0"/>
              <a:t>ai Trattati sull’esercizio delle competenze concorrenti:</a:t>
            </a:r>
          </a:p>
          <a:p>
            <a:pPr algn="just"/>
            <a:r>
              <a:rPr lang="it-IT" dirty="0"/>
              <a:t>quando l’UE agisce in un determinato settore rientrante in tale ambito, il campo di applicazione di questo esercizio di competenza copre unicamente gli elementi disciplinati dall’atto dell’Unione e non copre l’intero settore. </a:t>
            </a:r>
          </a:p>
        </p:txBody>
      </p:sp>
    </p:spTree>
    <p:extLst>
      <p:ext uri="{BB962C8B-B14F-4D97-AF65-F5344CB8AC3E}">
        <p14:creationId xmlns:p14="http://schemas.microsoft.com/office/powerpoint/2010/main" val="563331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D04508-5B3F-EAF3-20EC-B0903146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802938" cy="86242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0070C0"/>
                </a:solidFill>
              </a:rPr>
              <a:t>Competenze di sostegno</a:t>
            </a:r>
            <a:endParaRPr lang="it-IT" sz="32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5C4D90-6811-0AE7-7FB9-0D948A492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901"/>
            <a:ext cx="10515600" cy="427781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30000"/>
              </a:lnSpc>
              <a:defRPr/>
            </a:pPr>
            <a:endParaRPr lang="it-IT" altLang="it-IT" sz="3100" dirty="0">
              <a:solidFill>
                <a:srgbClr val="00B0F0"/>
              </a:solidFill>
            </a:endParaRPr>
          </a:p>
          <a:p>
            <a:pPr>
              <a:lnSpc>
                <a:spcPct val="130000"/>
              </a:lnSpc>
              <a:defRPr/>
            </a:pPr>
            <a:r>
              <a:rPr lang="it-IT" altLang="it-IT" sz="3100" dirty="0">
                <a:solidFill>
                  <a:srgbClr val="00B0F0"/>
                </a:solidFill>
              </a:rPr>
              <a:t>Art. 2, par. 5, TFUE: </a:t>
            </a:r>
          </a:p>
          <a:p>
            <a:pPr>
              <a:lnSpc>
                <a:spcPct val="130000"/>
              </a:lnSpc>
              <a:defRPr/>
            </a:pPr>
            <a:r>
              <a:rPr lang="it-IT" altLang="it-IT" sz="3100" dirty="0"/>
              <a:t>Competenze c.d. di terzo tipo.</a:t>
            </a:r>
          </a:p>
          <a:p>
            <a:pPr>
              <a:lnSpc>
                <a:spcPct val="130000"/>
              </a:lnSpc>
              <a:defRPr/>
            </a:pPr>
            <a:r>
              <a:rPr lang="it-IT" altLang="it-IT" sz="3100" dirty="0"/>
              <a:t>l'Unione ha competenza per svolgere azioni intese a sostenere, coordinare o completare l'azione degli Stati membri, senza tuttavia sostituirsi alla loro competenza in tali settori.</a:t>
            </a:r>
          </a:p>
          <a:p>
            <a:pPr>
              <a:lnSpc>
                <a:spcPct val="130000"/>
              </a:lnSpc>
              <a:defRPr/>
            </a:pPr>
            <a:r>
              <a:rPr lang="it-IT" altLang="it-IT" sz="3100" dirty="0"/>
              <a:t>L’elenco è tassativo ed è contenuto nell’art. 6 TFUE:</a:t>
            </a:r>
          </a:p>
          <a:p>
            <a:pPr>
              <a:lnSpc>
                <a:spcPct val="130000"/>
              </a:lnSpc>
              <a:defRPr/>
            </a:pPr>
            <a:r>
              <a:rPr lang="it-IT" altLang="it-IT" sz="3100" dirty="0"/>
              <a:t> </a:t>
            </a:r>
            <a:r>
              <a:rPr lang="it-IT" altLang="it-IT" sz="3100" dirty="0">
                <a:solidFill>
                  <a:schemeClr val="tx1">
                    <a:lumMod val="65000"/>
                    <a:lumOff val="35000"/>
                  </a:schemeClr>
                </a:solidFill>
                <a:latin typeface="Luiss Sans" pitchFamily="2" charset="0"/>
                <a:cs typeface="Calibri" panose="020F0502020204030204" pitchFamily="34" charset="0"/>
              </a:rPr>
              <a:t>tutela e miglioramento della salute; industria; cultura; turismo; istruzione, formazione professionale, gioventù e sport; protezione civile; cooperazione amministrativa.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44979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FB21FD-24FF-269E-0325-81341A4A6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/>
              <a:t>Focus: Unione economica e monetaria (UEM)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856594-0470-AEB5-464C-2A1C77244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200" dirty="0">
                <a:solidFill>
                  <a:srgbClr val="00B0F0"/>
                </a:solidFill>
              </a:rPr>
              <a:t>Due rami dell’UEM</a:t>
            </a:r>
            <a:r>
              <a:rPr lang="it-IT" sz="2200" dirty="0"/>
              <a:t>: politica economica e politica monetaria.</a:t>
            </a:r>
          </a:p>
          <a:p>
            <a:r>
              <a:rPr lang="it-IT" sz="2200" dirty="0"/>
              <a:t>Base giuridica: 119 TFUE</a:t>
            </a:r>
          </a:p>
          <a:p>
            <a:r>
              <a:rPr lang="it-IT" sz="2200" dirty="0"/>
              <a:t>Art. 119, par. 1, TFUE: Politica economica – richiamo </a:t>
            </a:r>
          </a:p>
          <a:p>
            <a:r>
              <a:rPr lang="it-IT" sz="2200" dirty="0"/>
              <a:t>Art. 119, par. 2, TFUE: Politica monetaria – richiamo</a:t>
            </a:r>
          </a:p>
          <a:p>
            <a:r>
              <a:rPr lang="it-IT" sz="2200" dirty="0"/>
              <a:t>Art. 119, par. 3, TFUE: principi direttivi UEM: prezzi stabili; finanze pubbliche e condizioni monetaria sane; bilancia dei pagamenti sostenibile.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D98ACC-C7C5-125C-BDA2-BCD789307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F5BD38-FACF-6B9A-238D-10C0B2651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157E7E-7A31-04A8-8E19-F57A1A66C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9125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42BEDD-C826-F609-429C-1D2FC1388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/>
              <a:t>Focus: Unione economica e monetaria (UEM)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520655-5BFE-0739-282D-F792D401F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200" b="1" dirty="0">
                <a:solidFill>
                  <a:srgbClr val="00B0F0"/>
                </a:solidFill>
              </a:rPr>
              <a:t>Competenze attribuite e UEM: quadro sbilanciato a favore della moneta unica</a:t>
            </a:r>
          </a:p>
          <a:p>
            <a:r>
              <a:rPr lang="it-IT" sz="2200" b="1" dirty="0">
                <a:solidFill>
                  <a:srgbClr val="00B0F0"/>
                </a:solidFill>
              </a:rPr>
              <a:t>Politica economica (art. 2, par. 3, TFUE):</a:t>
            </a:r>
          </a:p>
          <a:p>
            <a:r>
              <a:rPr lang="it-IT" sz="2200" dirty="0"/>
              <a:t>Gli Stati membri coordinano le loro politiche economiche (SM mantengono competenza in politica economica);</a:t>
            </a:r>
          </a:p>
          <a:p>
            <a:r>
              <a:rPr lang="it-IT" sz="2200" dirty="0"/>
              <a:t>UE ha una competenza limitata.</a:t>
            </a:r>
          </a:p>
          <a:p>
            <a:r>
              <a:rPr lang="it-IT" sz="2200" dirty="0"/>
              <a:t>Politica monetaria (art. 3, par. 1, lett. c), TFUE: </a:t>
            </a:r>
          </a:p>
          <a:p>
            <a:r>
              <a:rPr lang="it-IT" sz="2200" dirty="0"/>
              <a:t>Per gli SM la cui politica è l’euro, l’UE ha competenza esclusiva.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14B7155-FE8F-F47B-45CC-B6B85C8E9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88CE40-6676-A15D-E9F7-3087539EC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D7D4ED-8AA9-B915-9997-1B19235BC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5372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B0E5D5-F61E-50BE-D458-1D57AB278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b="1" dirty="0"/>
              <a:t>Focus: Unione economica e monetaria (UEM)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5D0078-C3BF-EC6B-D750-8308C0399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200" b="1" dirty="0">
                <a:solidFill>
                  <a:srgbClr val="00B0F0"/>
                </a:solidFill>
              </a:rPr>
              <a:t>Politica economica (artt. da 120 a 126 TFUE): </a:t>
            </a:r>
          </a:p>
          <a:p>
            <a:r>
              <a:rPr lang="it-IT" sz="2200" dirty="0"/>
              <a:t>Coordinamento delle politiche economiche SM, affidato a strumenti di soft </a:t>
            </a:r>
            <a:r>
              <a:rPr lang="it-IT" sz="2200" dirty="0" err="1"/>
              <a:t>law</a:t>
            </a:r>
            <a:r>
              <a:rPr lang="it-IT" sz="2200" dirty="0"/>
              <a:t> (art. 121 TFUE);</a:t>
            </a:r>
          </a:p>
          <a:p>
            <a:r>
              <a:rPr lang="it-IT" sz="2200" dirty="0"/>
              <a:t>Imposizioni di rigidi limiti esterni, cioè di parametri di limitazione della spesa pubblica (artt. da 123 a 125 TFUE)</a:t>
            </a:r>
          </a:p>
          <a:p>
            <a:r>
              <a:rPr lang="it-IT" sz="2200" dirty="0"/>
              <a:t>Il coordinamento delle politiche economiche avviene attraverso degli indirizzi di massima per le politiche economiche degli Stati membri e dell’Unione.</a:t>
            </a:r>
          </a:p>
          <a:p>
            <a:r>
              <a:rPr lang="it-IT" sz="2200" dirty="0"/>
              <a:t>I parametri di limitazione della spesa pubblica riguardano il deficit e il debito pubblico.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B20B4BB-FDC2-66A3-7015-F17A16DCA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54AA62A-9E91-4064-6432-73EDBA35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2D7237-669D-5A69-8A81-9468223BD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31826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AEB75A-8CED-1B2A-6459-1924D5DC7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b="1" dirty="0"/>
              <a:t>Focus: Unione economica e monetaria (UEM)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F555F9-935B-FF5E-42CA-F0B795072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358900"/>
            <a:ext cx="11222038" cy="4518025"/>
          </a:xfrm>
        </p:spPr>
        <p:txBody>
          <a:bodyPr>
            <a:normAutofit fontScale="55000" lnSpcReduction="2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Politica monetaria: </a:t>
            </a:r>
            <a:r>
              <a:rPr lang="it-IT" dirty="0">
                <a:latin typeface="+mn-lt"/>
              </a:rPr>
              <a:t>(</a:t>
            </a:r>
            <a:r>
              <a:rPr lang="it-IT" dirty="0"/>
              <a:t>Articoli 119-144, 219 e 282-284 TFUE)</a:t>
            </a:r>
          </a:p>
          <a:p>
            <a:r>
              <a:rPr lang="it-IT" dirty="0"/>
              <a:t>Responsabilità della conduzione: BCE e Sistema europeo delle banche centrali (SEBC)</a:t>
            </a:r>
          </a:p>
          <a:p>
            <a:r>
              <a:rPr lang="it-IT" b="1" dirty="0">
                <a:solidFill>
                  <a:srgbClr val="00B0F0"/>
                </a:solidFill>
              </a:rPr>
              <a:t>Obiettivi:</a:t>
            </a:r>
          </a:p>
          <a:p>
            <a:r>
              <a:rPr lang="it-IT" dirty="0"/>
              <a:t>Diritto esclusivo di autorizzare l’emissione di banconote in euro (art. 128, par. 1, TFUE e 282, par. 3, TFUE)</a:t>
            </a:r>
          </a:p>
          <a:p>
            <a:r>
              <a:rPr lang="it-IT" dirty="0"/>
              <a:t>Stabilità dei prezzi</a:t>
            </a:r>
          </a:p>
          <a:p>
            <a:r>
              <a:rPr lang="it-IT" dirty="0"/>
              <a:t>Definire e attuare la politica monetaria dell’Unione;</a:t>
            </a:r>
          </a:p>
          <a:p>
            <a:r>
              <a:rPr lang="it-IT" dirty="0"/>
              <a:t>Svolgere le operazioni sui cambi</a:t>
            </a:r>
          </a:p>
          <a:p>
            <a:r>
              <a:rPr lang="it-IT" dirty="0"/>
              <a:t>Detenere e gestire le riserve ufficiali in valuta estera degli Stati membri</a:t>
            </a:r>
          </a:p>
          <a:p>
            <a:r>
              <a:rPr lang="it-IT" dirty="0"/>
              <a:t>Promuovere il regolare funzionamento dei sistemi di pagamento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9A63A61-7C7E-1EBE-D7F7-C47FE2C8A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1A653BB-2ADC-96E7-05D1-C3E842936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44D9F3-664E-35F2-9147-B1E48509E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6160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EB3B20-E72E-3D49-6006-CA698891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>
                <a:solidFill>
                  <a:srgbClr val="FFFF00"/>
                </a:solidFill>
              </a:rPr>
              <a:t>Indice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AB806C-E12A-0A4B-6ED0-F7894F939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465545"/>
            <a:ext cx="11222038" cy="4286300"/>
          </a:xfrm>
        </p:spPr>
        <p:txBody>
          <a:bodyPr>
            <a:normAutofit/>
          </a:bodyPr>
          <a:lstStyle/>
          <a:p>
            <a:pPr algn="just"/>
            <a:endParaRPr lang="it-IT" sz="2000" b="1" dirty="0">
              <a:solidFill>
                <a:srgbClr val="00B050"/>
              </a:solidFill>
            </a:endParaRPr>
          </a:p>
          <a:p>
            <a:pPr algn="just"/>
            <a:r>
              <a:rPr lang="it-IT" sz="2000" b="1" dirty="0">
                <a:solidFill>
                  <a:srgbClr val="FFFF00"/>
                </a:solidFill>
              </a:rPr>
              <a:t>Lezione 1</a:t>
            </a:r>
          </a:p>
          <a:p>
            <a:pPr algn="just"/>
            <a:r>
              <a:rPr lang="it-IT" sz="1600" dirty="0"/>
              <a:t>a.i. Obiettivi e Principio di attribuzione delle competenze UE; </a:t>
            </a:r>
            <a:r>
              <a:rPr lang="it-IT" sz="1600" dirty="0" err="1"/>
              <a:t>a.ii</a:t>
            </a:r>
            <a:r>
              <a:rPr lang="it-IT" sz="1600" dirty="0"/>
              <a:t>. Categorie di competenze; </a:t>
            </a:r>
            <a:r>
              <a:rPr lang="it-IT" sz="1600" dirty="0" err="1"/>
              <a:t>a.iii</a:t>
            </a:r>
            <a:r>
              <a:rPr lang="it-IT" sz="1600" dirty="0"/>
              <a:t>. Competenza esclusiva UE; </a:t>
            </a:r>
            <a:r>
              <a:rPr lang="it-IT" sz="1600" dirty="0" err="1"/>
              <a:t>a.iv</a:t>
            </a:r>
            <a:r>
              <a:rPr lang="it-IT" sz="1600" dirty="0"/>
              <a:t>. Competenza concorrente UE/Stati membri; </a:t>
            </a:r>
            <a:r>
              <a:rPr lang="it-IT" sz="1600" dirty="0" err="1"/>
              <a:t>a.v</a:t>
            </a:r>
            <a:r>
              <a:rPr lang="it-IT" sz="1600" dirty="0"/>
              <a:t>. Competenze di sostegno</a:t>
            </a:r>
          </a:p>
          <a:p>
            <a:pPr algn="just"/>
            <a:r>
              <a:rPr lang="it-IT" sz="2000" b="1" dirty="0">
                <a:solidFill>
                  <a:srgbClr val="FFFF00"/>
                </a:solidFill>
              </a:rPr>
              <a:t>Lezione 2</a:t>
            </a:r>
          </a:p>
          <a:p>
            <a:pPr algn="just"/>
            <a:r>
              <a:rPr lang="it-IT" sz="1600" dirty="0" err="1"/>
              <a:t>b.i</a:t>
            </a:r>
            <a:r>
              <a:rPr lang="it-IT" sz="1600" dirty="0"/>
              <a:t>. Clausola di flessibilità; </a:t>
            </a:r>
            <a:r>
              <a:rPr lang="it-IT" sz="1600" dirty="0" err="1"/>
              <a:t>b.ii</a:t>
            </a:r>
            <a:r>
              <a:rPr lang="it-IT" sz="1600" dirty="0"/>
              <a:t>. Principio di preclusione ; </a:t>
            </a:r>
            <a:r>
              <a:rPr lang="it-IT" sz="1600" dirty="0" err="1"/>
              <a:t>b.iii</a:t>
            </a:r>
            <a:r>
              <a:rPr lang="it-IT" sz="1600" dirty="0"/>
              <a:t>. Principio di sussidiarietà; </a:t>
            </a:r>
            <a:r>
              <a:rPr lang="it-IT" sz="1600" dirty="0" err="1"/>
              <a:t>b.iv</a:t>
            </a:r>
            <a:r>
              <a:rPr lang="it-IT" sz="1600" dirty="0"/>
              <a:t>. Principio di Proporzionalità; </a:t>
            </a:r>
          </a:p>
          <a:p>
            <a:pPr algn="just"/>
            <a:r>
              <a:rPr lang="it-IT" sz="2000" b="1" dirty="0">
                <a:solidFill>
                  <a:srgbClr val="FFFF00"/>
                </a:solidFill>
              </a:rPr>
              <a:t>Lezione 3</a:t>
            </a:r>
          </a:p>
          <a:p>
            <a:pPr algn="just"/>
            <a:r>
              <a:rPr lang="it-IT" sz="2000" dirty="0"/>
              <a:t> </a:t>
            </a:r>
            <a:r>
              <a:rPr lang="it-IT" sz="1600" dirty="0"/>
              <a:t>c.i. Azione esterna; </a:t>
            </a:r>
            <a:r>
              <a:rPr lang="it-IT" sz="1600" dirty="0" err="1"/>
              <a:t>c.ii</a:t>
            </a:r>
            <a:r>
              <a:rPr lang="it-IT" sz="1600" dirty="0"/>
              <a:t>. Politica estera, di sicurezza e difesa comune.</a:t>
            </a:r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18A2C8C-1012-2CA6-395A-06BF890BF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pPr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7B4A69C-84F6-3673-BE86-F1A801B6E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3F36FA5-8F0A-D107-0CE9-9D2D55E62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8553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7A25CF-B69C-0AD7-4AF4-A5498BBAD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/>
              <a:t>Focus: Unione economica e monetaria (UEM)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6D140A-DF7B-EDE2-B811-F9A931A67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358900"/>
            <a:ext cx="11222038" cy="4518025"/>
          </a:xfrm>
        </p:spPr>
        <p:txBody>
          <a:bodyPr>
            <a:normAutofit fontScale="85000" lnSpcReduction="20000"/>
          </a:bodyPr>
          <a:lstStyle/>
          <a:p>
            <a:endParaRPr lang="it-IT" dirty="0"/>
          </a:p>
          <a:p>
            <a:r>
              <a:rPr lang="it-IT" b="1" dirty="0">
                <a:solidFill>
                  <a:srgbClr val="00B0F0"/>
                </a:solidFill>
              </a:rPr>
              <a:t>Come si entra nell’euro?</a:t>
            </a:r>
          </a:p>
          <a:p>
            <a:r>
              <a:rPr lang="it-IT" dirty="0">
                <a:solidFill>
                  <a:srgbClr val="00B0F0"/>
                </a:solidFill>
              </a:rPr>
              <a:t>Clausole di non partecipazione</a:t>
            </a:r>
          </a:p>
          <a:p>
            <a:r>
              <a:rPr lang="it-IT" dirty="0"/>
              <a:t>In linea di principio, tutti gli Stati membri dell'UE sono tenuti a introdurre l'euro una volta soddisfatti i criteri di convergenza. L'unica eccezione è la Danimarca, che ai sensi dei trattati UE dispone di una "clausola di non partecipazione" in virtù della quale è esentata dall'adozione dell'euro.</a:t>
            </a:r>
          </a:p>
          <a:p>
            <a:r>
              <a:rPr lang="it-IT" dirty="0"/>
              <a:t>La Danimarca potrà tuttavia chiedere di aderire alla zona euro, se mai deciderà di farlo.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B76AB2-A05A-AC0A-6CD8-CDD767EF3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6447FE2-79DA-D1E5-3440-139B26DF7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EBC5716-CF3B-AEFE-04A5-64318B0A7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95759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7CF18A-78EB-E586-DE78-08F31E4EE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</p:spPr>
        <p:txBody>
          <a:bodyPr anchor="t">
            <a:normAutofit/>
          </a:bodyPr>
          <a:lstStyle/>
          <a:p>
            <a:r>
              <a:rPr lang="it-IT" b="1"/>
              <a:t>Focus: Unione economica e monetaria (UEM)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55358D-5B1C-2E59-6F17-8EE7E7FCD9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9099" y="1528003"/>
            <a:ext cx="5359131" cy="4351338"/>
          </a:xfrm>
        </p:spPr>
        <p:txBody>
          <a:bodyPr anchor="ctr">
            <a:normAutofit/>
          </a:bodyPr>
          <a:lstStyle/>
          <a:p>
            <a:r>
              <a:rPr lang="it-IT" dirty="0"/>
              <a:t>Criteri di convergenza (economici):</a:t>
            </a:r>
          </a:p>
          <a:p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726856BF-37C7-B8BF-50EA-91B4D656CE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1942" y="1528003"/>
            <a:ext cx="7300210" cy="4351338"/>
          </a:xfrm>
          <a:prstGeom prst="rect">
            <a:avLst/>
          </a:prstGeom>
          <a:noFill/>
        </p:spPr>
      </p:pic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F4F567-E150-4869-5DF4-3362C723E6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5500" y="6224587"/>
            <a:ext cx="2286000" cy="365125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2721728E-09D1-294C-815A-88BEBB89DB06}" type="datetime4">
              <a:rPr lang="it-IT" smtClean="0"/>
              <a:pPr>
                <a:spcAft>
                  <a:spcPts val="600"/>
                </a:spcAft>
              </a:pPr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5BA7FF-DA06-7021-24AC-5DC64956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692" y="6224587"/>
            <a:ext cx="5707708" cy="365125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E1B87E-A503-6607-4742-6D1B03B24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6600" y="6224587"/>
            <a:ext cx="858838" cy="365125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it-IT" smtClean="0"/>
              <a:pPr>
                <a:spcAft>
                  <a:spcPts val="600"/>
                </a:spcAft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29670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CE992E-3F21-A9C0-29B9-98B10C8AF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b="1" dirty="0"/>
              <a:t>Focus: Unione economica e monetaria (UEM)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A88D0D-A14C-770B-CE55-B6E9D88DC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252604"/>
            <a:ext cx="11222038" cy="4624322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it-IT" sz="2700" dirty="0"/>
          </a:p>
          <a:p>
            <a:pPr>
              <a:lnSpc>
                <a:spcPct val="90000"/>
              </a:lnSpc>
            </a:pPr>
            <a:r>
              <a:rPr lang="it-IT" sz="2700" b="1" dirty="0">
                <a:solidFill>
                  <a:srgbClr val="00B0F0"/>
                </a:solidFill>
              </a:rPr>
              <a:t>Stabilità dei prezzi:</a:t>
            </a:r>
          </a:p>
          <a:p>
            <a:pPr>
              <a:lnSpc>
                <a:spcPct val="90000"/>
              </a:lnSpc>
            </a:pPr>
            <a:r>
              <a:rPr lang="it-IT" sz="2700" dirty="0"/>
              <a:t>Il paese deve dimostrare un andamento dei prezzi sostenibile e un tasso medio di inflazione (osservato nell'arco di un anno) che non superi di oltre 1,5 punti percentuali il tasso dei tre Stati membri con i migliori risultati.</a:t>
            </a:r>
          </a:p>
          <a:p>
            <a:pPr>
              <a:lnSpc>
                <a:spcPct val="90000"/>
              </a:lnSpc>
            </a:pPr>
            <a:r>
              <a:rPr lang="it-IT" sz="2700" b="1" dirty="0">
                <a:solidFill>
                  <a:srgbClr val="00B0F0"/>
                </a:solidFill>
              </a:rPr>
              <a:t>Finanze pubbliche sane e sostenibili:</a:t>
            </a:r>
          </a:p>
          <a:p>
            <a:pPr>
              <a:lnSpc>
                <a:spcPct val="90000"/>
              </a:lnSpc>
            </a:pPr>
            <a:r>
              <a:rPr lang="it-IT" sz="2700" dirty="0"/>
              <a:t>Il disavanzo pubblico, previsto o effettivo, non dovrebbe superare il 3% del PIL</a:t>
            </a:r>
          </a:p>
          <a:p>
            <a:pPr>
              <a:lnSpc>
                <a:spcPct val="90000"/>
              </a:lnSpc>
            </a:pPr>
            <a:r>
              <a:rPr lang="it-IT" sz="2700" dirty="0"/>
              <a:t>Il rapporto tra debito pubblico e PIL non dovrebbe superare il 60% del PIL</a:t>
            </a:r>
          </a:p>
          <a:p>
            <a:pPr>
              <a:lnSpc>
                <a:spcPct val="90000"/>
              </a:lnSpc>
            </a:pPr>
            <a:endParaRPr lang="it-IT" sz="2700" dirty="0"/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E192E7-3045-5338-D7EC-222E057B0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241290-6AA4-5BAB-D6F7-CEAB9F12E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1CF86F-32EE-D67A-D3C7-0DBAECBA3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49296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E552AE-598B-E063-E39F-BCA4A90D7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/>
              <a:t>Focus: Unione economica e monetaria (UEM)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CF4806-005D-E501-2A38-9AC993AF2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358900"/>
            <a:ext cx="11222038" cy="4865687"/>
          </a:xfrm>
        </p:spPr>
        <p:txBody>
          <a:bodyPr>
            <a:normAutofit fontScale="47500" lnSpcReduction="20000"/>
          </a:bodyPr>
          <a:lstStyle/>
          <a:p>
            <a:r>
              <a:rPr lang="it-IT" sz="4300" b="1" dirty="0">
                <a:solidFill>
                  <a:srgbClr val="00B0F0"/>
                </a:solidFill>
              </a:rPr>
              <a:t>Tassi di interesse a lungo termine per valutare la stabilità della convergenza:</a:t>
            </a:r>
          </a:p>
          <a:p>
            <a:r>
              <a:rPr lang="it-IT" sz="4300" dirty="0"/>
              <a:t>Il tasso di interesse nominale a lungo termine medio del paese non dovrebbe superare di più di 2 punti percentuali quello dei tre Stati membri che hanno conseguito i migliori risultati.</a:t>
            </a:r>
          </a:p>
          <a:p>
            <a:r>
              <a:rPr lang="it-IT" sz="4300" b="1" dirty="0">
                <a:solidFill>
                  <a:srgbClr val="00B0F0"/>
                </a:solidFill>
              </a:rPr>
              <a:t>Stabilità del tasso di cambio per dimostrare che l'economia può resistere alle fluttuazioni valutarie:</a:t>
            </a:r>
          </a:p>
          <a:p>
            <a:r>
              <a:rPr lang="it-IT" sz="4300" dirty="0"/>
              <a:t>Il paese deve partecipare al meccanismo di cambio (ERM 2) per almeno due anni:</a:t>
            </a:r>
          </a:p>
          <a:p>
            <a:r>
              <a:rPr lang="it-IT" sz="4300" dirty="0"/>
              <a:t>senza deviazioni di rilievo rispetto al tasso di cambio centrale dell'ERM 2</a:t>
            </a:r>
          </a:p>
          <a:p>
            <a:r>
              <a:rPr lang="it-IT" sz="4300" dirty="0"/>
              <a:t>senza svalutazioni del tasso di cambio centrale bilaterale della sua moneta nei confronti dell'euro</a:t>
            </a:r>
          </a:p>
          <a:p>
            <a:r>
              <a:rPr lang="it-IT" sz="4300" dirty="0"/>
              <a:t>Lo scopo del meccanismo di cambio (ERM 2) è dimostrare che l'economia di un paese può funzionare correttamente senza ricorrere a eccessive fluttuazioni monetarie.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1873849-61C2-4AB0-EE7D-9C5C68E4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115963-B386-68CB-DB0E-C0C51313D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2F1101-5084-273D-F507-0B8FC36B5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1725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BAD33D-AD40-8DD8-4357-B2491D2A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b="1" dirty="0"/>
              <a:t>Focus: Unione economica e monetaria (UEM)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965D6E-F97B-564A-0A2A-48344224E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endParaRPr lang="it-IT" b="1" i="0" u="none" strike="noStrike" dirty="0">
              <a:solidFill>
                <a:srgbClr val="3E4951"/>
              </a:solidFill>
              <a:effectLst/>
              <a:latin typeface="var(--gsc-headline-type)"/>
            </a:endParaRPr>
          </a:p>
          <a:p>
            <a:pPr>
              <a:lnSpc>
                <a:spcPct val="90000"/>
              </a:lnSpc>
            </a:pPr>
            <a:r>
              <a:rPr lang="it-IT" sz="2200" b="1" dirty="0">
                <a:solidFill>
                  <a:srgbClr val="00B0F0"/>
                </a:solidFill>
              </a:rPr>
              <a:t>Criteri di convergenza (giuridici):</a:t>
            </a:r>
          </a:p>
          <a:p>
            <a:pPr>
              <a:lnSpc>
                <a:spcPct val="90000"/>
              </a:lnSpc>
            </a:pPr>
            <a:r>
              <a:rPr lang="it-IT" sz="2200" dirty="0"/>
              <a:t>I candidati che desiderano aderire alla zona euro devono inoltre garantire che la legislazione nazionale sia compatibile con il trattato e con lo statuto del sistema europeo delle banche centrali (SEBC) e della BCE.</a:t>
            </a:r>
          </a:p>
          <a:p>
            <a:pPr>
              <a:lnSpc>
                <a:spcPct val="90000"/>
              </a:lnSpc>
            </a:pPr>
            <a:r>
              <a:rPr lang="it-IT" sz="2200" dirty="0"/>
              <a:t>Il trattato e lo statuto prevedono l'indipendenza delle banche centrali.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775EB15-5A15-B542-0E83-3F995A40E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000338E-7BBF-A045-E231-2CD243FF6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4F1A81-D749-2D36-A754-5E77C7DA2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79188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8CA255-7618-4775-216D-FD13568C3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/>
              <a:t>Focus: Unione economica e monetaria (UEM)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35322A-39D6-05C0-4635-6FAD1E74C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/>
            <a:endParaRPr lang="it-IT" b="0" i="0" u="none" strike="noStrike" dirty="0">
              <a:solidFill>
                <a:srgbClr val="3E4951"/>
              </a:solidFill>
              <a:effectLst/>
              <a:latin typeface="Source Sans"/>
            </a:endParaRPr>
          </a:p>
          <a:p>
            <a:r>
              <a:rPr lang="it-IT" sz="3500" b="1" dirty="0">
                <a:solidFill>
                  <a:srgbClr val="00B0F0"/>
                </a:solidFill>
              </a:rPr>
              <a:t>Il Consiglio dell'UE decide se un paese può introdurre l'euro:</a:t>
            </a:r>
          </a:p>
          <a:p>
            <a:r>
              <a:rPr lang="it-IT" sz="3500" dirty="0"/>
              <a:t>Il Consiglio adotta tale decisione:</a:t>
            </a:r>
          </a:p>
          <a:p>
            <a:r>
              <a:rPr lang="it-IT" sz="3500" dirty="0"/>
              <a:t>dopo aver ricevuto una proposta dalla Commissione</a:t>
            </a:r>
          </a:p>
          <a:p>
            <a:r>
              <a:rPr lang="it-IT" sz="3500" dirty="0"/>
              <a:t>dopo aver ricevuto una raccomandazione dagli Stati membri della zona euro</a:t>
            </a:r>
          </a:p>
          <a:p>
            <a:r>
              <a:rPr lang="it-IT" sz="3500" dirty="0"/>
              <a:t>dopo aver consultato il Parlamento europeo</a:t>
            </a:r>
          </a:p>
          <a:p>
            <a:r>
              <a:rPr lang="it-IT" sz="3500" dirty="0"/>
              <a:t>a seguito di una discussione in seno al Consiglio europeo </a:t>
            </a:r>
          </a:p>
          <a:p>
            <a:r>
              <a:rPr lang="it-IT" sz="3500" dirty="0"/>
              <a:t>La decisione finale è presa da tutti gli Stati membri dell'UE. Nella legislazione dell'UE si parla in tal senso di "abrogazione della deroga".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6C4EF4-FA50-6923-A86D-9944CA313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6DC719-C66D-AAC8-D46D-10462A49F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1D1CCA-0312-68EF-DDDF-454F4A9DA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62321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7EC37F-F8F9-8A58-C6BE-F0E9BFDF1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b="1" dirty="0"/>
              <a:t>Focus: Unione economica e monetaria (UEM)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1DF576-5FCD-BDA0-090D-B6C94440D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177448"/>
            <a:ext cx="11222038" cy="4699478"/>
          </a:xfrm>
        </p:spPr>
        <p:txBody>
          <a:bodyPr>
            <a:normAutofit fontScale="62500" lnSpcReduction="2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Responsabilità al momento dell’ingresso nell’euro:</a:t>
            </a:r>
          </a:p>
          <a:p>
            <a:pPr algn="l"/>
            <a:r>
              <a:rPr lang="it-IT" b="0" i="0" u="none" strike="noStrike" dirty="0">
                <a:solidFill>
                  <a:srgbClr val="3E4951"/>
                </a:solidFill>
                <a:effectLst/>
                <a:latin typeface="Source Sans"/>
              </a:rPr>
              <a:t>L'adozione dell'euro comporta: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3E4951"/>
                </a:solidFill>
                <a:effectLst/>
                <a:latin typeface="Source Sans"/>
              </a:rPr>
              <a:t>la </a:t>
            </a:r>
            <a:r>
              <a:rPr lang="it-IT" b="1" i="0" u="none" strike="noStrike" dirty="0">
                <a:solidFill>
                  <a:srgbClr val="3E4951"/>
                </a:solidFill>
                <a:effectLst/>
                <a:latin typeface="Source Sans"/>
              </a:rPr>
              <a:t>fissazione</a:t>
            </a:r>
            <a:r>
              <a:rPr lang="it-IT" b="0" i="0" u="none" strike="noStrike" dirty="0">
                <a:solidFill>
                  <a:srgbClr val="3E4951"/>
                </a:solidFill>
                <a:effectLst/>
                <a:latin typeface="Source Sans"/>
              </a:rPr>
              <a:t> in modo permanente </a:t>
            </a:r>
            <a:r>
              <a:rPr lang="it-IT" b="1" i="0" u="none" strike="noStrike" dirty="0">
                <a:solidFill>
                  <a:srgbClr val="3E4951"/>
                </a:solidFill>
                <a:effectLst/>
                <a:latin typeface="Source Sans"/>
              </a:rPr>
              <a:t>del tasso di cambio</a:t>
            </a:r>
            <a:r>
              <a:rPr lang="it-IT" b="0" i="0" u="none" strike="noStrike" dirty="0">
                <a:solidFill>
                  <a:srgbClr val="3E4951"/>
                </a:solidFill>
                <a:effectLst/>
                <a:latin typeface="Source Sans"/>
              </a:rPr>
              <a:t> fra la moneta nazionale e l'euro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3E4951"/>
                </a:solidFill>
                <a:effectLst/>
                <a:latin typeface="Source Sans"/>
              </a:rPr>
              <a:t>il </a:t>
            </a:r>
            <a:r>
              <a:rPr lang="it-IT" b="1" i="0" u="none" strike="noStrike" dirty="0">
                <a:solidFill>
                  <a:srgbClr val="3E4951"/>
                </a:solidFill>
                <a:effectLst/>
                <a:latin typeface="Source Sans"/>
              </a:rPr>
              <a:t>trasferimento della responsabilità della politica monetaria</a:t>
            </a:r>
            <a:r>
              <a:rPr lang="it-IT" b="0" i="0" u="none" strike="noStrike" dirty="0">
                <a:solidFill>
                  <a:srgbClr val="3E4951"/>
                </a:solidFill>
                <a:effectLst/>
                <a:latin typeface="Source Sans"/>
              </a:rPr>
              <a:t> alla Banca centrale europea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3E4951"/>
                </a:solidFill>
                <a:effectLst/>
                <a:latin typeface="Source Sans"/>
              </a:rPr>
              <a:t>la partecipazione degli Stati membri alla </a:t>
            </a:r>
            <a:r>
              <a:rPr lang="it-IT" b="1" i="0" u="none" strike="noStrike" dirty="0">
                <a:solidFill>
                  <a:srgbClr val="3E4951"/>
                </a:solidFill>
                <a:effectLst/>
                <a:latin typeface="Source Sans"/>
              </a:rPr>
              <a:t>gestione coordinata delle crisi</a:t>
            </a:r>
            <a:r>
              <a:rPr lang="it-IT" b="0" i="0" u="none" strike="noStrike" dirty="0">
                <a:solidFill>
                  <a:srgbClr val="3E4951"/>
                </a:solidFill>
                <a:effectLst/>
                <a:latin typeface="Source Sans"/>
              </a:rPr>
              <a:t>, compresa la fornitura di assistenza finanziaria ad altri paesi della zona euro in caso di necessità, per garantire la stabilità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3E4951"/>
                </a:solidFill>
                <a:effectLst/>
                <a:latin typeface="Source Sans"/>
              </a:rPr>
              <a:t>l'obbligo dei governi di </a:t>
            </a:r>
            <a:r>
              <a:rPr lang="it-IT" b="1" i="0" u="none" strike="noStrike" dirty="0">
                <a:solidFill>
                  <a:srgbClr val="3E4951"/>
                </a:solidFill>
                <a:effectLst/>
                <a:latin typeface="Source Sans"/>
              </a:rPr>
              <a:t>informare</a:t>
            </a:r>
            <a:r>
              <a:rPr lang="it-IT" b="0" i="0" u="none" strike="noStrike" dirty="0">
                <a:solidFill>
                  <a:srgbClr val="3E4951"/>
                </a:solidFill>
                <a:effectLst/>
                <a:latin typeface="Source Sans"/>
              </a:rPr>
              <a:t> e </a:t>
            </a:r>
            <a:r>
              <a:rPr lang="it-IT" b="1" i="0" u="none" strike="noStrike" dirty="0">
                <a:solidFill>
                  <a:srgbClr val="3E4951"/>
                </a:solidFill>
                <a:effectLst/>
                <a:latin typeface="Source Sans"/>
              </a:rPr>
              <a:t>istruire i cittadini</a:t>
            </a:r>
            <a:r>
              <a:rPr lang="it-IT" b="0" i="0" u="none" strike="noStrike" dirty="0">
                <a:solidFill>
                  <a:srgbClr val="3E4951"/>
                </a:solidFill>
                <a:effectLst/>
                <a:latin typeface="Source Sans"/>
              </a:rPr>
              <a:t> in merito ai cambiamenti connessi all'adesione alla zona euro, tra cui le implicazioni per la vita di tutti i giorni, i benefici e le sfide che ne derivano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u="none" strike="noStrike" dirty="0">
                <a:solidFill>
                  <a:srgbClr val="3E4951"/>
                </a:solidFill>
                <a:effectLst/>
                <a:latin typeface="Source Sans"/>
              </a:rPr>
              <a:t>un maggiore </a:t>
            </a:r>
            <a:r>
              <a:rPr lang="it-IT" b="1" i="0" u="none" strike="noStrike" dirty="0">
                <a:solidFill>
                  <a:srgbClr val="3E4951"/>
                </a:solidFill>
                <a:effectLst/>
                <a:latin typeface="Source Sans"/>
              </a:rPr>
              <a:t>coordinamento delle politiche di bilancio nazionali</a:t>
            </a:r>
            <a:r>
              <a:rPr lang="it-IT" b="0" i="0" u="none" strike="noStrike" dirty="0">
                <a:solidFill>
                  <a:srgbClr val="3E4951"/>
                </a:solidFill>
                <a:effectLst/>
                <a:latin typeface="Source Sans"/>
              </a:rPr>
              <a:t>. 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9A9E5F-3107-A6F2-4368-0A1BF1908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763458-5DA0-07D5-845F-A97460F8C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E184335-37AF-944B-B0D1-902535F5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54931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B4BEE9-A858-6223-14CD-E415FAB32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>
                <a:solidFill>
                  <a:srgbClr val="0070C0"/>
                </a:solidFill>
              </a:rPr>
              <a:t>Competenze, UEM e criticità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F04E29-0C5C-9F15-393D-C351A9240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200" dirty="0"/>
              <a:t>Il caso Weiss e la competenza in materia monetaria, C-493/17, dell’11 dicembre 2017:</a:t>
            </a:r>
          </a:p>
          <a:p>
            <a:r>
              <a:rPr lang="it-IT" sz="2200" dirty="0" err="1"/>
              <a:t>lI</a:t>
            </a:r>
            <a:r>
              <a:rPr lang="it-IT" sz="2200" dirty="0"/>
              <a:t> caso riguarda la compatibilità con i Trattati del Public Sector Asset </a:t>
            </a:r>
            <a:r>
              <a:rPr lang="it-IT" sz="2200" dirty="0" err="1"/>
              <a:t>Purchase</a:t>
            </a:r>
            <a:r>
              <a:rPr lang="it-IT" sz="2200" dirty="0"/>
              <a:t> </a:t>
            </a:r>
            <a:r>
              <a:rPr lang="it-IT" sz="2200" dirty="0" err="1"/>
              <a:t>Programme</a:t>
            </a:r>
            <a:r>
              <a:rPr lang="it-IT" sz="2200" dirty="0"/>
              <a:t>(PSPP, comunemente noto come parte del </a:t>
            </a:r>
            <a:r>
              <a:rPr lang="it-IT" sz="2200" dirty="0" err="1"/>
              <a:t>Quantative</a:t>
            </a:r>
            <a:r>
              <a:rPr lang="it-IT" sz="2200" dirty="0"/>
              <a:t> </a:t>
            </a:r>
            <a:r>
              <a:rPr lang="it-IT" sz="2200" dirty="0" err="1"/>
              <a:t>Easing</a:t>
            </a:r>
            <a:r>
              <a:rPr lang="it-IT" sz="2200" dirty="0"/>
              <a:t> – QE), adottato dalla Banca Centrale Europea (BCE) durante la crisi finanziaria.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545E20-FC05-E000-8795-114E78A30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BE5E89-FB25-1B25-17CF-0A15620FB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9DBF5B-9A78-9246-F27A-8C83BA0D0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24263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FF4A95-CB60-C71A-D51B-9A737876E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/>
              <a:t>Focus: Politica Migratoria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6F7F6B-7146-3399-B540-6766DF603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200" b="1" dirty="0">
                <a:solidFill>
                  <a:srgbClr val="00B0F0"/>
                </a:solidFill>
              </a:rPr>
              <a:t>Base giuridica: </a:t>
            </a:r>
            <a:r>
              <a:rPr lang="it-IT" sz="2200" dirty="0"/>
              <a:t>Artt. 79 e 80 TFUE</a:t>
            </a:r>
          </a:p>
          <a:p>
            <a:r>
              <a:rPr lang="it-IT" sz="2200" b="1" dirty="0">
                <a:solidFill>
                  <a:srgbClr val="00B0F0"/>
                </a:solidFill>
              </a:rPr>
              <a:t>Obbiettivi:</a:t>
            </a:r>
            <a:r>
              <a:rPr lang="it-IT" sz="2200" dirty="0"/>
              <a:t> La politica in materia di immigrazione punta a stabilire un approccio equilibrato per affrontare l'immigrazione sia regolare che irregolare.</a:t>
            </a:r>
          </a:p>
          <a:p>
            <a:r>
              <a:rPr lang="it-IT" sz="2200" b="1" dirty="0">
                <a:solidFill>
                  <a:srgbClr val="00B0F0"/>
                </a:solidFill>
              </a:rPr>
              <a:t>Competenza Concorrente (Art. 4, par. 2, lett. </a:t>
            </a:r>
            <a:r>
              <a:rPr lang="it-IT" sz="2200" b="1" dirty="0" err="1">
                <a:solidFill>
                  <a:srgbClr val="00B0F0"/>
                </a:solidFill>
              </a:rPr>
              <a:t>j</a:t>
            </a:r>
            <a:r>
              <a:rPr lang="it-IT" sz="2200" b="1" dirty="0">
                <a:solidFill>
                  <a:srgbClr val="00B0F0"/>
                </a:solidFill>
              </a:rPr>
              <a:t>), TFUE):</a:t>
            </a:r>
            <a:endParaRPr lang="it-IT" sz="2200" dirty="0"/>
          </a:p>
          <a:p>
            <a:r>
              <a:rPr lang="it-IT" sz="2200" dirty="0"/>
              <a:t>spetta all'UE la competenza di definire le condizioni di ingresso e soggiorno dei cittadini di paesi terzi che entrano e soggiornano legalmente in uno degli Stati membri, anche per quanto concerne il ricongiungimento familiare. </a:t>
            </a:r>
          </a:p>
          <a:p>
            <a:r>
              <a:rPr lang="it-IT" sz="2200" dirty="0"/>
              <a:t>Gli Stati membri conservano la facoltà di stabilire i volumi di ammissione per le persone provenienti da paesi terzi in cerca di lavoro.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8F5BFB-3D3B-B915-AE10-0FA47DCD0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2904D6-52F2-8F5E-6819-0ED495164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4C3D78-6D2F-8CBA-3208-1DDE08743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77407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ADD211-E9A0-336B-AAD0-E864B8A44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/>
              <a:t>Focus: Politica d’Asilo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E96075-7117-4DCE-17A9-E0CF2CE97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240078"/>
            <a:ext cx="11222038" cy="4636848"/>
          </a:xfrm>
        </p:spPr>
        <p:txBody>
          <a:bodyPr>
            <a:normAutofit fontScale="77500" lnSpcReduction="20000"/>
          </a:bodyPr>
          <a:lstStyle/>
          <a:p>
            <a:endParaRPr lang="it-IT" sz="2200" b="1" dirty="0">
              <a:solidFill>
                <a:srgbClr val="00B0F0"/>
              </a:solidFill>
            </a:endParaRPr>
          </a:p>
          <a:p>
            <a:r>
              <a:rPr lang="it-IT" sz="2200" b="1" dirty="0">
                <a:solidFill>
                  <a:srgbClr val="00B0F0"/>
                </a:solidFill>
              </a:rPr>
              <a:t>Base giuridica: </a:t>
            </a:r>
            <a:r>
              <a:rPr lang="it-IT" sz="2200" dirty="0"/>
              <a:t>Articolo 67, paragrafo 2, e articoli 78 e 80 TFUE; Articolo 18 della Carta dei diritti fondamentali UE.</a:t>
            </a:r>
          </a:p>
          <a:p>
            <a:r>
              <a:rPr lang="it-IT" sz="2200" b="1" dirty="0">
                <a:solidFill>
                  <a:srgbClr val="00B0F0"/>
                </a:solidFill>
              </a:rPr>
              <a:t>Obiettivi: </a:t>
            </a:r>
            <a:r>
              <a:rPr lang="it-IT" sz="2200" dirty="0"/>
              <a:t>L'obiettivo della politica dell'UE in materia di asilo è offrire uno status appropriato a qualsiasi cittadino di un paese terzo che necessita di protezione internazionale in uno degli Stati membri e garantire il rispetto del principio di non respingimento. </a:t>
            </a:r>
          </a:p>
          <a:p>
            <a:r>
              <a:rPr lang="it-IT" sz="2200" b="1" dirty="0">
                <a:solidFill>
                  <a:srgbClr val="00B0F0"/>
                </a:solidFill>
              </a:rPr>
              <a:t>Competenza Concorrente (Art. 4, par. 2, lett. </a:t>
            </a:r>
            <a:r>
              <a:rPr lang="it-IT" sz="2200" b="1" dirty="0" err="1">
                <a:solidFill>
                  <a:srgbClr val="00B0F0"/>
                </a:solidFill>
              </a:rPr>
              <a:t>j</a:t>
            </a:r>
            <a:r>
              <a:rPr lang="it-IT" sz="2200" b="1" dirty="0">
                <a:solidFill>
                  <a:srgbClr val="00B0F0"/>
                </a:solidFill>
              </a:rPr>
              <a:t>), TFUE):</a:t>
            </a:r>
          </a:p>
          <a:p>
            <a:pPr algn="just"/>
            <a:r>
              <a:rPr lang="it-IT" sz="2200" dirty="0"/>
              <a:t>L'UE mira a sviluppare una politica comune in materia di asilo, protezione sussidiaria e protezione temporanea, volta a offrire uno status appropriato a qualsiasi cittadino di un paese terzo che necessiti di protezione internazionale e a garantire il rispetto del principio di non respingimento. </a:t>
            </a:r>
          </a:p>
          <a:p>
            <a:pPr algn="just"/>
            <a:r>
              <a:rPr lang="it-IT" sz="2200"/>
              <a:t>Tale </a:t>
            </a:r>
            <a:r>
              <a:rPr lang="it-IT" sz="2200" dirty="0"/>
              <a:t>politica deve essere conforme alla convenzione di Ginevra sullo status dei rifugiati del 28 luglio 1951 e al relativo Protocollo del 31 gennaio 1967</a:t>
            </a:r>
            <a:r>
              <a:rPr lang="it-IT" sz="2200"/>
              <a:t>. </a:t>
            </a:r>
          </a:p>
          <a:p>
            <a:pPr algn="just"/>
            <a:r>
              <a:rPr lang="it-IT" sz="2200"/>
              <a:t>Né </a:t>
            </a:r>
            <a:r>
              <a:rPr lang="it-IT" sz="2200" dirty="0"/>
              <a:t>il TFUE né la Carta forniscono alcuna definizione dei termini "asilo" e "rifugiato", ma entrambi si riferiscono espressamente alla convenzione di Ginevra e al relativo protocollo.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A58CF7-76DC-C92B-CAAC-90D472F17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13 febbraio 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082F45-70A3-4D64-1102-CBDA9FEF0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BA13A9-C04F-A822-2D87-FC1F7A212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7154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453019"/>
            <a:ext cx="11242812" cy="1114817"/>
          </a:xfrm>
        </p:spPr>
        <p:txBody>
          <a:bodyPr>
            <a:noAutofit/>
          </a:bodyPr>
          <a:lstStyle/>
          <a:p>
            <a:r>
              <a:rPr lang="it-IT" sz="6500" dirty="0"/>
              <a:t>Lezione 1</a:t>
            </a:r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5D10F2B7-D1C4-BE48-AB67-64B58F22B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655518"/>
            <a:ext cx="11242812" cy="296866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it-IT" sz="3600" dirty="0"/>
              <a:t>a.i. Obiettivi e Principio di attribuzione delle competenze UE; </a:t>
            </a:r>
          </a:p>
          <a:p>
            <a:pPr algn="just"/>
            <a:r>
              <a:rPr lang="it-IT" sz="3600" dirty="0" err="1"/>
              <a:t>a.ii</a:t>
            </a:r>
            <a:r>
              <a:rPr lang="it-IT" sz="3600" dirty="0"/>
              <a:t>. Categorie di competenze; </a:t>
            </a:r>
          </a:p>
          <a:p>
            <a:pPr algn="just"/>
            <a:r>
              <a:rPr lang="it-IT" sz="3600" dirty="0" err="1"/>
              <a:t>a.iii</a:t>
            </a:r>
            <a:r>
              <a:rPr lang="it-IT" sz="3600" dirty="0"/>
              <a:t>. Competenza esclusiva UE; </a:t>
            </a:r>
          </a:p>
          <a:p>
            <a:pPr algn="just"/>
            <a:r>
              <a:rPr lang="it-IT" sz="3600" dirty="0" err="1"/>
              <a:t>a.iv</a:t>
            </a:r>
            <a:r>
              <a:rPr lang="it-IT" sz="3600" dirty="0"/>
              <a:t>. Competenza concorrente UE/Stati membri; </a:t>
            </a:r>
          </a:p>
          <a:p>
            <a:pPr algn="just"/>
            <a:r>
              <a:rPr lang="it-IT" sz="3600" dirty="0" err="1"/>
              <a:t>a.v</a:t>
            </a:r>
            <a:r>
              <a:rPr lang="it-IT" sz="3600" dirty="0"/>
              <a:t>. Competenze di sostegno</a:t>
            </a:r>
          </a:p>
          <a:p>
            <a:pPr algn="just"/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E911BAD-C3FF-9945-AFBD-4401C1E788DC}"/>
              </a:ext>
            </a:extLst>
          </p:cNvPr>
          <p:cNvSpPr txBox="1"/>
          <p:nvPr/>
        </p:nvSpPr>
        <p:spPr>
          <a:xfrm>
            <a:off x="8480289" y="-847126"/>
            <a:ext cx="371171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it-IT" sz="1200" dirty="0"/>
              <a:t>Slide statica</a:t>
            </a:r>
          </a:p>
          <a:p>
            <a:r>
              <a:rPr lang="it-IT" sz="1200" dirty="0"/>
              <a:t>Esempio di slide divisoria personalizzata con i colori complementari e testo maggiorato</a:t>
            </a:r>
          </a:p>
        </p:txBody>
      </p:sp>
    </p:spTree>
    <p:extLst>
      <p:ext uri="{BB962C8B-B14F-4D97-AF65-F5344CB8AC3E}">
        <p14:creationId xmlns:p14="http://schemas.microsoft.com/office/powerpoint/2010/main" val="3552245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CF27F5-9456-AFBD-BEFD-4E66F614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770" y="365125"/>
            <a:ext cx="10789368" cy="793533"/>
          </a:xfrm>
        </p:spPr>
        <p:txBody>
          <a:bodyPr/>
          <a:lstStyle/>
          <a:p>
            <a:r>
              <a:rPr lang="it-IT" sz="3200" b="1" dirty="0">
                <a:solidFill>
                  <a:srgbClr val="0070C0"/>
                </a:solidFill>
              </a:rPr>
              <a:t>Obiettivi dell’UE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A25D2E-03D6-26C3-2C9C-DEEF51E3B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1770" y="1164922"/>
            <a:ext cx="10789368" cy="4534420"/>
          </a:xfrm>
        </p:spPr>
        <p:txBody>
          <a:bodyPr>
            <a:normAutofit fontScale="32500" lnSpcReduction="20000"/>
          </a:bodyPr>
          <a:lstStyle/>
          <a:p>
            <a:r>
              <a:rPr lang="it-IT" altLang="it-IT" sz="6400" dirty="0">
                <a:solidFill>
                  <a:srgbClr val="00B0F0"/>
                </a:solidFill>
              </a:rPr>
              <a:t>Obiettivi: nell’art. 3 TUE = obblighi per SM e istituzioni.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altLang="it-IT" sz="6400" dirty="0"/>
              <a:t>Promozione della pace, dei valori e del benessere;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altLang="it-IT" sz="6400" dirty="0"/>
              <a:t>spazio di libertà, sicurezza e giustizia;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altLang="it-IT" sz="6400" dirty="0"/>
              <a:t>mercato interno;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altLang="it-IT" sz="6400" dirty="0"/>
              <a:t>lotta alla discriminazione;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altLang="it-IT" sz="6400" dirty="0"/>
              <a:t>coesione economica e sociale;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altLang="it-IT" sz="6400" dirty="0"/>
              <a:t>diversità culturale;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altLang="it-IT" sz="6400" dirty="0"/>
              <a:t>unione economica e monetaria;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altLang="it-IT" sz="6400" dirty="0"/>
              <a:t>ruolo nelle relazioni internazionali.</a:t>
            </a:r>
          </a:p>
        </p:txBody>
      </p:sp>
    </p:spTree>
    <p:extLst>
      <p:ext uri="{BB962C8B-B14F-4D97-AF65-F5344CB8AC3E}">
        <p14:creationId xmlns:p14="http://schemas.microsoft.com/office/powerpoint/2010/main" val="1555225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85C46C-BF6C-3FC2-55AB-E023F6504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086" y="365125"/>
            <a:ext cx="10877051" cy="993775"/>
          </a:xfrm>
        </p:spPr>
        <p:txBody>
          <a:bodyPr>
            <a:normAutofit/>
          </a:bodyPr>
          <a:lstStyle/>
          <a:p>
            <a:r>
              <a:rPr lang="it-IT" altLang="it-IT" sz="3200" b="1" dirty="0">
                <a:solidFill>
                  <a:srgbClr val="0070C0"/>
                </a:solidFill>
              </a:rPr>
              <a:t>Principio di leale cooperazione SM-UE</a:t>
            </a:r>
            <a:endParaRPr lang="it-IT" sz="32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9CE777-F0F5-0C44-70FC-C4B91362D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088" y="1536970"/>
            <a:ext cx="10877050" cy="433995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altLang="it-IT" sz="2400" b="1" dirty="0">
                <a:solidFill>
                  <a:srgbClr val="00B0F0"/>
                </a:solidFill>
              </a:rPr>
              <a:t>Art. 4, par. 3, TUE: </a:t>
            </a:r>
          </a:p>
          <a:p>
            <a:pPr marL="0" indent="0">
              <a:lnSpc>
                <a:spcPct val="90000"/>
              </a:lnSpc>
              <a:buNone/>
            </a:pPr>
            <a:endParaRPr lang="it-IT" altLang="it-IT" sz="2400" b="1" dirty="0">
              <a:solidFill>
                <a:srgbClr val="00B0F0"/>
              </a:solidFill>
            </a:endParaRPr>
          </a:p>
          <a:p>
            <a:pPr>
              <a:lnSpc>
                <a:spcPct val="90000"/>
              </a:lnSpc>
            </a:pPr>
            <a:r>
              <a:rPr lang="it-IT" altLang="it-IT" sz="2400" dirty="0"/>
              <a:t>«In virtù del principio di leale cooperazione, l'Unione e gli Stati membri si rispettano e si assistono reciprocamente nell'adempimento dei compiti derivanti dai trattati.</a:t>
            </a:r>
          </a:p>
          <a:p>
            <a:pPr marL="0" indent="0">
              <a:lnSpc>
                <a:spcPct val="90000"/>
              </a:lnSpc>
              <a:buNone/>
            </a:pPr>
            <a:endParaRPr lang="it-IT" altLang="it-IT" sz="2400" dirty="0"/>
          </a:p>
          <a:p>
            <a:pPr>
              <a:lnSpc>
                <a:spcPct val="90000"/>
              </a:lnSpc>
            </a:pPr>
            <a:r>
              <a:rPr lang="it-IT" altLang="it-IT" sz="2400" dirty="0"/>
              <a:t>Gli Stati membri adottano ogni misura di carattere generale o particolare atta ad assicurare l'esecuzione degli obblighi derivanti dai trattati o conseguenti agli atti delle istituzioni dell'Unione».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327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00B14A-3113-4EA6-6BD4-E2D832B2F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63050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0070C0"/>
                </a:solidFill>
              </a:rPr>
              <a:t>Principio di attribuzione delle competenze</a:t>
            </a:r>
            <a:endParaRPr lang="it-IT" sz="32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44B2F0-ABB4-B127-3476-CF1BB478A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2916"/>
            <a:ext cx="10802938" cy="458452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00000"/>
              </a:lnSpc>
            </a:pPr>
            <a:endParaRPr lang="it-IT" altLang="it-IT" sz="2800" dirty="0"/>
          </a:p>
          <a:p>
            <a:pPr>
              <a:lnSpc>
                <a:spcPct val="100000"/>
              </a:lnSpc>
            </a:pPr>
            <a:endParaRPr lang="it-IT" altLang="it-IT" sz="2800" dirty="0"/>
          </a:p>
          <a:p>
            <a:pPr>
              <a:lnSpc>
                <a:spcPct val="100000"/>
              </a:lnSpc>
            </a:pPr>
            <a:r>
              <a:rPr lang="it-IT" altLang="it-IT" sz="4000" dirty="0">
                <a:solidFill>
                  <a:srgbClr val="00B0F0"/>
                </a:solidFill>
              </a:rPr>
              <a:t>Principio di attribuzione (ex Art. 5.1 TUE): </a:t>
            </a:r>
          </a:p>
          <a:p>
            <a:pPr>
              <a:lnSpc>
                <a:spcPct val="100000"/>
              </a:lnSpc>
            </a:pPr>
            <a:r>
              <a:rPr lang="it-IT" altLang="it-IT" sz="4000" dirty="0"/>
              <a:t>Delimitazione delle competenze dell'Unione</a:t>
            </a:r>
          </a:p>
          <a:p>
            <a:pPr>
              <a:lnSpc>
                <a:spcPct val="100000"/>
              </a:lnSpc>
            </a:pPr>
            <a:r>
              <a:rPr lang="it-IT" altLang="it-IT" sz="4000" dirty="0"/>
              <a:t>Differenza tra UE e Stati membri: mancanza di competenza generale.</a:t>
            </a:r>
          </a:p>
          <a:p>
            <a:pPr>
              <a:lnSpc>
                <a:spcPct val="100000"/>
              </a:lnSpc>
            </a:pPr>
            <a:r>
              <a:rPr lang="it-IT" altLang="it-IT" sz="4000" dirty="0"/>
              <a:t>L'Unione agisce esclusivamente nei limiti delle competenze che le sono attribuite dagli Stati membri nei trattati per realizzare gli obiettivi da questi stabiliti. </a:t>
            </a:r>
          </a:p>
          <a:p>
            <a:pPr>
              <a:lnSpc>
                <a:spcPct val="100000"/>
              </a:lnSpc>
            </a:pPr>
            <a:r>
              <a:rPr lang="it-IT" altLang="it-IT" sz="4000" dirty="0"/>
              <a:t>Qualsiasi competenza non attribuita all'Unione nei trattati appartiene agli Stati membri (Art. 5.1 TUE).</a:t>
            </a:r>
          </a:p>
          <a:p>
            <a:pPr>
              <a:lnSpc>
                <a:spcPct val="100000"/>
              </a:lnSpc>
            </a:pPr>
            <a:r>
              <a:rPr lang="it-IT" altLang="it-IT" sz="4000" dirty="0"/>
              <a:t>Collegamento col principio della base giuridica.</a:t>
            </a:r>
          </a:p>
          <a:p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8867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260CE5-674E-4119-BB21-88F0FFF02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138" y="365125"/>
            <a:ext cx="10851999" cy="712113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0070C0"/>
                </a:solidFill>
              </a:rPr>
              <a:t>Principio di attribuzione delle competenze</a:t>
            </a:r>
            <a:endParaRPr lang="it-IT" sz="32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2F162E-D254-4DDF-6F06-054665B15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140" y="1202499"/>
            <a:ext cx="10851998" cy="4935253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00000"/>
              </a:lnSpc>
            </a:pPr>
            <a:r>
              <a:rPr lang="it-IT" altLang="it-IT" sz="6000" b="1" dirty="0">
                <a:solidFill>
                  <a:srgbClr val="00B0F0"/>
                </a:solidFill>
              </a:rPr>
              <a:t>Definizione di Base giuridica: </a:t>
            </a:r>
          </a:p>
          <a:p>
            <a:pPr>
              <a:lnSpc>
                <a:spcPct val="100000"/>
              </a:lnSpc>
            </a:pPr>
            <a:r>
              <a:rPr lang="it-IT" altLang="it-IT" sz="6000" dirty="0"/>
              <a:t>Una disposizione dei Trattati che attribuisce competenza alle istituzioni UE in una determinata materia e definisce la procedura da seguire e la tipologia di atto che si può adottare.</a:t>
            </a:r>
          </a:p>
          <a:p>
            <a:pPr>
              <a:lnSpc>
                <a:spcPct val="100000"/>
              </a:lnSpc>
            </a:pPr>
            <a:r>
              <a:rPr lang="it-IT" altLang="it-IT" sz="6000" dirty="0"/>
              <a:t>La scelta della corretta base giuridica contribuisce a ripartire le funzioni tra le istituzioni europee</a:t>
            </a:r>
          </a:p>
          <a:p>
            <a:pPr>
              <a:lnSpc>
                <a:spcPct val="100000"/>
              </a:lnSpc>
              <a:defRPr/>
            </a:pPr>
            <a:r>
              <a:rPr lang="it-IT" altLang="it-IT" sz="6000" b="1" dirty="0">
                <a:solidFill>
                  <a:srgbClr val="00B0F0"/>
                </a:solidFill>
              </a:rPr>
              <a:t>Criteri per individuare la base giuridica:</a:t>
            </a:r>
          </a:p>
          <a:p>
            <a:pPr>
              <a:lnSpc>
                <a:spcPct val="100000"/>
              </a:lnSpc>
              <a:defRPr/>
            </a:pPr>
            <a:r>
              <a:rPr lang="it-IT" altLang="it-IT" sz="6000" dirty="0"/>
              <a:t>Scopo e contenuto dell’atto da adottare;</a:t>
            </a:r>
          </a:p>
          <a:p>
            <a:pPr>
              <a:lnSpc>
                <a:spcPct val="100000"/>
              </a:lnSpc>
              <a:defRPr/>
            </a:pPr>
            <a:r>
              <a:rPr lang="it-IT" altLang="it-IT" sz="6000" dirty="0"/>
              <a:t>Preferenza per basi giuridiche più specifiche;</a:t>
            </a:r>
          </a:p>
          <a:p>
            <a:pPr>
              <a:lnSpc>
                <a:spcPct val="100000"/>
              </a:lnSpc>
              <a:defRPr/>
            </a:pPr>
            <a:r>
              <a:rPr lang="it-IT" altLang="it-IT" sz="6000" dirty="0"/>
              <a:t>Centro di gravità dell’atto;</a:t>
            </a:r>
          </a:p>
          <a:p>
            <a:pPr>
              <a:lnSpc>
                <a:spcPct val="100000"/>
              </a:lnSpc>
              <a:defRPr/>
            </a:pPr>
            <a:r>
              <a:rPr lang="it-IT" altLang="it-IT" sz="6000" dirty="0"/>
              <a:t>Uso di basi giuridiche plurime;</a:t>
            </a:r>
          </a:p>
          <a:p>
            <a:pPr>
              <a:lnSpc>
                <a:spcPct val="100000"/>
              </a:lnSpc>
              <a:defRPr/>
            </a:pPr>
            <a:r>
              <a:rPr lang="it-IT" altLang="it-IT" sz="6000" dirty="0"/>
              <a:t>Preferenze per procedure più favorevoli al PE.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55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19CBC3-FF3B-2BE8-F8B4-2B4CC26C1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878" y="365125"/>
            <a:ext cx="10977259" cy="993775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0070C0"/>
                </a:solidFill>
              </a:rPr>
              <a:t>Principio di attribuzione delle competenze</a:t>
            </a:r>
            <a:endParaRPr lang="it-IT" sz="32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EF7B2C-8032-1F7D-C050-BCAED6CE3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878" y="1536970"/>
            <a:ext cx="10977259" cy="4339955"/>
          </a:xfrm>
        </p:spPr>
        <p:txBody>
          <a:bodyPr>
            <a:normAutofit/>
          </a:bodyPr>
          <a:lstStyle/>
          <a:p>
            <a:r>
              <a:rPr lang="it-IT" altLang="it-IT" sz="2400" dirty="0"/>
              <a:t>Carattere </a:t>
            </a:r>
            <a:r>
              <a:rPr lang="it-IT" altLang="it-IT" sz="2400" b="1" dirty="0">
                <a:solidFill>
                  <a:srgbClr val="0070C0"/>
                </a:solidFill>
              </a:rPr>
              <a:t>derivato</a:t>
            </a:r>
            <a:r>
              <a:rPr lang="it-IT" altLang="it-IT" sz="2400" dirty="0">
                <a:solidFill>
                  <a:srgbClr val="0070C0"/>
                </a:solidFill>
              </a:rPr>
              <a:t> </a:t>
            </a:r>
            <a:r>
              <a:rPr lang="it-IT" altLang="it-IT" sz="2400" dirty="0"/>
              <a:t>delle competenze dell’Unione europea.</a:t>
            </a:r>
          </a:p>
          <a:p>
            <a:r>
              <a:rPr lang="it-IT" altLang="it-IT" sz="2400" dirty="0"/>
              <a:t>Funzionalismo tipico delle organizzazioni internazionali: obiettivi comuni agli Stati membri e compiti finalizzati a tali obiettivi.</a:t>
            </a:r>
          </a:p>
          <a:p>
            <a:r>
              <a:rPr lang="it-IT" altLang="it-IT" sz="2400" dirty="0"/>
              <a:t>Carattere </a:t>
            </a:r>
            <a:r>
              <a:rPr lang="it-IT" altLang="it-IT" sz="2400" b="1" dirty="0">
                <a:solidFill>
                  <a:srgbClr val="0070C0"/>
                </a:solidFill>
              </a:rPr>
              <a:t>residuale</a:t>
            </a:r>
            <a:r>
              <a:rPr lang="it-IT" altLang="it-IT" sz="2400" dirty="0"/>
              <a:t> delle competenze statali.</a:t>
            </a:r>
          </a:p>
          <a:p>
            <a:r>
              <a:rPr lang="it-IT" altLang="it-IT" sz="2400" dirty="0"/>
              <a:t>Approccio </a:t>
            </a:r>
            <a:r>
              <a:rPr lang="it-IT" altLang="it-IT" sz="2400" b="1" dirty="0">
                <a:solidFill>
                  <a:srgbClr val="0070C0"/>
                </a:solidFill>
              </a:rPr>
              <a:t>restrittivo</a:t>
            </a:r>
            <a:r>
              <a:rPr lang="it-IT" altLang="it-IT" sz="2400" dirty="0"/>
              <a:t> del Trattato di Lisbona.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3211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F7C3BF-0158-008B-FDE2-B8B68AB61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365125"/>
            <a:ext cx="10726738" cy="993775"/>
          </a:xfrm>
        </p:spPr>
        <p:txBody>
          <a:bodyPr/>
          <a:lstStyle/>
          <a:p>
            <a:r>
              <a:rPr lang="it-IT" sz="3200" b="1" dirty="0">
                <a:solidFill>
                  <a:srgbClr val="0070C0"/>
                </a:solidFill>
              </a:rPr>
              <a:t>Categorie di competenze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3DA60C-CAA4-3306-FE6D-6A5AE6D2F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536970"/>
            <a:ext cx="10726738" cy="4339955"/>
          </a:xfrm>
        </p:spPr>
        <p:txBody>
          <a:bodyPr>
            <a:normAutofit/>
          </a:bodyPr>
          <a:lstStyle/>
          <a:p>
            <a:r>
              <a:rPr lang="it-IT" sz="2800" dirty="0"/>
              <a:t>Trattato di Lisbona conferisce maggiore organicità e chiarezza alle competenze</a:t>
            </a:r>
          </a:p>
          <a:p>
            <a:r>
              <a:rPr lang="it-IT" sz="2800" dirty="0"/>
              <a:t>La riforma di Lisbona ripartisce le competenze in tre categorie e procede ad una loro elencazione (artt. 2 e ss. TFUE):</a:t>
            </a:r>
          </a:p>
          <a:p>
            <a:r>
              <a:rPr lang="it-IT" sz="2800" dirty="0"/>
              <a:t>Competenze esclusive UE;</a:t>
            </a:r>
          </a:p>
          <a:p>
            <a:r>
              <a:rPr lang="it-IT" sz="2800" dirty="0"/>
              <a:t>Competenze concorrenti;</a:t>
            </a:r>
          </a:p>
          <a:p>
            <a:r>
              <a:rPr lang="it-IT" sz="2800" dirty="0"/>
              <a:t>Competenze di sostegno.</a:t>
            </a:r>
          </a:p>
        </p:txBody>
      </p:sp>
    </p:spTree>
    <p:extLst>
      <p:ext uri="{BB962C8B-B14F-4D97-AF65-F5344CB8AC3E}">
        <p14:creationId xmlns:p14="http://schemas.microsoft.com/office/powerpoint/2010/main" val="31086488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1654</TotalTime>
  <Words>2480</Words>
  <Application>Microsoft Macintosh PowerPoint</Application>
  <PresentationFormat>Widescreen</PresentationFormat>
  <Paragraphs>241</Paragraphs>
  <Slides>29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36" baseType="lpstr">
      <vt:lpstr>Arial</vt:lpstr>
      <vt:lpstr>Calibri</vt:lpstr>
      <vt:lpstr>Luiss Sans</vt:lpstr>
      <vt:lpstr>Luiss type</vt:lpstr>
      <vt:lpstr>Source Sans</vt:lpstr>
      <vt:lpstr>var(--gsc-headline-type)</vt:lpstr>
      <vt:lpstr>Tema di Office</vt:lpstr>
      <vt:lpstr>Diritto dell’Unione europea </vt:lpstr>
      <vt:lpstr>Indice</vt:lpstr>
      <vt:lpstr>Lezione 1</vt:lpstr>
      <vt:lpstr>Obiettivi dell’UE</vt:lpstr>
      <vt:lpstr>Principio di leale cooperazione SM-UE</vt:lpstr>
      <vt:lpstr>Principio di attribuzione delle competenze</vt:lpstr>
      <vt:lpstr>Principio di attribuzione delle competenze</vt:lpstr>
      <vt:lpstr>Principio di attribuzione delle competenze</vt:lpstr>
      <vt:lpstr>Categorie di competenze </vt:lpstr>
      <vt:lpstr>Competenze esclusive </vt:lpstr>
      <vt:lpstr>Competenze esclusive </vt:lpstr>
      <vt:lpstr>Competenze concorrenti </vt:lpstr>
      <vt:lpstr>Competenze concorrenti </vt:lpstr>
      <vt:lpstr>Competenze concorrenti </vt:lpstr>
      <vt:lpstr>Competenze di sostegno</vt:lpstr>
      <vt:lpstr>Focus: Unione economica e monetaria (UEM)</vt:lpstr>
      <vt:lpstr>Focus: Unione economica e monetaria (UEM)</vt:lpstr>
      <vt:lpstr>Focus: Unione economica e monetaria (UEM)</vt:lpstr>
      <vt:lpstr>Focus: Unione economica e monetaria (UEM)</vt:lpstr>
      <vt:lpstr>Focus: Unione economica e monetaria (UEM)</vt:lpstr>
      <vt:lpstr>Focus: Unione economica e monetaria (UEM)</vt:lpstr>
      <vt:lpstr>Focus: Unione economica e monetaria (UEM)</vt:lpstr>
      <vt:lpstr>Focus: Unione economica e monetaria (UEM)</vt:lpstr>
      <vt:lpstr>Focus: Unione economica e monetaria (UEM)</vt:lpstr>
      <vt:lpstr>Focus: Unione economica e monetaria (UEM)</vt:lpstr>
      <vt:lpstr>Focus: Unione economica e monetaria (UEM)</vt:lpstr>
      <vt:lpstr>Competenze, UEM e criticità</vt:lpstr>
      <vt:lpstr>Focus: Politica Migratoria</vt:lpstr>
      <vt:lpstr>Focus: Politica d’Asilo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Alessandro Nato</cp:lastModifiedBy>
  <cp:revision>114</cp:revision>
  <dcterms:created xsi:type="dcterms:W3CDTF">2018-10-26T13:10:45Z</dcterms:created>
  <dcterms:modified xsi:type="dcterms:W3CDTF">2025-02-13T16:00:56Z</dcterms:modified>
</cp:coreProperties>
</file>