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35" r:id="rId2"/>
    <p:sldId id="349" r:id="rId3"/>
    <p:sldId id="348" r:id="rId4"/>
    <p:sldId id="385" r:id="rId5"/>
    <p:sldId id="386" r:id="rId6"/>
    <p:sldId id="416" r:id="rId7"/>
    <p:sldId id="425" r:id="rId8"/>
    <p:sldId id="417" r:id="rId9"/>
    <p:sldId id="418" r:id="rId10"/>
    <p:sldId id="419" r:id="rId11"/>
    <p:sldId id="420" r:id="rId12"/>
    <p:sldId id="421" r:id="rId13"/>
    <p:sldId id="422" r:id="rId14"/>
    <p:sldId id="423" r:id="rId15"/>
    <p:sldId id="424"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81"/>
  </p:normalViewPr>
  <p:slideViewPr>
    <p:cSldViewPr snapToGrid="0">
      <p:cViewPr varScale="1">
        <p:scale>
          <a:sx n="111" d="100"/>
          <a:sy n="111" d="100"/>
        </p:scale>
        <p:origin x="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25/03/26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018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222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50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850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030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34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10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78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69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671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05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80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15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097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25/03/26</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25/03/26</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25/03/26</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25 marzo 2026</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25/03/26</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25/03/26</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25/03/26</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25/03/26</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25/03/26</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25/03/26</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25/03/26</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25/03/26</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25/03/26</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6000" dirty="0"/>
              <a:t>Invalidità dei trattati</a:t>
            </a:r>
            <a:r>
              <a:rPr lang="it-IT" sz="5800" b="1" dirty="0"/>
              <a:t>
</a:t>
            </a:r>
            <a:endParaRPr lang="en-US" sz="5800" b="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a:bodyPr>
          <a:lstStyle/>
          <a:p>
            <a:pPr marL="0" indent="0" algn="just">
              <a:buNone/>
            </a:pPr>
            <a:endParaRPr lang="it-IT" sz="3200" dirty="0"/>
          </a:p>
          <a:p>
            <a:pPr marL="0" indent="0" algn="just">
              <a:buNone/>
            </a:pPr>
            <a:r>
              <a:rPr lang="it-IT" sz="3600" dirty="0"/>
              <a:t>Versione amarica: </a:t>
            </a:r>
            <a:r>
              <a:rPr lang="it-IT" sz="3600" i="1" dirty="0"/>
              <a:t>Sua Maestà il Re dei Re d’Etiopia </a:t>
            </a:r>
            <a:r>
              <a:rPr lang="it-IT" sz="3600" b="1" i="1" dirty="0"/>
              <a:t>può utilizzare</a:t>
            </a:r>
            <a:r>
              <a:rPr lang="it-IT" sz="3600" i="1" dirty="0"/>
              <a:t> il governo di Sua Maestà il Re d’Italia per tutti gli affari con altre potenze o governi.</a:t>
            </a:r>
          </a:p>
          <a:p>
            <a:pPr marL="0" indent="0" algn="just">
              <a:buNone/>
            </a:pPr>
            <a:endParaRPr lang="it-IT" sz="3600" i="1" dirty="0"/>
          </a:p>
          <a:p>
            <a:pPr marL="0" indent="0" algn="just">
              <a:buNone/>
            </a:pPr>
            <a:r>
              <a:rPr lang="it-IT" sz="3600" dirty="0"/>
              <a:t>Versione italiana: </a:t>
            </a:r>
            <a:r>
              <a:rPr lang="it-IT" sz="3600" i="1" dirty="0"/>
              <a:t>Sua Maestà il Re dei Re d’Etiopia </a:t>
            </a:r>
            <a:r>
              <a:rPr lang="it-IT" sz="3600" b="1" i="1" dirty="0"/>
              <a:t>consente di servirsi </a:t>
            </a:r>
            <a:r>
              <a:rPr lang="it-IT" sz="3600" i="1" dirty="0"/>
              <a:t>del governo di Sua Maestà il Re d’Italia per tutte le trattazioni di affari che avesse con altre potenze o governi.</a:t>
            </a:r>
          </a:p>
          <a:p>
            <a:pPr marL="0" indent="0" algn="just">
              <a:buNone/>
            </a:pPr>
            <a:endParaRPr lang="it-IT" sz="3600" i="1" dirty="0"/>
          </a:p>
          <a:p>
            <a:pPr marL="0" indent="0" algn="just">
              <a:buNone/>
            </a:pPr>
            <a:endParaRPr lang="it-IT" sz="3600" i="1"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Trattato di Uccialli tra Italia ed Etiopia (1889)</a:t>
            </a:r>
            <a:br>
              <a:rPr lang="it-IT" sz="4000" dirty="0"/>
            </a:br>
            <a:r>
              <a:rPr lang="it-IT" sz="4000" dirty="0"/>
              <a:t>Articolo 17</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63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lnSpcReduction="10000"/>
          </a:bodyPr>
          <a:lstStyle/>
          <a:p>
            <a:pPr marL="0" indent="0" algn="just">
              <a:buNone/>
            </a:pPr>
            <a:endParaRPr lang="it-IT" sz="3200" dirty="0"/>
          </a:p>
          <a:p>
            <a:pPr marL="0" indent="0" algn="just">
              <a:buNone/>
            </a:pPr>
            <a:r>
              <a:rPr lang="it-IT" sz="4000" dirty="0"/>
              <a:t>Se l’espressione del consenso di uno Stato ad essere vincolato da un trattato è stata ottenuta attraverso la corruzione del suo rappresentante, direttamente o indirettamente, da parte di un altro Stato negoziatore, lo Stato può invocare tale corruzione per invalidare il suo consenso ad essere vincolato dal trattato.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50 – </a:t>
            </a:r>
            <a:r>
              <a:rPr lang="it-IT" sz="4000" i="1" dirty="0"/>
              <a:t>Corruzione di un rappresentante</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53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it-IT" sz="3200" dirty="0"/>
          </a:p>
          <a:p>
            <a:pPr marL="0" indent="0" algn="just">
              <a:buNone/>
            </a:pPr>
            <a:endParaRPr lang="it-IT" sz="4000" dirty="0"/>
          </a:p>
          <a:p>
            <a:pPr marL="0" indent="0" algn="just">
              <a:buNone/>
            </a:pPr>
            <a:r>
              <a:rPr lang="it-IT" sz="4000" dirty="0"/>
              <a:t>L’espressione del consenso di uno Stato ad essere vincolato da un trattato che sia stato ottenuto con la coercizione del suo rappresentante attraverso atti o minacce diretti contro di lui sarà priva di qualsiasi effetto giuridico.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51 – </a:t>
            </a:r>
            <a:r>
              <a:rPr lang="it-IT" sz="4000" i="1" dirty="0"/>
              <a:t>Coercizione di un rappresentante</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74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it-IT" sz="3200" dirty="0"/>
          </a:p>
          <a:p>
            <a:pPr marL="0" indent="0" algn="just">
              <a:buNone/>
            </a:pPr>
            <a:endParaRPr lang="it-IT" sz="4000" dirty="0"/>
          </a:p>
          <a:p>
            <a:pPr marL="0" indent="0" algn="just">
              <a:buNone/>
            </a:pPr>
            <a:r>
              <a:rPr lang="it-IT" sz="4000" dirty="0"/>
              <a:t>Un trattato è nullo se la sua conclusione è stata ottenuta con la minaccia o l’uso della forza in violazione dei principi del diritto internazionale incorporati nella Carta delle Nazioni Unite.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52 – </a:t>
            </a:r>
            <a:r>
              <a:rPr lang="it-IT" sz="4000" i="1" dirty="0"/>
              <a:t>Minaccia o uso della forza</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57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85000" lnSpcReduction="20000"/>
          </a:bodyPr>
          <a:lstStyle/>
          <a:p>
            <a:pPr marL="0" indent="0" algn="just">
              <a:buNone/>
            </a:pPr>
            <a:endParaRPr lang="it-IT" sz="3200" dirty="0"/>
          </a:p>
          <a:p>
            <a:pPr marL="0" indent="0" algn="just">
              <a:buNone/>
            </a:pPr>
            <a:r>
              <a:rPr lang="it-IT" sz="4000" dirty="0"/>
              <a:t>Un trattato è nullo se, al momento della sua conclusione, è in contrasto con una norma imperativa del diritto internazionale generale. Ai fini della presente Convenzione, una norma imperativa di diritto internazionale generale è una norma accettata e riconosciuta dalla comunità internazionale degli Stati nel suo insieme come una norma alla quale non è ammessa alcuna deroga e che può essere modificata solo da una norma successiva di diritto internazionale generale avente lo stesso carattere.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53 – </a:t>
            </a:r>
            <a:r>
              <a:rPr lang="it-IT" sz="4000" i="1" dirty="0"/>
              <a:t>Contrasto con lo </a:t>
            </a:r>
            <a:r>
              <a:rPr lang="it-IT" sz="4000" i="1" dirty="0" err="1"/>
              <a:t>jus</a:t>
            </a:r>
            <a:r>
              <a:rPr lang="it-IT" sz="4000" i="1" dirty="0"/>
              <a:t> cogens</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24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ctr">
              <a:buNone/>
            </a:pPr>
            <a:r>
              <a:rPr lang="en-US" sz="3400" dirty="0"/>
              <a:t>
</a:t>
            </a:r>
            <a:r>
              <a:rPr lang="it-IT" sz="4400" dirty="0"/>
              <a:t>invalidità assoluta vs invalidità relativa</a:t>
            </a:r>
          </a:p>
          <a:p>
            <a:pPr marL="0" indent="0" algn="ctr">
              <a:buNone/>
            </a:pPr>
            <a:endParaRPr lang="it-IT" sz="4400" dirty="0"/>
          </a:p>
          <a:p>
            <a:pPr marL="742950" indent="-742950" algn="ctr">
              <a:buFont typeface="+mj-lt"/>
              <a:buAutoNum type="arabicPeriod"/>
            </a:pPr>
            <a:r>
              <a:rPr lang="it-IT" sz="4400" dirty="0" err="1"/>
              <a:t>invocabilità</a:t>
            </a:r>
            <a:r>
              <a:rPr lang="it-IT" sz="4400" dirty="0"/>
              <a:t>
separabilità (art. 44)
sanabilità (art. 45)</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7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r>
              <a:rPr lang="it-IT" sz="4400" dirty="0"/>
              <a:t>invalidità – </a:t>
            </a:r>
            <a:r>
              <a:rPr lang="it-IT" sz="4400" i="1" dirty="0"/>
              <a:t>ex </a:t>
            </a:r>
            <a:r>
              <a:rPr lang="it-IT" sz="4400" i="1" dirty="0" err="1"/>
              <a:t>tunc</a:t>
            </a:r>
            <a:r>
              <a:rPr lang="it-IT" sz="4400" i="1" dirty="0"/>
              <a:t> </a:t>
            </a:r>
            <a:r>
              <a:rPr lang="it-IT" sz="4400" dirty="0"/>
              <a:t>(fin dall’inizio)
</a:t>
            </a:r>
          </a:p>
          <a:p>
            <a:pPr marL="0" indent="0" algn="ctr">
              <a:buNone/>
            </a:pPr>
            <a:r>
              <a:rPr lang="it-IT" sz="4400" dirty="0"/>
              <a:t>estinzione – </a:t>
            </a:r>
            <a:r>
              <a:rPr lang="it-IT" sz="4400" i="1" dirty="0"/>
              <a:t>ex nunc </a:t>
            </a:r>
            <a:r>
              <a:rPr lang="it-IT" sz="4400" dirty="0"/>
              <a:t>(d’ora in poi)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24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lnSpcReduction="20000"/>
          </a:bodyPr>
          <a:lstStyle/>
          <a:p>
            <a:pPr marL="457200" indent="-457200" algn="just">
              <a:buFont typeface="+mj-lt"/>
              <a:buAutoNum type="arabicPeriod"/>
            </a:pPr>
            <a:endParaRPr lang="it-IT" sz="3200" dirty="0"/>
          </a:p>
          <a:p>
            <a:pPr marL="457200" indent="-457200" algn="just">
              <a:buFont typeface="+mj-lt"/>
              <a:buAutoNum type="arabicPeriod"/>
            </a:pPr>
            <a:r>
              <a:rPr lang="it-IT" sz="3200" dirty="0"/>
              <a:t>Uno Stato non può invocare come causa d’invalidità del suo consenso il fatto che il suo consenso ad essere vincolato da un trattato sia stato espresso in violazione di una disposizione del suo diritto interno relativa alla competenza a concludere trattati, </a:t>
            </a:r>
            <a:r>
              <a:rPr lang="it-IT" sz="3200" b="1" dirty="0"/>
              <a:t>a meno che tale violazione non sia manifesta e riguardi una norma del suo diritto interno di fondamentale importanza</a:t>
            </a:r>
            <a:r>
              <a:rPr lang="it-IT" sz="3200" dirty="0"/>
              <a:t>.
Una violazione è manifesta se è oggettivamente evidente a qualsiasi Stato che si comporti in conformità alla normale prassi e in buona fede.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46 – </a:t>
            </a:r>
            <a:r>
              <a:rPr lang="it-IT" sz="4000" i="1" dirty="0"/>
              <a:t>Violazioni del diritto interno</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48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lnSpcReduction="10000"/>
          </a:bodyPr>
          <a:lstStyle/>
          <a:p>
            <a:pPr marL="0" indent="0" algn="just">
              <a:buNone/>
            </a:pPr>
            <a:r>
              <a:rPr lang="en-US" sz="4000" dirty="0"/>
              <a:t>
</a:t>
            </a:r>
            <a:r>
              <a:rPr lang="en-US" sz="4400" dirty="0"/>
              <a:t>Le </a:t>
            </a:r>
            <a:r>
              <a:rPr lang="en-US" sz="4400" dirty="0" err="1"/>
              <a:t>Camere</a:t>
            </a:r>
            <a:r>
              <a:rPr lang="en-US" sz="4400" dirty="0"/>
              <a:t> </a:t>
            </a:r>
            <a:r>
              <a:rPr lang="en-US" sz="4400" dirty="0" err="1"/>
              <a:t>autorizzano</a:t>
            </a:r>
            <a:r>
              <a:rPr lang="en-US" sz="4400" dirty="0"/>
              <a:t> con </a:t>
            </a:r>
            <a:r>
              <a:rPr lang="en-US" sz="4400" dirty="0" err="1"/>
              <a:t>legge</a:t>
            </a:r>
            <a:r>
              <a:rPr lang="en-US" sz="4400" dirty="0"/>
              <a:t> la </a:t>
            </a:r>
            <a:r>
              <a:rPr lang="en-US" sz="4400" dirty="0" err="1"/>
              <a:t>ratifica</a:t>
            </a:r>
            <a:r>
              <a:rPr lang="en-US" sz="4400" dirty="0"/>
              <a:t> </a:t>
            </a:r>
            <a:r>
              <a:rPr lang="en-US" sz="4400" dirty="0" err="1"/>
              <a:t>dei</a:t>
            </a:r>
            <a:r>
              <a:rPr lang="en-US" sz="4400" dirty="0"/>
              <a:t> </a:t>
            </a:r>
            <a:r>
              <a:rPr lang="en-US" sz="4400" dirty="0" err="1"/>
              <a:t>trattati</a:t>
            </a:r>
            <a:r>
              <a:rPr lang="en-US" sz="4400" dirty="0"/>
              <a:t> </a:t>
            </a:r>
            <a:r>
              <a:rPr lang="en-US" sz="4400" dirty="0" err="1"/>
              <a:t>internazionali</a:t>
            </a:r>
            <a:r>
              <a:rPr lang="en-US" sz="4400" dirty="0"/>
              <a:t> </a:t>
            </a:r>
            <a:r>
              <a:rPr lang="en-US" sz="4400" dirty="0" err="1"/>
              <a:t>che</a:t>
            </a:r>
            <a:r>
              <a:rPr lang="en-US" sz="4400" dirty="0"/>
              <a:t> </a:t>
            </a:r>
            <a:r>
              <a:rPr lang="en-US" sz="4400" dirty="0" err="1"/>
              <a:t>sono</a:t>
            </a:r>
            <a:r>
              <a:rPr lang="en-US" sz="4400" dirty="0"/>
              <a:t> di natura </a:t>
            </a:r>
            <a:r>
              <a:rPr lang="en-US" sz="4400" dirty="0" err="1"/>
              <a:t>politica</a:t>
            </a:r>
            <a:r>
              <a:rPr lang="en-US" sz="4400" dirty="0"/>
              <a:t>, o </a:t>
            </a:r>
            <a:r>
              <a:rPr lang="en-US" sz="4400" dirty="0" err="1"/>
              <a:t>prevedono</a:t>
            </a:r>
            <a:r>
              <a:rPr lang="en-US" sz="4400" dirty="0"/>
              <a:t> </a:t>
            </a:r>
            <a:r>
              <a:rPr lang="en-US" sz="4400" dirty="0" err="1"/>
              <a:t>arbitrati</a:t>
            </a:r>
            <a:r>
              <a:rPr lang="en-US" sz="4400" dirty="0"/>
              <a:t> o </a:t>
            </a:r>
            <a:r>
              <a:rPr lang="en-US" sz="4400" dirty="0" err="1"/>
              <a:t>regolamenti</a:t>
            </a:r>
            <a:r>
              <a:rPr lang="en-US" sz="4400" dirty="0"/>
              <a:t> </a:t>
            </a:r>
            <a:r>
              <a:rPr lang="en-US" sz="4400" dirty="0" err="1"/>
              <a:t>giudiziari</a:t>
            </a:r>
            <a:r>
              <a:rPr lang="en-US" sz="4400" dirty="0"/>
              <a:t>, o </a:t>
            </a:r>
            <a:r>
              <a:rPr lang="en-US" sz="4400" dirty="0" err="1"/>
              <a:t>importano</a:t>
            </a:r>
            <a:r>
              <a:rPr lang="en-US" sz="4400" dirty="0"/>
              <a:t> </a:t>
            </a:r>
            <a:r>
              <a:rPr lang="en-US" sz="4400" dirty="0" err="1"/>
              <a:t>variazioni</a:t>
            </a:r>
            <a:r>
              <a:rPr lang="en-US" sz="4400" dirty="0"/>
              <a:t> del </a:t>
            </a:r>
            <a:r>
              <a:rPr lang="en-US" sz="4400" dirty="0" err="1"/>
              <a:t>territorio</a:t>
            </a:r>
            <a:r>
              <a:rPr lang="en-US" sz="4400" dirty="0"/>
              <a:t> od </a:t>
            </a:r>
            <a:r>
              <a:rPr lang="en-US" sz="4400" dirty="0" err="1"/>
              <a:t>oneri</a:t>
            </a:r>
            <a:r>
              <a:rPr lang="en-US" sz="4400" dirty="0"/>
              <a:t> alle </a:t>
            </a:r>
            <a:r>
              <a:rPr lang="en-US" sz="4400" dirty="0" err="1"/>
              <a:t>finanze</a:t>
            </a:r>
            <a:r>
              <a:rPr lang="en-US" sz="4400" dirty="0"/>
              <a:t> o </a:t>
            </a:r>
            <a:r>
              <a:rPr lang="en-US" sz="4400" dirty="0" err="1"/>
              <a:t>modificazioni</a:t>
            </a:r>
            <a:r>
              <a:rPr lang="en-US" sz="4400" dirty="0"/>
              <a:t> di </a:t>
            </a:r>
            <a:r>
              <a:rPr lang="en-US" sz="4400" dirty="0" err="1"/>
              <a:t>leggi</a:t>
            </a:r>
            <a:r>
              <a:rPr lang="en-US" sz="4400" dirty="0"/>
              <a:t>. </a:t>
            </a:r>
            <a:endParaRPr lang="it-IT" sz="4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Costituzione italiana</a:t>
            </a:r>
            <a:b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80</a:t>
            </a:r>
          </a:p>
        </p:txBody>
      </p:sp>
    </p:spTree>
    <p:extLst>
      <p:ext uri="{BB962C8B-B14F-4D97-AF65-F5344CB8AC3E}">
        <p14:creationId xmlns:p14="http://schemas.microsoft.com/office/powerpoint/2010/main" val="3594965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85000" lnSpcReduction="10000"/>
          </a:bodyPr>
          <a:lstStyle/>
          <a:p>
            <a:pPr marL="0" indent="0" algn="just">
              <a:buNone/>
            </a:pPr>
            <a:endParaRPr lang="it-IT" sz="3200" dirty="0"/>
          </a:p>
          <a:p>
            <a:pPr marL="514350" indent="-514350" algn="just">
              <a:buFont typeface="+mj-lt"/>
              <a:buAutoNum type="arabicPeriod"/>
            </a:pPr>
            <a:r>
              <a:rPr lang="it-IT" sz="3200" dirty="0"/>
              <a:t>Uno Stato può invocare un errore in un trattato per invalidare il suo consenso ad essere vincolato dal trattato </a:t>
            </a:r>
            <a:r>
              <a:rPr lang="it-IT" sz="3200" b="1" dirty="0"/>
              <a:t>se l’errore si riferisce a un fatto o a una situazione che è stata assunta per vera da quello Stato al momento in cui il trattato è stato concluso e ha costituito una base essenziale del suo consenso </a:t>
            </a:r>
            <a:r>
              <a:rPr lang="it-IT" sz="3200" dirty="0"/>
              <a:t>ad essere vincolato dal trattato.
</a:t>
            </a:r>
            <a:r>
              <a:rPr lang="it-IT" sz="3200" b="1" dirty="0"/>
              <a:t>Il paragrafo 1 non si applica se lo Stato in questione ha contribuito con il proprio comportamento all’errore o se le circostanze sono state tali da far accorgere tale Stato di un eventuale errore</a:t>
            </a:r>
            <a:r>
              <a:rPr lang="it-IT" sz="3200" dirty="0"/>
              <a:t>.
Un errore relativo solo alla formulazione del testo di un trattato non ne pregiudica la validità; In tal caso si applica l’articolo 79.</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48 – </a:t>
            </a:r>
            <a:r>
              <a:rPr lang="it-IT" sz="4000" i="1" dirty="0"/>
              <a:t>Errore</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38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56" name="Rectangle 5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descr="Immagine che contiene testo, schermata, Sito Web, confronto&#10;&#10;Descrizione generata automaticamente">
            <a:extLst>
              <a:ext uri="{FF2B5EF4-FFF2-40B4-BE49-F238E27FC236}">
                <a16:creationId xmlns:a16="http://schemas.microsoft.com/office/drawing/2014/main" id="{91EE5C45-1EC7-1DA3-29FF-1F157B0830CE}"/>
              </a:ext>
            </a:extLst>
          </p:cNvPr>
          <p:cNvPicPr>
            <a:picLocks noChangeAspect="1"/>
          </p:cNvPicPr>
          <p:nvPr/>
        </p:nvPicPr>
        <p:blipFill>
          <a:blip r:embed="rId3"/>
          <a:srcRect l="2649" r="-1" b="-1"/>
          <a:stretch>
            <a:fillRect/>
          </a:stretch>
        </p:blipFill>
        <p:spPr>
          <a:xfrm>
            <a:off x="20" y="10"/>
            <a:ext cx="12191980" cy="6857990"/>
          </a:xfrm>
          <a:prstGeom prst="rect">
            <a:avLst/>
          </a:prstGeom>
          <a:noFill/>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D589A36-170F-7348-BCDB-23CF9D860473}" type="slidenum">
              <a:rPr kumimoji="0" lang="en-US" b="0" i="0" u="none" strike="noStrike" cap="none" spc="0" normalizeH="0" baseline="0" noProof="0" smtClean="0">
                <a:ln>
                  <a:noFill/>
                </a:ln>
                <a:solidFill>
                  <a:srgbClr val="FFFFFF"/>
                </a:solidFill>
                <a:effectLst/>
                <a:uLnTx/>
                <a:uFillTx/>
              </a:rPr>
              <a:pPr marR="0" lvl="0" indent="0" fontAlgn="auto">
                <a:spcBef>
                  <a:spcPts val="0"/>
                </a:spcBef>
                <a:spcAft>
                  <a:spcPts val="600"/>
                </a:spcAft>
                <a:buClrTx/>
                <a:buSzTx/>
                <a:buFontTx/>
                <a:buNone/>
                <a:tabLst/>
                <a:defRPr/>
              </a:pPr>
              <a:t>6</a:t>
            </a:fld>
            <a:endParaRPr kumimoji="0" lang="en-US" b="0" i="0" u="none" strike="noStrike"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406356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41" name="Rectangle 36">
            <a:extLst>
              <a:ext uri="{FF2B5EF4-FFF2-40B4-BE49-F238E27FC236}">
                <a16:creationId xmlns:a16="http://schemas.microsoft.com/office/drawing/2014/main" id="{DA21A4AC-5300-4176-B2FB-67830A380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D538D800-3DBB-5250-3949-462FF7E05B59}"/>
              </a:ext>
            </a:extLst>
          </p:cNvPr>
          <p:cNvSpPr txBox="1"/>
          <p:nvPr/>
        </p:nvSpPr>
        <p:spPr>
          <a:xfrm>
            <a:off x="640080" y="304800"/>
            <a:ext cx="10908792" cy="1442339"/>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lang="en-US" sz="4100" i="1" kern="1200" dirty="0" err="1">
                <a:solidFill>
                  <a:schemeClr val="tx1"/>
                </a:solidFill>
                <a:latin typeface="+mj-lt"/>
                <a:ea typeface="+mj-ea"/>
                <a:cs typeface="+mj-cs"/>
              </a:rPr>
              <a:t>Tempio</a:t>
            </a:r>
            <a:r>
              <a:rPr lang="en-US" sz="4100" i="1" kern="1200" dirty="0">
                <a:solidFill>
                  <a:schemeClr val="tx1"/>
                </a:solidFill>
                <a:latin typeface="+mj-lt"/>
                <a:ea typeface="+mj-ea"/>
                <a:cs typeface="+mj-cs"/>
              </a:rPr>
              <a:t> di Preah </a:t>
            </a:r>
            <a:r>
              <a:rPr lang="en-US" sz="4100" i="1" kern="1200" dirty="0" err="1">
                <a:solidFill>
                  <a:schemeClr val="tx1"/>
                </a:solidFill>
                <a:latin typeface="+mj-lt"/>
                <a:ea typeface="+mj-ea"/>
                <a:cs typeface="+mj-cs"/>
              </a:rPr>
              <a:t>Vihear</a:t>
            </a:r>
            <a:r>
              <a:rPr lang="en-US" sz="4100" i="1" kern="1200" dirty="0">
                <a:solidFill>
                  <a:schemeClr val="tx1"/>
                </a:solidFill>
                <a:latin typeface="+mj-lt"/>
                <a:ea typeface="+mj-ea"/>
                <a:cs typeface="+mj-cs"/>
              </a:rPr>
              <a:t> (Cambogia c. </a:t>
            </a:r>
            <a:r>
              <a:rPr lang="en-US" sz="4100" i="1" kern="1200" dirty="0" err="1">
                <a:solidFill>
                  <a:schemeClr val="tx1"/>
                </a:solidFill>
                <a:latin typeface="+mj-lt"/>
                <a:ea typeface="+mj-ea"/>
                <a:cs typeface="+mj-cs"/>
              </a:rPr>
              <a:t>Tailandia</a:t>
            </a:r>
            <a:r>
              <a:rPr lang="en-US" sz="4100" i="1" kern="1200" dirty="0">
                <a:solidFill>
                  <a:schemeClr val="tx1"/>
                </a:solidFill>
                <a:latin typeface="+mj-lt"/>
                <a:ea typeface="+mj-ea"/>
                <a:cs typeface="+mj-cs"/>
              </a:rPr>
              <a:t>)</a:t>
            </a:r>
            <a:br>
              <a:rPr lang="en-US" sz="4100" kern="1200" dirty="0">
                <a:solidFill>
                  <a:schemeClr val="tx1"/>
                </a:solidFill>
                <a:latin typeface="+mj-lt"/>
                <a:ea typeface="+mj-ea"/>
                <a:cs typeface="+mj-cs"/>
              </a:rPr>
            </a:br>
            <a:r>
              <a:rPr kumimoji="0" lang="en-US" sz="4100" b="0" i="0" u="none" strike="noStrike" kern="1200" cap="none" spc="0" normalizeH="0" baseline="0" noProof="0" dirty="0" err="1">
                <a:ln>
                  <a:noFill/>
                </a:ln>
                <a:solidFill>
                  <a:schemeClr val="tx1"/>
                </a:solidFill>
                <a:effectLst/>
                <a:uLnTx/>
                <a:uFillTx/>
                <a:latin typeface="+mj-lt"/>
                <a:ea typeface="+mj-ea"/>
                <a:cs typeface="+mj-cs"/>
              </a:rPr>
              <a:t>Sentenza</a:t>
            </a:r>
            <a:r>
              <a:rPr kumimoji="0" lang="en-US" sz="4100" b="0" i="0" u="none" strike="noStrike" kern="1200" cap="none" spc="0" normalizeH="0" baseline="0" noProof="0" dirty="0">
                <a:ln>
                  <a:noFill/>
                </a:ln>
                <a:solidFill>
                  <a:schemeClr val="tx1"/>
                </a:solidFill>
                <a:effectLst/>
                <a:uLnTx/>
                <a:uFillTx/>
                <a:latin typeface="+mj-lt"/>
                <a:ea typeface="+mj-ea"/>
                <a:cs typeface="+mj-cs"/>
              </a:rPr>
              <a:t> </a:t>
            </a:r>
            <a:r>
              <a:rPr kumimoji="0" lang="en-US" sz="4100" b="0" i="0" u="none" strike="noStrike" kern="1200" cap="none" spc="0" normalizeH="0" baseline="0" noProof="0" dirty="0" err="1">
                <a:ln>
                  <a:noFill/>
                </a:ln>
                <a:solidFill>
                  <a:schemeClr val="tx1"/>
                </a:solidFill>
                <a:effectLst/>
                <a:uLnTx/>
                <a:uFillTx/>
                <a:latin typeface="+mj-lt"/>
                <a:ea typeface="+mj-ea"/>
                <a:cs typeface="+mj-cs"/>
              </a:rPr>
              <a:t>della</a:t>
            </a:r>
            <a:r>
              <a:rPr kumimoji="0" lang="en-US" sz="4100" b="0" i="0" u="none" strike="noStrike" kern="1200" cap="none" spc="0" normalizeH="0" baseline="0" noProof="0" dirty="0">
                <a:ln>
                  <a:noFill/>
                </a:ln>
                <a:solidFill>
                  <a:schemeClr val="tx1"/>
                </a:solidFill>
                <a:effectLst/>
                <a:uLnTx/>
                <a:uFillTx/>
                <a:latin typeface="+mj-lt"/>
                <a:ea typeface="+mj-ea"/>
                <a:cs typeface="+mj-cs"/>
              </a:rPr>
              <a:t> CIG, 1962</a:t>
            </a:r>
          </a:p>
        </p:txBody>
      </p:sp>
      <p:sp>
        <p:nvSpPr>
          <p:cNvPr id="42" name="sketch line">
            <a:extLst>
              <a:ext uri="{FF2B5EF4-FFF2-40B4-BE49-F238E27FC236}">
                <a16:creationId xmlns:a16="http://schemas.microsoft.com/office/drawing/2014/main" id="{5A09F8C8-3B6F-414C-866C-80565B610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egnaposto contenuto 3" descr="Immagine che contiene aria aperta, paesaggio, albero, natura&#10;&#10;Descrizione generata automaticamente">
            <a:extLst>
              <a:ext uri="{FF2B5EF4-FFF2-40B4-BE49-F238E27FC236}">
                <a16:creationId xmlns:a16="http://schemas.microsoft.com/office/drawing/2014/main" id="{7BB1BAA9-C704-0C07-FD47-2D67918C57AE}"/>
              </a:ext>
            </a:extLst>
          </p:cNvPr>
          <p:cNvPicPr>
            <a:picLocks noChangeAspect="1"/>
          </p:cNvPicPr>
          <p:nvPr/>
        </p:nvPicPr>
        <p:blipFill>
          <a:blip r:embed="rId3"/>
          <a:srcRect t="12056" b="146"/>
          <a:stretch/>
        </p:blipFill>
        <p:spPr>
          <a:xfrm>
            <a:off x="20" y="2665139"/>
            <a:ext cx="6181981" cy="4192863"/>
          </a:xfrm>
          <a:custGeom>
            <a:avLst/>
            <a:gdLst/>
            <a:ahLst/>
            <a:cxnLst/>
            <a:rect l="l" t="t" r="r" b="b"/>
            <a:pathLst>
              <a:path w="6005375" h="4192863">
                <a:moveTo>
                  <a:pt x="5424937" y="874"/>
                </a:moveTo>
                <a:cubicBezTo>
                  <a:pt x="5470440" y="-1251"/>
                  <a:pt x="5516123" y="499"/>
                  <a:pt x="5561495" y="6147"/>
                </a:cubicBezTo>
                <a:cubicBezTo>
                  <a:pt x="5636334" y="13389"/>
                  <a:pt x="5711424" y="18471"/>
                  <a:pt x="5786261" y="26095"/>
                </a:cubicBezTo>
                <a:cubicBezTo>
                  <a:pt x="5819550" y="29525"/>
                  <a:pt x="5853222" y="16820"/>
                  <a:pt x="5886002" y="28509"/>
                </a:cubicBezTo>
                <a:cubicBezTo>
                  <a:pt x="5922214" y="41469"/>
                  <a:pt x="5958870" y="47282"/>
                  <a:pt x="5995622" y="48044"/>
                </a:cubicBezTo>
                <a:lnTo>
                  <a:pt x="5998366" y="47926"/>
                </a:lnTo>
                <a:lnTo>
                  <a:pt x="5995171" y="398504"/>
                </a:lnTo>
                <a:cubicBezTo>
                  <a:pt x="5993433" y="528663"/>
                  <a:pt x="5993035" y="658806"/>
                  <a:pt x="5999656" y="788917"/>
                </a:cubicBezTo>
                <a:cubicBezTo>
                  <a:pt x="6009855" y="990282"/>
                  <a:pt x="6003364" y="1191519"/>
                  <a:pt x="5999656" y="1392757"/>
                </a:cubicBezTo>
                <a:cubicBezTo>
                  <a:pt x="5992506" y="1778706"/>
                  <a:pt x="6003364" y="2164146"/>
                  <a:pt x="5998730" y="2549586"/>
                </a:cubicBezTo>
                <a:cubicBezTo>
                  <a:pt x="5996744" y="2720440"/>
                  <a:pt x="5998994" y="2891040"/>
                  <a:pt x="6003364" y="3061895"/>
                </a:cubicBezTo>
                <a:cubicBezTo>
                  <a:pt x="6009720" y="3305846"/>
                  <a:pt x="5999922" y="3549924"/>
                  <a:pt x="5989196" y="3793749"/>
                </a:cubicBezTo>
                <a:cubicBezTo>
                  <a:pt x="5985594" y="3860794"/>
                  <a:pt x="5984646" y="3927918"/>
                  <a:pt x="5986348" y="3994981"/>
                </a:cubicBezTo>
                <a:lnTo>
                  <a:pt x="5999199" y="4192863"/>
                </a:lnTo>
                <a:lnTo>
                  <a:pt x="0" y="4192863"/>
                </a:lnTo>
                <a:lnTo>
                  <a:pt x="0" y="26225"/>
                </a:lnTo>
                <a:lnTo>
                  <a:pt x="10965" y="23935"/>
                </a:lnTo>
                <a:cubicBezTo>
                  <a:pt x="27502" y="19081"/>
                  <a:pt x="44569" y="16260"/>
                  <a:pt x="61788" y="15549"/>
                </a:cubicBezTo>
                <a:cubicBezTo>
                  <a:pt x="194437" y="-1096"/>
                  <a:pt x="327213" y="3351"/>
                  <a:pt x="460497" y="8815"/>
                </a:cubicBezTo>
                <a:cubicBezTo>
                  <a:pt x="692632" y="18217"/>
                  <a:pt x="925021" y="29144"/>
                  <a:pt x="1157537" y="25841"/>
                </a:cubicBezTo>
                <a:cubicBezTo>
                  <a:pt x="1393484" y="22410"/>
                  <a:pt x="1628922" y="29653"/>
                  <a:pt x="1864615" y="39182"/>
                </a:cubicBezTo>
                <a:cubicBezTo>
                  <a:pt x="1967913" y="43121"/>
                  <a:pt x="2071847" y="47059"/>
                  <a:pt x="2173493" y="17709"/>
                </a:cubicBezTo>
                <a:cubicBezTo>
                  <a:pt x="2196465" y="12334"/>
                  <a:pt x="2220416" y="12855"/>
                  <a:pt x="2243121" y="19234"/>
                </a:cubicBezTo>
                <a:cubicBezTo>
                  <a:pt x="2357219" y="45789"/>
                  <a:pt x="2471952" y="53666"/>
                  <a:pt x="2587321" y="27492"/>
                </a:cubicBezTo>
                <a:cubicBezTo>
                  <a:pt x="2719944" y="-1223"/>
                  <a:pt x="2856455" y="-7360"/>
                  <a:pt x="2991111" y="9323"/>
                </a:cubicBezTo>
                <a:cubicBezTo>
                  <a:pt x="3114231" y="23045"/>
                  <a:pt x="3237985" y="37911"/>
                  <a:pt x="3361358" y="26857"/>
                </a:cubicBezTo>
                <a:cubicBezTo>
                  <a:pt x="3556266" y="9323"/>
                  <a:pt x="3750918" y="24570"/>
                  <a:pt x="3945825" y="29271"/>
                </a:cubicBezTo>
                <a:cubicBezTo>
                  <a:pt x="4010625" y="30796"/>
                  <a:pt x="4075806" y="44137"/>
                  <a:pt x="4140224" y="32193"/>
                </a:cubicBezTo>
                <a:cubicBezTo>
                  <a:pt x="4241744" y="13389"/>
                  <a:pt x="4342120" y="20631"/>
                  <a:pt x="4443766" y="31177"/>
                </a:cubicBezTo>
                <a:cubicBezTo>
                  <a:pt x="4638419" y="51507"/>
                  <a:pt x="4832945" y="61290"/>
                  <a:pt x="5026708" y="23172"/>
                </a:cubicBezTo>
                <a:cubicBezTo>
                  <a:pt x="5086807" y="11229"/>
                  <a:pt x="5146524" y="4368"/>
                  <a:pt x="5207640" y="20377"/>
                </a:cubicBezTo>
                <a:cubicBezTo>
                  <a:pt x="5234626" y="26539"/>
                  <a:pt x="5262719" y="26019"/>
                  <a:pt x="5289465" y="18853"/>
                </a:cubicBezTo>
                <a:cubicBezTo>
                  <a:pt x="5334113" y="9000"/>
                  <a:pt x="5379435" y="2999"/>
                  <a:pt x="5424937" y="874"/>
                </a:cubicBezTo>
                <a:close/>
              </a:path>
            </a:pathLst>
          </a:custGeom>
        </p:spPr>
      </p:pic>
      <p:pic>
        <p:nvPicPr>
          <p:cNvPr id="5" name="Immagine 4">
            <a:extLst>
              <a:ext uri="{FF2B5EF4-FFF2-40B4-BE49-F238E27FC236}">
                <a16:creationId xmlns:a16="http://schemas.microsoft.com/office/drawing/2014/main" id="{D3FE7BAA-8E63-6190-D89F-A324178DDB0B}"/>
              </a:ext>
            </a:extLst>
          </p:cNvPr>
          <p:cNvPicPr>
            <a:picLocks noChangeAspect="1"/>
          </p:cNvPicPr>
          <p:nvPr/>
        </p:nvPicPr>
        <p:blipFill>
          <a:blip r:embed="rId4"/>
          <a:srcRect t="6358" b="12989"/>
          <a:stretch/>
        </p:blipFill>
        <p:spPr>
          <a:xfrm>
            <a:off x="6096001" y="2654313"/>
            <a:ext cx="6096002" cy="4203687"/>
          </a:xfrm>
          <a:custGeom>
            <a:avLst/>
            <a:gdLst/>
            <a:ahLst/>
            <a:cxnLst/>
            <a:rect l="l" t="t" r="r" b="b"/>
            <a:pathLst>
              <a:path w="6006951" h="4203687">
                <a:moveTo>
                  <a:pt x="1041516" y="879"/>
                </a:moveTo>
                <a:cubicBezTo>
                  <a:pt x="1141687" y="5084"/>
                  <a:pt x="1240768" y="23261"/>
                  <a:pt x="1340635" y="31075"/>
                </a:cubicBezTo>
                <a:cubicBezTo>
                  <a:pt x="1435675" y="38571"/>
                  <a:pt x="1530714" y="49499"/>
                  <a:pt x="1626262" y="34506"/>
                </a:cubicBezTo>
                <a:cubicBezTo>
                  <a:pt x="1719980" y="21762"/>
                  <a:pt x="1814765" y="18776"/>
                  <a:pt x="1909093" y="25612"/>
                </a:cubicBezTo>
                <a:cubicBezTo>
                  <a:pt x="2013408" y="30821"/>
                  <a:pt x="2117468" y="48101"/>
                  <a:pt x="2222418" y="33616"/>
                </a:cubicBezTo>
                <a:cubicBezTo>
                  <a:pt x="2235644" y="32269"/>
                  <a:pt x="2248998" y="34010"/>
                  <a:pt x="2261425" y="38699"/>
                </a:cubicBezTo>
                <a:cubicBezTo>
                  <a:pt x="2302223" y="52255"/>
                  <a:pt x="2346173" y="53094"/>
                  <a:pt x="2387466" y="41113"/>
                </a:cubicBezTo>
                <a:cubicBezTo>
                  <a:pt x="2439687" y="27213"/>
                  <a:pt x="2494525" y="26297"/>
                  <a:pt x="2547178" y="38445"/>
                </a:cubicBezTo>
                <a:cubicBezTo>
                  <a:pt x="2625446" y="55470"/>
                  <a:pt x="2703968" y="72242"/>
                  <a:pt x="2785412" y="58266"/>
                </a:cubicBezTo>
                <a:cubicBezTo>
                  <a:pt x="2832805" y="50261"/>
                  <a:pt x="2876767" y="30821"/>
                  <a:pt x="2923524" y="21673"/>
                </a:cubicBezTo>
                <a:cubicBezTo>
                  <a:pt x="3058205" y="-4628"/>
                  <a:pt x="3194158" y="3249"/>
                  <a:pt x="3330110" y="12143"/>
                </a:cubicBezTo>
                <a:cubicBezTo>
                  <a:pt x="3462886" y="20910"/>
                  <a:pt x="3595026" y="38952"/>
                  <a:pt x="3728564" y="36284"/>
                </a:cubicBezTo>
                <a:cubicBezTo>
                  <a:pt x="3756999" y="36500"/>
                  <a:pt x="3785372" y="38876"/>
                  <a:pt x="3813438" y="43400"/>
                </a:cubicBezTo>
                <a:cubicBezTo>
                  <a:pt x="3917626" y="57122"/>
                  <a:pt x="4022322" y="70082"/>
                  <a:pt x="4125366" y="42383"/>
                </a:cubicBezTo>
                <a:cubicBezTo>
                  <a:pt x="4217750" y="17340"/>
                  <a:pt x="4314149" y="10695"/>
                  <a:pt x="4409087" y="22816"/>
                </a:cubicBezTo>
                <a:cubicBezTo>
                  <a:pt x="4534099" y="39194"/>
                  <a:pt x="4660458" y="42777"/>
                  <a:pt x="4786195" y="33489"/>
                </a:cubicBezTo>
                <a:cubicBezTo>
                  <a:pt x="4825659" y="29563"/>
                  <a:pt x="4865339" y="28153"/>
                  <a:pt x="4904994" y="29296"/>
                </a:cubicBezTo>
                <a:cubicBezTo>
                  <a:pt x="5194178" y="42510"/>
                  <a:pt x="5484252" y="25103"/>
                  <a:pt x="5772928" y="55851"/>
                </a:cubicBezTo>
                <a:cubicBezTo>
                  <a:pt x="5818560" y="61232"/>
                  <a:pt x="5864504" y="61626"/>
                  <a:pt x="5909961" y="57111"/>
                </a:cubicBezTo>
                <a:lnTo>
                  <a:pt x="6006951" y="36719"/>
                </a:lnTo>
                <a:lnTo>
                  <a:pt x="6006951" y="4203687"/>
                </a:lnTo>
                <a:lnTo>
                  <a:pt x="11720" y="4203687"/>
                </a:lnTo>
                <a:lnTo>
                  <a:pt x="11786" y="4203489"/>
                </a:lnTo>
                <a:cubicBezTo>
                  <a:pt x="27809" y="3962716"/>
                  <a:pt x="39197" y="3721434"/>
                  <a:pt x="15626" y="3481297"/>
                </a:cubicBezTo>
                <a:cubicBezTo>
                  <a:pt x="-847" y="3334800"/>
                  <a:pt x="-4304" y="3187234"/>
                  <a:pt x="5296" y="3040178"/>
                </a:cubicBezTo>
                <a:cubicBezTo>
                  <a:pt x="11786" y="2956021"/>
                  <a:pt x="18539" y="2871864"/>
                  <a:pt x="22776" y="2787582"/>
                </a:cubicBezTo>
                <a:cubicBezTo>
                  <a:pt x="28180" y="2667690"/>
                  <a:pt x="25173" y="2547584"/>
                  <a:pt x="13771" y="2428074"/>
                </a:cubicBezTo>
                <a:cubicBezTo>
                  <a:pt x="4237" y="2336939"/>
                  <a:pt x="3177" y="2245180"/>
                  <a:pt x="10593" y="2153867"/>
                </a:cubicBezTo>
                <a:cubicBezTo>
                  <a:pt x="25690" y="1998396"/>
                  <a:pt x="9931" y="1842923"/>
                  <a:pt x="5032" y="1687576"/>
                </a:cubicBezTo>
                <a:cubicBezTo>
                  <a:pt x="-3577" y="1401802"/>
                  <a:pt x="20393" y="1116155"/>
                  <a:pt x="9666" y="830380"/>
                </a:cubicBezTo>
                <a:cubicBezTo>
                  <a:pt x="3841" y="689018"/>
                  <a:pt x="16420" y="547783"/>
                  <a:pt x="9666" y="406421"/>
                </a:cubicBezTo>
                <a:cubicBezTo>
                  <a:pt x="4105" y="305866"/>
                  <a:pt x="397" y="205310"/>
                  <a:pt x="4105" y="104628"/>
                </a:cubicBezTo>
                <a:lnTo>
                  <a:pt x="8821" y="33297"/>
                </a:lnTo>
                <a:lnTo>
                  <a:pt x="35743" y="28771"/>
                </a:lnTo>
                <a:cubicBezTo>
                  <a:pt x="151314" y="14091"/>
                  <a:pt x="268377" y="13376"/>
                  <a:pt x="384397" y="26755"/>
                </a:cubicBezTo>
                <a:cubicBezTo>
                  <a:pt x="448561" y="35141"/>
                  <a:pt x="512980" y="47847"/>
                  <a:pt x="578287" y="35141"/>
                </a:cubicBezTo>
                <a:cubicBezTo>
                  <a:pt x="584437" y="34048"/>
                  <a:pt x="590625" y="36818"/>
                  <a:pt x="593916" y="42129"/>
                </a:cubicBezTo>
                <a:cubicBezTo>
                  <a:pt x="626188" y="81517"/>
                  <a:pt x="668117" y="80246"/>
                  <a:pt x="710936" y="67541"/>
                </a:cubicBezTo>
                <a:cubicBezTo>
                  <a:pt x="739041" y="58837"/>
                  <a:pt x="766587" y="48406"/>
                  <a:pt x="793396" y="36284"/>
                </a:cubicBezTo>
                <a:cubicBezTo>
                  <a:pt x="840332" y="16819"/>
                  <a:pt x="890189" y="5308"/>
                  <a:pt x="940911" y="2233"/>
                </a:cubicBezTo>
                <a:cubicBezTo>
                  <a:pt x="974613" y="-372"/>
                  <a:pt x="1008125" y="-522"/>
                  <a:pt x="1041516" y="879"/>
                </a:cubicBezTo>
                <a:close/>
              </a:path>
            </a:pathLst>
          </a:cu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D589A36-170F-7348-BCDB-23CF9D860473}" type="slidenum">
              <a:rPr kumimoji="0" lang="en-US" b="0" i="0" u="none" strike="noStrike" cap="none" spc="0" normalizeH="0" baseline="0" noProof="0" smtClean="0">
                <a:ln>
                  <a:noFill/>
                </a:ln>
                <a:solidFill>
                  <a:srgbClr val="FFFFFF"/>
                </a:solidFill>
                <a:effectLst/>
                <a:uLnTx/>
                <a:uFillTx/>
              </a:rPr>
              <a:pPr marR="0" lvl="0" indent="0" fontAlgn="auto">
                <a:spcBef>
                  <a:spcPts val="0"/>
                </a:spcBef>
                <a:spcAft>
                  <a:spcPts val="600"/>
                </a:spcAft>
                <a:buClrTx/>
                <a:buSzTx/>
                <a:buFontTx/>
                <a:buNone/>
                <a:tabLst/>
                <a:defRPr/>
              </a:pPr>
              <a:t>7</a:t>
            </a:fld>
            <a:endParaRPr kumimoji="0" lang="en-US" b="0" i="0" u="none" strike="noStrike"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08310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it-IT" sz="3200" dirty="0"/>
          </a:p>
          <a:p>
            <a:pPr marL="0" indent="0" algn="just">
              <a:buNone/>
            </a:pPr>
            <a:endParaRPr lang="it-IT" sz="3600" dirty="0"/>
          </a:p>
          <a:p>
            <a:pPr marL="0" indent="0" algn="just">
              <a:buNone/>
            </a:pPr>
            <a:r>
              <a:rPr lang="it-IT" sz="3600" dirty="0"/>
              <a:t>Se uno Stato è stato indotto a concludere un trattato dalla condotta fraudolenta di un altro Stato negoziatore, lo Stato può invocare la frode per invalidare il suo consenso ad essere vincolato dal trattato.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49 – </a:t>
            </a:r>
            <a:r>
              <a:rPr lang="it-IT" sz="4000" i="1" dirty="0"/>
              <a:t>Frode</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32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it-IT" sz="3200" dirty="0"/>
          </a:p>
          <a:p>
            <a:pPr marL="0" indent="0" algn="just">
              <a:buNone/>
            </a:pPr>
            <a:r>
              <a:rPr lang="it-IT" sz="3600" dirty="0"/>
              <a:t>Versione amarica: </a:t>
            </a:r>
            <a:r>
              <a:rPr lang="it-IT" sz="3600" i="1" dirty="0"/>
              <a:t>Sua Maestà il Re dei Re d’Etiopia </a:t>
            </a:r>
            <a:r>
              <a:rPr lang="it-IT" sz="3600" b="1" i="1" dirty="0"/>
              <a:t>può utilizzare</a:t>
            </a:r>
            <a:r>
              <a:rPr lang="it-IT" sz="3600" i="1" dirty="0"/>
              <a:t> il governo di Sua Maestà il Re d’Italia per tutti gli affari con altre potenze o governi.</a:t>
            </a:r>
          </a:p>
          <a:p>
            <a:pPr marL="0" indent="0" algn="just">
              <a:buNone/>
            </a:pPr>
            <a:endParaRPr lang="it-IT" sz="3600" i="1" dirty="0"/>
          </a:p>
          <a:p>
            <a:pPr marL="0" indent="0" algn="just">
              <a:buNone/>
            </a:pPr>
            <a:endParaRPr lang="it-IT" sz="3600" i="1"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Trattato di Uccialli tra Italia ed Etiopia (1889)</a:t>
            </a:r>
            <a:br>
              <a:rPr lang="it-IT" sz="4000" dirty="0"/>
            </a:br>
            <a:r>
              <a:rPr lang="it-IT" sz="4000" dirty="0"/>
              <a:t>Articolo 17</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48359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7982</TotalTime>
  <Words>804</Words>
  <Application>Microsoft Macintosh PowerPoint</Application>
  <PresentationFormat>Widescreen</PresentationFormat>
  <Paragraphs>72</Paragraphs>
  <Slides>15</Slides>
  <Notes>15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Calibri</vt:lpstr>
      <vt:lpstr>Calibri Light</vt:lpstr>
      <vt:lpstr>Luiss Sans</vt:lpstr>
      <vt:lpstr>Luiss type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creator>Pierfrancesco Rossi</dc:creator>
  <cp:lastModifiedBy>Pierfrancesco Rossi</cp:lastModifiedBy>
  <cp:revision>249</cp:revision>
  <dcterms:created xsi:type="dcterms:W3CDTF">2023-02-07T10:10:48Z</dcterms:created>
  <dcterms:modified xsi:type="dcterms:W3CDTF">2026-03-25T11:51:45Z</dcterms:modified>
</cp:coreProperties>
</file>