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0" r:id="rId2"/>
    <p:sldId id="291" r:id="rId3"/>
    <p:sldId id="276" r:id="rId4"/>
    <p:sldId id="272" r:id="rId5"/>
    <p:sldId id="273"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7"/>
  </p:normalViewPr>
  <p:slideViewPr>
    <p:cSldViewPr snapToGrid="0" snapToObjects="1">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Click to edit Master subtitle style</a:t>
            </a:r>
          </a:p>
        </p:txBody>
      </p:sp>
      <p:sp>
        <p:nvSpPr>
          <p:cNvPr id="4" name="Date Placeholder 3"/>
          <p:cNvSpPr>
            <a:spLocks noGrp="1"/>
          </p:cNvSpPr>
          <p:nvPr>
            <p:ph type="dt" sz="half" idx="10"/>
          </p:nvPr>
        </p:nvSpPr>
        <p:spPr/>
        <p:txBody>
          <a:bodyPr/>
          <a:lstStyle/>
          <a:p>
            <a:fld id="{E3BDB14E-4F67-CA43-8A47-E3FF6EB46CCD}" type="datetimeFigureOut">
              <a:rPr lang="en-US" smtClean="0"/>
              <a:t>4/24/25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3022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Vertical Text Placeholder 2"/>
          <p:cNvSpPr>
            <a:spLocks noGrp="1"/>
          </p:cNvSpPr>
          <p:nvPr>
            <p:ph type="body" orient="vert" idx="1"/>
          </p:nvPr>
        </p:nvSpPr>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4/24/25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40733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4/24/25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243407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Content Placeholder 2"/>
          <p:cNvSpPr>
            <a:spLocks noGrp="1"/>
          </p:cNvSpPr>
          <p:nvPr>
            <p:ph idx="1"/>
          </p:nvPr>
        </p:nvSpPr>
        <p:spPr/>
        <p:txBody>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4/24/25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50371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Click to edit Master text styles</a:t>
            </a:r>
          </a:p>
        </p:txBody>
      </p:sp>
      <p:sp>
        <p:nvSpPr>
          <p:cNvPr id="4" name="Date Placeholder 3"/>
          <p:cNvSpPr>
            <a:spLocks noGrp="1"/>
          </p:cNvSpPr>
          <p:nvPr>
            <p:ph type="dt" sz="half" idx="10"/>
          </p:nvPr>
        </p:nvSpPr>
        <p:spPr/>
        <p:txBody>
          <a:bodyPr/>
          <a:lstStyle/>
          <a:p>
            <a:fld id="{E3BDB14E-4F67-CA43-8A47-E3FF6EB46CCD}" type="datetimeFigureOut">
              <a:rPr lang="en-US" smtClean="0"/>
              <a:t>4/24/25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332000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5" name="Date Placeholder 4"/>
          <p:cNvSpPr>
            <a:spLocks noGrp="1"/>
          </p:cNvSpPr>
          <p:nvPr>
            <p:ph type="dt" sz="half" idx="10"/>
          </p:nvPr>
        </p:nvSpPr>
        <p:spPr/>
        <p:txBody>
          <a:bodyPr/>
          <a:lstStyle/>
          <a:p>
            <a:fld id="{E3BDB14E-4F67-CA43-8A47-E3FF6EB46CCD}" type="datetimeFigureOut">
              <a:rPr lang="en-US" smtClean="0"/>
              <a:t>4/24/25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49652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7" name="Date Placeholder 6"/>
          <p:cNvSpPr>
            <a:spLocks noGrp="1"/>
          </p:cNvSpPr>
          <p:nvPr>
            <p:ph type="dt" sz="half" idx="10"/>
          </p:nvPr>
        </p:nvSpPr>
        <p:spPr/>
        <p:txBody>
          <a:bodyPr/>
          <a:lstStyle/>
          <a:p>
            <a:fld id="{E3BDB14E-4F67-CA43-8A47-E3FF6EB46CCD}" type="datetimeFigureOut">
              <a:rPr lang="en-US" smtClean="0"/>
              <a:t>4/24/25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8325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Date Placeholder 2"/>
          <p:cNvSpPr>
            <a:spLocks noGrp="1"/>
          </p:cNvSpPr>
          <p:nvPr>
            <p:ph type="dt" sz="half" idx="10"/>
          </p:nvPr>
        </p:nvSpPr>
        <p:spPr/>
        <p:txBody>
          <a:bodyPr/>
          <a:lstStyle/>
          <a:p>
            <a:fld id="{E3BDB14E-4F67-CA43-8A47-E3FF6EB46CCD}" type="datetimeFigureOut">
              <a:rPr lang="en-US" smtClean="0"/>
              <a:t>4/24/25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0759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DB14E-4F67-CA43-8A47-E3FF6EB46CCD}" type="datetimeFigureOut">
              <a:rPr lang="en-US" smtClean="0"/>
              <a:t>4/24/25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582563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E3BDB14E-4F67-CA43-8A47-E3FF6EB46CCD}" type="datetimeFigureOut">
              <a:rPr lang="en-US" smtClean="0"/>
              <a:t>4/24/25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281906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E3BDB14E-4F67-CA43-8A47-E3FF6EB46CCD}" type="datetimeFigureOut">
              <a:rPr lang="en-US" smtClean="0"/>
              <a:t>4/24/25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73445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DB14E-4F67-CA43-8A47-E3FF6EB46CCD}" type="datetimeFigureOut">
              <a:rPr lang="en-US" smtClean="0"/>
              <a:t>4/24/25</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0D23F-D3B7-8A4F-B9FB-CB897CE4BC37}" type="slidenum">
              <a:rPr lang="it-IT" smtClean="0"/>
              <a:t>‹#›</a:t>
            </a:fld>
            <a:endParaRPr lang="it-IT"/>
          </a:p>
        </p:txBody>
      </p:sp>
    </p:spTree>
    <p:extLst>
      <p:ext uri="{BB962C8B-B14F-4D97-AF65-F5344CB8AC3E}">
        <p14:creationId xmlns:p14="http://schemas.microsoft.com/office/powerpoint/2010/main" val="648715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C5B99E-D6DF-0DB3-956B-F43766C51968}"/>
              </a:ext>
            </a:extLst>
          </p:cNvPr>
          <p:cNvSpPr txBox="1"/>
          <p:nvPr/>
        </p:nvSpPr>
        <p:spPr>
          <a:xfrm>
            <a:off x="0" y="1"/>
            <a:ext cx="9144000" cy="6740307"/>
          </a:xfrm>
          <a:prstGeom prst="rect">
            <a:avLst/>
          </a:prstGeom>
          <a:noFill/>
        </p:spPr>
        <p:txBody>
          <a:bodyPr wrap="square">
            <a:spAutoFit/>
          </a:bodyPr>
          <a:lstStyle/>
          <a:p>
            <a:pPr algn="l" fontAlgn="ctr"/>
            <a:r>
              <a:rPr lang="en-GB" sz="2400" b="0" i="0" dirty="0">
                <a:solidFill>
                  <a:srgbClr val="001D35"/>
                </a:solidFill>
                <a:effectLst/>
                <a:latin typeface="Google Sans"/>
              </a:rPr>
              <a:t>La </a:t>
            </a:r>
            <a:r>
              <a:rPr lang="en-GB" sz="2400" b="0" i="0" dirty="0" err="1">
                <a:solidFill>
                  <a:srgbClr val="001D35"/>
                </a:solidFill>
                <a:effectLst/>
                <a:latin typeface="Google Sans"/>
              </a:rPr>
              <a:t>percentuale</a:t>
            </a:r>
            <a:r>
              <a:rPr lang="en-GB" sz="2400" b="0" i="0" dirty="0">
                <a:solidFill>
                  <a:srgbClr val="001D35"/>
                </a:solidFill>
                <a:effectLst/>
                <a:latin typeface="Google Sans"/>
              </a:rPr>
              <a:t> di </a:t>
            </a:r>
            <a:r>
              <a:rPr lang="en-GB" sz="2400" b="0" i="0" dirty="0" err="1">
                <a:solidFill>
                  <a:srgbClr val="001D35"/>
                </a:solidFill>
                <a:effectLst/>
                <a:latin typeface="Google Sans"/>
              </a:rPr>
              <a:t>persone</a:t>
            </a:r>
            <a:r>
              <a:rPr lang="en-GB" sz="2400" b="0" i="0" dirty="0">
                <a:solidFill>
                  <a:srgbClr val="001D35"/>
                </a:solidFill>
                <a:effectLst/>
                <a:latin typeface="Google Sans"/>
              </a:rPr>
              <a:t> </a:t>
            </a:r>
            <a:r>
              <a:rPr lang="en-GB" sz="2400" b="0" i="0" dirty="0" err="1">
                <a:solidFill>
                  <a:srgbClr val="001D35"/>
                </a:solidFill>
                <a:effectLst/>
                <a:latin typeface="Google Sans"/>
              </a:rPr>
              <a:t>che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identificano</a:t>
            </a:r>
            <a:r>
              <a:rPr lang="en-GB" sz="2400" b="0" i="0" dirty="0">
                <a:solidFill>
                  <a:srgbClr val="001D35"/>
                </a:solidFill>
                <a:effectLst/>
                <a:latin typeface="Google Sans"/>
              </a:rPr>
              <a:t> come LGBTQ+ </a:t>
            </a:r>
            <a:r>
              <a:rPr lang="en-GB" sz="2400" b="0" i="0" dirty="0" err="1">
                <a:solidFill>
                  <a:srgbClr val="001D35"/>
                </a:solidFill>
                <a:effectLst/>
                <a:latin typeface="Google Sans"/>
              </a:rPr>
              <a:t>nel</a:t>
            </a:r>
            <a:r>
              <a:rPr lang="en-GB" sz="2400" b="0" i="0" dirty="0">
                <a:solidFill>
                  <a:srgbClr val="001D35"/>
                </a:solidFill>
                <a:effectLst/>
                <a:latin typeface="Google Sans"/>
              </a:rPr>
              <a:t> </a:t>
            </a:r>
            <a:r>
              <a:rPr lang="en-GB" sz="2400" b="0" i="0" dirty="0" err="1">
                <a:solidFill>
                  <a:srgbClr val="001D35"/>
                </a:solidFill>
                <a:effectLst/>
                <a:latin typeface="Google Sans"/>
              </a:rPr>
              <a:t>mondo</a:t>
            </a:r>
            <a:r>
              <a:rPr lang="en-GB" sz="2400" b="0" i="0" dirty="0">
                <a:solidFill>
                  <a:srgbClr val="001D35"/>
                </a:solidFill>
                <a:effectLst/>
                <a:latin typeface="Google Sans"/>
              </a:rPr>
              <a:t> </a:t>
            </a:r>
            <a:r>
              <a:rPr lang="en-GB" sz="2400" b="0" i="0" dirty="0" err="1">
                <a:solidFill>
                  <a:srgbClr val="001D35"/>
                </a:solidFill>
                <a:effectLst/>
                <a:latin typeface="Google Sans"/>
              </a:rPr>
              <a:t>è</a:t>
            </a:r>
            <a:r>
              <a:rPr lang="en-GB" sz="2400" b="0" i="0" dirty="0">
                <a:solidFill>
                  <a:srgbClr val="001D35"/>
                </a:solidFill>
                <a:effectLst/>
                <a:latin typeface="Google Sans"/>
              </a:rPr>
              <a:t> difficile da </a:t>
            </a:r>
            <a:r>
              <a:rPr lang="en-GB" sz="2400" b="0" i="0" dirty="0" err="1">
                <a:solidFill>
                  <a:srgbClr val="001D35"/>
                </a:solidFill>
                <a:effectLst/>
                <a:latin typeface="Google Sans"/>
              </a:rPr>
              <a:t>stabilire</a:t>
            </a:r>
            <a:r>
              <a:rPr lang="en-GB" sz="2400" b="0" i="0" dirty="0">
                <a:solidFill>
                  <a:srgbClr val="001D35"/>
                </a:solidFill>
                <a:effectLst/>
                <a:latin typeface="Google Sans"/>
              </a:rPr>
              <a:t> con </a:t>
            </a:r>
            <a:r>
              <a:rPr lang="en-GB" sz="2400" b="0" i="0" dirty="0" err="1">
                <a:solidFill>
                  <a:srgbClr val="001D35"/>
                </a:solidFill>
                <a:effectLst/>
                <a:latin typeface="Google Sans"/>
              </a:rPr>
              <a:t>precisione</a:t>
            </a:r>
            <a:r>
              <a:rPr lang="en-GB" sz="2400" b="0" i="0" dirty="0">
                <a:solidFill>
                  <a:srgbClr val="001D35"/>
                </a:solidFill>
                <a:effectLst/>
                <a:latin typeface="Google Sans"/>
              </a:rPr>
              <a:t>, ma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stima</a:t>
            </a:r>
            <a:r>
              <a:rPr lang="en-GB" sz="2400" b="0" i="0" dirty="0">
                <a:solidFill>
                  <a:srgbClr val="001D35"/>
                </a:solidFill>
                <a:effectLst/>
                <a:latin typeface="Google Sans"/>
              </a:rPr>
              <a:t> </a:t>
            </a:r>
            <a:r>
              <a:rPr lang="en-GB" sz="2400" b="0" i="0" dirty="0" err="1">
                <a:solidFill>
                  <a:srgbClr val="001D35"/>
                </a:solidFill>
                <a:effectLst/>
                <a:latin typeface="Google Sans"/>
              </a:rPr>
              <a:t>che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aggiri</a:t>
            </a:r>
            <a:r>
              <a:rPr lang="en-GB" sz="2400" b="0" i="0" dirty="0">
                <a:solidFill>
                  <a:srgbClr val="001D35"/>
                </a:solidFill>
                <a:effectLst/>
                <a:latin typeface="Google Sans"/>
              </a:rPr>
              <a:t> </a:t>
            </a:r>
            <a:r>
              <a:rPr lang="en-GB" sz="2400" b="0" i="0" dirty="0" err="1">
                <a:solidFill>
                  <a:srgbClr val="001D35"/>
                </a:solidFill>
                <a:effectLst/>
                <a:latin typeface="Google Sans"/>
              </a:rPr>
              <a:t>attorno</a:t>
            </a:r>
            <a:r>
              <a:rPr lang="en-GB" sz="2400" b="0" i="0" dirty="0">
                <a:solidFill>
                  <a:srgbClr val="001D35"/>
                </a:solidFill>
                <a:effectLst/>
                <a:latin typeface="Google Sans"/>
              </a:rPr>
              <a:t> al 9-10% </a:t>
            </a:r>
            <a:r>
              <a:rPr lang="en-GB" sz="2400" b="0" i="0" dirty="0" err="1">
                <a:solidFill>
                  <a:srgbClr val="001D35"/>
                </a:solidFill>
                <a:effectLst/>
                <a:latin typeface="Google Sans"/>
              </a:rPr>
              <a:t>della</a:t>
            </a:r>
            <a:r>
              <a:rPr lang="en-GB" sz="2400" b="0" i="0" dirty="0">
                <a:solidFill>
                  <a:srgbClr val="001D35"/>
                </a:solidFill>
                <a:effectLst/>
                <a:latin typeface="Google Sans"/>
              </a:rPr>
              <a:t> </a:t>
            </a:r>
            <a:r>
              <a:rPr lang="en-GB" sz="2400" b="0" i="0" dirty="0" err="1">
                <a:solidFill>
                  <a:srgbClr val="001D35"/>
                </a:solidFill>
                <a:effectLst/>
                <a:latin typeface="Google Sans"/>
              </a:rPr>
              <a:t>popolazione</a:t>
            </a:r>
            <a:r>
              <a:rPr lang="en-GB" sz="2400" b="0" i="0" dirty="0">
                <a:solidFill>
                  <a:srgbClr val="001D35"/>
                </a:solidFill>
                <a:effectLst/>
                <a:latin typeface="Google Sans"/>
              </a:rPr>
              <a:t>. </a:t>
            </a:r>
          </a:p>
          <a:p>
            <a:pPr algn="l" fontAlgn="ctr"/>
            <a:r>
              <a:rPr lang="en-GB" sz="2400" b="0" i="0" dirty="0">
                <a:solidFill>
                  <a:srgbClr val="001D35"/>
                </a:solidFill>
                <a:effectLst/>
                <a:latin typeface="Google Sans"/>
              </a:rPr>
              <a:t>Questa </a:t>
            </a:r>
            <a:r>
              <a:rPr lang="en-GB" sz="2400" b="0" i="0" dirty="0" err="1">
                <a:solidFill>
                  <a:srgbClr val="001D35"/>
                </a:solidFill>
                <a:effectLst/>
                <a:latin typeface="Google Sans"/>
              </a:rPr>
              <a:t>cifra</a:t>
            </a:r>
            <a:r>
              <a:rPr lang="en-GB" sz="2400" b="0" i="0" dirty="0">
                <a:solidFill>
                  <a:srgbClr val="001D35"/>
                </a:solidFill>
                <a:effectLst/>
                <a:latin typeface="Google Sans"/>
              </a:rPr>
              <a:t> include </a:t>
            </a:r>
            <a:r>
              <a:rPr lang="en-GB" sz="2400" b="0" i="0" dirty="0" err="1">
                <a:solidFill>
                  <a:srgbClr val="001D35"/>
                </a:solidFill>
                <a:effectLst/>
                <a:latin typeface="Google Sans"/>
              </a:rPr>
              <a:t>persone</a:t>
            </a:r>
            <a:r>
              <a:rPr lang="en-GB" sz="2400" b="0" i="0" dirty="0">
                <a:solidFill>
                  <a:srgbClr val="001D35"/>
                </a:solidFill>
                <a:effectLst/>
                <a:latin typeface="Google Sans"/>
              </a:rPr>
              <a:t> </a:t>
            </a:r>
            <a:r>
              <a:rPr lang="en-GB" sz="2400" b="0" i="0" dirty="0" err="1">
                <a:solidFill>
                  <a:srgbClr val="001D35"/>
                </a:solidFill>
                <a:effectLst/>
                <a:latin typeface="Google Sans"/>
              </a:rPr>
              <a:t>che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identificano</a:t>
            </a:r>
            <a:r>
              <a:rPr lang="en-GB" sz="2400" b="0" i="0" dirty="0">
                <a:solidFill>
                  <a:srgbClr val="001D35"/>
                </a:solidFill>
                <a:effectLst/>
                <a:latin typeface="Google Sans"/>
              </a:rPr>
              <a:t> come gay, </a:t>
            </a:r>
            <a:r>
              <a:rPr lang="en-GB" sz="2400" b="0" i="0" dirty="0" err="1">
                <a:solidFill>
                  <a:srgbClr val="001D35"/>
                </a:solidFill>
                <a:effectLst/>
                <a:latin typeface="Google Sans"/>
              </a:rPr>
              <a:t>lesbica</a:t>
            </a:r>
            <a:r>
              <a:rPr lang="en-GB" sz="2400" b="0" i="0" dirty="0">
                <a:solidFill>
                  <a:srgbClr val="001D35"/>
                </a:solidFill>
                <a:effectLst/>
                <a:latin typeface="Google Sans"/>
              </a:rPr>
              <a:t>, </a:t>
            </a:r>
            <a:r>
              <a:rPr lang="en-GB" sz="2400" b="0" i="0" dirty="0" err="1">
                <a:solidFill>
                  <a:srgbClr val="001D35"/>
                </a:solidFill>
                <a:effectLst/>
                <a:latin typeface="Google Sans"/>
              </a:rPr>
              <a:t>bisessuale</a:t>
            </a:r>
            <a:r>
              <a:rPr lang="en-GB" sz="2400" b="0" i="0" dirty="0">
                <a:solidFill>
                  <a:srgbClr val="001D35"/>
                </a:solidFill>
                <a:effectLst/>
                <a:latin typeface="Google Sans"/>
              </a:rPr>
              <a:t>, transgender, queer e </a:t>
            </a:r>
            <a:r>
              <a:rPr lang="en-GB" sz="2400" b="0" i="0" dirty="0" err="1">
                <a:solidFill>
                  <a:srgbClr val="001D35"/>
                </a:solidFill>
                <a:effectLst/>
                <a:latin typeface="Google Sans"/>
              </a:rPr>
              <a:t>altre</a:t>
            </a:r>
            <a:r>
              <a:rPr lang="en-GB" sz="2400" b="0" i="0" dirty="0">
                <a:solidFill>
                  <a:srgbClr val="001D35"/>
                </a:solidFill>
                <a:effectLst/>
                <a:latin typeface="Google Sans"/>
              </a:rPr>
              <a:t> </a:t>
            </a:r>
            <a:r>
              <a:rPr lang="en-GB" sz="2400" b="0" i="0" dirty="0" err="1">
                <a:solidFill>
                  <a:srgbClr val="001D35"/>
                </a:solidFill>
                <a:effectLst/>
                <a:latin typeface="Google Sans"/>
              </a:rPr>
              <a:t>identità</a:t>
            </a:r>
            <a:r>
              <a:rPr lang="en-GB" sz="2400" b="0" i="0" dirty="0">
                <a:solidFill>
                  <a:srgbClr val="001D35"/>
                </a:solidFill>
                <a:effectLst/>
                <a:latin typeface="Google Sans"/>
              </a:rPr>
              <a:t> non </a:t>
            </a:r>
            <a:r>
              <a:rPr lang="en-GB" sz="2400" b="0" i="0" dirty="0" err="1">
                <a:solidFill>
                  <a:srgbClr val="001D35"/>
                </a:solidFill>
                <a:effectLst/>
                <a:latin typeface="Google Sans"/>
              </a:rPr>
              <a:t>binarie</a:t>
            </a:r>
            <a:r>
              <a:rPr lang="en-GB" sz="2400" b="0" i="0" dirty="0">
                <a:solidFill>
                  <a:srgbClr val="001D35"/>
                </a:solidFill>
                <a:effectLst/>
                <a:latin typeface="Google Sans"/>
              </a:rPr>
              <a:t>. </a:t>
            </a:r>
            <a:endParaRPr lang="en-GB" sz="2400" b="0" i="0" dirty="0">
              <a:solidFill>
                <a:srgbClr val="0B57D0"/>
              </a:solidFill>
              <a:effectLst/>
              <a:latin typeface="Google Sans"/>
            </a:endParaRPr>
          </a:p>
          <a:p>
            <a:pPr algn="l"/>
            <a:r>
              <a:rPr lang="en-GB" sz="2400" b="0" i="0" dirty="0" err="1">
                <a:solidFill>
                  <a:srgbClr val="001D35"/>
                </a:solidFill>
                <a:effectLst/>
                <a:latin typeface="Google Sans"/>
              </a:rPr>
              <a:t>Dettagli</a:t>
            </a:r>
            <a:r>
              <a:rPr lang="en-GB" sz="2400" b="0" i="0" dirty="0">
                <a:solidFill>
                  <a:srgbClr val="001D35"/>
                </a:solidFill>
                <a:effectLst/>
                <a:latin typeface="Google Sans"/>
              </a:rPr>
              <a:t> </a:t>
            </a:r>
            <a:r>
              <a:rPr lang="en-GB" sz="2400" b="0" i="0" dirty="0" err="1">
                <a:solidFill>
                  <a:srgbClr val="001D35"/>
                </a:solidFill>
                <a:effectLst/>
                <a:latin typeface="Google Sans"/>
              </a:rPr>
              <a:t>sulla</a:t>
            </a:r>
            <a:r>
              <a:rPr lang="en-GB" sz="2400" b="0" i="0" dirty="0">
                <a:solidFill>
                  <a:srgbClr val="001D35"/>
                </a:solidFill>
                <a:effectLst/>
                <a:latin typeface="Google Sans"/>
              </a:rPr>
              <a:t> </a:t>
            </a:r>
            <a:r>
              <a:rPr lang="en-GB" sz="2400" b="0" i="0" dirty="0" err="1">
                <a:solidFill>
                  <a:srgbClr val="001D35"/>
                </a:solidFill>
                <a:effectLst/>
                <a:latin typeface="Google Sans"/>
              </a:rPr>
              <a:t>percentuale</a:t>
            </a:r>
            <a:r>
              <a:rPr lang="en-GB" sz="2400" b="0" i="0" dirty="0">
                <a:solidFill>
                  <a:srgbClr val="001D35"/>
                </a:solidFill>
                <a:effectLst/>
                <a:latin typeface="Google Sans"/>
              </a:rPr>
              <a:t>:</a:t>
            </a:r>
          </a:p>
          <a:p>
            <a:pPr algn="l">
              <a:buFont typeface="Arial" panose="020B0604020202020204" pitchFamily="34" charset="0"/>
              <a:buChar char="•"/>
            </a:pPr>
            <a:r>
              <a:rPr lang="en-GB" sz="2400" b="1" i="0" dirty="0" err="1">
                <a:solidFill>
                  <a:srgbClr val="001D35"/>
                </a:solidFill>
                <a:effectLst/>
                <a:latin typeface="Google Sans"/>
              </a:rPr>
              <a:t>Omosessualità</a:t>
            </a:r>
            <a:r>
              <a:rPr lang="en-GB" sz="2400" b="1" i="0" dirty="0">
                <a:solidFill>
                  <a:srgbClr val="001D35"/>
                </a:solidFill>
                <a:effectLst/>
                <a:latin typeface="Google Sans"/>
              </a:rPr>
              <a:t>:</a:t>
            </a:r>
            <a:r>
              <a:rPr lang="en-GB" sz="2400" b="0" i="0" dirty="0">
                <a:solidFill>
                  <a:srgbClr val="001D35"/>
                </a:solidFill>
                <a:effectLst/>
                <a:latin typeface="Google Sans"/>
              </a:rPr>
              <a:t> Il 2% </a:t>
            </a:r>
            <a:r>
              <a:rPr lang="en-GB" sz="2400" b="0" i="0" dirty="0" err="1">
                <a:solidFill>
                  <a:srgbClr val="001D35"/>
                </a:solidFill>
                <a:effectLst/>
                <a:latin typeface="Google Sans"/>
              </a:rPr>
              <a:t>della</a:t>
            </a:r>
            <a:r>
              <a:rPr lang="en-GB" sz="2400" b="0" i="0" dirty="0">
                <a:solidFill>
                  <a:srgbClr val="001D35"/>
                </a:solidFill>
                <a:effectLst/>
                <a:latin typeface="Google Sans"/>
              </a:rPr>
              <a:t> </a:t>
            </a:r>
            <a:r>
              <a:rPr lang="en-GB" sz="2400" b="0" i="0" dirty="0" err="1">
                <a:solidFill>
                  <a:srgbClr val="001D35"/>
                </a:solidFill>
                <a:effectLst/>
                <a:latin typeface="Google Sans"/>
              </a:rPr>
              <a:t>popolazione</a:t>
            </a:r>
            <a:r>
              <a:rPr lang="en-GB" sz="2400" b="0" i="0" dirty="0">
                <a:solidFill>
                  <a:srgbClr val="001D35"/>
                </a:solidFill>
                <a:effectLst/>
                <a:latin typeface="Google Sans"/>
              </a:rPr>
              <a:t> </a:t>
            </a:r>
            <a:r>
              <a:rPr lang="en-GB" sz="2400" b="0" i="0" dirty="0" err="1">
                <a:solidFill>
                  <a:srgbClr val="001D35"/>
                </a:solidFill>
                <a:effectLst/>
                <a:latin typeface="Google Sans"/>
              </a:rPr>
              <a:t>mondiale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definisce</a:t>
            </a:r>
            <a:r>
              <a:rPr lang="en-GB" sz="2400" b="0" i="0" dirty="0">
                <a:solidFill>
                  <a:srgbClr val="001D35"/>
                </a:solidFill>
                <a:effectLst/>
                <a:latin typeface="Google Sans"/>
              </a:rPr>
              <a:t> </a:t>
            </a:r>
            <a:r>
              <a:rPr lang="en-GB" sz="2400" b="0" i="0" dirty="0" err="1">
                <a:solidFill>
                  <a:srgbClr val="001D35"/>
                </a:solidFill>
                <a:effectLst/>
                <a:latin typeface="Google Sans"/>
              </a:rPr>
              <a:t>omosessuale</a:t>
            </a:r>
            <a:r>
              <a:rPr lang="en-GB" sz="2400" b="0" i="0" dirty="0">
                <a:solidFill>
                  <a:srgbClr val="001D35"/>
                </a:solidFill>
                <a:effectLst/>
                <a:latin typeface="Google Sans"/>
              </a:rPr>
              <a:t> (gay/</a:t>
            </a:r>
            <a:r>
              <a:rPr lang="en-GB" sz="2400" b="0" i="0" dirty="0" err="1">
                <a:solidFill>
                  <a:srgbClr val="001D35"/>
                </a:solidFill>
                <a:effectLst/>
                <a:latin typeface="Google Sans"/>
              </a:rPr>
              <a:t>lesbica</a:t>
            </a:r>
            <a:r>
              <a:rPr lang="en-GB" sz="2400" b="0" i="0" dirty="0">
                <a:solidFill>
                  <a:srgbClr val="001D35"/>
                </a:solidFill>
                <a:effectLst/>
                <a:latin typeface="Google Sans"/>
              </a:rPr>
              <a:t>) </a:t>
            </a:r>
          </a:p>
          <a:p>
            <a:pPr algn="l">
              <a:buFont typeface="Arial" panose="020B0604020202020204" pitchFamily="34" charset="0"/>
              <a:buChar char="•"/>
            </a:pPr>
            <a:r>
              <a:rPr lang="en-GB" sz="2400" b="1" i="0" dirty="0" err="1">
                <a:solidFill>
                  <a:srgbClr val="001D35"/>
                </a:solidFill>
                <a:effectLst/>
                <a:latin typeface="Google Sans"/>
              </a:rPr>
              <a:t>Bisessualità</a:t>
            </a:r>
            <a:r>
              <a:rPr lang="en-GB" sz="2400" b="1" i="0" dirty="0">
                <a:solidFill>
                  <a:srgbClr val="001D35"/>
                </a:solidFill>
                <a:effectLst/>
                <a:latin typeface="Google Sans"/>
              </a:rPr>
              <a:t>:</a:t>
            </a:r>
            <a:r>
              <a:rPr lang="en-GB" sz="2400" b="0" i="0" dirty="0">
                <a:solidFill>
                  <a:srgbClr val="001D35"/>
                </a:solidFill>
                <a:effectLst/>
                <a:latin typeface="Google Sans"/>
              </a:rPr>
              <a:t> Il 3% </a:t>
            </a:r>
            <a:r>
              <a:rPr lang="en-GB" sz="2400" b="0" i="0" dirty="0" err="1">
                <a:solidFill>
                  <a:srgbClr val="001D35"/>
                </a:solidFill>
                <a:effectLst/>
                <a:latin typeface="Google Sans"/>
              </a:rPr>
              <a:t>della</a:t>
            </a:r>
            <a:r>
              <a:rPr lang="en-GB" sz="2400" b="0" i="0" dirty="0">
                <a:solidFill>
                  <a:srgbClr val="001D35"/>
                </a:solidFill>
                <a:effectLst/>
                <a:latin typeface="Google Sans"/>
              </a:rPr>
              <a:t> </a:t>
            </a:r>
            <a:r>
              <a:rPr lang="en-GB" sz="2400" b="0" i="0" dirty="0" err="1">
                <a:solidFill>
                  <a:srgbClr val="001D35"/>
                </a:solidFill>
                <a:effectLst/>
                <a:latin typeface="Google Sans"/>
              </a:rPr>
              <a:t>popolazione</a:t>
            </a:r>
            <a:r>
              <a:rPr lang="en-GB" sz="2400" b="0" i="0" dirty="0">
                <a:solidFill>
                  <a:srgbClr val="001D35"/>
                </a:solidFill>
                <a:effectLst/>
                <a:latin typeface="Google Sans"/>
              </a:rPr>
              <a:t> </a:t>
            </a:r>
            <a:r>
              <a:rPr lang="en-GB" sz="2400" b="0" i="0" dirty="0" err="1">
                <a:solidFill>
                  <a:srgbClr val="001D35"/>
                </a:solidFill>
                <a:effectLst/>
                <a:latin typeface="Google Sans"/>
              </a:rPr>
              <a:t>mondiale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identifica</a:t>
            </a:r>
            <a:r>
              <a:rPr lang="en-GB" sz="2400" b="0" i="0" dirty="0">
                <a:solidFill>
                  <a:srgbClr val="001D35"/>
                </a:solidFill>
                <a:effectLst/>
                <a:latin typeface="Google Sans"/>
              </a:rPr>
              <a:t> come </a:t>
            </a:r>
            <a:r>
              <a:rPr lang="en-GB" sz="2400" b="0" i="0" dirty="0" err="1">
                <a:solidFill>
                  <a:srgbClr val="001D35"/>
                </a:solidFill>
                <a:effectLst/>
                <a:latin typeface="Google Sans"/>
              </a:rPr>
              <a:t>bisessuale</a:t>
            </a:r>
            <a:r>
              <a:rPr lang="en-GB" sz="2400" b="0" i="0" dirty="0">
                <a:solidFill>
                  <a:srgbClr val="001D35"/>
                </a:solidFill>
                <a:effectLst/>
                <a:latin typeface="Google Sans"/>
              </a:rPr>
              <a:t>.</a:t>
            </a:r>
          </a:p>
          <a:p>
            <a:pPr algn="l">
              <a:buFont typeface="Arial" panose="020B0604020202020204" pitchFamily="34" charset="0"/>
              <a:buChar char="•"/>
            </a:pPr>
            <a:r>
              <a:rPr lang="en-GB" sz="2400" b="1" i="0" dirty="0" err="1">
                <a:solidFill>
                  <a:srgbClr val="001D35"/>
                </a:solidFill>
                <a:effectLst/>
                <a:latin typeface="Google Sans"/>
              </a:rPr>
              <a:t>Pansessualità</a:t>
            </a:r>
            <a:r>
              <a:rPr lang="en-GB" sz="2400" b="1" i="0" dirty="0">
                <a:solidFill>
                  <a:srgbClr val="001D35"/>
                </a:solidFill>
                <a:effectLst/>
                <a:latin typeface="Google Sans"/>
              </a:rPr>
              <a:t>/</a:t>
            </a:r>
            <a:r>
              <a:rPr lang="en-GB" sz="2400" b="1" i="0" dirty="0" err="1">
                <a:solidFill>
                  <a:srgbClr val="001D35"/>
                </a:solidFill>
                <a:effectLst/>
                <a:latin typeface="Google Sans"/>
              </a:rPr>
              <a:t>Omnisessualità</a:t>
            </a:r>
            <a:r>
              <a:rPr lang="en-GB" sz="2400" b="1" i="0" dirty="0">
                <a:solidFill>
                  <a:srgbClr val="001D35"/>
                </a:solidFill>
                <a:effectLst/>
                <a:latin typeface="Google Sans"/>
              </a:rPr>
              <a:t>:</a:t>
            </a:r>
            <a:r>
              <a:rPr lang="en-GB" sz="2400" b="0" i="0" dirty="0">
                <a:solidFill>
                  <a:srgbClr val="001D35"/>
                </a:solidFill>
                <a:effectLst/>
                <a:latin typeface="Google Sans"/>
              </a:rPr>
              <a:t> L'1% </a:t>
            </a:r>
            <a:r>
              <a:rPr lang="en-GB" sz="2400" b="0" i="0" dirty="0" err="1">
                <a:solidFill>
                  <a:srgbClr val="001D35"/>
                </a:solidFill>
                <a:effectLst/>
                <a:latin typeface="Google Sans"/>
              </a:rPr>
              <a:t>della</a:t>
            </a:r>
            <a:r>
              <a:rPr lang="en-GB" sz="2400" b="0" i="0" dirty="0">
                <a:solidFill>
                  <a:srgbClr val="001D35"/>
                </a:solidFill>
                <a:effectLst/>
                <a:latin typeface="Google Sans"/>
              </a:rPr>
              <a:t> </a:t>
            </a:r>
            <a:r>
              <a:rPr lang="en-GB" sz="2400" b="0" i="0" dirty="0" err="1">
                <a:solidFill>
                  <a:srgbClr val="001D35"/>
                </a:solidFill>
                <a:effectLst/>
                <a:latin typeface="Google Sans"/>
              </a:rPr>
              <a:t>popolazione</a:t>
            </a:r>
            <a:r>
              <a:rPr lang="en-GB" sz="2400" b="0" i="0" dirty="0">
                <a:solidFill>
                  <a:srgbClr val="001D35"/>
                </a:solidFill>
                <a:effectLst/>
                <a:latin typeface="Google Sans"/>
              </a:rPr>
              <a:t> </a:t>
            </a:r>
            <a:r>
              <a:rPr lang="en-GB" sz="2400" b="0" i="0" dirty="0" err="1">
                <a:solidFill>
                  <a:srgbClr val="001D35"/>
                </a:solidFill>
                <a:effectLst/>
                <a:latin typeface="Google Sans"/>
              </a:rPr>
              <a:t>mondiale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identifica</a:t>
            </a:r>
            <a:r>
              <a:rPr lang="en-GB" sz="2400" b="0" i="0" dirty="0">
                <a:solidFill>
                  <a:srgbClr val="001D35"/>
                </a:solidFill>
                <a:effectLst/>
                <a:latin typeface="Google Sans"/>
              </a:rPr>
              <a:t> come </a:t>
            </a:r>
            <a:r>
              <a:rPr lang="en-GB" sz="2400" b="0" i="0" dirty="0" err="1">
                <a:solidFill>
                  <a:srgbClr val="001D35"/>
                </a:solidFill>
                <a:effectLst/>
                <a:latin typeface="Google Sans"/>
              </a:rPr>
              <a:t>pansessuale</a:t>
            </a:r>
            <a:r>
              <a:rPr lang="en-GB" sz="2400" b="0" i="0" dirty="0">
                <a:solidFill>
                  <a:srgbClr val="001D35"/>
                </a:solidFill>
                <a:effectLst/>
                <a:latin typeface="Google Sans"/>
              </a:rPr>
              <a:t> o </a:t>
            </a:r>
            <a:r>
              <a:rPr lang="en-GB" sz="2400" b="0" i="0" dirty="0" err="1">
                <a:solidFill>
                  <a:srgbClr val="001D35"/>
                </a:solidFill>
                <a:effectLst/>
                <a:latin typeface="Google Sans"/>
              </a:rPr>
              <a:t>omnisessuale</a:t>
            </a:r>
            <a:r>
              <a:rPr lang="en-GB" sz="2400" b="0" i="0" dirty="0">
                <a:solidFill>
                  <a:srgbClr val="001D35"/>
                </a:solidFill>
                <a:effectLst/>
                <a:latin typeface="Google Sans"/>
              </a:rPr>
              <a:t>.</a:t>
            </a:r>
          </a:p>
          <a:p>
            <a:pPr algn="l">
              <a:buFont typeface="Arial" panose="020B0604020202020204" pitchFamily="34" charset="0"/>
              <a:buChar char="•"/>
            </a:pPr>
            <a:r>
              <a:rPr lang="en-GB" sz="2400" b="1" i="0" dirty="0" err="1">
                <a:solidFill>
                  <a:srgbClr val="001D35"/>
                </a:solidFill>
                <a:effectLst/>
                <a:latin typeface="Google Sans"/>
              </a:rPr>
              <a:t>Asessualità</a:t>
            </a:r>
            <a:r>
              <a:rPr lang="en-GB" sz="2400" b="1" i="0" dirty="0">
                <a:solidFill>
                  <a:srgbClr val="001D35"/>
                </a:solidFill>
                <a:effectLst/>
                <a:latin typeface="Google Sans"/>
              </a:rPr>
              <a:t>:</a:t>
            </a:r>
            <a:r>
              <a:rPr lang="en-GB" sz="2400" b="0" i="0" dirty="0">
                <a:solidFill>
                  <a:srgbClr val="001D35"/>
                </a:solidFill>
                <a:effectLst/>
                <a:latin typeface="Google Sans"/>
              </a:rPr>
              <a:t> L'1% </a:t>
            </a:r>
            <a:r>
              <a:rPr lang="en-GB" sz="2400" b="0" i="0" dirty="0" err="1">
                <a:solidFill>
                  <a:srgbClr val="001D35"/>
                </a:solidFill>
                <a:effectLst/>
                <a:latin typeface="Google Sans"/>
              </a:rPr>
              <a:t>della</a:t>
            </a:r>
            <a:r>
              <a:rPr lang="en-GB" sz="2400" b="0" i="0" dirty="0">
                <a:solidFill>
                  <a:srgbClr val="001D35"/>
                </a:solidFill>
                <a:effectLst/>
                <a:latin typeface="Google Sans"/>
              </a:rPr>
              <a:t> </a:t>
            </a:r>
            <a:r>
              <a:rPr lang="en-GB" sz="2400" b="0" i="0" dirty="0" err="1">
                <a:solidFill>
                  <a:srgbClr val="001D35"/>
                </a:solidFill>
                <a:effectLst/>
                <a:latin typeface="Google Sans"/>
              </a:rPr>
              <a:t>popolazione</a:t>
            </a:r>
            <a:r>
              <a:rPr lang="en-GB" sz="2400" b="0" i="0" dirty="0">
                <a:solidFill>
                  <a:srgbClr val="001D35"/>
                </a:solidFill>
                <a:effectLst/>
                <a:latin typeface="Google Sans"/>
              </a:rPr>
              <a:t> </a:t>
            </a:r>
            <a:r>
              <a:rPr lang="en-GB" sz="2400" b="0" i="0" dirty="0" err="1">
                <a:solidFill>
                  <a:srgbClr val="001D35"/>
                </a:solidFill>
                <a:effectLst/>
                <a:latin typeface="Google Sans"/>
              </a:rPr>
              <a:t>mondiale</a:t>
            </a:r>
            <a:r>
              <a:rPr lang="en-GB" sz="2400" b="0" i="0" dirty="0">
                <a:solidFill>
                  <a:srgbClr val="001D35"/>
                </a:solidFill>
                <a:effectLst/>
                <a:latin typeface="Google Sans"/>
              </a:rPr>
              <a:t>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identifica</a:t>
            </a:r>
            <a:r>
              <a:rPr lang="en-GB" sz="2400" b="0" i="0" dirty="0">
                <a:solidFill>
                  <a:srgbClr val="001D35"/>
                </a:solidFill>
                <a:effectLst/>
                <a:latin typeface="Google Sans"/>
              </a:rPr>
              <a:t> come </a:t>
            </a:r>
            <a:r>
              <a:rPr lang="en-GB" sz="2400" b="0" i="0" dirty="0" err="1">
                <a:solidFill>
                  <a:srgbClr val="001D35"/>
                </a:solidFill>
                <a:effectLst/>
                <a:latin typeface="Google Sans"/>
              </a:rPr>
              <a:t>asessuato</a:t>
            </a:r>
            <a:r>
              <a:rPr lang="en-GB" sz="2400" b="0" i="0" dirty="0">
                <a:solidFill>
                  <a:srgbClr val="001D35"/>
                </a:solidFill>
                <a:effectLst/>
                <a:latin typeface="Google Sans"/>
              </a:rPr>
              <a:t>.</a:t>
            </a:r>
          </a:p>
          <a:p>
            <a:pPr algn="l">
              <a:buFont typeface="Arial" panose="020B0604020202020204" pitchFamily="34" charset="0"/>
              <a:buChar char="•"/>
            </a:pPr>
            <a:r>
              <a:rPr lang="en-GB" sz="2400" b="1" i="0" dirty="0" err="1">
                <a:solidFill>
                  <a:srgbClr val="001D35"/>
                </a:solidFill>
                <a:effectLst/>
                <a:latin typeface="Google Sans"/>
              </a:rPr>
              <a:t>Genere</a:t>
            </a:r>
            <a:r>
              <a:rPr lang="en-GB" sz="2400" b="1" i="0" dirty="0">
                <a:solidFill>
                  <a:srgbClr val="001D35"/>
                </a:solidFill>
                <a:effectLst/>
                <a:latin typeface="Google Sans"/>
              </a:rPr>
              <a:t>:</a:t>
            </a:r>
            <a:r>
              <a:rPr lang="en-GB" sz="2400" b="0" i="0" dirty="0">
                <a:solidFill>
                  <a:srgbClr val="001D35"/>
                </a:solidFill>
                <a:effectLst/>
                <a:latin typeface="Google Sans"/>
              </a:rPr>
              <a:t> </a:t>
            </a:r>
            <a:r>
              <a:rPr lang="en-GB" sz="2400" b="0" i="0" dirty="0" err="1">
                <a:solidFill>
                  <a:srgbClr val="001D35"/>
                </a:solidFill>
                <a:effectLst/>
                <a:latin typeface="Google Sans"/>
              </a:rPr>
              <a:t>Negli</a:t>
            </a:r>
            <a:r>
              <a:rPr lang="en-GB" sz="2400" b="0" i="0" dirty="0">
                <a:solidFill>
                  <a:srgbClr val="001D35"/>
                </a:solidFill>
                <a:effectLst/>
                <a:latin typeface="Google Sans"/>
              </a:rPr>
              <a:t> </a:t>
            </a:r>
            <a:r>
              <a:rPr lang="en-GB" sz="2400" b="0" i="0" dirty="0" err="1">
                <a:solidFill>
                  <a:srgbClr val="001D35"/>
                </a:solidFill>
                <a:effectLst/>
                <a:latin typeface="Google Sans"/>
              </a:rPr>
              <a:t>uomini</a:t>
            </a:r>
            <a:r>
              <a:rPr lang="en-GB" sz="2400" b="0" i="0" dirty="0">
                <a:solidFill>
                  <a:srgbClr val="001D35"/>
                </a:solidFill>
                <a:effectLst/>
                <a:latin typeface="Google Sans"/>
              </a:rPr>
              <a:t>, la </a:t>
            </a:r>
            <a:r>
              <a:rPr lang="en-GB" sz="2400" b="0" i="0" dirty="0" err="1">
                <a:solidFill>
                  <a:srgbClr val="001D35"/>
                </a:solidFill>
                <a:effectLst/>
                <a:latin typeface="Google Sans"/>
              </a:rPr>
              <a:t>percentuale</a:t>
            </a:r>
            <a:r>
              <a:rPr lang="en-GB" sz="2400" b="0" i="0" dirty="0">
                <a:solidFill>
                  <a:srgbClr val="001D35"/>
                </a:solidFill>
                <a:effectLst/>
                <a:latin typeface="Google Sans"/>
              </a:rPr>
              <a:t> di chi </a:t>
            </a:r>
            <a:r>
              <a:rPr lang="en-GB" sz="2400" b="0" i="0" dirty="0" err="1">
                <a:solidFill>
                  <a:srgbClr val="001D35"/>
                </a:solidFill>
                <a:effectLst/>
                <a:latin typeface="Google Sans"/>
              </a:rPr>
              <a:t>si</a:t>
            </a:r>
            <a:r>
              <a:rPr lang="en-GB" sz="2400" b="0" i="0" dirty="0">
                <a:solidFill>
                  <a:srgbClr val="001D35"/>
                </a:solidFill>
                <a:effectLst/>
                <a:latin typeface="Google Sans"/>
              </a:rPr>
              <a:t> </a:t>
            </a:r>
            <a:r>
              <a:rPr lang="en-GB" sz="2400" b="0" i="0" dirty="0" err="1">
                <a:solidFill>
                  <a:srgbClr val="001D35"/>
                </a:solidFill>
                <a:effectLst/>
                <a:latin typeface="Google Sans"/>
              </a:rPr>
              <a:t>definisce</a:t>
            </a:r>
            <a:r>
              <a:rPr lang="en-GB" sz="2400" b="0" i="0" dirty="0">
                <a:solidFill>
                  <a:srgbClr val="001D35"/>
                </a:solidFill>
                <a:effectLst/>
                <a:latin typeface="Google Sans"/>
              </a:rPr>
              <a:t> </a:t>
            </a:r>
            <a:r>
              <a:rPr lang="en-GB" sz="2400" b="0" i="0" dirty="0" err="1">
                <a:solidFill>
                  <a:srgbClr val="001D35"/>
                </a:solidFill>
                <a:effectLst/>
                <a:latin typeface="Google Sans"/>
              </a:rPr>
              <a:t>omosessuale</a:t>
            </a:r>
            <a:r>
              <a:rPr lang="en-GB" sz="2400" b="0" i="0" dirty="0">
                <a:solidFill>
                  <a:srgbClr val="001D35"/>
                </a:solidFill>
                <a:effectLst/>
                <a:latin typeface="Google Sans"/>
              </a:rPr>
              <a:t> </a:t>
            </a:r>
            <a:r>
              <a:rPr lang="en-GB" sz="2400" b="0" i="0" dirty="0" err="1">
                <a:solidFill>
                  <a:srgbClr val="001D35"/>
                </a:solidFill>
                <a:effectLst/>
                <a:latin typeface="Google Sans"/>
              </a:rPr>
              <a:t>è</a:t>
            </a:r>
            <a:r>
              <a:rPr lang="en-GB" sz="2400" b="0" i="0" dirty="0">
                <a:solidFill>
                  <a:srgbClr val="001D35"/>
                </a:solidFill>
                <a:effectLst/>
                <a:latin typeface="Google Sans"/>
              </a:rPr>
              <a:t> del 4%, </a:t>
            </a:r>
            <a:r>
              <a:rPr lang="en-GB" sz="2400" b="0" i="0" dirty="0" err="1">
                <a:solidFill>
                  <a:srgbClr val="001D35"/>
                </a:solidFill>
                <a:effectLst/>
                <a:latin typeface="Google Sans"/>
              </a:rPr>
              <a:t>mentre</a:t>
            </a:r>
            <a:r>
              <a:rPr lang="en-GB" sz="2400" b="0" i="0" dirty="0">
                <a:solidFill>
                  <a:srgbClr val="001D35"/>
                </a:solidFill>
                <a:effectLst/>
                <a:latin typeface="Google Sans"/>
              </a:rPr>
              <a:t> </a:t>
            </a:r>
            <a:r>
              <a:rPr lang="en-GB" sz="2400" b="0" i="0" dirty="0" err="1">
                <a:solidFill>
                  <a:srgbClr val="001D35"/>
                </a:solidFill>
                <a:effectLst/>
                <a:latin typeface="Google Sans"/>
              </a:rPr>
              <a:t>nelle</a:t>
            </a:r>
            <a:r>
              <a:rPr lang="en-GB" sz="2400" b="0" i="0" dirty="0">
                <a:solidFill>
                  <a:srgbClr val="001D35"/>
                </a:solidFill>
                <a:effectLst/>
                <a:latin typeface="Google Sans"/>
              </a:rPr>
              <a:t> </a:t>
            </a:r>
            <a:r>
              <a:rPr lang="en-GB" sz="2400" b="0" i="0" dirty="0" err="1">
                <a:solidFill>
                  <a:srgbClr val="001D35"/>
                </a:solidFill>
                <a:effectLst/>
                <a:latin typeface="Google Sans"/>
              </a:rPr>
              <a:t>donne</a:t>
            </a:r>
            <a:r>
              <a:rPr lang="en-GB" sz="2400" b="0" i="0" dirty="0">
                <a:solidFill>
                  <a:srgbClr val="001D35"/>
                </a:solidFill>
                <a:effectLst/>
                <a:latin typeface="Google Sans"/>
              </a:rPr>
              <a:t> </a:t>
            </a:r>
            <a:r>
              <a:rPr lang="en-GB" sz="2400" b="0" i="0" dirty="0" err="1">
                <a:solidFill>
                  <a:srgbClr val="001D35"/>
                </a:solidFill>
                <a:effectLst/>
                <a:latin typeface="Google Sans"/>
              </a:rPr>
              <a:t>è</a:t>
            </a:r>
            <a:r>
              <a:rPr lang="en-GB" sz="2400" b="0" i="0" dirty="0">
                <a:solidFill>
                  <a:srgbClr val="001D35"/>
                </a:solidFill>
                <a:effectLst/>
                <a:latin typeface="Google Sans"/>
              </a:rPr>
              <a:t> dell'1%. </a:t>
            </a:r>
          </a:p>
          <a:p>
            <a:pPr algn="l">
              <a:buFont typeface="Arial" panose="020B0604020202020204" pitchFamily="34" charset="0"/>
              <a:buChar char="•"/>
            </a:pPr>
            <a:r>
              <a:rPr lang="en-GB" sz="2400" b="1" dirty="0">
                <a:latin typeface="Google Sans"/>
              </a:rPr>
              <a:t>M</a:t>
            </a:r>
            <a:r>
              <a:rPr lang="en-GB" sz="2400" b="1" i="0" dirty="0">
                <a:effectLst/>
                <a:latin typeface="Google Sans"/>
              </a:rPr>
              <a:t>edia</a:t>
            </a:r>
            <a:r>
              <a:rPr lang="en-GB" sz="2400" b="0" i="0" dirty="0">
                <a:effectLst/>
                <a:latin typeface="Google Sans"/>
              </a:rPr>
              <a:t> del 18% </a:t>
            </a:r>
            <a:r>
              <a:rPr lang="en-GB" sz="2400" b="0" i="0" dirty="0" err="1">
                <a:effectLst/>
                <a:latin typeface="Google Sans"/>
              </a:rPr>
              <a:t>tra</a:t>
            </a:r>
            <a:r>
              <a:rPr lang="en-GB" sz="2400" b="0" i="0" dirty="0">
                <a:effectLst/>
                <a:latin typeface="Google Sans"/>
              </a:rPr>
              <a:t> </a:t>
            </a:r>
            <a:r>
              <a:rPr lang="en-GB" sz="2400" b="0" i="0" dirty="0" err="1">
                <a:effectLst/>
                <a:latin typeface="Google Sans"/>
              </a:rPr>
              <a:t>i</a:t>
            </a:r>
            <a:r>
              <a:rPr lang="en-GB" sz="2400" b="0" i="0" dirty="0">
                <a:effectLst/>
                <a:latin typeface="Google Sans"/>
              </a:rPr>
              <a:t> Gen Z (18-25 anni) e del 4% </a:t>
            </a:r>
            <a:r>
              <a:rPr lang="en-GB" sz="2400" b="0" i="0" dirty="0" err="1">
                <a:effectLst/>
                <a:latin typeface="Google Sans"/>
              </a:rPr>
              <a:t>tra</a:t>
            </a:r>
            <a:r>
              <a:rPr lang="en-GB" sz="2400" b="0" i="0" dirty="0">
                <a:effectLst/>
                <a:latin typeface="Google Sans"/>
              </a:rPr>
              <a:t> </a:t>
            </a:r>
            <a:r>
              <a:rPr lang="en-GB" sz="2400" b="0" i="0" dirty="0" err="1">
                <a:effectLst/>
                <a:latin typeface="Google Sans"/>
              </a:rPr>
              <a:t>i</a:t>
            </a:r>
            <a:r>
              <a:rPr lang="en-GB" sz="2400" b="0" i="0" dirty="0">
                <a:effectLst/>
                <a:latin typeface="Google Sans"/>
              </a:rPr>
              <a:t> Baby Boomers (</a:t>
            </a:r>
            <a:r>
              <a:rPr lang="en-GB" sz="2400" b="0" i="0" dirty="0" err="1">
                <a:effectLst/>
                <a:latin typeface="Google Sans"/>
              </a:rPr>
              <a:t>nati</a:t>
            </a:r>
            <a:r>
              <a:rPr lang="en-GB" sz="2400" b="0" i="0" dirty="0">
                <a:effectLst/>
                <a:latin typeface="Google Sans"/>
              </a:rPr>
              <a:t> </a:t>
            </a:r>
            <a:r>
              <a:rPr lang="en-GB" sz="2400" b="0" i="0" dirty="0" err="1">
                <a:effectLst/>
                <a:latin typeface="Google Sans"/>
              </a:rPr>
              <a:t>tra</a:t>
            </a:r>
            <a:r>
              <a:rPr lang="en-GB" sz="2400" b="0" i="0" dirty="0">
                <a:effectLst/>
                <a:latin typeface="Google Sans"/>
              </a:rPr>
              <a:t> il 1946 e il 1964)</a:t>
            </a:r>
          </a:p>
        </p:txBody>
      </p:sp>
    </p:spTree>
    <p:extLst>
      <p:ext uri="{BB962C8B-B14F-4D97-AF65-F5344CB8AC3E}">
        <p14:creationId xmlns:p14="http://schemas.microsoft.com/office/powerpoint/2010/main" val="277794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67FD025-023D-0FCE-50C7-122B9C8E00CA}"/>
              </a:ext>
            </a:extLst>
          </p:cNvPr>
          <p:cNvPicPr>
            <a:picLocks noChangeAspect="1"/>
          </p:cNvPicPr>
          <p:nvPr/>
        </p:nvPicPr>
        <p:blipFill>
          <a:blip r:embed="rId2"/>
          <a:srcRect r="17123"/>
          <a:stretch/>
        </p:blipFill>
        <p:spPr>
          <a:xfrm>
            <a:off x="20" y="1"/>
            <a:ext cx="9143979" cy="6068290"/>
          </a:xfrm>
          <a:prstGeom prst="rect">
            <a:avLst/>
          </a:prstGeom>
        </p:spPr>
      </p:pic>
    </p:spTree>
    <p:extLst>
      <p:ext uri="{BB962C8B-B14F-4D97-AF65-F5344CB8AC3E}">
        <p14:creationId xmlns:p14="http://schemas.microsoft.com/office/powerpoint/2010/main" val="152220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B17F0-8D43-20F3-A556-4B63EDB68400}"/>
              </a:ext>
            </a:extLst>
          </p:cNvPr>
          <p:cNvSpPr>
            <a:spLocks noGrp="1"/>
          </p:cNvSpPr>
          <p:nvPr>
            <p:ph type="title"/>
          </p:nvPr>
        </p:nvSpPr>
        <p:spPr/>
        <p:txBody>
          <a:bodyPr/>
          <a:lstStyle/>
          <a:p>
            <a:r>
              <a:rPr lang="en-IT" dirty="0"/>
              <a:t>Serie tv e identità di genere</a:t>
            </a:r>
          </a:p>
        </p:txBody>
      </p:sp>
      <p:sp>
        <p:nvSpPr>
          <p:cNvPr id="3" name="Content Placeholder 2">
            <a:extLst>
              <a:ext uri="{FF2B5EF4-FFF2-40B4-BE49-F238E27FC236}">
                <a16:creationId xmlns:a16="http://schemas.microsoft.com/office/drawing/2014/main" id="{B74DA669-5F0D-8EA4-43AF-DFEA3C90FA38}"/>
              </a:ext>
            </a:extLst>
          </p:cNvPr>
          <p:cNvSpPr>
            <a:spLocks noGrp="1"/>
          </p:cNvSpPr>
          <p:nvPr>
            <p:ph idx="1"/>
          </p:nvPr>
        </p:nvSpPr>
        <p:spPr/>
        <p:txBody>
          <a:bodyPr>
            <a:normAutofit lnSpcReduction="10000"/>
          </a:bodyPr>
          <a:lstStyle/>
          <a:p>
            <a:r>
              <a:rPr lang="en-IT" dirty="0"/>
              <a:t>Orange is the New Black</a:t>
            </a:r>
          </a:p>
          <a:p>
            <a:r>
              <a:rPr lang="en-IT" dirty="0"/>
              <a:t>Transparent</a:t>
            </a:r>
          </a:p>
          <a:p>
            <a:r>
              <a:rPr lang="en-IT" dirty="0"/>
              <a:t>Tales of the City</a:t>
            </a:r>
          </a:p>
          <a:p>
            <a:r>
              <a:rPr lang="en-IT" dirty="0"/>
              <a:t>Sex Education</a:t>
            </a:r>
          </a:p>
          <a:p>
            <a:r>
              <a:rPr lang="en-IT" dirty="0"/>
              <a:t>The Wilds</a:t>
            </a:r>
          </a:p>
          <a:p>
            <a:r>
              <a:rPr lang="en-IT" dirty="0"/>
              <a:t>Modern Family</a:t>
            </a:r>
          </a:p>
          <a:p>
            <a:r>
              <a:rPr lang="en-IT" dirty="0"/>
              <a:t>Handmaid’s Tale</a:t>
            </a:r>
          </a:p>
          <a:p>
            <a:r>
              <a:rPr lang="en-IT" dirty="0"/>
              <a:t>Breaking Bad</a:t>
            </a:r>
          </a:p>
        </p:txBody>
      </p:sp>
    </p:spTree>
    <p:extLst>
      <p:ext uri="{BB962C8B-B14F-4D97-AF65-F5344CB8AC3E}">
        <p14:creationId xmlns:p14="http://schemas.microsoft.com/office/powerpoint/2010/main" val="4026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348D-A6D2-4CE2-0F1B-2122BF1AEA99}"/>
              </a:ext>
            </a:extLst>
          </p:cNvPr>
          <p:cNvSpPr>
            <a:spLocks noGrp="1"/>
          </p:cNvSpPr>
          <p:nvPr>
            <p:ph type="title"/>
          </p:nvPr>
        </p:nvSpPr>
        <p:spPr/>
        <p:txBody>
          <a:bodyPr/>
          <a:lstStyle/>
          <a:p>
            <a:r>
              <a:rPr lang="en-GB" dirty="0"/>
              <a:t>T</a:t>
            </a:r>
            <a:r>
              <a:rPr lang="en-IT" dirty="0"/>
              <a:t>ransgender </a:t>
            </a:r>
          </a:p>
        </p:txBody>
      </p:sp>
      <p:sp>
        <p:nvSpPr>
          <p:cNvPr id="3" name="Content Placeholder 2">
            <a:extLst>
              <a:ext uri="{FF2B5EF4-FFF2-40B4-BE49-F238E27FC236}">
                <a16:creationId xmlns:a16="http://schemas.microsoft.com/office/drawing/2014/main" id="{63CC7C87-2B17-BBDA-9B96-3430B8E90DE9}"/>
              </a:ext>
            </a:extLst>
          </p:cNvPr>
          <p:cNvSpPr>
            <a:spLocks noGrp="1"/>
          </p:cNvSpPr>
          <p:nvPr>
            <p:ph idx="1"/>
          </p:nvPr>
        </p:nvSpPr>
        <p:spPr/>
        <p:txBody>
          <a:bodyPr>
            <a:normAutofit fontScale="85000" lnSpcReduction="20000"/>
          </a:bodyPr>
          <a:lstStyle/>
          <a:p>
            <a:r>
              <a:rPr lang="it-IT" sz="3200" dirty="0"/>
              <a:t>Un transessuale che da uomo diventa donna è una donna? Viceversa? </a:t>
            </a:r>
          </a:p>
          <a:p>
            <a:r>
              <a:rPr lang="it-IT" dirty="0"/>
              <a:t>Nello sport i trans in quale categoria (uomini o donne) devono gareggiare?</a:t>
            </a:r>
          </a:p>
          <a:p>
            <a:r>
              <a:rPr lang="it-IT" dirty="0"/>
              <a:t>Può un trans U&gt;D usare il bagno delle donne (e viceversa)? </a:t>
            </a:r>
          </a:p>
          <a:p>
            <a:r>
              <a:rPr lang="it-IT" dirty="0"/>
              <a:t>Sulla carta d’identità cosa va scritto? </a:t>
            </a:r>
          </a:p>
          <a:p>
            <a:r>
              <a:rPr lang="it-IT" dirty="0"/>
              <a:t>Che pronome va usato («loro»)? Quanto è importante un linguaggio inclusivo e politicamente corretto?</a:t>
            </a:r>
          </a:p>
          <a:p>
            <a:r>
              <a:rPr lang="it-IT" dirty="0"/>
              <a:t>In quale prigione (maschile o femminile) deve andare un transgender?</a:t>
            </a:r>
          </a:p>
        </p:txBody>
      </p:sp>
    </p:spTree>
    <p:extLst>
      <p:ext uri="{BB962C8B-B14F-4D97-AF65-F5344CB8AC3E}">
        <p14:creationId xmlns:p14="http://schemas.microsoft.com/office/powerpoint/2010/main" val="1791559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C4AA-D8E3-FC8E-8316-C03EF09C04D0}"/>
              </a:ext>
            </a:extLst>
          </p:cNvPr>
          <p:cNvSpPr>
            <a:spLocks noGrp="1"/>
          </p:cNvSpPr>
          <p:nvPr>
            <p:ph type="title"/>
          </p:nvPr>
        </p:nvSpPr>
        <p:spPr/>
        <p:txBody>
          <a:bodyPr/>
          <a:lstStyle/>
          <a:p>
            <a:r>
              <a:rPr lang="en-IT" dirty="0"/>
              <a:t>Gay</a:t>
            </a:r>
          </a:p>
        </p:txBody>
      </p:sp>
      <p:sp>
        <p:nvSpPr>
          <p:cNvPr id="3" name="Content Placeholder 2">
            <a:extLst>
              <a:ext uri="{FF2B5EF4-FFF2-40B4-BE49-F238E27FC236}">
                <a16:creationId xmlns:a16="http://schemas.microsoft.com/office/drawing/2014/main" id="{33BD5F6F-6C0D-8931-EA19-80CF4435FC1E}"/>
              </a:ext>
            </a:extLst>
          </p:cNvPr>
          <p:cNvSpPr>
            <a:spLocks noGrp="1"/>
          </p:cNvSpPr>
          <p:nvPr>
            <p:ph idx="1"/>
          </p:nvPr>
        </p:nvSpPr>
        <p:spPr/>
        <p:txBody>
          <a:bodyPr/>
          <a:lstStyle/>
          <a:p>
            <a:r>
              <a:rPr lang="it-IT" dirty="0"/>
              <a:t>I gay possono adottare? </a:t>
            </a:r>
          </a:p>
          <a:p>
            <a:r>
              <a:rPr lang="it-IT" dirty="0"/>
              <a:t>È giusto avere figli facendo fare la gestazione ad altre donne con lo sperma di uno dei due uomini? O, nel caso di una coppia lesbica, fare un figlio con lo sperma di un altro uomo?</a:t>
            </a:r>
          </a:p>
        </p:txBody>
      </p:sp>
    </p:spTree>
    <p:extLst>
      <p:ext uri="{BB962C8B-B14F-4D97-AF65-F5344CB8AC3E}">
        <p14:creationId xmlns:p14="http://schemas.microsoft.com/office/powerpoint/2010/main" val="873119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24134</TotalTime>
  <Words>321</Words>
  <Application>Microsoft Macintosh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Google Sans</vt:lpstr>
      <vt:lpstr>Office Theme</vt:lpstr>
      <vt:lpstr>PowerPoint Presentation</vt:lpstr>
      <vt:lpstr>PowerPoint Presentation</vt:lpstr>
      <vt:lpstr>Serie tv e identità di genere</vt:lpstr>
      <vt:lpstr>Transgender </vt:lpstr>
      <vt:lpstr>Gay</vt:lpstr>
    </vt:vector>
  </TitlesOfParts>
  <Company>Università di Teramo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Odoardo Mazzonis</dc:creator>
  <cp:lastModifiedBy>querciolo mazzonis</cp:lastModifiedBy>
  <cp:revision>23</cp:revision>
  <dcterms:created xsi:type="dcterms:W3CDTF">2019-05-11T14:55:59Z</dcterms:created>
  <dcterms:modified xsi:type="dcterms:W3CDTF">2025-04-24T13:17:20Z</dcterms:modified>
</cp:coreProperties>
</file>