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85" r:id="rId3"/>
    <p:sldId id="282" r:id="rId4"/>
    <p:sldId id="264" r:id="rId5"/>
    <p:sldId id="286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C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D72086-B9F0-61A3-336D-3C6F3B491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DAD6E84-47C8-5F0D-DCE9-B8215CC10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602DA1-5396-8D7E-30E5-6F4FA4CCB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445-CF4E-1F4A-95E1-480A6AEEEE05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C03A05-B97D-F9A1-6081-1B221175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A125AB-59F4-EA85-A085-48250CBA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AC6C-D0CA-DD43-81DB-2ABB76667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3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AF3CF-DE82-9A5E-F378-C68FDB741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8808464-20FD-8885-3B0F-8D49B2F1C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BFF519-BFAC-7CAC-C61D-2A9DC6925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445-CF4E-1F4A-95E1-480A6AEEEE05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7BEE4B-5D6F-F689-114E-BE9B7B03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50D20A-8C15-05CB-F5EB-685BA9B9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AC6C-D0CA-DD43-81DB-2ABB76667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98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A2B97C8-CED9-0856-7D48-92E1F9D89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6EA423-FC43-C8A5-48B5-BF3A69D21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D682B7-3F1E-74F1-4548-DC7675E60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445-CF4E-1F4A-95E1-480A6AEEEE05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5D9D4D-F2E7-F864-2F7B-EC74E844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46D2EF-37DD-4A08-5F74-37D35059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AC6C-D0CA-DD43-81DB-2ABB76667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667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E7C75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761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558C3B-0D32-0725-13A1-0400452B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E71B35-DE1C-8226-B5C8-F4F84FF96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38A4AD-ADF8-C005-FF53-A9D4F9556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445-CF4E-1F4A-95E1-480A6AEEEE05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44D33C-0FF2-9773-F58D-CD577ADC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5CB004-CB43-7AEB-8ED8-F9EC097B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AC6C-D0CA-DD43-81DB-2ABB76667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5D6343-EC6F-8CFE-19FF-67D969C09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584588-8469-D192-74FC-C36DF970C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DEB2C5-73B4-5758-4A66-02A734A6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445-CF4E-1F4A-95E1-480A6AEEEE05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70C378-37FE-A954-1578-86562A3FE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4B2224-27FB-9E73-5F6E-DDE6456A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AC6C-D0CA-DD43-81DB-2ABB76667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29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2730B4-706B-AAD9-B02E-82B333387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45A222-157C-A4C4-E6F2-E0824B1F9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0B103C7-49BD-406F-FF50-BB673CCC7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BD4A2D-B898-A740-6C2B-B072E71BF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445-CF4E-1F4A-95E1-480A6AEEEE05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2E7AAE-3A4E-AF62-C375-69BCB0D09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AFF634-27E7-4CFD-7465-26A7ACAC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AC6C-D0CA-DD43-81DB-2ABB76667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84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68E9C8-1004-7E38-D820-8F032E8AE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A8737A-B54F-B62C-8369-0F39C5969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0C8BC47-AA44-C84A-EB54-600E3753B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F5A8A7A-3865-A8BB-EB40-E677BA77B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CE1D5C-5F55-5308-3C64-EEBA82102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2C1F104-AE75-B1FC-E4BB-DB131A23F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445-CF4E-1F4A-95E1-480A6AEEEE05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F29CD7C-5858-AB9E-194E-3CB6A6F2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B40121A-93AA-FFD4-4CC7-A1CCD67A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AC6C-D0CA-DD43-81DB-2ABB76667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28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A4828F-821B-0BF2-C737-978FBFFE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CA9A399-D152-1BD2-6D68-D189FCB5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445-CF4E-1F4A-95E1-480A6AEEEE05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DAC16D9-0F50-53D2-CD58-E2538D97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AC0991-DE41-B093-DAE0-FF9845CD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AC6C-D0CA-DD43-81DB-2ABB76667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49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D4E6D60-0581-3D7B-DD1C-C6EC93F9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445-CF4E-1F4A-95E1-480A6AEEEE05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37CED91-DBD3-DFD1-BAA6-774EF81B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407A92-E05F-1200-60F5-1A37100A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AC6C-D0CA-DD43-81DB-2ABB76667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03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A2CD6E-EACC-3FDE-550A-FA6765802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A5F930-AB6C-E6EA-6A05-AC74F5BF7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FC7539-276C-0383-ABBF-D776454BB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D7C4825-E34D-FCF6-CCD0-757F0478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445-CF4E-1F4A-95E1-480A6AEEEE05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E38627-965D-EDFA-F26F-DF1D07534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0968EF8-1947-403A-8E62-55FE65152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AC6C-D0CA-DD43-81DB-2ABB76667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2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F83CA0-A098-D3BB-85F6-F9167AA2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52697C5-A0FD-6A45-798B-C6D3FE971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D1331A-7590-A664-3448-CBD1538CB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BBC4D7-38C3-E330-0260-869ACEBC8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445-CF4E-1F4A-95E1-480A6AEEEE05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BADEE3-7DFF-71C8-813D-DC9A023F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1A71F5-C1AD-E043-693C-3A608A5C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AC6C-D0CA-DD43-81DB-2ABB76667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62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57A92E5-15B7-0667-D089-4B92E9BA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C7A983-4C56-6234-061F-5CAEDF94E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E0F548-E550-73FF-C28A-CB0979959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78445-CF4E-1F4A-95E1-480A6AEEEE05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D19D10-CC91-0ED2-CCCE-AECEB4CCB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7842C6-008F-3A75-290E-8B9056497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8AC6C-D0CA-DD43-81DB-2ABB76667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13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38200" y="597774"/>
            <a:ext cx="105156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2160">
              <a:lnSpc>
                <a:spcPct val="100000"/>
              </a:lnSpc>
              <a:spcBef>
                <a:spcPts val="100"/>
              </a:spcBef>
            </a:pPr>
            <a:r>
              <a:rPr b="1" spc="-300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</a:t>
            </a:r>
            <a:r>
              <a:rPr b="1" spc="-409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it-IT" b="1" spc="-409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spc="-375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SERIALIZZATE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6355" y="2804152"/>
            <a:ext cx="5198745" cy="3385286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0665" marR="142240" indent="-228600">
              <a:lnSpc>
                <a:spcPct val="90200"/>
              </a:lnSpc>
              <a:spcBef>
                <a:spcPts val="43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Nasce</a:t>
            </a:r>
            <a:r>
              <a:rPr sz="28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sz="28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narrazione</a:t>
            </a:r>
            <a:r>
              <a:rPr sz="28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sz="2800" spc="-2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 </a:t>
            </a:r>
            <a:r>
              <a:rPr sz="2800" spc="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propria</a:t>
            </a:r>
            <a:r>
              <a:rPr sz="28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sz="28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complessità</a:t>
            </a:r>
            <a:r>
              <a:rPr sz="2800" spc="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sz="28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chiusura</a:t>
            </a:r>
            <a:r>
              <a:rPr sz="2800" spc="-2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sz="28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soap</a:t>
            </a:r>
            <a:r>
              <a:rPr sz="28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sz="28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sz="28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sz="2800" spc="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</a:t>
            </a:r>
            <a:r>
              <a:rPr sz="28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sz="2800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altri</a:t>
            </a:r>
            <a:r>
              <a:rPr sz="2800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generi</a:t>
            </a:r>
            <a:r>
              <a:rPr sz="2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800" spc="-1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665" marR="142240" indent="-228600">
              <a:lnSpc>
                <a:spcPct val="90200"/>
              </a:lnSpc>
              <a:spcBef>
                <a:spcPts val="430"/>
              </a:spcBef>
              <a:buFont typeface="Arial"/>
              <a:buChar char="•"/>
              <a:tabLst>
                <a:tab pos="240665" algn="l"/>
              </a:tabLst>
            </a:pPr>
            <a:endParaRPr lang="it-IT" sz="2800" spc="-1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665" marR="142240" indent="-228600">
              <a:lnSpc>
                <a:spcPct val="90200"/>
              </a:lnSpc>
              <a:spcBef>
                <a:spcPts val="43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Storie</a:t>
            </a:r>
            <a:r>
              <a:rPr sz="28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continuative</a:t>
            </a:r>
            <a:r>
              <a:rPr sz="28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sz="28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spaziano </a:t>
            </a:r>
            <a:r>
              <a:rPr sz="2800" spc="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sz="2800" spc="-2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2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8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generi</a:t>
            </a:r>
            <a:endParaRPr lang="it-IT" sz="2800" spc="8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665" marR="120014" indent="-228600">
              <a:lnSpc>
                <a:spcPts val="3000"/>
              </a:lnSpc>
              <a:spcBef>
                <a:spcPts val="1045"/>
              </a:spcBef>
              <a:buFont typeface="Arial"/>
              <a:buChar char="•"/>
              <a:tabLst>
                <a:tab pos="240665" algn="l"/>
              </a:tabLst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3255" y="612603"/>
            <a:ext cx="5198745" cy="64363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6D0F0D-1FEF-FD91-389B-DFD0EDEC8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A27AD8-EDAD-0ADE-7BD3-35380688D523}"/>
              </a:ext>
            </a:extLst>
          </p:cNvPr>
          <p:cNvSpPr txBox="1"/>
          <p:nvPr/>
        </p:nvSpPr>
        <p:spPr>
          <a:xfrm>
            <a:off x="812042" y="2093213"/>
            <a:ext cx="9567043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3200" b="1" dirty="0">
              <a:solidFill>
                <a:srgbClr val="E8C7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2400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pilot</a:t>
            </a: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svolge le </a:t>
            </a:r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funzioni fondamentali individuate da Jason </a:t>
            </a:r>
            <a:r>
              <a:rPr lang="it-IT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Mittell</a:t>
            </a: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it-IT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Informativa:</a:t>
            </a: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introduce i personaggi, il tono e le regole del racconto.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Motivante:</a:t>
            </a: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suscita desiderio e curiosità, generando attesa e mistero.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24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Twin </a:t>
            </a:r>
            <a:r>
              <a:rPr lang="it-IT" sz="2400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Peaks</a:t>
            </a: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il pilot insegna allo spettatore </a:t>
            </a:r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guardare la serie</a:t>
            </a: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 accettare l’ambiguità, la lentezza e l’irruzione del perturbante.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6D88ACF4-AB0C-2A16-928E-AF5AD86E4C9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4586" y="3657753"/>
            <a:ext cx="2231475" cy="304292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0C0460-6128-2391-B410-D2F6402B767A}"/>
              </a:ext>
            </a:extLst>
          </p:cNvPr>
          <p:cNvSpPr txBox="1"/>
          <p:nvPr/>
        </p:nvSpPr>
        <p:spPr>
          <a:xfrm>
            <a:off x="3046928" y="1015995"/>
            <a:ext cx="60981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pilot come dispositivo di mondo</a:t>
            </a:r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3011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BB88A3-F652-661E-61C4-CD60498AA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45D538B-F1E8-5DFA-BC50-FA8697270C10}"/>
              </a:ext>
            </a:extLst>
          </p:cNvPr>
          <p:cNvSpPr txBox="1"/>
          <p:nvPr/>
        </p:nvSpPr>
        <p:spPr>
          <a:xfrm>
            <a:off x="915515" y="500919"/>
            <a:ext cx="917463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PILOT DI </a:t>
            </a:r>
            <a:r>
              <a:rPr lang="it-IT" sz="3200" b="1" i="1" dirty="0">
                <a:solidFill>
                  <a:srgbClr val="E8C7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TWIN PEAKS</a:t>
            </a:r>
          </a:p>
          <a:p>
            <a:endParaRPr lang="it-IT" sz="3200" b="1" dirty="0">
              <a:solidFill>
                <a:srgbClr val="E8C7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pilot di </a:t>
            </a:r>
            <a:r>
              <a:rPr lang="it-IT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Twin </a:t>
            </a:r>
            <a:r>
              <a:rPr lang="it-IT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Peaks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(ABC, 1990), diretto da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Lynch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scritto con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Frost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apre con la scoperta del corpo di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Laura Palmer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b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Questo evento traumatico non serve solo ad avviare una trama poliziesca:</a:t>
            </a:r>
            <a:b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diventa il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cuore simbolico e affettivo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dell’intera serie.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Attraverso il lutto collettivo, il pilot costruisce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microcosmo di relazioni e segreti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cui la normalità quotidiana è attraversata da forze oscure e perturbanti.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80B3B3-4FB7-67B0-EC5F-DC83BCB73135}"/>
              </a:ext>
            </a:extLst>
          </p:cNvPr>
          <p:cNvSpPr txBox="1"/>
          <p:nvPr/>
        </p:nvSpPr>
        <p:spPr>
          <a:xfrm>
            <a:off x="4497431" y="4325756"/>
            <a:ext cx="72347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pilot stabilisce i codici estetici e simbolici del mondo </a:t>
            </a:r>
            <a:r>
              <a:rPr lang="it-IT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lynchiano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Mistero e trauma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la morte come origine della narrazione.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Doppiezza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ogni personaggio e luogo nasconde una verità ambigua.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Ibridazione di generi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soap, noir, melodramma, horror, surrealismo.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Estetica del tempo sospeso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ritmo lento, tono onirico, atmosfera ipnotica.</a:t>
            </a:r>
          </a:p>
          <a:p>
            <a:pPr algn="r"/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D377EFD-1D07-E515-9AE6-1FB020B17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887"/>
            <a:ext cx="4416196" cy="294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5C9E98F-210C-1460-84BD-194D2138EDC7}"/>
              </a:ext>
            </a:extLst>
          </p:cNvPr>
          <p:cNvSpPr txBox="1"/>
          <p:nvPr/>
        </p:nvSpPr>
        <p:spPr>
          <a:xfrm>
            <a:off x="435208" y="312847"/>
            <a:ext cx="5695855" cy="4742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2100"/>
              </a:lnSpc>
              <a:spcBef>
                <a:spcPts val="2250"/>
              </a:spcBef>
              <a:spcAft>
                <a:spcPts val="1200"/>
              </a:spcAft>
            </a:pPr>
            <a:r>
              <a:rPr lang="it-IT" b="1" i="0" dirty="0">
                <a:solidFill>
                  <a:srgbClr val="E8C7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Personaggi Principali Introdotti:</a:t>
            </a:r>
          </a:p>
          <a:p>
            <a:pPr algn="l">
              <a:lnSpc>
                <a:spcPts val="2100"/>
              </a:lnSpc>
              <a:spcBef>
                <a:spcPts val="2250"/>
              </a:spcBef>
              <a:spcAft>
                <a:spcPts val="1200"/>
              </a:spcAft>
            </a:pPr>
            <a:endParaRPr lang="it-IT" b="1" i="0" dirty="0">
              <a:solidFill>
                <a:srgbClr val="E8C7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Pete Martell: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Il primo a scoprire il corpo di Laura Palmer.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Sheriff</a:t>
            </a: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Harry S. Truman: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Il capo dello sceriffo locale.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Deputy</a:t>
            </a: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Andy Brennan: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Un vicesceriffo emotivo.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Lucy Moran: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La segretaria dello sceriffo.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Dr. Will Hayward: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Il medico legale della città.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Josie</a:t>
            </a: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Packard: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La proprietaria della segheria.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A6A3D8C-C75B-DBB5-FC39-76055A318A46}"/>
              </a:ext>
            </a:extLst>
          </p:cNvPr>
          <p:cNvSpPr txBox="1"/>
          <p:nvPr/>
        </p:nvSpPr>
        <p:spPr>
          <a:xfrm>
            <a:off x="5544988" y="3636664"/>
            <a:ext cx="6647012" cy="2908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Catherine Martell: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rivale di </a:t>
            </a:r>
            <a:r>
              <a:rPr lang="it-IT" b="0" i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Josie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Benjamin Horne: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Un ricco uomo d'affari locale.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Audrey Horne: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La figlia di Benjamin, compagna di scuola di Laura.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Leland</a:t>
            </a: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Palmer: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Il padre di Laura, avvocato.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Sarah Palmer: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La madre di Laura.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76F614-6F36-1371-E206-9B447D67F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55D180-CC21-4263-8F63-D6A684ECC0D8}"/>
              </a:ext>
            </a:extLst>
          </p:cNvPr>
          <p:cNvSpPr txBox="1"/>
          <p:nvPr/>
        </p:nvSpPr>
        <p:spPr>
          <a:xfrm>
            <a:off x="332624" y="296091"/>
            <a:ext cx="5225495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Donna Hayward: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La migliore amica di Laura.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James Hurley: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Il fidanzato segreto di Laura.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Bobby Briggs: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Il fidanzato ufficiale di Laura.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Shelly Johnson: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Cameriera e amica di Laura.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Leo Johnson: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Il marito violento di Shelly.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Norma Jennings: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La proprietaria del Double </a:t>
            </a:r>
            <a:r>
              <a:rPr lang="it-IT" b="0" i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Diner.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Big Ed Hurley: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Il proprietario della stazione di servizio, zio di James.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Dr. Lawrence </a:t>
            </a:r>
            <a:r>
              <a:rPr lang="it-IT" b="1" i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Jacoby</a:t>
            </a: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Lo psichiatra di Laura.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Mike Nelson: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Amico di Bobby e fidanzato di Donna.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Ronette</a:t>
            </a: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Pulaski</a:t>
            </a: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La ragazza che scappa dall'omicidio di Laura. 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F180D1-804E-E930-8346-6ADD36C22384}"/>
              </a:ext>
            </a:extLst>
          </p:cNvPr>
          <p:cNvSpPr txBox="1"/>
          <p:nvPr/>
        </p:nvSpPr>
        <p:spPr>
          <a:xfrm>
            <a:off x="6400800" y="839829"/>
            <a:ext cx="5225494" cy="517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  <a:spcBef>
                <a:spcPts val="2250"/>
              </a:spcBef>
              <a:spcAft>
                <a:spcPts val="1200"/>
              </a:spcAft>
            </a:pPr>
            <a:r>
              <a:rPr lang="it-IT" b="1" i="0" dirty="0">
                <a:solidFill>
                  <a:srgbClr val="E8C7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Personaggi Secondari e Cameo: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Special Agent Dale Cooper: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L'agente dell'FBI che arriva in città per indagare.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Margaret </a:t>
            </a:r>
            <a:r>
              <a:rPr lang="it-IT" b="1" i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Lanterman</a:t>
            </a: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(La Signora Ceppo):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Una residente eccentrica che parla con un ceppo.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One-</a:t>
            </a:r>
            <a:r>
              <a:rPr lang="it-IT" b="1" i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Armed</a:t>
            </a: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Man (L'uomo con un braccio solo):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Appare in una visione a Cooper.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Bob: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Appare brevemente, non accreditato, nell'episodio (in un riflesso e in una visione).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Major Garland Briggs: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Padre di Bobby Briggs.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Julee</a:t>
            </a:r>
            <a:r>
              <a:rPr lang="it-IT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Cruise: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La cantante che si esibisce al </a:t>
            </a:r>
            <a:r>
              <a:rPr lang="it-IT" b="0" i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Roadhouse</a:t>
            </a:r>
            <a:r>
              <a:rPr lang="it-IT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Bar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834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554</Words>
  <Application>Microsoft Macintosh PowerPoint</Application>
  <PresentationFormat>Widescreen</PresentationFormat>
  <Paragraphs>55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Tema di Office</vt:lpstr>
      <vt:lpstr>SERIE  SERIALIZZATE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Alberto De Nicola</dc:creator>
  <cp:lastModifiedBy>Alberto De Nicola</cp:lastModifiedBy>
  <cp:revision>13</cp:revision>
  <dcterms:created xsi:type="dcterms:W3CDTF">2025-11-12T19:34:45Z</dcterms:created>
  <dcterms:modified xsi:type="dcterms:W3CDTF">2025-11-30T14:11:56Z</dcterms:modified>
</cp:coreProperties>
</file>