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8EAC-3CBB-4E12-BE0D-D04534DC5CEA}" type="datetimeFigureOut">
              <a:rPr lang="it-IT" smtClean="0"/>
              <a:pPr/>
              <a:t>29/04/2020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AF062-A06E-4F53-AED9-6021BF5E18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435771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dirty="0" smtClean="0"/>
              <a:t>I rapporti fra diritto internazionale e diritto interno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Adattamento ai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Necessità di atti normativi ad hoc – il rango dipende dal contenuto</a:t>
            </a:r>
          </a:p>
          <a:p>
            <a:r>
              <a:rPr lang="it-IT" dirty="0" smtClean="0"/>
              <a:t>Adattamento ordinario e adattamento speciale mediante ordine di esecuzione (rinvio al trattato – ruolo dell’operatore giuridico)</a:t>
            </a:r>
          </a:p>
          <a:p>
            <a:r>
              <a:rPr lang="it-IT" dirty="0" smtClean="0"/>
              <a:t>Leggi “di ratifica e di esecuzione”</a:t>
            </a:r>
          </a:p>
          <a:p>
            <a:r>
              <a:rPr lang="it-IT" dirty="0" smtClean="0"/>
              <a:t>Letture monista e dualista dell’ordine di esecuzione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Norme </a:t>
            </a:r>
            <a:r>
              <a:rPr lang="it-IT" i="1" dirty="0" err="1" smtClean="0"/>
              <a:t>self-executing</a:t>
            </a:r>
            <a:r>
              <a:rPr lang="it-IT" dirty="0" smtClean="0"/>
              <a:t> e non </a:t>
            </a:r>
            <a:r>
              <a:rPr lang="it-IT" i="1" dirty="0" err="1" smtClean="0"/>
              <a:t>self-executing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Norme complete nel contenuto, “direttamente applicabili” nell’ordinamento interno, e norme che necessitano di essere integrate/specificate</a:t>
            </a:r>
          </a:p>
          <a:p>
            <a:r>
              <a:rPr lang="it-IT" dirty="0" smtClean="0"/>
              <a:t>Necessità o meno di norme riformulate ad hoc</a:t>
            </a:r>
          </a:p>
          <a:p>
            <a:pPr>
              <a:buNone/>
            </a:pPr>
            <a:r>
              <a:rPr lang="it-IT" dirty="0" smtClean="0"/>
              <a:t>	(dipende sia dal diritto internazionale che dal diritto interno)</a:t>
            </a:r>
          </a:p>
          <a:p>
            <a:r>
              <a:rPr lang="it-IT" dirty="0" smtClean="0"/>
              <a:t>Scelta del procedimento di adattamento (ordinario e mediante rinvio … o misto)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Trattati e leggi interne (art.117)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Pre-2001: valore della norma interna che contiene l’adattamento – principio di specialità</a:t>
            </a:r>
          </a:p>
          <a:p>
            <a:r>
              <a:rPr lang="it-IT" dirty="0" smtClean="0"/>
              <a:t>Riforma del Titolo V Costituzione (art.117, 1): potestà legislativa limitata dai “vincoli derivanti … dagli obblighi internazionali”</a:t>
            </a:r>
          </a:p>
          <a:p>
            <a:r>
              <a:rPr lang="it-IT" dirty="0" smtClean="0"/>
              <a:t>L’art.117,1 offre una garanzia costituzionale alle norme di adattamento ai trattati (legge in contrasto con un trattato è incostituzionale)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Trattati e leggi interne (art,117) 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Sentenze 348 e 349 del 2007 sulla CEDU: le norme “interposte” (subordinate alla Cost. ma parametro di legittimità per le leggi ordinarie)</a:t>
            </a:r>
          </a:p>
          <a:p>
            <a:r>
              <a:rPr lang="it-IT" dirty="0" smtClean="0"/>
              <a:t>Necessità di un sindacato di costituzionalità</a:t>
            </a:r>
          </a:p>
          <a:p>
            <a:r>
              <a:rPr lang="it-IT" dirty="0" smtClean="0"/>
              <a:t>Spazio lasciato al giudice ordinario (interpretazione conforme, specialità)</a:t>
            </a:r>
          </a:p>
          <a:p>
            <a:r>
              <a:rPr lang="it-IT" dirty="0" smtClean="0"/>
              <a:t>Ambito di applicazione del 117,1: soli trattati autorizzati dal Parlamento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Articolo 117 e garanzie speciali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Art.117,1 e garanzie speciali: agli obblighi consuetudinari di applica l’art.10 – agli obblighi comunitari si applica l’art.11 sulle “limitazioni di sovranità” (differenza: trattati -sindacato di costituzionalità; obblighi comunitari – disapplicazione del giudice)</a:t>
            </a:r>
          </a:p>
          <a:p>
            <a:r>
              <a:rPr lang="it-IT" dirty="0" smtClean="0"/>
              <a:t>Rigidità del vincolo di cui all’art.117: tentativi di dare interpretazioni </a:t>
            </a:r>
            <a:r>
              <a:rPr lang="it-IT" dirty="0" err="1" smtClean="0"/>
              <a:t>adeguatrici</a:t>
            </a:r>
            <a:r>
              <a:rPr lang="it-IT" dirty="0" smtClean="0"/>
              <a:t> (di conformità alla Cost.) delle norme </a:t>
            </a:r>
            <a:r>
              <a:rPr lang="it-IT" dirty="0" err="1" smtClean="0"/>
              <a:t>pattizie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Trattati e norme costituzionali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norme di adattamento hanno il rango dell’atto normativo che le contiene (se leggi ordinarie sono subordinate alla Costituzione)</a:t>
            </a:r>
          </a:p>
          <a:p>
            <a:r>
              <a:rPr lang="it-IT" dirty="0" smtClean="0"/>
              <a:t>Adattamento mediante legge costituzionale: Convenzione sul genocidio</a:t>
            </a:r>
          </a:p>
          <a:p>
            <a:r>
              <a:rPr lang="it-IT" dirty="0" smtClean="0"/>
              <a:t>Casi in cui l’esigenza di applicare il parametro di legittimità costituzionale si attenua (principio costituzionale di apertura all’ordinamento internazionale)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Attuazione dei trattati e Regioni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Un tempo la competenza di attuazione dei trattati era solo dello Stato</a:t>
            </a:r>
          </a:p>
          <a:p>
            <a:r>
              <a:rPr lang="it-IT" dirty="0" smtClean="0"/>
              <a:t>Art.117,5: le regioni partecipano all’attuazione degli accordi internazionali (se le norme di attuazione rientrano nella competenza regionale) – competenza non esclusiva: in pratica solo integrazione dell’ordine di esecuzione (statale)</a:t>
            </a:r>
          </a:p>
          <a:p>
            <a:r>
              <a:rPr lang="it-IT" dirty="0" smtClean="0"/>
              <a:t>Potere sostitutivo dello Stato (legislativo e amministrativo)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Adattamento ad atti di organizzazioni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Potere normativo di organizzazioni internazionali (esempi)</a:t>
            </a:r>
          </a:p>
          <a:p>
            <a:r>
              <a:rPr lang="it-IT" dirty="0" smtClean="0"/>
              <a:t>Effetti “diretti” o necessità di attuazione separata? </a:t>
            </a:r>
          </a:p>
          <a:p>
            <a:r>
              <a:rPr lang="it-IT" dirty="0" smtClean="0"/>
              <a:t>A favore degli effetti diretti: apertura all’ordinamento internazionale</a:t>
            </a:r>
          </a:p>
          <a:p>
            <a:r>
              <a:rPr lang="it-IT" dirty="0" smtClean="0"/>
              <a:t>A favore dell’adattamento separato: esclusione di procedimenti normativi atipici – garanzia delle posizioni individuali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Adattamento a sentenze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Attuazione interna di decisioni giudiziarie</a:t>
            </a:r>
          </a:p>
          <a:p>
            <a:r>
              <a:rPr lang="it-IT" dirty="0" smtClean="0"/>
              <a:t>Obbligo di conformarsi a una sentenza può comportare un’attività normativa (oltre che giudiziaria)</a:t>
            </a:r>
          </a:p>
          <a:p>
            <a:r>
              <a:rPr lang="it-IT" dirty="0" smtClean="0"/>
              <a:t>Anche un obbligo di riparazione può richiedere un’attività normativa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 soggetti internazionali (Stati) sono enti complessi, ciascuno dotato di un proprio ordinamento giuridico</a:t>
            </a:r>
          </a:p>
          <a:p>
            <a:r>
              <a:rPr lang="it-IT" dirty="0" smtClean="0"/>
              <a:t>Il rispetto delle norme internazionali richiede (spesso) un’attività normativa interna (esempi)</a:t>
            </a:r>
          </a:p>
          <a:p>
            <a:r>
              <a:rPr lang="it-IT" dirty="0" smtClean="0"/>
              <a:t>Come avviene l’attuazione di norme internazionali negli ordinamenti interni?</a:t>
            </a:r>
          </a:p>
          <a:p>
            <a:r>
              <a:rPr lang="it-IT" dirty="0" smtClean="0"/>
              <a:t>Ordinamenti chiusi o aperti? Dualismo o monismo?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Monismo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Kelsen</a:t>
            </a:r>
            <a:r>
              <a:rPr lang="it-IT" dirty="0" smtClean="0"/>
              <a:t>: schema inclusivo unitario (piramidale)</a:t>
            </a:r>
          </a:p>
          <a:p>
            <a:r>
              <a:rPr lang="it-IT" dirty="0" smtClean="0"/>
              <a:t>Ordinamenti statali come ordinamenti parziali - individui come destinatari ultimi delle norme internazionali in un modello decentrato</a:t>
            </a:r>
          </a:p>
          <a:p>
            <a:r>
              <a:rPr lang="it-IT" dirty="0" smtClean="0"/>
              <a:t>Substrato ideologico</a:t>
            </a:r>
          </a:p>
          <a:p>
            <a:r>
              <a:rPr lang="it-IT" dirty="0" smtClean="0"/>
              <a:t>Rango superiore (prevalenza) delle norme internazionali</a:t>
            </a:r>
          </a:p>
          <a:p>
            <a:r>
              <a:rPr lang="it-IT" dirty="0" smtClean="0"/>
              <a:t>Produzione di effetti per forza propria (senza necessità di ricezione)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Dualismo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Originarietà</a:t>
            </a:r>
            <a:r>
              <a:rPr lang="it-IT" dirty="0" smtClean="0"/>
              <a:t> di ogni ordinamento, che determina  (unilateralmente) i propri rapporti con gli altri – espressione di realtà sociali distinte</a:t>
            </a:r>
          </a:p>
          <a:p>
            <a:r>
              <a:rPr lang="it-IT" dirty="0" smtClean="0"/>
              <a:t>Esclusività degli ordinamenti giuridici: ciascuno riconosce la giuridicità delle proprie norme soltanto (le altre sono meri fatti)</a:t>
            </a:r>
          </a:p>
          <a:p>
            <a:r>
              <a:rPr lang="it-IT" dirty="0" smtClean="0"/>
              <a:t>Separazione fra diritto interno e diritto internazionale</a:t>
            </a:r>
          </a:p>
          <a:p>
            <a:r>
              <a:rPr lang="it-IT" dirty="0" smtClean="0"/>
              <a:t>Metodi unilaterali di coordinamento e soluzione dei conflitti</a:t>
            </a:r>
          </a:p>
          <a:p>
            <a:r>
              <a:rPr lang="it-IT" dirty="0" smtClean="0"/>
              <a:t>Attuazione del diritto internazionale richiede modifiche all’ordinamento statale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Adattamento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Dualismo esclude gli effetti diretti e primato di norme internazionali – necessità di adattamento attraverso procedimenti normativi interni</a:t>
            </a:r>
          </a:p>
          <a:p>
            <a:r>
              <a:rPr lang="it-IT" dirty="0" smtClean="0"/>
              <a:t>Adattamento: modifiche normative interne per attuare gli obblighi internazionali</a:t>
            </a:r>
          </a:p>
          <a:p>
            <a:r>
              <a:rPr lang="it-IT" dirty="0" smtClean="0"/>
              <a:t>Tecniche di adattamento: </a:t>
            </a:r>
            <a:r>
              <a:rPr lang="it-IT" dirty="0" err="1" smtClean="0"/>
              <a:t>adattamento</a:t>
            </a:r>
            <a:r>
              <a:rPr lang="it-IT" dirty="0" smtClean="0"/>
              <a:t> “ordinario” (formulazione di norme) e adattamento “speciale” (rinvio)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Cenni storici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Monismo dello Stato assoluto (potere interno ed esterno concentrato nelle stesse mani)</a:t>
            </a:r>
          </a:p>
          <a:p>
            <a:r>
              <a:rPr lang="it-IT" dirty="0" smtClean="0"/>
              <a:t>Separazione dei poteri fra Sovrano (potere estero) e Parlamento (potere normativo interno): necessità che il Parlamento autorizzasse la ratifica (dualismo moderato)</a:t>
            </a:r>
          </a:p>
          <a:p>
            <a:r>
              <a:rPr lang="it-IT" dirty="0" smtClean="0"/>
              <a:t>Dualismo classico: potere esterno non produce effetti interni senza intervento parlamentare in fase di recepimento/attuazione (tutela dell’ordinamento statale)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dirty="0" smtClean="0"/>
              <a:t>Sviluppi contemporanei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Ordinamenti contemporanei adottano soluzioni intermedie per contemperare le esigenze di autonomia e di apertura</a:t>
            </a:r>
          </a:p>
          <a:p>
            <a:r>
              <a:rPr lang="it-IT" dirty="0" smtClean="0"/>
              <a:t>Dualismo moderato: no agli effetti diretti (serve il recepimento), varie soluzioni in ordine al primato delle norme internazionali</a:t>
            </a:r>
          </a:p>
          <a:p>
            <a:r>
              <a:rPr lang="it-IT" dirty="0" smtClean="0"/>
              <a:t>Le due questioni pratiche: effetti diretti (o meno), prevalenza (o meno) – tasso di “internazionalismo”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Adattamento al diritto internazionale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Articolo 10 Cost.: “l’ordinamento giuridico italiano si conforma alle norme del diritto internazionale generalmente riconosciuto”</a:t>
            </a:r>
          </a:p>
          <a:p>
            <a:r>
              <a:rPr lang="it-IT" dirty="0" smtClean="0"/>
              <a:t>Solo norme consuetudinarie generali</a:t>
            </a:r>
          </a:p>
          <a:p>
            <a:r>
              <a:rPr lang="it-IT" dirty="0" smtClean="0"/>
              <a:t>Adattamento “automatico” (non serve provvedimento ad hoc del legislatore) - lettura monista, lettura dualista</a:t>
            </a:r>
          </a:p>
          <a:p>
            <a:r>
              <a:rPr lang="it-IT" dirty="0" smtClean="0"/>
              <a:t>Rango costituzionale delle norme introdotte – incostituzionalità delle norme </a:t>
            </a:r>
            <a:r>
              <a:rPr lang="it-IT" dirty="0" err="1" smtClean="0"/>
              <a:t>confliggenti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Diritto internazionale generale e norme costituzionali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Conflitti rari</a:t>
            </a:r>
          </a:p>
          <a:p>
            <a:r>
              <a:rPr lang="it-IT" dirty="0" smtClean="0"/>
              <a:t>Norme internazionali sull’immunità e diritto costituzionale di agire in giudizio (art.24)</a:t>
            </a:r>
          </a:p>
          <a:p>
            <a:r>
              <a:rPr lang="it-IT" dirty="0" smtClean="0"/>
              <a:t>Non si applica il criterio gerarchico - specialità delle norme internazionali e limite dei principi costituzionali fondamentali</a:t>
            </a:r>
          </a:p>
          <a:p>
            <a:r>
              <a:rPr lang="it-IT" dirty="0" smtClean="0"/>
              <a:t>Criterio temporale adottato dalla Corte (critica)</a:t>
            </a:r>
          </a:p>
          <a:p>
            <a:r>
              <a:rPr lang="it-IT" dirty="0" smtClean="0"/>
              <a:t>Bilanciamento, caso per caso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923</Words>
  <Application>Microsoft Office PowerPoint</Application>
  <PresentationFormat>Presentazione su schermo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I rapporti fra diritto internazionale e diritto interno</vt:lpstr>
      <vt:lpstr>Introduzione</vt:lpstr>
      <vt:lpstr>Monismo</vt:lpstr>
      <vt:lpstr>Dualismo</vt:lpstr>
      <vt:lpstr>Adattamento</vt:lpstr>
      <vt:lpstr>Cenni storici</vt:lpstr>
      <vt:lpstr>Sviluppi contemporanei</vt:lpstr>
      <vt:lpstr>Adattamento al diritto internazionale generale</vt:lpstr>
      <vt:lpstr>Diritto internazionale generale e norme costituzionali</vt:lpstr>
      <vt:lpstr>Adattamento ai trattati</vt:lpstr>
      <vt:lpstr>Norme self-executing e non self-executing</vt:lpstr>
      <vt:lpstr>Trattati e leggi interne (art.117)</vt:lpstr>
      <vt:lpstr>Trattati e leggi interne (art,117)  II</vt:lpstr>
      <vt:lpstr>Articolo 117 e garanzie speciali</vt:lpstr>
      <vt:lpstr>Trattati e norme costituzionali</vt:lpstr>
      <vt:lpstr>Attuazione dei trattati e Regioni</vt:lpstr>
      <vt:lpstr>Adattamento ad atti di organizzazioni internazionali</vt:lpstr>
      <vt:lpstr>Adattamento a sentenze internazionali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rapporti fra diritto internazionale e diritto interno</dc:title>
  <dc:creator>Antonio Marchesi</dc:creator>
  <cp:lastModifiedBy>Antonio Marchesi</cp:lastModifiedBy>
  <cp:revision>23</cp:revision>
  <dcterms:created xsi:type="dcterms:W3CDTF">2020-04-28T07:12:28Z</dcterms:created>
  <dcterms:modified xsi:type="dcterms:W3CDTF">2020-04-29T09:21:52Z</dcterms:modified>
</cp:coreProperties>
</file>