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5" r:id="rId2"/>
    <p:sldId id="348" r:id="rId3"/>
    <p:sldId id="355" r:id="rId4"/>
    <p:sldId id="380" r:id="rId5"/>
    <p:sldId id="385" r:id="rId6"/>
    <p:sldId id="382" r:id="rId7"/>
    <p:sldId id="383" r:id="rId8"/>
    <p:sldId id="396" r:id="rId9"/>
    <p:sldId id="386" r:id="rId10"/>
    <p:sldId id="387" r:id="rId11"/>
    <p:sldId id="395" r:id="rId12"/>
    <p:sldId id="388" r:id="rId13"/>
    <p:sldId id="389" r:id="rId14"/>
    <p:sldId id="390" r:id="rId15"/>
    <p:sldId id="391" r:id="rId16"/>
    <p:sldId id="392" r:id="rId17"/>
    <p:sldId id="393" r:id="rId18"/>
    <p:sldId id="313" r:id="rId19"/>
    <p:sldId id="314" r:id="rId20"/>
    <p:sldId id="304" r:id="rId21"/>
    <p:sldId id="317" r:id="rId22"/>
    <p:sldId id="316"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19/03/26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190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392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667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804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484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199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873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25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593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185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91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84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82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41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559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35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074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19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19/03/26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19/03/26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Organizzazioni internazionali.</a:t>
            </a:r>
          </a:p>
          <a:p>
            <a:pPr marL="0" indent="0">
              <a:buNone/>
            </a:pPr>
            <a:r>
              <a:rPr lang="it-IT" sz="6000" dirty="0"/>
              <a:t>Le Nazioni Unite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a:bodyPr>
          <a:lstStyle/>
          <a:p>
            <a:pPr marL="0" indent="0" algn="just">
              <a:buNone/>
            </a:pPr>
            <a:endParaRPr lang="it-IT" sz="4800" dirty="0"/>
          </a:p>
          <a:p>
            <a:pPr marL="914400" indent="-914400" algn="just">
              <a:buFont typeface="+mj-lt"/>
              <a:buAutoNum type="arabicPeriod"/>
            </a:pPr>
            <a:r>
              <a:rPr lang="it-IT" sz="4800" dirty="0"/>
              <a:t>L’Assemblea generale esamina e approva il bilancio dell’Organizzazione.
Le spese dell’Organizzazione sono a carico dei Membri secondo la ripartizione fissata dall’Assemblea Generale.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17</a:t>
            </a:r>
          </a:p>
        </p:txBody>
      </p:sp>
    </p:spTree>
    <p:extLst>
      <p:ext uri="{BB962C8B-B14F-4D97-AF65-F5344CB8AC3E}">
        <p14:creationId xmlns:p14="http://schemas.microsoft.com/office/powerpoint/2010/main" val="29551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3F66744B-E9D0-A22F-6E3F-CA0C47C099B1}"/>
              </a:ext>
            </a:extLst>
          </p:cNvPr>
          <p:cNvPicPr>
            <a:picLocks noChangeAspect="1"/>
          </p:cNvPicPr>
          <p:nvPr/>
        </p:nvPicPr>
        <p:blipFill>
          <a:blip r:embed="rId3"/>
          <a:srcRect t="14788"/>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11</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Al fine di assicurare un’azione rapida ed efficace da parte delle Nazioni Unite, i suoi Membri conferiscono al Consiglio di Sicurezza la </a:t>
            </a:r>
            <a:r>
              <a:rPr lang="it-IT" sz="3200" b="1" dirty="0"/>
              <a:t>responsabilità primaria del mantenimento della pace e della sicurezza internazionali </a:t>
            </a:r>
            <a:r>
              <a:rPr lang="it-IT" sz="3200" dirty="0"/>
              <a:t>e convengono che, nell'adempimento dei suoi doveri nell’ambito di tale responsabilità, il Consiglio di Sicurezza agisce per loro conto.
Nell'adempimento di questi doveri, il Consiglio di Sicurezza agirà in conformità con i Fini e i Principi delle Nazioni Unite. I poteri specifici conferiti al Consiglio di Sicurezza per l'adempimento di tali compiti sono stabiliti nei capitoli VI, VII, VIII e XII.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24</a:t>
            </a:r>
          </a:p>
        </p:txBody>
      </p:sp>
    </p:spTree>
    <p:extLst>
      <p:ext uri="{BB962C8B-B14F-4D97-AF65-F5344CB8AC3E}">
        <p14:creationId xmlns:p14="http://schemas.microsoft.com/office/powerpoint/2010/main" val="2147340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a:bodyPr>
          <a:lstStyle/>
          <a:p>
            <a:pPr marL="914400" indent="-914400" algn="just">
              <a:buFont typeface="+mj-lt"/>
              <a:buAutoNum type="arabicPeriod" startAt="2"/>
            </a:pPr>
            <a:r>
              <a:rPr lang="it-IT" sz="3200" dirty="0"/>
              <a:t>L’Assemblea Generale può discutere qualsiasi questione relativa al mantenimento della pace e della sicurezza internazionali [...] e, salvo quanto previsto dall’articolo 12, può formulare raccomandazioni riguardo a tali questioni allo Stato o agli Stati interessati o al Consiglio di Sicurezza o a entrambi. </a:t>
            </a:r>
            <a:r>
              <a:rPr lang="it-IT" sz="3200" b="1" dirty="0"/>
              <a:t>Qualsiasi questione di questo tipo su cui sia necessario agire sarà sottoposta al Consiglio di Sicurezza dall’Assemblea Generale </a:t>
            </a:r>
            <a:r>
              <a:rPr lang="it-IT" sz="3200" dirty="0"/>
              <a:t>prima o dopo la discussione.
L'Assemblea Generale può richiamare l’attenzione del Consiglio di Sicurezza su situazioni che possono mettere in pericolo la pace e la sicurezza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p>
        </p:txBody>
      </p:sp>
    </p:spTree>
    <p:extLst>
      <p:ext uri="{BB962C8B-B14F-4D97-AF65-F5344CB8AC3E}">
        <p14:creationId xmlns:p14="http://schemas.microsoft.com/office/powerpoint/2010/main" val="418025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a:bodyPr>
          <a:lstStyle/>
          <a:p>
            <a:pPr marL="514350" indent="-514350" algn="just">
              <a:buFont typeface="+mj-lt"/>
              <a:buAutoNum type="arabicPeriod"/>
            </a:pPr>
            <a:endParaRPr lang="it-IT" sz="3200" dirty="0"/>
          </a:p>
          <a:p>
            <a:pPr marL="514350" indent="-514350" algn="just">
              <a:buFont typeface="+mj-lt"/>
              <a:buAutoNum type="arabicPeriod"/>
            </a:pPr>
            <a:r>
              <a:rPr lang="it-IT" sz="3600" dirty="0"/>
              <a:t>Mentre il Consiglio di Sicurezza esercita, in relazione a qualsiasi controversia o situazione, le funzioni che gli sono attribuite nel presente Statuto, </a:t>
            </a:r>
            <a:r>
              <a:rPr lang="it-IT" sz="3600" b="1" dirty="0"/>
              <a:t>l’Assemblea Generale non formulerà alcuna raccomandazione </a:t>
            </a:r>
            <a:r>
              <a:rPr lang="it-IT" sz="3600" dirty="0"/>
              <a:t>in merito a tale controversia o situazione, a meno che il Consiglio di Sicurezza non lo richieda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12</a:t>
            </a:r>
          </a:p>
        </p:txBody>
      </p:sp>
    </p:spTree>
    <p:extLst>
      <p:ext uri="{BB962C8B-B14F-4D97-AF65-F5344CB8AC3E}">
        <p14:creationId xmlns:p14="http://schemas.microsoft.com/office/powerpoint/2010/main" val="4154085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021048"/>
            <a:ext cx="10515600" cy="5335301"/>
          </a:xfrm>
        </p:spPr>
        <p:txBody>
          <a:bodyPr vert="horz" lIns="91440" tIns="45720" rIns="91440" bIns="45720" rtlCol="0">
            <a:normAutofit fontScale="92500" lnSpcReduction="10000"/>
          </a:bodyPr>
          <a:lstStyle/>
          <a:p>
            <a:pPr marL="0" indent="0" algn="just">
              <a:buNone/>
            </a:pPr>
            <a:r>
              <a:rPr lang="it-IT" sz="3600" dirty="0"/>
              <a:t>[…] se il Consiglio di Sicurezza, a causa della mancanza di unanimità tra i membri permanenti, non esercita la sua responsabilità primaria per il mantenimento della pace e della sicurezza internazionali [...] </a:t>
            </a:r>
            <a:r>
              <a:rPr lang="it-IT" sz="3600" b="1" dirty="0"/>
              <a:t>l’Assemblea Generale esaminerà immediatamente la questione al fine di formulare le opportune raccomandazioni ai Membri per misure collettive, incluso, nel caso di una violazione della pace o di un atto di aggressione, l’uso della forza armata quando necessario</a:t>
            </a:r>
            <a:r>
              <a:rPr lang="it-IT" sz="3600" dirty="0"/>
              <a:t>, per  mantenere o ripristinare la pace e la sicurezza internazionali. Se non è in sessione in quel momento, l’Assemblea Generale può riunirsi in sessione straordinaria d’urgenza entro ventiquattro ore dalla richiesta.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125804"/>
            <a:ext cx="1108057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err="1"/>
              <a:t>ris</a:t>
            </a:r>
            <a:r>
              <a:rPr lang="it-IT" sz="4400" dirty="0"/>
              <a:t>. 377 A(V) del 1950 – </a:t>
            </a:r>
            <a:r>
              <a:rPr lang="it-IT" sz="4400" i="1" dirty="0" err="1"/>
              <a:t>Uniting</a:t>
            </a:r>
            <a:r>
              <a:rPr lang="it-IT" sz="4400" i="1" dirty="0"/>
              <a:t> for Peace</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986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3068"/>
          </a:xfrm>
        </p:spPr>
        <p:txBody>
          <a:bodyPr vert="horz" lIns="91440" tIns="45720" rIns="91440" bIns="45720" rtlCol="0">
            <a:normAutofit fontScale="92500" lnSpcReduction="10000"/>
          </a:bodyPr>
          <a:lstStyle/>
          <a:p>
            <a:pPr marL="0" indent="0" algn="just">
              <a:buNone/>
            </a:pPr>
            <a:r>
              <a:rPr lang="en-US" sz="4000" dirty="0"/>
              <a:t>[…] </a:t>
            </a:r>
            <a:r>
              <a:rPr lang="en-US" sz="4000" dirty="0" err="1"/>
              <a:t>questa</a:t>
            </a:r>
            <a:r>
              <a:rPr lang="en-US" sz="4000" dirty="0"/>
              <a:t> </a:t>
            </a:r>
            <a:r>
              <a:rPr lang="en-US" sz="4000" dirty="0" err="1"/>
              <a:t>interpretazione</a:t>
            </a:r>
            <a:r>
              <a:rPr lang="en-US" sz="4000" dirty="0"/>
              <a:t> </a:t>
            </a:r>
            <a:r>
              <a:rPr lang="en-US" sz="4000" dirty="0" err="1"/>
              <a:t>dell’articolo</a:t>
            </a:r>
            <a:r>
              <a:rPr lang="en-US" sz="4000" dirty="0"/>
              <a:t> 12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successivamente</a:t>
            </a:r>
            <a:r>
              <a:rPr lang="en-US" sz="4000" dirty="0"/>
              <a:t>. […] In </a:t>
            </a:r>
            <a:r>
              <a:rPr lang="en-US" sz="4000" dirty="0" err="1"/>
              <a:t>effetti</a:t>
            </a:r>
            <a:r>
              <a:rPr lang="en-US" sz="4000" dirty="0"/>
              <a:t>, la Corte </a:t>
            </a:r>
            <a:r>
              <a:rPr lang="en-US" sz="4000" dirty="0" err="1"/>
              <a:t>rileva</a:t>
            </a:r>
            <a:r>
              <a:rPr lang="en-US" sz="4000" dirty="0"/>
              <a:t> </a:t>
            </a:r>
            <a:r>
              <a:rPr lang="en-US" sz="4000" dirty="0" err="1"/>
              <a:t>che</a:t>
            </a:r>
            <a:r>
              <a:rPr lang="en-US" sz="4000" dirty="0"/>
              <a:t> </a:t>
            </a:r>
            <a:r>
              <a:rPr lang="en-US" sz="4000" dirty="0" err="1"/>
              <a:t>nel</a:t>
            </a:r>
            <a:r>
              <a:rPr lang="en-US" sz="4000" dirty="0"/>
              <a:t> tempo </a:t>
            </a:r>
            <a:r>
              <a:rPr lang="en-US" sz="4000" dirty="0" err="1"/>
              <a:t>c'è</a:t>
            </a:r>
            <a:r>
              <a:rPr lang="en-US" sz="4000" dirty="0"/>
              <a:t> </a:t>
            </a:r>
            <a:r>
              <a:rPr lang="en-US" sz="4000" dirty="0" err="1"/>
              <a:t>stata</a:t>
            </a:r>
            <a:r>
              <a:rPr lang="en-US" sz="4000" dirty="0"/>
              <a:t> </a:t>
            </a:r>
            <a:r>
              <a:rPr lang="en-US" sz="4000" dirty="0" err="1"/>
              <a:t>una</a:t>
            </a:r>
            <a:r>
              <a:rPr lang="en-US" sz="4000" dirty="0"/>
              <a:t> </a:t>
            </a:r>
            <a:r>
              <a:rPr lang="en-US" sz="4000" dirty="0" err="1"/>
              <a:t>crescente</a:t>
            </a:r>
            <a:r>
              <a:rPr lang="en-US" sz="4000" dirty="0"/>
              <a:t> </a:t>
            </a:r>
            <a:r>
              <a:rPr lang="en-US" sz="4000" dirty="0" err="1"/>
              <a:t>tendenza</a:t>
            </a:r>
            <a:r>
              <a:rPr lang="en-US" sz="4000" dirty="0"/>
              <a:t> da </a:t>
            </a:r>
            <a:r>
              <a:rPr lang="en-US" sz="4000" dirty="0" err="1"/>
              <a:t>parte</a:t>
            </a:r>
            <a:r>
              <a:rPr lang="en-US" sz="4000" dirty="0"/>
              <a:t> </a:t>
            </a:r>
            <a:r>
              <a:rPr lang="en-US" sz="4000" dirty="0" err="1"/>
              <a:t>dell’Assemblea</a:t>
            </a:r>
            <a:r>
              <a:rPr lang="en-US" sz="4000" dirty="0"/>
              <a:t> </a:t>
            </a:r>
            <a:r>
              <a:rPr lang="en-US" sz="4000" dirty="0" err="1"/>
              <a:t>Generale</a:t>
            </a:r>
            <a:r>
              <a:rPr lang="en-US" sz="4000" dirty="0"/>
              <a:t> e del </a:t>
            </a:r>
            <a:r>
              <a:rPr lang="en-US" sz="4000" dirty="0" err="1"/>
              <a:t>Consiglio</a:t>
            </a:r>
            <a:r>
              <a:rPr lang="en-US" sz="4000" dirty="0"/>
              <a:t> di </a:t>
            </a:r>
            <a:r>
              <a:rPr lang="en-US" sz="4000" dirty="0" err="1"/>
              <a:t>Sicurezza</a:t>
            </a:r>
            <a:r>
              <a:rPr lang="en-US" sz="4000" dirty="0"/>
              <a:t> ad </a:t>
            </a:r>
            <a:r>
              <a:rPr lang="en-US" sz="4000" dirty="0" err="1"/>
              <a:t>affrontare</a:t>
            </a:r>
            <a:r>
              <a:rPr lang="en-US" sz="4000" dirty="0"/>
              <a:t> in </a:t>
            </a:r>
            <a:r>
              <a:rPr lang="en-US" sz="4000" dirty="0" err="1"/>
              <a:t>parallelo</a:t>
            </a:r>
            <a:r>
              <a:rPr lang="en-US" sz="4000" dirty="0"/>
              <a:t> la </a:t>
            </a:r>
            <a:r>
              <a:rPr lang="en-US" sz="4000" dirty="0" err="1"/>
              <a:t>stessa</a:t>
            </a:r>
            <a:r>
              <a:rPr lang="en-US" sz="4000" dirty="0"/>
              <a:t> </a:t>
            </a:r>
            <a:r>
              <a:rPr lang="en-US" sz="4000" dirty="0" err="1"/>
              <a:t>questione</a:t>
            </a:r>
            <a:r>
              <a:rPr lang="en-US" sz="4000" dirty="0"/>
              <a:t> </a:t>
            </a:r>
            <a:r>
              <a:rPr lang="en-US" sz="4000" dirty="0" err="1"/>
              <a:t>riguardante</a:t>
            </a:r>
            <a:r>
              <a:rPr lang="en-US" sz="4000" dirty="0"/>
              <a:t> il </a:t>
            </a:r>
            <a:r>
              <a:rPr lang="en-US" sz="4000" dirty="0" err="1"/>
              <a:t>mantenimento</a:t>
            </a:r>
            <a:r>
              <a:rPr lang="en-US" sz="4000" dirty="0"/>
              <a:t> </a:t>
            </a:r>
            <a:r>
              <a:rPr lang="en-US" sz="4000" dirty="0" err="1"/>
              <a:t>della</a:t>
            </a:r>
            <a:r>
              <a:rPr lang="en-US" sz="4000" dirty="0"/>
              <a:t> pace e </a:t>
            </a:r>
            <a:r>
              <a:rPr lang="en-US" sz="4000" dirty="0" err="1"/>
              <a:t>della</a:t>
            </a:r>
            <a:r>
              <a:rPr lang="en-US" sz="4000" dirty="0"/>
              <a:t> </a:t>
            </a:r>
            <a:r>
              <a:rPr lang="en-US" sz="4000" dirty="0" err="1"/>
              <a:t>sicurezza</a:t>
            </a:r>
            <a:r>
              <a:rPr lang="en-US" sz="4000" dirty="0"/>
              <a:t> </a:t>
            </a:r>
            <a:r>
              <a:rPr lang="en-US" sz="4000" dirty="0" err="1"/>
              <a:t>internazionali</a:t>
            </a:r>
            <a:r>
              <a:rPr lang="en-US" sz="4000" dirty="0"/>
              <a:t> [...] La Corte </a:t>
            </a:r>
            <a:r>
              <a:rPr lang="en-US" sz="4000" dirty="0" err="1"/>
              <a:t>ritiene</a:t>
            </a:r>
            <a:r>
              <a:rPr lang="en-US" sz="4000" dirty="0"/>
              <a:t> </a:t>
            </a:r>
            <a:r>
              <a:rPr lang="en-US" sz="4000" dirty="0" err="1"/>
              <a:t>che</a:t>
            </a:r>
            <a:r>
              <a:rPr lang="en-US" sz="4000" dirty="0"/>
              <a:t> la </a:t>
            </a:r>
            <a:r>
              <a:rPr lang="en-US" sz="4000" dirty="0" err="1"/>
              <a:t>prassi</a:t>
            </a:r>
            <a:r>
              <a:rPr lang="en-US" sz="4000" dirty="0"/>
              <a:t> </a:t>
            </a:r>
            <a:r>
              <a:rPr lang="en-US" sz="4000" dirty="0" err="1"/>
              <a:t>dell’Assemblea</a:t>
            </a:r>
            <a:r>
              <a:rPr lang="en-US" sz="4000" dirty="0"/>
              <a:t> </a:t>
            </a:r>
            <a:r>
              <a:rPr lang="en-US" sz="4000" dirty="0" err="1"/>
              <a:t>generale</a:t>
            </a:r>
            <a:r>
              <a:rPr lang="en-US" sz="4000" dirty="0"/>
              <a:t>, </a:t>
            </a:r>
            <a:r>
              <a:rPr lang="en-US" sz="4000" dirty="0" err="1"/>
              <a:t>così</a:t>
            </a:r>
            <a:r>
              <a:rPr lang="en-US" sz="4000" dirty="0"/>
              <a:t> come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sia</a:t>
            </a:r>
            <a:r>
              <a:rPr lang="en-US" sz="4000" dirty="0"/>
              <a:t> </a:t>
            </a:r>
            <a:r>
              <a:rPr lang="en-US" sz="4000" dirty="0" err="1"/>
              <a:t>coerente</a:t>
            </a:r>
            <a:r>
              <a:rPr lang="en-US" sz="4000" dirty="0"/>
              <a:t> con </a:t>
            </a:r>
            <a:r>
              <a:rPr lang="en-US" sz="4000" dirty="0" err="1"/>
              <a:t>l’articolo</a:t>
            </a:r>
            <a:r>
              <a:rPr lang="en-US" sz="4000" dirty="0"/>
              <a:t> 12, </a:t>
            </a:r>
            <a:r>
              <a:rPr lang="en-US" sz="4000" dirty="0" err="1"/>
              <a:t>paragrafo</a:t>
            </a:r>
            <a:r>
              <a:rPr lang="en-US" sz="4000" dirty="0"/>
              <a:t> 1, </a:t>
            </a:r>
            <a:r>
              <a:rPr lang="en-US" sz="4000" dirty="0" err="1"/>
              <a:t>della</a:t>
            </a:r>
            <a:r>
              <a:rPr lang="en-US" sz="4000" dirty="0"/>
              <a:t> Carta.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Costruzione di un muro in Palestina</a:t>
            </a:r>
          </a:p>
          <a:p>
            <a:pPr lvl="0" algn="ctr">
              <a:defRPr/>
            </a:pPr>
            <a:r>
              <a:rPr lang="it-IT" sz="4000" dirty="0"/>
              <a:t>Parere consultivo della CIG, 2004</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837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3BBF38C6-CEDE-9A92-C070-015C539CCB2E}"/>
              </a:ext>
            </a:extLst>
          </p:cNvPr>
          <p:cNvPicPr>
            <a:picLocks noChangeAspect="1"/>
          </p:cNvPicPr>
          <p:nvPr/>
        </p:nvPicPr>
        <p:blipFill>
          <a:blip r:embed="rId3"/>
          <a:srcRect l="8921" r="13731" b="-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628320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7A8A42F3-84E7-EC61-B08A-002F3BF8AB5A}"/>
              </a:ext>
            </a:extLst>
          </p:cNvPr>
          <p:cNvPicPr>
            <a:picLocks noChangeAspect="1"/>
          </p:cNvPicPr>
          <p:nvPr/>
        </p:nvPicPr>
        <p:blipFill>
          <a:blip r:embed="rId3"/>
          <a:srcRect t="19080"/>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2374884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r>
              <a:rPr lang="it-IT" sz="4800" dirty="0"/>
              <a:t>L’Organizzazione gode, nel territorio di ciascuno dei suoi membri, della capacità giuridica necessaria per l’esercizio delle sue funzioni e per la realizzazione dei suoi scopi.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104</a:t>
            </a:r>
          </a:p>
        </p:txBody>
      </p:sp>
    </p:spTree>
    <p:extLst>
      <p:ext uri="{BB962C8B-B14F-4D97-AF65-F5344CB8AC3E}">
        <p14:creationId xmlns:p14="http://schemas.microsoft.com/office/powerpoint/2010/main" val="4189484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A020F7C2-71E1-7C3B-6B70-FD44164BCE97}"/>
              </a:ext>
            </a:extLst>
          </p:cNvPr>
          <p:cNvPicPr>
            <a:picLocks noChangeAspect="1"/>
          </p:cNvPicPr>
          <p:nvPr/>
        </p:nvPicPr>
        <p:blipFill>
          <a:blip r:embed="rId3"/>
          <a:srcRect t="46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6577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0B6F4B4-6E48-521F-3D62-6D5F01234D9A}"/>
              </a:ext>
            </a:extLst>
          </p:cNvPr>
          <p:cNvPicPr>
            <a:picLocks noChangeAspect="1"/>
          </p:cNvPicPr>
          <p:nvPr/>
        </p:nvPicPr>
        <p:blipFill>
          <a:blip r:embed="rId3"/>
          <a:stretch>
            <a:fillRect/>
          </a:stretch>
        </p:blipFill>
        <p:spPr>
          <a:xfrm>
            <a:off x="1766441" y="-45471"/>
            <a:ext cx="8659117" cy="6948941"/>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5721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5C0F1C38-2C74-6878-9D96-33D6C0C2EEDC}"/>
              </a:ext>
            </a:extLst>
          </p:cNvPr>
          <p:cNvPicPr>
            <a:picLocks noChangeAspect="1"/>
          </p:cNvPicPr>
          <p:nvPr/>
        </p:nvPicPr>
        <p:blipFill>
          <a:blip r:embed="rId3"/>
          <a:srcRect b="7804"/>
          <a:stretch/>
        </p:blipFill>
        <p:spPr>
          <a:xfrm>
            <a:off x="20" y="1282"/>
            <a:ext cx="12191980" cy="6856718"/>
          </a:xfrm>
          <a:prstGeom prst="rect">
            <a:avLst/>
          </a:prstGeom>
        </p:spPr>
      </p:pic>
      <p:sp>
        <p:nvSpPr>
          <p:cNvPr id="6" name="Segnaposto piè di pagina 5"/>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1" i="0" u="none" strike="noStrike" kern="1200" cap="none" spc="0" normalizeH="0" baseline="0" noProof="0">
                <a:ln>
                  <a:noFill/>
                </a:ln>
                <a:solidFill>
                  <a:srgbClr val="FFFFFF"/>
                </a:solidFill>
                <a:effectLst/>
                <a:uLnTx/>
                <a:uFillTx/>
                <a:latin typeface="+mn-lt"/>
                <a:ea typeface="+mn-ea"/>
                <a:cs typeface="+mn-cs"/>
              </a:rPr>
              <a:t>International Court of Justice</a:t>
            </a:r>
          </a:p>
        </p:txBody>
      </p:sp>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56046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4400" dirty="0"/>
              <a:t>La Corte </a:t>
            </a:r>
            <a:r>
              <a:rPr lang="en-US" sz="4400" dirty="0" err="1"/>
              <a:t>è</a:t>
            </a:r>
            <a:r>
              <a:rPr lang="en-US" sz="4400" dirty="0"/>
              <a:t> </a:t>
            </a:r>
            <a:r>
              <a:rPr lang="en-US" sz="4400" dirty="0" err="1"/>
              <a:t>giunta</a:t>
            </a:r>
            <a:r>
              <a:rPr lang="en-US" sz="4400" dirty="0"/>
              <a:t> </a:t>
            </a:r>
            <a:r>
              <a:rPr lang="en-US" sz="4400" dirty="0" err="1"/>
              <a:t>alla</a:t>
            </a:r>
            <a:r>
              <a:rPr lang="en-US" sz="4400" dirty="0"/>
              <a:t> </a:t>
            </a:r>
            <a:r>
              <a:rPr lang="en-US" sz="4400" dirty="0" err="1"/>
              <a:t>conclusione</a:t>
            </a:r>
            <a:r>
              <a:rPr lang="en-US" sz="4400" dirty="0"/>
              <a:t> </a:t>
            </a:r>
            <a:r>
              <a:rPr lang="en-US" sz="4400" dirty="0" err="1"/>
              <a:t>che</a:t>
            </a:r>
            <a:r>
              <a:rPr lang="en-US" sz="4400" dirty="0"/>
              <a:t> </a:t>
            </a:r>
            <a:r>
              <a:rPr lang="en-US" sz="4400" dirty="0" err="1"/>
              <a:t>l’Organizzazione</a:t>
            </a:r>
            <a:r>
              <a:rPr lang="en-US" sz="4400" dirty="0"/>
              <a:t> </a:t>
            </a:r>
            <a:r>
              <a:rPr lang="en-US" sz="4400" dirty="0" err="1"/>
              <a:t>è</a:t>
            </a:r>
            <a:r>
              <a:rPr lang="en-US" sz="4400" dirty="0"/>
              <a:t> </a:t>
            </a:r>
            <a:r>
              <a:rPr lang="en-US" sz="4400" dirty="0" err="1"/>
              <a:t>una</a:t>
            </a:r>
            <a:r>
              <a:rPr lang="en-US" sz="4400" dirty="0"/>
              <a:t> persona </a:t>
            </a:r>
            <a:r>
              <a:rPr lang="en-US" sz="4400" dirty="0" err="1"/>
              <a:t>internazionale</a:t>
            </a:r>
            <a:r>
              <a:rPr lang="en-US" sz="4400" dirty="0"/>
              <a:t>. </a:t>
            </a:r>
            <a:r>
              <a:rPr lang="en-US" sz="4400" dirty="0" err="1"/>
              <a:t>Ciò</a:t>
            </a:r>
            <a:r>
              <a:rPr lang="en-US" sz="4400" dirty="0"/>
              <a:t> non equivale a dire </a:t>
            </a:r>
            <a:r>
              <a:rPr lang="en-US" sz="4400" dirty="0" err="1"/>
              <a:t>che</a:t>
            </a:r>
            <a:r>
              <a:rPr lang="en-US" sz="4400" dirty="0"/>
              <a:t> </a:t>
            </a:r>
            <a:r>
              <a:rPr lang="en-US" sz="4400" dirty="0" err="1"/>
              <a:t>si</a:t>
            </a:r>
            <a:r>
              <a:rPr lang="en-US" sz="4400" dirty="0"/>
              <a:t> </a:t>
            </a:r>
            <a:r>
              <a:rPr lang="en-US" sz="4400" dirty="0" err="1"/>
              <a:t>tratta</a:t>
            </a:r>
            <a:r>
              <a:rPr lang="en-US" sz="4400" dirty="0"/>
              <a:t> di uno </a:t>
            </a:r>
            <a:r>
              <a:rPr lang="en-US" sz="4400" dirty="0" err="1"/>
              <a:t>Stato</a:t>
            </a:r>
            <a:r>
              <a:rPr lang="en-US" sz="4400" dirty="0"/>
              <a:t>, </a:t>
            </a:r>
            <a:r>
              <a:rPr lang="en-US" sz="4400" dirty="0" err="1"/>
              <a:t>cosa</a:t>
            </a:r>
            <a:r>
              <a:rPr lang="en-US" sz="4400" dirty="0"/>
              <a:t> </a:t>
            </a:r>
            <a:r>
              <a:rPr lang="en-US" sz="4400" dirty="0" err="1"/>
              <a:t>che</a:t>
            </a:r>
            <a:r>
              <a:rPr lang="en-US" sz="4400" dirty="0"/>
              <a:t> </a:t>
            </a:r>
            <a:r>
              <a:rPr lang="en-US" sz="4400" dirty="0" err="1"/>
              <a:t>certamente</a:t>
            </a:r>
            <a:r>
              <a:rPr lang="en-US" sz="4400" dirty="0"/>
              <a:t> non </a:t>
            </a:r>
            <a:r>
              <a:rPr lang="en-US" sz="4400" dirty="0" err="1"/>
              <a:t>è</a:t>
            </a:r>
            <a:r>
              <a:rPr lang="en-US" sz="4400" dirty="0"/>
              <a:t>, o </a:t>
            </a:r>
            <a:r>
              <a:rPr lang="en-US" sz="4400" dirty="0" err="1"/>
              <a:t>che</a:t>
            </a:r>
            <a:r>
              <a:rPr lang="en-US" sz="4400" dirty="0"/>
              <a:t> la </a:t>
            </a:r>
            <a:r>
              <a:rPr lang="en-US" sz="4400" dirty="0" err="1"/>
              <a:t>sua</a:t>
            </a:r>
            <a:r>
              <a:rPr lang="en-US" sz="4400" dirty="0"/>
              <a:t> </a:t>
            </a:r>
            <a:r>
              <a:rPr lang="en-US" sz="4400" dirty="0" err="1"/>
              <a:t>personalità</a:t>
            </a:r>
            <a:r>
              <a:rPr lang="en-US" sz="4400" dirty="0"/>
              <a:t> </a:t>
            </a:r>
            <a:r>
              <a:rPr lang="en-US" sz="4400" dirty="0" err="1"/>
              <a:t>giuridica</a:t>
            </a:r>
            <a:r>
              <a:rPr lang="en-US" sz="4400" dirty="0"/>
              <a:t> e </a:t>
            </a:r>
            <a:r>
              <a:rPr lang="en-US" sz="4400" dirty="0" err="1"/>
              <a:t>i</a:t>
            </a:r>
            <a:r>
              <a:rPr lang="en-US" sz="4400" dirty="0"/>
              <a:t> </a:t>
            </a:r>
            <a:r>
              <a:rPr lang="en-US" sz="4400" dirty="0" err="1"/>
              <a:t>suoi</a:t>
            </a:r>
            <a:r>
              <a:rPr lang="en-US" sz="4400" dirty="0"/>
              <a:t> </a:t>
            </a:r>
            <a:r>
              <a:rPr lang="en-US" sz="4400" dirty="0" err="1"/>
              <a:t>diritti</a:t>
            </a:r>
            <a:r>
              <a:rPr lang="en-US" sz="4400" dirty="0"/>
              <a:t> e </a:t>
            </a:r>
            <a:r>
              <a:rPr lang="en-US" sz="4400" dirty="0" err="1"/>
              <a:t>doveri</a:t>
            </a:r>
            <a:r>
              <a:rPr lang="en-US" sz="4400" dirty="0"/>
              <a:t> </a:t>
            </a:r>
            <a:r>
              <a:rPr lang="en-US" sz="4400" dirty="0" err="1"/>
              <a:t>sono</a:t>
            </a:r>
            <a:r>
              <a:rPr lang="en-US" sz="4400" dirty="0"/>
              <a:t> </a:t>
            </a:r>
            <a:r>
              <a:rPr lang="en-US" sz="4400" dirty="0" err="1"/>
              <a:t>gli</a:t>
            </a:r>
            <a:r>
              <a:rPr lang="en-US" sz="4400" dirty="0"/>
              <a:t> </a:t>
            </a:r>
            <a:r>
              <a:rPr lang="en-US" sz="4400" dirty="0" err="1"/>
              <a:t>stessi</a:t>
            </a:r>
            <a:r>
              <a:rPr lang="en-US" sz="4400" dirty="0"/>
              <a:t> di uno </a:t>
            </a:r>
            <a:r>
              <a:rPr lang="en-US" sz="4400" dirty="0" err="1"/>
              <a:t>Stato</a:t>
            </a:r>
            <a:r>
              <a:rPr lang="en-US" sz="4400" dirty="0"/>
              <a:t>. </a:t>
            </a:r>
            <a:r>
              <a:rPr lang="en-US" sz="4400" dirty="0" err="1"/>
              <a:t>Ancor</a:t>
            </a:r>
            <a:r>
              <a:rPr lang="en-US" sz="4400" dirty="0"/>
              <a:t> </a:t>
            </a:r>
            <a:r>
              <a:rPr lang="en-US" sz="4400" dirty="0" err="1"/>
              <a:t>meno</a:t>
            </a:r>
            <a:r>
              <a:rPr lang="en-US" sz="4400" dirty="0"/>
              <a:t> </a:t>
            </a:r>
            <a:r>
              <a:rPr lang="en-US" sz="4400" dirty="0" err="1"/>
              <a:t>è</a:t>
            </a:r>
            <a:r>
              <a:rPr lang="en-US" sz="4400" dirty="0"/>
              <a:t> la </a:t>
            </a:r>
            <a:r>
              <a:rPr lang="en-US" sz="4400" dirty="0" err="1"/>
              <a:t>stessa</a:t>
            </a:r>
            <a:r>
              <a:rPr lang="en-US" sz="4400" dirty="0"/>
              <a:t> </a:t>
            </a:r>
            <a:r>
              <a:rPr lang="en-US" sz="4400" dirty="0" err="1"/>
              <a:t>cosa</a:t>
            </a:r>
            <a:r>
              <a:rPr lang="en-US" sz="4400" dirty="0"/>
              <a:t> </a:t>
            </a:r>
            <a:r>
              <a:rPr lang="en-US" sz="4400" dirty="0" err="1"/>
              <a:t>che</a:t>
            </a:r>
            <a:r>
              <a:rPr lang="en-US" sz="4400" dirty="0"/>
              <a:t> dire </a:t>
            </a:r>
            <a:r>
              <a:rPr lang="en-US" sz="4400" dirty="0" err="1"/>
              <a:t>che</a:t>
            </a:r>
            <a:r>
              <a:rPr lang="en-US" sz="4400" dirty="0"/>
              <a:t> </a:t>
            </a:r>
            <a:r>
              <a:rPr lang="en-US" sz="4400" dirty="0" err="1"/>
              <a:t>si</a:t>
            </a:r>
            <a:r>
              <a:rPr lang="en-US" sz="4400" dirty="0"/>
              <a:t> </a:t>
            </a:r>
            <a:r>
              <a:rPr lang="en-US" sz="4400" dirty="0" err="1"/>
              <a:t>tratta</a:t>
            </a:r>
            <a:r>
              <a:rPr lang="en-US" sz="4400" dirty="0"/>
              <a:t> di un “super-</a:t>
            </a:r>
            <a:r>
              <a:rPr lang="en-US" sz="4400" dirty="0" err="1"/>
              <a:t>Stato</a:t>
            </a:r>
            <a:r>
              <a:rPr lang="en-US" sz="4400" dirty="0"/>
              <a:t>”, </a:t>
            </a:r>
            <a:r>
              <a:rPr lang="en-US" sz="4400" dirty="0" err="1"/>
              <a:t>qualunque</a:t>
            </a:r>
            <a:r>
              <a:rPr lang="en-US" sz="4400" dirty="0"/>
              <a:t> </a:t>
            </a:r>
            <a:r>
              <a:rPr lang="en-US" sz="4400" dirty="0" err="1"/>
              <a:t>cosa</a:t>
            </a:r>
            <a:r>
              <a:rPr lang="en-US" sz="4400" dirty="0"/>
              <a:t> </a:t>
            </a:r>
            <a:r>
              <a:rPr lang="en-US" sz="4400" dirty="0" err="1"/>
              <a:t>questa</a:t>
            </a:r>
            <a:r>
              <a:rPr lang="en-US" sz="4400" dirty="0"/>
              <a:t> </a:t>
            </a:r>
            <a:r>
              <a:rPr lang="en-US" sz="4400" dirty="0" err="1"/>
              <a:t>espressione</a:t>
            </a:r>
            <a:r>
              <a:rPr lang="en-US" sz="4400" dirty="0"/>
              <a:t> </a:t>
            </a:r>
            <a:r>
              <a:rPr lang="en-US" sz="4400" dirty="0" err="1"/>
              <a:t>possa</a:t>
            </a:r>
            <a:r>
              <a:rPr lang="en-US" sz="4400" dirty="0"/>
              <a:t> </a:t>
            </a:r>
            <a:r>
              <a:rPr lang="en-US" sz="4400" dirty="0" err="1"/>
              <a:t>significare</a:t>
            </a:r>
            <a:r>
              <a:rPr lang="en-US"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4400" dirty="0"/>
          </a:p>
          <a:p>
            <a:pPr marL="0" indent="0" algn="just">
              <a:buNone/>
            </a:pPr>
            <a:r>
              <a:rPr lang="en-US" sz="4400" dirty="0"/>
              <a:t>[…] </a:t>
            </a:r>
            <a:r>
              <a:rPr lang="en-US" sz="4400" dirty="0" err="1"/>
              <a:t>Ciò</a:t>
            </a:r>
            <a:r>
              <a:rPr lang="en-US" sz="4400" dirty="0"/>
              <a:t> </a:t>
            </a:r>
            <a:r>
              <a:rPr lang="en-US" sz="4400" dirty="0" err="1"/>
              <a:t>che</a:t>
            </a:r>
            <a:r>
              <a:rPr lang="en-US" sz="4400" dirty="0"/>
              <a:t> </a:t>
            </a:r>
            <a:r>
              <a:rPr lang="en-US" sz="4400" dirty="0" err="1"/>
              <a:t>significa</a:t>
            </a:r>
            <a:r>
              <a:rPr lang="en-US" sz="4400" dirty="0"/>
              <a:t> </a:t>
            </a:r>
            <a:r>
              <a:rPr lang="en-US" sz="4400" dirty="0" err="1"/>
              <a:t>è</a:t>
            </a:r>
            <a:r>
              <a:rPr lang="en-US" sz="4400" dirty="0"/>
              <a:t> </a:t>
            </a:r>
            <a:r>
              <a:rPr lang="en-US" sz="4400" dirty="0" err="1"/>
              <a:t>che</a:t>
            </a:r>
            <a:r>
              <a:rPr lang="en-US" sz="4400" dirty="0"/>
              <a:t> </a:t>
            </a:r>
            <a:r>
              <a:rPr lang="en-US" sz="4400" dirty="0" err="1"/>
              <a:t>è</a:t>
            </a:r>
            <a:r>
              <a:rPr lang="en-US" sz="4400" dirty="0"/>
              <a:t> un </a:t>
            </a:r>
            <a:r>
              <a:rPr lang="en-US" sz="4400" dirty="0" err="1"/>
              <a:t>soggetto</a:t>
            </a:r>
            <a:r>
              <a:rPr lang="en-US" sz="4400" dirty="0"/>
              <a:t> di </a:t>
            </a:r>
            <a:r>
              <a:rPr lang="en-US" sz="4400" dirty="0" err="1"/>
              <a:t>diritto</a:t>
            </a:r>
            <a:r>
              <a:rPr lang="en-US" sz="4400" dirty="0"/>
              <a:t> </a:t>
            </a:r>
            <a:r>
              <a:rPr lang="en-US" sz="4400" dirty="0" err="1"/>
              <a:t>internazionale</a:t>
            </a:r>
            <a:r>
              <a:rPr lang="en-US" sz="4400" dirty="0"/>
              <a:t> ed </a:t>
            </a:r>
            <a:r>
              <a:rPr lang="en-US" sz="4400" dirty="0" err="1"/>
              <a:t>è</a:t>
            </a:r>
            <a:r>
              <a:rPr lang="en-US" sz="4400" dirty="0"/>
              <a:t> in </a:t>
            </a:r>
            <a:r>
              <a:rPr lang="en-US" sz="4400" dirty="0" err="1"/>
              <a:t>grado</a:t>
            </a:r>
            <a:r>
              <a:rPr lang="en-US" sz="4400" dirty="0"/>
              <a:t> di </a:t>
            </a:r>
            <a:r>
              <a:rPr lang="en-US" sz="4400" dirty="0" err="1"/>
              <a:t>possedere</a:t>
            </a:r>
            <a:r>
              <a:rPr lang="en-US" sz="4400" dirty="0"/>
              <a:t> </a:t>
            </a:r>
            <a:r>
              <a:rPr lang="en-US" sz="4400" dirty="0" err="1"/>
              <a:t>diritti</a:t>
            </a:r>
            <a:r>
              <a:rPr lang="en-US" sz="4400" dirty="0"/>
              <a:t> e </a:t>
            </a:r>
            <a:r>
              <a:rPr lang="en-US" sz="4400" dirty="0" err="1"/>
              <a:t>obblighi</a:t>
            </a:r>
            <a:r>
              <a:rPr lang="en-US" sz="4400" dirty="0"/>
              <a:t> </a:t>
            </a:r>
            <a:r>
              <a:rPr lang="en-US" sz="4400" dirty="0" err="1"/>
              <a:t>internazionali</a:t>
            </a:r>
            <a:r>
              <a:rPr lang="en-US" sz="4400" dirty="0"/>
              <a:t>, e </a:t>
            </a:r>
            <a:r>
              <a:rPr lang="en-US" sz="4400" dirty="0" err="1"/>
              <a:t>che</a:t>
            </a:r>
            <a:r>
              <a:rPr lang="en-US" sz="4400" dirty="0"/>
              <a:t> ha la </a:t>
            </a:r>
            <a:r>
              <a:rPr lang="en-US" sz="4400" dirty="0" err="1"/>
              <a:t>capacità</a:t>
            </a:r>
            <a:r>
              <a:rPr lang="en-US" sz="4400" dirty="0"/>
              <a:t> di </a:t>
            </a:r>
            <a:r>
              <a:rPr lang="en-US" sz="4400" dirty="0" err="1"/>
              <a:t>difendere</a:t>
            </a:r>
            <a:r>
              <a:rPr lang="en-US" sz="4400" dirty="0"/>
              <a:t> </a:t>
            </a:r>
            <a:r>
              <a:rPr lang="en-US" sz="4400" dirty="0" err="1"/>
              <a:t>i</a:t>
            </a:r>
            <a:r>
              <a:rPr lang="en-US" sz="4400" dirty="0"/>
              <a:t> </a:t>
            </a:r>
            <a:r>
              <a:rPr lang="en-US" sz="4400" dirty="0" err="1"/>
              <a:t>propri</a:t>
            </a:r>
            <a:r>
              <a:rPr lang="en-US" sz="4400" dirty="0"/>
              <a:t> </a:t>
            </a:r>
            <a:r>
              <a:rPr lang="en-US" sz="4400" dirty="0" err="1"/>
              <a:t>diritti</a:t>
            </a:r>
            <a:r>
              <a:rPr lang="en-US" sz="4400" dirty="0"/>
              <a:t> </a:t>
            </a:r>
            <a:r>
              <a:rPr lang="en-US" sz="4400" dirty="0" err="1"/>
              <a:t>presentando</a:t>
            </a:r>
            <a:r>
              <a:rPr lang="en-US" sz="4400" dirty="0"/>
              <a:t> </a:t>
            </a:r>
            <a:r>
              <a:rPr lang="en-US" sz="4400" dirty="0" err="1"/>
              <a:t>reclami</a:t>
            </a:r>
            <a:r>
              <a:rPr lang="en-US" sz="4400" dirty="0"/>
              <a:t> a </a:t>
            </a:r>
            <a:r>
              <a:rPr lang="en-US" sz="4400" dirty="0" err="1"/>
              <a:t>livello</a:t>
            </a:r>
            <a:r>
              <a:rPr lang="en-US" sz="4400" dirty="0"/>
              <a:t> </a:t>
            </a:r>
            <a:r>
              <a:rPr lang="en-US" sz="4400" dirty="0" err="1"/>
              <a:t>internazionale</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72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t="3405" b="1202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5</a:t>
            </a:fld>
            <a:endParaRPr lang="en-US">
              <a:solidFill>
                <a:srgbClr val="FFFFFF"/>
              </a:solidFill>
            </a:endParaRPr>
          </a:p>
        </p:txBody>
      </p:sp>
    </p:spTree>
    <p:extLst>
      <p:ext uri="{BB962C8B-B14F-4D97-AF65-F5344CB8AC3E}">
        <p14:creationId xmlns:p14="http://schemas.microsoft.com/office/powerpoint/2010/main" val="3655531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57201" y="412454"/>
            <a:ext cx="2338778" cy="2101850"/>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2800" kern="1200" dirty="0" err="1">
                <a:solidFill>
                  <a:schemeClr val="tx1"/>
                </a:solidFill>
                <a:latin typeface="+mj-lt"/>
                <a:ea typeface="+mj-ea"/>
                <a:cs typeface="+mj-cs"/>
              </a:rPr>
              <a:t>Conferenza</a:t>
            </a:r>
            <a:r>
              <a:rPr lang="en-US" sz="2800" kern="1200" dirty="0">
                <a:solidFill>
                  <a:schemeClr val="tx1"/>
                </a:solidFill>
                <a:latin typeface="+mj-lt"/>
                <a:ea typeface="+mj-ea"/>
                <a:cs typeface="+mj-cs"/>
              </a:rPr>
              <a:t> di San Francisco (1945)</a:t>
            </a:r>
          </a:p>
          <a:p>
            <a:pPr lvl="0">
              <a:lnSpc>
                <a:spcPct val="90000"/>
              </a:lnSpc>
              <a:spcBef>
                <a:spcPct val="0"/>
              </a:spcBef>
              <a:spcAft>
                <a:spcPts val="600"/>
              </a:spcAft>
              <a:defRPr/>
            </a:pPr>
            <a:r>
              <a:rPr lang="en-US" sz="2800" b="1" dirty="0">
                <a:latin typeface="+mj-lt"/>
                <a:ea typeface="+mj-ea"/>
                <a:cs typeface="+mj-cs"/>
              </a:rPr>
              <a:t>V</a:t>
            </a:r>
            <a:r>
              <a:rPr lang="en-US" sz="2800" b="1" kern="1200" dirty="0">
                <a:solidFill>
                  <a:schemeClr val="tx1"/>
                </a:solidFill>
                <a:latin typeface="+mj-lt"/>
                <a:ea typeface="+mj-ea"/>
                <a:cs typeface="+mj-cs"/>
              </a:rPr>
              <a:t> </a:t>
            </a:r>
          </a:p>
        </p:txBody>
      </p:sp>
      <p:sp>
        <p:nvSpPr>
          <p:cNvPr id="30" name="Rectangle 29">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3157538" y="412454"/>
            <a:ext cx="3243262" cy="2101850"/>
          </a:xfrm>
        </p:spPr>
        <p:txBody>
          <a:bodyPr vert="horz" lIns="91440" tIns="45720" rIns="91440" bIns="45720" rtlCol="0" anchor="ctr">
            <a:normAutofit/>
          </a:bodyPr>
          <a:lstStyle/>
          <a:p>
            <a:pPr marL="0" indent="0">
              <a:buNone/>
            </a:pPr>
            <a:r>
              <a:rPr lang="en-US" dirty="0" err="1">
                <a:latin typeface="+mj-lt"/>
              </a:rPr>
              <a:t>Conferenza</a:t>
            </a:r>
            <a:r>
              <a:rPr lang="en-US" dirty="0">
                <a:latin typeface="+mj-lt"/>
              </a:rPr>
              <a:t> di Yalta </a:t>
            </a:r>
            <a:r>
              <a:rPr lang="en-US" b="1" dirty="0">
                <a:latin typeface="+mj-lt"/>
              </a:rPr>
              <a:t>&gt;</a:t>
            </a:r>
            <a:r>
              <a:rPr lang="en-US" dirty="0">
                <a:latin typeface="+mj-lt"/>
              </a:rPr>
              <a:t> </a:t>
            </a:r>
          </a:p>
          <a:p>
            <a:pPr marL="0" indent="0">
              <a:buNone/>
            </a:pPr>
            <a:r>
              <a:rPr lang="en-US" dirty="0">
                <a:latin typeface="+mj-lt"/>
              </a:rPr>
              <a:t>(1945)</a:t>
            </a:r>
          </a:p>
        </p:txBody>
      </p:sp>
      <p:pic>
        <p:nvPicPr>
          <p:cNvPr id="5" name="Immagine 4">
            <a:extLst>
              <a:ext uri="{FF2B5EF4-FFF2-40B4-BE49-F238E27FC236}">
                <a16:creationId xmlns:a16="http://schemas.microsoft.com/office/drawing/2014/main" id="{98C3C93E-EB6B-A4B4-1D18-A207827F1035}"/>
              </a:ext>
            </a:extLst>
          </p:cNvPr>
          <p:cNvPicPr>
            <a:picLocks noChangeAspect="1"/>
          </p:cNvPicPr>
          <p:nvPr/>
        </p:nvPicPr>
        <p:blipFill>
          <a:blip r:embed="rId3"/>
          <a:srcRect t="7509" b="1248"/>
          <a:stretch/>
        </p:blipFill>
        <p:spPr>
          <a:xfrm>
            <a:off x="20" y="2959630"/>
            <a:ext cx="6400781" cy="3898370"/>
          </a:xfrm>
          <a:prstGeom prst="rect">
            <a:avLst/>
          </a:prstGeom>
        </p:spPr>
      </p:pic>
      <p:pic>
        <p:nvPicPr>
          <p:cNvPr id="6" name="Immagine 5" descr="Immagine che contiene vestiti, persona, Viso umano, dipinto&#10;&#10;Descrizione generata automaticamente">
            <a:extLst>
              <a:ext uri="{FF2B5EF4-FFF2-40B4-BE49-F238E27FC236}">
                <a16:creationId xmlns:a16="http://schemas.microsoft.com/office/drawing/2014/main" id="{0FA4462D-6F75-0CCE-7F64-FDB7E452B48C}"/>
              </a:ext>
            </a:extLst>
          </p:cNvPr>
          <p:cNvPicPr>
            <a:picLocks noChangeAspect="1"/>
          </p:cNvPicPr>
          <p:nvPr/>
        </p:nvPicPr>
        <p:blipFill>
          <a:blip r:embed="rId4"/>
          <a:srcRect b="511"/>
          <a:stretch/>
        </p:blipFill>
        <p:spPr>
          <a:xfrm>
            <a:off x="6591299" y="1"/>
            <a:ext cx="5600701" cy="6857999"/>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991599"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chemeClr val="bg1"/>
                </a:solidFill>
              </a:rPr>
              <a:pPr>
                <a:spcAft>
                  <a:spcPts val="600"/>
                </a:spcAft>
                <a:defRPr/>
              </a:pPr>
              <a:t>6</a:t>
            </a:fld>
            <a:endParaRPr lang="en-US">
              <a:solidFill>
                <a:schemeClr val="bg1"/>
              </a:solidFill>
            </a:endParaRPr>
          </a:p>
        </p:txBody>
      </p:sp>
    </p:spTree>
    <p:extLst>
      <p:ext uri="{BB962C8B-B14F-4D97-AF65-F5344CB8AC3E}">
        <p14:creationId xmlns:p14="http://schemas.microsoft.com/office/powerpoint/2010/main" val="74080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47500" lnSpcReduction="20000"/>
          </a:bodyPr>
          <a:lstStyle/>
          <a:p>
            <a:pPr marL="0" indent="0" algn="just">
              <a:buNone/>
            </a:pPr>
            <a:r>
              <a:rPr lang="it-IT" sz="4800" dirty="0"/>
              <a:t>Gli </a:t>
            </a:r>
            <a:r>
              <a:rPr lang="it-IT" sz="4800" b="1" dirty="0"/>
              <a:t>scopi delle Nazioni Unite </a:t>
            </a:r>
            <a:r>
              <a:rPr lang="it-IT" sz="4800" dirty="0"/>
              <a:t>sono:</a:t>
            </a:r>
          </a:p>
          <a:p>
            <a:pPr marL="914400" indent="-914400" algn="just">
              <a:buFont typeface="+mj-lt"/>
              <a:buAutoNum type="arabicPeriod"/>
            </a:pPr>
            <a:r>
              <a:rPr lang="it-IT" sz="4800" dirty="0"/>
              <a:t>Mantenere la pace e la sicurezza internazionali e, a tal fine: adottare efficaci misure collettive per prevenire e rimuovere le minacce alla pace e per reprimere gli atti di aggressione o le altre violazioni della pace, e per conseguire con mezzi pacifici, e in conformità con i principi della giustizia e del diritto internazionale,  la composizione o la risoluzione di controversie internazionali o di situazioni che potrebbero portare a una violazione della pace;
Sviluppare tra le nazioni relazioni amichevoli fondate sul rispetto del principio dell'uguaglianza dei diritti e dell'autodeterminazione dei popoli, e prendere altre misure atte a rafforzare la pace universale;
Realizzare la cooperazione internazionale per risolvere problemi internazionali di carattere economico, sociale, culturale o umanitario, e per promuovere e incoraggiare il rispetto dei diritti dell’uomo e delle libertà fondamentali per tutti, senza distinzioni di razza, sesso, lingua o religione; e
Essere un centro per coordinare le attività delle nazioni nel raggiungimento di questi fini comuni.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a:t>
            </a:r>
          </a:p>
        </p:txBody>
      </p:sp>
    </p:spTree>
    <p:extLst>
      <p:ext uri="{BB962C8B-B14F-4D97-AF65-F5344CB8AC3E}">
        <p14:creationId xmlns:p14="http://schemas.microsoft.com/office/powerpoint/2010/main" val="3095149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4184F679-AC0A-4C65-73A7-70BBCA327AEB}"/>
              </a:ext>
            </a:extLst>
          </p:cNvPr>
          <p:cNvPicPr>
            <a:picLocks noChangeAspect="1"/>
          </p:cNvPicPr>
          <p:nvPr/>
        </p:nvPicPr>
        <p:blipFill>
          <a:blip r:embed="rId3"/>
          <a:srcRect t="1446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8</a:t>
            </a:fld>
            <a:endParaRPr lang="en-US">
              <a:solidFill>
                <a:srgbClr val="FFFFFF"/>
              </a:solidFill>
            </a:endParaRPr>
          </a:p>
        </p:txBody>
      </p:sp>
    </p:spTree>
    <p:extLst>
      <p:ext uri="{BB962C8B-B14F-4D97-AF65-F5344CB8AC3E}">
        <p14:creationId xmlns:p14="http://schemas.microsoft.com/office/powerpoint/2010/main" val="226618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lnSpcReduction="20000"/>
          </a:bodyPr>
          <a:lstStyle/>
          <a:p>
            <a:pPr marL="0" indent="0" algn="just">
              <a:buNone/>
            </a:pPr>
            <a:endParaRPr lang="it-IT" sz="4800" dirty="0"/>
          </a:p>
          <a:p>
            <a:pPr marL="0" indent="0" algn="just">
              <a:buNone/>
            </a:pPr>
            <a:r>
              <a:rPr lang="it-IT" sz="4800" dirty="0"/>
              <a:t>L'Assemblea Generale può discutere qualsiasi questione o materia che rientri nell’ambito della presente Carta o che rientri nei poteri e nelle funzioni di qualsiasi organo previsto dalla presente Carta, e [...] può formulare raccomandazioni ai Membri delle Nazioni Unite o al Consiglio di Sicurezza o a entrambi su tali questioni o materie.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10</a:t>
            </a:r>
          </a:p>
        </p:txBody>
      </p:sp>
    </p:spTree>
    <p:extLst>
      <p:ext uri="{BB962C8B-B14F-4D97-AF65-F5344CB8AC3E}">
        <p14:creationId xmlns:p14="http://schemas.microsoft.com/office/powerpoint/2010/main" val="16489004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6734</TotalTime>
  <Words>1074</Words>
  <Application>Microsoft Macintosh PowerPoint</Application>
  <PresentationFormat>Widescreen</PresentationFormat>
  <Paragraphs>85</Paragraphs>
  <Slides>22</Slides>
  <Notes>22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Arial</vt:lpstr>
      <vt:lpstr>Calibri</vt:lpstr>
      <vt:lpstr>Calibri Light</vt:lpstr>
      <vt:lpstr>Luiss Sans</vt:lpstr>
      <vt:lpstr>Luiss type</vt:lpstr>
      <vt:lpstr>Luiss type regular Sans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181</cp:revision>
  <dcterms:created xsi:type="dcterms:W3CDTF">2023-02-07T10:10:48Z</dcterms:created>
  <dcterms:modified xsi:type="dcterms:W3CDTF">2026-03-19T07:00:51Z</dcterms:modified>
</cp:coreProperties>
</file>