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57" r:id="rId3"/>
    <p:sldId id="258" r:id="rId4"/>
    <p:sldId id="282" r:id="rId5"/>
    <p:sldId id="259" r:id="rId6"/>
    <p:sldId id="262" r:id="rId7"/>
    <p:sldId id="261" r:id="rId8"/>
    <p:sldId id="263" r:id="rId9"/>
    <p:sldId id="264" r:id="rId10"/>
    <p:sldId id="267" r:id="rId11"/>
    <p:sldId id="269" r:id="rId12"/>
    <p:sldId id="271" r:id="rId13"/>
    <p:sldId id="272" r:id="rId14"/>
    <p:sldId id="283" r:id="rId15"/>
    <p:sldId id="273" r:id="rId16"/>
    <p:sldId id="274" r:id="rId17"/>
    <p:sldId id="275" r:id="rId18"/>
    <p:sldId id="276" r:id="rId19"/>
    <p:sldId id="278" r:id="rId2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39"/>
    <p:restoredTop sz="94628"/>
  </p:normalViewPr>
  <p:slideViewPr>
    <p:cSldViewPr snapToGrid="0">
      <p:cViewPr varScale="1">
        <p:scale>
          <a:sx n="115" d="100"/>
          <a:sy n="115" d="100"/>
        </p:scale>
        <p:origin x="216" y="288"/>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C1F0C3-FDDA-5044-8560-2432144A40B4}" type="datetimeFigureOut">
              <a:rPr lang="it-IT" smtClean="0"/>
              <a:t>24/09/23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F11CB7-7C44-3D4D-B5B7-7BE9EBAB1467}" type="slidenum">
              <a:rPr lang="it-IT" smtClean="0"/>
              <a:t>‹N›</a:t>
            </a:fld>
            <a:endParaRPr lang="it-IT"/>
          </a:p>
        </p:txBody>
      </p:sp>
    </p:spTree>
    <p:extLst>
      <p:ext uri="{BB962C8B-B14F-4D97-AF65-F5344CB8AC3E}">
        <p14:creationId xmlns:p14="http://schemas.microsoft.com/office/powerpoint/2010/main" val="32467144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3960E9C0-8048-A249-B631-95DD3BB19413}" type="slidenum">
              <a:rPr lang="it-IT" smtClean="0"/>
              <a:t>13</a:t>
            </a:fld>
            <a:endParaRPr lang="it-IT"/>
          </a:p>
        </p:txBody>
      </p:sp>
    </p:spTree>
    <p:extLst>
      <p:ext uri="{BB962C8B-B14F-4D97-AF65-F5344CB8AC3E}">
        <p14:creationId xmlns:p14="http://schemas.microsoft.com/office/powerpoint/2010/main" val="4229909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79EA55-10D5-C501-359A-446E4305C5F6}"/>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1123DD01-608C-D8C5-8529-029A8DF39E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110DE03-8FE0-FA95-7811-F5652A02375D}"/>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5" name="Segnaposto piè di pagina 4">
            <a:extLst>
              <a:ext uri="{FF2B5EF4-FFF2-40B4-BE49-F238E27FC236}">
                <a16:creationId xmlns:a16="http://schemas.microsoft.com/office/drawing/2014/main" id="{D46C9338-C49F-3431-7DB5-EAC3313990F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717636A-62F6-0450-BD86-4CA900ED123E}"/>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3425694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D841FD-8996-D86E-4513-17FFBE7EBF63}"/>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87067B6-3C57-0860-6A7A-C237C2902AE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7ED0D5-4857-4FB3-2F97-08A625D66863}"/>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5" name="Segnaposto piè di pagina 4">
            <a:extLst>
              <a:ext uri="{FF2B5EF4-FFF2-40B4-BE49-F238E27FC236}">
                <a16:creationId xmlns:a16="http://schemas.microsoft.com/office/drawing/2014/main" id="{88528C82-67F4-72BC-D46B-80064A7ACAE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6689619-A05D-6CBC-E8C9-86453E9BFF16}"/>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2755554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6AC2703-BD6F-30F2-4320-4F45F2D6C924}"/>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0F4FF1A-3C8C-6A2C-09FF-3A8968DC0D9E}"/>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A1A37DD-CB59-9A6F-6D43-A16D2F6C2DF6}"/>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5" name="Segnaposto piè di pagina 4">
            <a:extLst>
              <a:ext uri="{FF2B5EF4-FFF2-40B4-BE49-F238E27FC236}">
                <a16:creationId xmlns:a16="http://schemas.microsoft.com/office/drawing/2014/main" id="{1899FC5D-C148-0A2F-6A27-37CF60D8D2B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CA64AF3-794B-3404-8ED4-A0B57D094754}"/>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344827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550DB6-C026-58EF-4851-7589E6855D3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8109839-D639-A39F-E87D-71ADB5CEF3F0}"/>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F2D2B82-D480-B3F7-08CA-1D8C7360F808}"/>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5" name="Segnaposto piè di pagina 4">
            <a:extLst>
              <a:ext uri="{FF2B5EF4-FFF2-40B4-BE49-F238E27FC236}">
                <a16:creationId xmlns:a16="http://schemas.microsoft.com/office/drawing/2014/main" id="{AA7D3C00-A66B-A9EC-0CAC-780BBAFE255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4A6935D-C59D-AB74-529F-6A9BC611824E}"/>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100866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E1E516-3C6D-A08B-3595-4427D2B57A80}"/>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B3801757-0F88-756E-7A10-197001D717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10210479-B845-BAB3-A36D-738E91FB90F6}"/>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5" name="Segnaposto piè di pagina 4">
            <a:extLst>
              <a:ext uri="{FF2B5EF4-FFF2-40B4-BE49-F238E27FC236}">
                <a16:creationId xmlns:a16="http://schemas.microsoft.com/office/drawing/2014/main" id="{096DBF67-EE92-F077-B286-22A0FF31E41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1A17CED-4A0C-5F54-34D1-A7384C5E9622}"/>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91002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9718C7-CF82-CC7D-6DB1-13A4AA98120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A66C091-1B05-957E-3A3B-4041DFEFC86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737F6E9D-4B19-1E64-582B-BD79AB2156BB}"/>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7FD440E-2824-DD9B-4064-EAF475C78966}"/>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6" name="Segnaposto piè di pagina 5">
            <a:extLst>
              <a:ext uri="{FF2B5EF4-FFF2-40B4-BE49-F238E27FC236}">
                <a16:creationId xmlns:a16="http://schemas.microsoft.com/office/drawing/2014/main" id="{B8D9F7EE-C1EF-5EEC-604A-3AC21BFD8D4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D02AF5D-C39C-2AE8-0AA9-22238B53AF96}"/>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2471365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2D80CD-BDA0-F742-4B22-739BF35E5FC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0E83B72-8FEC-FB63-8D18-0963EE3C57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3EC40002-1787-E351-0690-CAF8575C1342}"/>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E0ECAA17-33A2-95A1-C6F8-DC78BEF231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71A0143B-2204-11BC-F332-7347B90F54B8}"/>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2178625C-540B-B207-653E-4C9ECE301529}"/>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8" name="Segnaposto piè di pagina 7">
            <a:extLst>
              <a:ext uri="{FF2B5EF4-FFF2-40B4-BE49-F238E27FC236}">
                <a16:creationId xmlns:a16="http://schemas.microsoft.com/office/drawing/2014/main" id="{7EE9898E-E73A-F64F-1CDA-CAA162CBDC32}"/>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BBF0F8FB-DD17-0DBB-B14F-B30EB00D9557}"/>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1706167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1FD455-322B-E8E1-F3FD-6068AE7DCAA7}"/>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07F0792-03E8-AFE1-ABE8-9CD56BD73D96}"/>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4" name="Segnaposto piè di pagina 3">
            <a:extLst>
              <a:ext uri="{FF2B5EF4-FFF2-40B4-BE49-F238E27FC236}">
                <a16:creationId xmlns:a16="http://schemas.microsoft.com/office/drawing/2014/main" id="{367C3B26-9629-45A9-3756-4161EBAD3E29}"/>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7A12B82C-995A-1D01-F86C-3288E1C20566}"/>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3608615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B913A88-86C7-28CB-946B-C6CF5B166DE6}"/>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3" name="Segnaposto piè di pagina 2">
            <a:extLst>
              <a:ext uri="{FF2B5EF4-FFF2-40B4-BE49-F238E27FC236}">
                <a16:creationId xmlns:a16="http://schemas.microsoft.com/office/drawing/2014/main" id="{E9DB74D1-EF65-35DF-50A8-2F3E0B537E23}"/>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24CB22E3-95E7-6E8C-8ED0-EBD04F95DF39}"/>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1565964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45465A-7B3E-16CC-2472-73650B44A6B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2C24C4E-62EC-9B1D-1CBD-151A302389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F45921D-437A-D3EC-5A47-38AD938C8D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625527A-4234-16CB-2ED2-E4145AD76536}"/>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6" name="Segnaposto piè di pagina 5">
            <a:extLst>
              <a:ext uri="{FF2B5EF4-FFF2-40B4-BE49-F238E27FC236}">
                <a16:creationId xmlns:a16="http://schemas.microsoft.com/office/drawing/2014/main" id="{516037F2-6C32-FDC0-1F7C-921624F5AD1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7CE7960-C9D3-1F7E-F628-95F3C796F996}"/>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4181649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E4184D-86D9-B802-DCC7-F15C606506A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0B899954-0EFB-02C1-EED2-4514BE3B51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B8ABF578-5F60-403D-1AB6-CA28B75FE6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F0A0273-8C00-AF86-56EE-407A1D2B908A}"/>
              </a:ext>
            </a:extLst>
          </p:cNvPr>
          <p:cNvSpPr>
            <a:spLocks noGrp="1"/>
          </p:cNvSpPr>
          <p:nvPr>
            <p:ph type="dt" sz="half" idx="10"/>
          </p:nvPr>
        </p:nvSpPr>
        <p:spPr/>
        <p:txBody>
          <a:bodyPr/>
          <a:lstStyle/>
          <a:p>
            <a:fld id="{49FCB770-78F6-8C49-B1DF-7D49EA9736BC}" type="datetimeFigureOut">
              <a:rPr lang="it-IT" smtClean="0"/>
              <a:t>24/09/23</a:t>
            </a:fld>
            <a:endParaRPr lang="it-IT"/>
          </a:p>
        </p:txBody>
      </p:sp>
      <p:sp>
        <p:nvSpPr>
          <p:cNvPr id="6" name="Segnaposto piè di pagina 5">
            <a:extLst>
              <a:ext uri="{FF2B5EF4-FFF2-40B4-BE49-F238E27FC236}">
                <a16:creationId xmlns:a16="http://schemas.microsoft.com/office/drawing/2014/main" id="{8D4CC9BB-7DEA-DFBA-92A8-62D623D2792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6F26631-A50E-4E26-583E-F1ED2D6181E4}"/>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1493880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225EE51C-7B64-B35F-AF51-979FDAAD48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97F1D51-9D94-FA65-3164-384B69810F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5F3A30A-3F7D-ED6E-2BF4-15E1DD913B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FCB770-78F6-8C49-B1DF-7D49EA9736BC}" type="datetimeFigureOut">
              <a:rPr lang="it-IT" smtClean="0"/>
              <a:t>24/09/23</a:t>
            </a:fld>
            <a:endParaRPr lang="it-IT"/>
          </a:p>
        </p:txBody>
      </p:sp>
      <p:sp>
        <p:nvSpPr>
          <p:cNvPr id="5" name="Segnaposto piè di pagina 4">
            <a:extLst>
              <a:ext uri="{FF2B5EF4-FFF2-40B4-BE49-F238E27FC236}">
                <a16:creationId xmlns:a16="http://schemas.microsoft.com/office/drawing/2014/main" id="{86C4495E-2319-47E4-1B7F-B9E7F69126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90A18BA7-B1AF-83CD-A790-223595D159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00AC7D-0DE9-0B40-A2D3-93208DEBB76E}" type="slidenum">
              <a:rPr lang="it-IT" smtClean="0"/>
              <a:t>‹N›</a:t>
            </a:fld>
            <a:endParaRPr lang="it-IT"/>
          </a:p>
        </p:txBody>
      </p:sp>
    </p:spTree>
    <p:extLst>
      <p:ext uri="{BB962C8B-B14F-4D97-AF65-F5344CB8AC3E}">
        <p14:creationId xmlns:p14="http://schemas.microsoft.com/office/powerpoint/2010/main" val="2962517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I37VtQbOa7M&amp;ab_channel=gabrielcava2"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a:extLst>
              <a:ext uri="{FF2B5EF4-FFF2-40B4-BE49-F238E27FC236}">
                <a16:creationId xmlns:a16="http://schemas.microsoft.com/office/drawing/2014/main" id="{036C4EB1-712A-0A87-3DFF-6E08F4E8332C}"/>
              </a:ext>
            </a:extLst>
          </p:cNvPr>
          <p:cNvSpPr>
            <a:spLocks noGrp="1"/>
          </p:cNvSpPr>
          <p:nvPr>
            <p:ph type="ctrTitle"/>
          </p:nvPr>
        </p:nvSpPr>
        <p:spPr/>
        <p:txBody>
          <a:bodyPr>
            <a:normAutofit/>
          </a:bodyPr>
          <a:lstStyle/>
          <a:p>
            <a:r>
              <a:rPr lang="it-IT" sz="4400" dirty="0"/>
              <a:t>I processi di </a:t>
            </a:r>
            <a:r>
              <a:rPr lang="it-IT" sz="4400" i="1" dirty="0" err="1"/>
              <a:t>nation</a:t>
            </a:r>
            <a:r>
              <a:rPr lang="it-IT" sz="4400" i="1" dirty="0"/>
              <a:t> building</a:t>
            </a:r>
            <a:r>
              <a:rPr lang="it-IT" sz="4400" dirty="0"/>
              <a:t> e l’avvento della società di massa.</a:t>
            </a:r>
          </a:p>
        </p:txBody>
      </p:sp>
    </p:spTree>
    <p:extLst>
      <p:ext uri="{BB962C8B-B14F-4D97-AF65-F5344CB8AC3E}">
        <p14:creationId xmlns:p14="http://schemas.microsoft.com/office/powerpoint/2010/main" val="2138854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contenuto 6">
            <a:extLst>
              <a:ext uri="{FF2B5EF4-FFF2-40B4-BE49-F238E27FC236}">
                <a16:creationId xmlns:a16="http://schemas.microsoft.com/office/drawing/2014/main" id="{60DE9CA1-F2FF-65BB-68D0-8A9ECD7864F4}"/>
              </a:ext>
            </a:extLst>
          </p:cNvPr>
          <p:cNvSpPr>
            <a:spLocks noGrp="1"/>
          </p:cNvSpPr>
          <p:nvPr>
            <p:ph idx="1"/>
          </p:nvPr>
        </p:nvSpPr>
        <p:spPr/>
        <p:txBody>
          <a:bodyPr/>
          <a:lstStyle/>
          <a:p>
            <a:pPr marL="514350" indent="-514350" algn="ctr">
              <a:buFont typeface="+mj-lt"/>
              <a:buAutoNum type="arabicPeriod" startAt="2"/>
            </a:pPr>
            <a:r>
              <a:rPr lang="it-IT" b="1" dirty="0"/>
              <a:t>Crescita demografica.</a:t>
            </a:r>
          </a:p>
          <a:p>
            <a:pPr marL="514350" indent="-514350" algn="ctr">
              <a:buFont typeface="+mj-lt"/>
              <a:buAutoNum type="arabicPeriod" startAt="2"/>
            </a:pPr>
            <a:endParaRPr lang="it-IT" b="1" dirty="0"/>
          </a:p>
          <a:p>
            <a:pPr algn="just">
              <a:buFontTx/>
              <a:buChar char="-"/>
            </a:pPr>
            <a:r>
              <a:rPr lang="it-IT" dirty="0"/>
              <a:t>aumento del </a:t>
            </a:r>
            <a:r>
              <a:rPr lang="it-IT" i="1" dirty="0"/>
              <a:t>tasso di natalità</a:t>
            </a:r>
          </a:p>
          <a:p>
            <a:pPr marL="0" indent="0" algn="just">
              <a:buNone/>
            </a:pPr>
            <a:r>
              <a:rPr lang="it-IT" dirty="0"/>
              <a:t>(pur se cominciano ad affermarsi le pratiche contraccettive e politiche di contenimento delle nascite);</a:t>
            </a:r>
          </a:p>
          <a:p>
            <a:pPr algn="just">
              <a:buFontTx/>
              <a:buChar char="-"/>
            </a:pPr>
            <a:r>
              <a:rPr lang="it-IT" dirty="0"/>
              <a:t>diminuzione del </a:t>
            </a:r>
            <a:r>
              <a:rPr lang="it-IT" i="1" dirty="0"/>
              <a:t>tasso di mortalità</a:t>
            </a:r>
          </a:p>
          <a:p>
            <a:pPr marL="0" indent="0" algn="just">
              <a:buNone/>
            </a:pPr>
            <a:r>
              <a:rPr lang="it-IT" dirty="0"/>
              <a:t>(miglioramento delle condizioni di vita nelle metropoli; progressi nel campo della medicina; andamento dei flussi migratori).</a:t>
            </a:r>
          </a:p>
          <a:p>
            <a:pPr marL="0" indent="0">
              <a:buNone/>
            </a:pPr>
            <a:endParaRPr lang="it-IT" dirty="0"/>
          </a:p>
        </p:txBody>
      </p:sp>
    </p:spTree>
    <p:extLst>
      <p:ext uri="{BB962C8B-B14F-4D97-AF65-F5344CB8AC3E}">
        <p14:creationId xmlns:p14="http://schemas.microsoft.com/office/powerpoint/2010/main" val="2067439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marL="514350" indent="-514350" algn="ctr">
              <a:buFont typeface="+mj-lt"/>
              <a:buAutoNum type="arabicPeriod" startAt="3"/>
            </a:pPr>
            <a:r>
              <a:rPr lang="it-IT" b="1" dirty="0"/>
              <a:t>Rivoluzione industriale.</a:t>
            </a:r>
            <a:br>
              <a:rPr lang="it-IT" dirty="0"/>
            </a:br>
            <a:r>
              <a:rPr lang="it-IT" dirty="0"/>
              <a:t>(in Occidente)</a:t>
            </a:r>
          </a:p>
          <a:p>
            <a:pPr>
              <a:buFontTx/>
              <a:buChar char="-"/>
            </a:pPr>
            <a:r>
              <a:rPr lang="it-IT" dirty="0"/>
              <a:t>innovazioni produttive;</a:t>
            </a:r>
          </a:p>
          <a:p>
            <a:pPr>
              <a:buFontTx/>
              <a:buChar char="-"/>
            </a:pPr>
            <a:r>
              <a:rPr lang="it-IT" dirty="0"/>
              <a:t>nuovi settori produttivi: </a:t>
            </a:r>
            <a:br>
              <a:rPr lang="it-IT" dirty="0"/>
            </a:br>
            <a:r>
              <a:rPr lang="it-IT" dirty="0"/>
              <a:t>diversificazione e </a:t>
            </a:r>
            <a:r>
              <a:rPr lang="it-IT" dirty="0" err="1"/>
              <a:t>complessificazione</a:t>
            </a:r>
            <a:r>
              <a:rPr lang="it-IT" dirty="0"/>
              <a:t> del mercato;</a:t>
            </a:r>
          </a:p>
          <a:p>
            <a:pPr>
              <a:buFontTx/>
              <a:buChar char="-"/>
            </a:pPr>
            <a:r>
              <a:rPr lang="it-IT" dirty="0"/>
              <a:t>nuovi impianti e nuovi macchinari;</a:t>
            </a:r>
          </a:p>
          <a:p>
            <a:pPr algn="just">
              <a:buFontTx/>
              <a:buChar char="-"/>
            </a:pPr>
            <a:r>
              <a:rPr lang="it-IT" dirty="0"/>
              <a:t>nuove modalità di finanziamento, organizzazione e management delle linee produttive.</a:t>
            </a:r>
          </a:p>
        </p:txBody>
      </p:sp>
    </p:spTree>
    <p:extLst>
      <p:ext uri="{BB962C8B-B14F-4D97-AF65-F5344CB8AC3E}">
        <p14:creationId xmlns:p14="http://schemas.microsoft.com/office/powerpoint/2010/main" val="1830592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514350" indent="-514350" algn="ctr">
              <a:buFont typeface="+mj-lt"/>
              <a:buAutoNum type="arabicPeriod" startAt="4"/>
            </a:pPr>
            <a:r>
              <a:rPr lang="it-IT" b="1" dirty="0"/>
              <a:t>Nuove forme di gestione e di organizzazione della produzione.</a:t>
            </a:r>
            <a:br>
              <a:rPr lang="it-IT" dirty="0"/>
            </a:br>
            <a:endParaRPr lang="it-IT" dirty="0"/>
          </a:p>
          <a:p>
            <a:pPr marL="0" indent="-457200">
              <a:spcBef>
                <a:spcPts val="0"/>
              </a:spcBef>
              <a:buNone/>
            </a:pPr>
            <a:r>
              <a:rPr lang="it-IT" dirty="0"/>
              <a:t>- razionalizzazione e disciplinamento;</a:t>
            </a:r>
          </a:p>
          <a:p>
            <a:pPr marL="0" indent="0">
              <a:spcBef>
                <a:spcPts val="600"/>
              </a:spcBef>
              <a:spcAft>
                <a:spcPts val="600"/>
              </a:spcAft>
              <a:buNone/>
            </a:pPr>
            <a:r>
              <a:rPr lang="it-IT" dirty="0"/>
              <a:t>- catena di montaggio;</a:t>
            </a:r>
          </a:p>
          <a:p>
            <a:pPr marL="0" indent="0">
              <a:spcBef>
                <a:spcPts val="600"/>
              </a:spcBef>
              <a:buNone/>
            </a:pPr>
            <a:r>
              <a:rPr lang="it-IT" dirty="0"/>
              <a:t>- differenziazione delle funzioni del lavoro.</a:t>
            </a:r>
            <a:br>
              <a:rPr lang="it-IT" dirty="0"/>
            </a:br>
            <a:br>
              <a:rPr lang="it-IT" dirty="0"/>
            </a:br>
            <a:r>
              <a:rPr lang="it-IT" dirty="0"/>
              <a:t>* Frederick Taylor (1856-1915).</a:t>
            </a:r>
            <a:br>
              <a:rPr lang="it-IT" dirty="0"/>
            </a:br>
            <a:r>
              <a:rPr lang="it-IT" dirty="0"/>
              <a:t>* Henry Ford (1863-1947).</a:t>
            </a:r>
          </a:p>
        </p:txBody>
      </p:sp>
    </p:spTree>
    <p:extLst>
      <p:ext uri="{BB962C8B-B14F-4D97-AF65-F5344CB8AC3E}">
        <p14:creationId xmlns:p14="http://schemas.microsoft.com/office/powerpoint/2010/main" val="3836823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i="1" dirty="0"/>
              <a:t>Tempi moderni</a:t>
            </a:r>
            <a:r>
              <a:rPr lang="it-IT" dirty="0"/>
              <a:t>, Charlie Chaplin (1936)</a:t>
            </a:r>
            <a:endParaRPr lang="it-IT" i="1" dirty="0"/>
          </a:p>
        </p:txBody>
      </p:sp>
      <p:pic>
        <p:nvPicPr>
          <p:cNvPr id="4" name="Segnaposto contenuto 3" descr="Chaplin_-_Modern_Times.jpg"/>
          <p:cNvPicPr>
            <a:picLocks noGrp="1" noChangeAspect="1"/>
          </p:cNvPicPr>
          <p:nvPr>
            <p:ph idx="1"/>
          </p:nvPr>
        </p:nvPicPr>
        <p:blipFill>
          <a:blip r:embed="rId3" cstate="screen">
            <a:extLst>
              <a:ext uri="{28A0092B-C50C-407E-A947-70E740481C1C}">
                <a14:useLocalDpi xmlns:a14="http://schemas.microsoft.com/office/drawing/2010/main"/>
              </a:ext>
            </a:extLst>
          </a:blip>
          <a:stretch>
            <a:fillRect/>
          </a:stretch>
        </p:blipFill>
        <p:spPr>
          <a:xfrm>
            <a:off x="2912275" y="1854000"/>
            <a:ext cx="6367449" cy="5004000"/>
          </a:xfrm>
        </p:spPr>
      </p:pic>
    </p:spTree>
    <p:extLst>
      <p:ext uri="{BB962C8B-B14F-4D97-AF65-F5344CB8AC3E}">
        <p14:creationId xmlns:p14="http://schemas.microsoft.com/office/powerpoint/2010/main" val="789838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2D87F65-41C0-2E48-9C8C-FDAEE921DE6D}"/>
              </a:ext>
            </a:extLst>
          </p:cNvPr>
          <p:cNvSpPr>
            <a:spLocks noGrp="1"/>
          </p:cNvSpPr>
          <p:nvPr>
            <p:ph idx="1"/>
          </p:nvPr>
        </p:nvSpPr>
        <p:spPr/>
        <p:txBody>
          <a:bodyPr/>
          <a:lstStyle/>
          <a:p>
            <a:pPr marL="0" indent="0">
              <a:buNone/>
            </a:pPr>
            <a:endParaRPr lang="it-IT" dirty="0">
              <a:hlinkClick r:id="rId2"/>
            </a:endParaRPr>
          </a:p>
          <a:p>
            <a:pPr marL="0" indent="0">
              <a:buNone/>
            </a:pPr>
            <a:endParaRPr lang="it-IT" dirty="0">
              <a:hlinkClick r:id="rId2"/>
            </a:endParaRPr>
          </a:p>
          <a:p>
            <a:pPr marL="0" indent="0">
              <a:buNone/>
            </a:pPr>
            <a:endParaRPr lang="it-IT" dirty="0">
              <a:hlinkClick r:id="rId2"/>
            </a:endParaRPr>
          </a:p>
          <a:p>
            <a:pPr marL="0" indent="0">
              <a:buNone/>
            </a:pPr>
            <a:r>
              <a:rPr lang="it-IT" dirty="0">
                <a:hlinkClick r:id="rId2"/>
              </a:rPr>
              <a:t>https://www.youtube.com/watch?v=I37VtQbOa7M&amp;ab_channel=gabrielcava2</a:t>
            </a:r>
            <a:endParaRPr lang="it-IT" dirty="0"/>
          </a:p>
          <a:p>
            <a:pPr marL="0" indent="0">
              <a:buNone/>
            </a:pPr>
            <a:endParaRPr lang="it-IT" dirty="0"/>
          </a:p>
        </p:txBody>
      </p:sp>
    </p:spTree>
    <p:extLst>
      <p:ext uri="{BB962C8B-B14F-4D97-AF65-F5344CB8AC3E}">
        <p14:creationId xmlns:p14="http://schemas.microsoft.com/office/powerpoint/2010/main" val="2882459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514350" indent="-514350" algn="ctr">
              <a:buFont typeface="+mj-lt"/>
              <a:buAutoNum type="arabicPeriod" startAt="5"/>
            </a:pPr>
            <a:r>
              <a:rPr lang="it-IT" b="1" dirty="0"/>
              <a:t>Riorganizzazione dei sistemi educativi.</a:t>
            </a:r>
          </a:p>
          <a:p>
            <a:pPr marL="0" indent="0" algn="ctr">
              <a:buNone/>
            </a:pPr>
            <a:endParaRPr lang="it-IT" b="1" dirty="0"/>
          </a:p>
          <a:p>
            <a:pPr>
              <a:buFontTx/>
              <a:buChar char="-"/>
            </a:pPr>
            <a:r>
              <a:rPr lang="it-IT" dirty="0"/>
              <a:t>alfabetizzazione e scuola dell’obbligo;</a:t>
            </a:r>
          </a:p>
          <a:p>
            <a:pPr>
              <a:buFontTx/>
              <a:buChar char="-"/>
            </a:pPr>
            <a:r>
              <a:rPr lang="it-IT" dirty="0"/>
              <a:t>moralizzazione e </a:t>
            </a:r>
            <a:r>
              <a:rPr lang="it-IT" i="1" dirty="0"/>
              <a:t>disciplinamento</a:t>
            </a:r>
            <a:r>
              <a:rPr lang="it-IT" dirty="0"/>
              <a:t> delle classi povere;</a:t>
            </a:r>
          </a:p>
          <a:p>
            <a:pPr>
              <a:buFontTx/>
              <a:buChar char="-"/>
            </a:pPr>
            <a:r>
              <a:rPr lang="it-IT" dirty="0"/>
              <a:t>riforma dell’insegnamento secondario e delle università.</a:t>
            </a:r>
          </a:p>
        </p:txBody>
      </p:sp>
    </p:spTree>
    <p:extLst>
      <p:ext uri="{BB962C8B-B14F-4D97-AF65-F5344CB8AC3E}">
        <p14:creationId xmlns:p14="http://schemas.microsoft.com/office/powerpoint/2010/main" val="2519396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514350" indent="-514350" algn="ctr">
              <a:buFont typeface="+mj-lt"/>
              <a:buAutoNum type="arabicPeriod" startAt="6"/>
            </a:pPr>
            <a:r>
              <a:rPr lang="it-IT" b="1" dirty="0" err="1"/>
              <a:t>Complessificazione</a:t>
            </a:r>
            <a:r>
              <a:rPr lang="it-IT" b="1" dirty="0"/>
              <a:t> della struttura sociale.</a:t>
            </a:r>
          </a:p>
          <a:p>
            <a:pPr marL="514350" indent="-514350" algn="ctr">
              <a:buFont typeface="+mj-lt"/>
              <a:buAutoNum type="arabicPeriod" startAt="6"/>
            </a:pPr>
            <a:endParaRPr lang="it-IT" b="1" dirty="0"/>
          </a:p>
          <a:p>
            <a:pPr marL="0" indent="0">
              <a:buNone/>
            </a:pPr>
            <a:r>
              <a:rPr lang="it-IT" dirty="0"/>
              <a:t>- il ceto medio;</a:t>
            </a:r>
          </a:p>
          <a:p>
            <a:pPr marL="0" indent="0">
              <a:buNone/>
            </a:pPr>
            <a:r>
              <a:rPr lang="it-IT" dirty="0"/>
              <a:t>- aumento dei redditi e tendenza alla stabilità/calo dei prezzi dei prodotti agricoli e industriali; </a:t>
            </a:r>
          </a:p>
          <a:p>
            <a:pPr marL="0" indent="0">
              <a:buNone/>
            </a:pPr>
            <a:r>
              <a:rPr lang="it-IT" dirty="0"/>
              <a:t>- formazione di un mercato di beni superflui o di consumo durevole &gt; i </a:t>
            </a:r>
            <a:r>
              <a:rPr lang="it-IT" i="1" dirty="0"/>
              <a:t>grandi magazzini</a:t>
            </a:r>
            <a:r>
              <a:rPr lang="it-IT" dirty="0"/>
              <a:t> e </a:t>
            </a:r>
            <a:r>
              <a:rPr lang="it-IT" i="1" dirty="0"/>
              <a:t>le vetrine.</a:t>
            </a:r>
            <a:endParaRPr lang="it-IT" dirty="0"/>
          </a:p>
        </p:txBody>
      </p:sp>
    </p:spTree>
    <p:extLst>
      <p:ext uri="{BB962C8B-B14F-4D97-AF65-F5344CB8AC3E}">
        <p14:creationId xmlns:p14="http://schemas.microsoft.com/office/powerpoint/2010/main" val="13941568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E. </a:t>
            </a:r>
            <a:r>
              <a:rPr lang="it-IT" dirty="0" err="1"/>
              <a:t>Atget</a:t>
            </a:r>
            <a:r>
              <a:rPr lang="it-IT" dirty="0"/>
              <a:t>, </a:t>
            </a:r>
            <a:r>
              <a:rPr lang="it-IT" i="1" dirty="0" err="1"/>
              <a:t>bd</a:t>
            </a:r>
            <a:r>
              <a:rPr lang="it-IT" i="1" dirty="0"/>
              <a:t>. de Strasbourg</a:t>
            </a:r>
            <a:r>
              <a:rPr lang="it-IT" dirty="0"/>
              <a:t> - Paris (1912)</a:t>
            </a:r>
          </a:p>
        </p:txBody>
      </p:sp>
      <p:pic>
        <p:nvPicPr>
          <p:cNvPr id="4" name="Segnaposto contenuto 3" descr="SID49764_510px.jpg.510x10000_q85.jpg"/>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4118771" y="1818000"/>
            <a:ext cx="3954458" cy="5040000"/>
          </a:xfrm>
        </p:spPr>
      </p:pic>
    </p:spTree>
    <p:extLst>
      <p:ext uri="{BB962C8B-B14F-4D97-AF65-F5344CB8AC3E}">
        <p14:creationId xmlns:p14="http://schemas.microsoft.com/office/powerpoint/2010/main" val="2846810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buNone/>
            </a:pPr>
            <a:endParaRPr lang="it-IT" i="1" dirty="0"/>
          </a:p>
          <a:p>
            <a:pPr marL="0" indent="0" algn="just">
              <a:buNone/>
            </a:pPr>
            <a:r>
              <a:rPr lang="it-IT" b="1" i="1" dirty="0"/>
              <a:t>nazionalizzazione delle masse</a:t>
            </a:r>
          </a:p>
          <a:p>
            <a:pPr marL="0" indent="0" algn="just">
              <a:buNone/>
            </a:pPr>
            <a:r>
              <a:rPr lang="it-IT" dirty="0"/>
              <a:t>espressione coniata da George L. Mosse per rendere conto del processo di coinvolgimento delle masse nella scena politica nazionale attraverso l’idea di nazione e il tentativo di farle sentire partecipi di una identità ‘superiore’ (la collettività nazionale).</a:t>
            </a:r>
            <a:endParaRPr lang="it-IT" i="1" dirty="0"/>
          </a:p>
        </p:txBody>
      </p:sp>
    </p:spTree>
    <p:extLst>
      <p:ext uri="{BB962C8B-B14F-4D97-AF65-F5344CB8AC3E}">
        <p14:creationId xmlns:p14="http://schemas.microsoft.com/office/powerpoint/2010/main" val="180498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i="1" dirty="0"/>
              <a:t>Insegnare la nazione.</a:t>
            </a:r>
          </a:p>
        </p:txBody>
      </p:sp>
      <p:sp>
        <p:nvSpPr>
          <p:cNvPr id="3" name="Segnaposto contenuto 2"/>
          <p:cNvSpPr>
            <a:spLocks noGrp="1"/>
          </p:cNvSpPr>
          <p:nvPr>
            <p:ph idx="1"/>
          </p:nvPr>
        </p:nvSpPr>
        <p:spPr/>
        <p:txBody>
          <a:bodyPr/>
          <a:lstStyle/>
          <a:p>
            <a:pPr marL="0" indent="0" algn="ctr">
              <a:buNone/>
            </a:pPr>
            <a:r>
              <a:rPr lang="it-IT" u="sng" dirty="0"/>
              <a:t>Le </a:t>
            </a:r>
            <a:r>
              <a:rPr lang="it-IT" b="1" u="sng" dirty="0"/>
              <a:t>istituzioni</a:t>
            </a:r>
            <a:r>
              <a:rPr lang="it-IT" u="sng" dirty="0"/>
              <a:t> e i loro strumenti</a:t>
            </a:r>
          </a:p>
          <a:p>
            <a:pPr marL="0" indent="0">
              <a:buNone/>
            </a:pPr>
            <a:endParaRPr lang="it-IT" dirty="0"/>
          </a:p>
          <a:p>
            <a:pPr>
              <a:buFontTx/>
              <a:buChar char="-"/>
            </a:pPr>
            <a:r>
              <a:rPr lang="it-IT" dirty="0"/>
              <a:t>la scuola;</a:t>
            </a:r>
          </a:p>
          <a:p>
            <a:pPr>
              <a:buFontTx/>
              <a:buChar char="-"/>
            </a:pPr>
            <a:r>
              <a:rPr lang="it-IT" dirty="0"/>
              <a:t>l’esercito;</a:t>
            </a:r>
          </a:p>
          <a:p>
            <a:pPr>
              <a:buFontTx/>
              <a:buChar char="-"/>
            </a:pPr>
            <a:r>
              <a:rPr lang="it-IT"/>
              <a:t>I rituali </a:t>
            </a:r>
            <a:r>
              <a:rPr lang="it-IT" dirty="0"/>
              <a:t>pubblici: le feste nazionali, la commemorazione dei </a:t>
            </a:r>
            <a:r>
              <a:rPr lang="it-IT" i="1" dirty="0" err="1"/>
              <a:t>grands</a:t>
            </a:r>
            <a:r>
              <a:rPr lang="it-IT" i="1" dirty="0"/>
              <a:t> </a:t>
            </a:r>
            <a:r>
              <a:rPr lang="it-IT" i="1" dirty="0" err="1"/>
              <a:t>hommes</a:t>
            </a:r>
            <a:r>
              <a:rPr lang="it-IT" dirty="0"/>
              <a:t>, le statue e la toponomastica.</a:t>
            </a:r>
          </a:p>
        </p:txBody>
      </p:sp>
    </p:spTree>
    <p:extLst>
      <p:ext uri="{BB962C8B-B14F-4D97-AF65-F5344CB8AC3E}">
        <p14:creationId xmlns:p14="http://schemas.microsoft.com/office/powerpoint/2010/main" val="3202841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idx="1"/>
          </p:nvPr>
        </p:nvSpPr>
        <p:spPr/>
        <p:txBody>
          <a:bodyPr>
            <a:normAutofit/>
          </a:bodyPr>
          <a:lstStyle/>
          <a:p>
            <a:pPr algn="just"/>
            <a:r>
              <a:rPr lang="it-IT" b="1" dirty="0"/>
              <a:t>Modificazioni materiali</a:t>
            </a:r>
            <a:r>
              <a:rPr lang="it-IT" dirty="0"/>
              <a:t> e </a:t>
            </a:r>
            <a:r>
              <a:rPr lang="it-IT" b="1" dirty="0"/>
              <a:t>immateriali</a:t>
            </a:r>
            <a:r>
              <a:rPr lang="it-IT" dirty="0"/>
              <a:t> che sconvolgono la società europea nella seconda metà dell’Ottocento:</a:t>
            </a:r>
          </a:p>
          <a:p>
            <a:pPr>
              <a:buFontTx/>
              <a:buChar char="-"/>
            </a:pPr>
            <a:r>
              <a:rPr lang="it-IT" dirty="0"/>
              <a:t>socio-economiche;</a:t>
            </a:r>
          </a:p>
          <a:p>
            <a:pPr>
              <a:buFontTx/>
              <a:buChar char="-"/>
            </a:pPr>
            <a:r>
              <a:rPr lang="it-IT" dirty="0"/>
              <a:t>politiche;</a:t>
            </a:r>
          </a:p>
          <a:p>
            <a:pPr>
              <a:buFontTx/>
              <a:buChar char="-"/>
            </a:pPr>
            <a:r>
              <a:rPr lang="it-IT" dirty="0"/>
              <a:t>culturali;</a:t>
            </a:r>
          </a:p>
          <a:p>
            <a:pPr>
              <a:buFontTx/>
              <a:buChar char="-"/>
            </a:pPr>
            <a:r>
              <a:rPr lang="it-IT" dirty="0"/>
              <a:t>diplomatiche.</a:t>
            </a:r>
          </a:p>
        </p:txBody>
      </p:sp>
    </p:spTree>
    <p:extLst>
      <p:ext uri="{BB962C8B-B14F-4D97-AF65-F5344CB8AC3E}">
        <p14:creationId xmlns:p14="http://schemas.microsoft.com/office/powerpoint/2010/main" val="3489550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buNone/>
            </a:pPr>
            <a:endParaRPr lang="it-IT" dirty="0"/>
          </a:p>
          <a:p>
            <a:pPr marL="0" indent="0">
              <a:buNone/>
            </a:pPr>
            <a:endParaRPr lang="it-IT" dirty="0"/>
          </a:p>
          <a:p>
            <a:pPr marL="0" indent="0" algn="just">
              <a:buNone/>
            </a:pPr>
            <a:r>
              <a:rPr lang="it-IT" dirty="0"/>
              <a:t>&gt; con l’avvento della società di massa nascono nuove </a:t>
            </a:r>
            <a:r>
              <a:rPr lang="it-IT" b="1" dirty="0"/>
              <a:t>dottrine</a:t>
            </a:r>
            <a:r>
              <a:rPr lang="it-IT" dirty="0"/>
              <a:t> (socialismo e nazionalismo) e nuove </a:t>
            </a:r>
            <a:r>
              <a:rPr lang="it-IT" b="1" dirty="0"/>
              <a:t>organizzazioni</a:t>
            </a:r>
            <a:r>
              <a:rPr lang="it-IT" dirty="0"/>
              <a:t> politiche (i </a:t>
            </a:r>
            <a:r>
              <a:rPr lang="it-IT" b="1" dirty="0"/>
              <a:t>partiti)</a:t>
            </a:r>
          </a:p>
          <a:p>
            <a:pPr marL="0" indent="0">
              <a:buNone/>
            </a:pPr>
            <a:endParaRPr lang="it-IT" b="1" dirty="0"/>
          </a:p>
          <a:p>
            <a:pPr marL="0" indent="0">
              <a:buNone/>
            </a:pPr>
            <a:endParaRPr lang="it-IT" dirty="0"/>
          </a:p>
        </p:txBody>
      </p:sp>
    </p:spTree>
    <p:extLst>
      <p:ext uri="{BB962C8B-B14F-4D97-AF65-F5344CB8AC3E}">
        <p14:creationId xmlns:p14="http://schemas.microsoft.com/office/powerpoint/2010/main" val="3287509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Pablo Picasso, </a:t>
            </a:r>
            <a:r>
              <a:rPr lang="it-IT" i="1" dirty="0"/>
              <a:t>Ritratto di </a:t>
            </a:r>
            <a:r>
              <a:rPr lang="it-IT" i="1" dirty="0" err="1"/>
              <a:t>Ambroise</a:t>
            </a:r>
            <a:r>
              <a:rPr lang="it-IT" i="1" dirty="0"/>
              <a:t> </a:t>
            </a:r>
            <a:r>
              <a:rPr lang="it-IT" i="1" dirty="0" err="1"/>
              <a:t>Vollard</a:t>
            </a:r>
            <a:r>
              <a:rPr lang="it-IT" i="1" dirty="0"/>
              <a:t> </a:t>
            </a:r>
            <a:r>
              <a:rPr lang="it-IT" dirty="0"/>
              <a:t>(1910)</a:t>
            </a:r>
          </a:p>
        </p:txBody>
      </p:sp>
      <p:pic>
        <p:nvPicPr>
          <p:cNvPr id="4" name="Segnaposto contenuto 3"/>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7785600" y="378000"/>
            <a:ext cx="4406400" cy="6480000"/>
          </a:xfrm>
        </p:spPr>
      </p:pic>
    </p:spTree>
    <p:extLst>
      <p:ext uri="{BB962C8B-B14F-4D97-AF65-F5344CB8AC3E}">
        <p14:creationId xmlns:p14="http://schemas.microsoft.com/office/powerpoint/2010/main" val="4156813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514350" indent="-514350" algn="ctr">
              <a:buFont typeface="+mj-lt"/>
              <a:buAutoNum type="arabicPeriod"/>
            </a:pPr>
            <a:r>
              <a:rPr lang="it-IT" b="1" dirty="0"/>
              <a:t>Tensione verso il </a:t>
            </a:r>
            <a:r>
              <a:rPr lang="it-IT" b="1" i="1" dirty="0"/>
              <a:t>presente.</a:t>
            </a:r>
          </a:p>
          <a:p>
            <a:pPr marL="0" indent="0" algn="ctr">
              <a:buNone/>
            </a:pPr>
            <a:r>
              <a:rPr lang="it-IT" dirty="0"/>
              <a:t>(movimenti artistici e letterari)</a:t>
            </a:r>
          </a:p>
        </p:txBody>
      </p:sp>
    </p:spTree>
    <p:extLst>
      <p:ext uri="{BB962C8B-B14F-4D97-AF65-F5344CB8AC3E}">
        <p14:creationId xmlns:p14="http://schemas.microsoft.com/office/powerpoint/2010/main" val="1866503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buNone/>
            </a:pPr>
            <a:r>
              <a:rPr lang="it-IT" dirty="0"/>
              <a:t>«Non possiamo portarci dietro dappertutto il cadavere di nostro padre».</a:t>
            </a:r>
          </a:p>
          <a:p>
            <a:pPr marL="0" indent="0">
              <a:buNone/>
            </a:pPr>
            <a:endParaRPr lang="it-IT" dirty="0"/>
          </a:p>
          <a:p>
            <a:pPr marL="0" indent="0">
              <a:buNone/>
            </a:pPr>
            <a:r>
              <a:rPr lang="it-IT" dirty="0"/>
              <a:t>Guillaume Apollinaire, </a:t>
            </a:r>
            <a:r>
              <a:rPr lang="it-IT" i="1" dirty="0"/>
              <a:t>Les </a:t>
            </a:r>
            <a:r>
              <a:rPr lang="it-IT" i="1" dirty="0" err="1"/>
              <a:t>peintres</a:t>
            </a:r>
            <a:r>
              <a:rPr lang="it-IT" i="1" dirty="0"/>
              <a:t> </a:t>
            </a:r>
            <a:r>
              <a:rPr lang="it-IT" i="1" dirty="0" err="1"/>
              <a:t>cubistes</a:t>
            </a:r>
            <a:r>
              <a:rPr lang="it-IT" i="1" dirty="0"/>
              <a:t>. </a:t>
            </a:r>
            <a:r>
              <a:rPr lang="it-IT" i="1" dirty="0" err="1"/>
              <a:t>Méditations</a:t>
            </a:r>
            <a:r>
              <a:rPr lang="it-IT" i="1" dirty="0"/>
              <a:t> </a:t>
            </a:r>
            <a:r>
              <a:rPr lang="it-IT" i="1" dirty="0" err="1"/>
              <a:t>esthétiques</a:t>
            </a:r>
            <a:r>
              <a:rPr lang="it-IT" dirty="0"/>
              <a:t> (1913).</a:t>
            </a:r>
          </a:p>
        </p:txBody>
      </p:sp>
    </p:spTree>
    <p:extLst>
      <p:ext uri="{BB962C8B-B14F-4D97-AF65-F5344CB8AC3E}">
        <p14:creationId xmlns:p14="http://schemas.microsoft.com/office/powerpoint/2010/main" val="593172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t>Claude Monet, </a:t>
            </a:r>
            <a:r>
              <a:rPr lang="it-IT" i="1" dirty="0"/>
              <a:t>La gare Saint Lazare </a:t>
            </a:r>
            <a:r>
              <a:rPr lang="it-IT" dirty="0"/>
              <a:t> (1877).</a:t>
            </a:r>
          </a:p>
        </p:txBody>
      </p:sp>
      <p:pic>
        <p:nvPicPr>
          <p:cNvPr id="4" name="Segnaposto contenuto 3" descr="Claude_Monet_004.jpg"/>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3010671" y="1854000"/>
            <a:ext cx="6170658" cy="5004000"/>
          </a:xfrm>
        </p:spPr>
      </p:pic>
    </p:spTree>
    <p:extLst>
      <p:ext uri="{BB962C8B-B14F-4D97-AF65-F5344CB8AC3E}">
        <p14:creationId xmlns:p14="http://schemas.microsoft.com/office/powerpoint/2010/main" val="612740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i="1" dirty="0"/>
              <a:t>Fondazione e manifesto del Futurismo</a:t>
            </a:r>
            <a:r>
              <a:rPr lang="it-IT" dirty="0"/>
              <a:t>, Filippo Tommaso Marinetti (1909).</a:t>
            </a:r>
          </a:p>
        </p:txBody>
      </p:sp>
      <p:pic>
        <p:nvPicPr>
          <p:cNvPr id="4" name="Segnaposto contenuto 3" descr="001.jpg"/>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4324923" y="1854000"/>
            <a:ext cx="3542154" cy="5004000"/>
          </a:xfrm>
        </p:spPr>
      </p:pic>
    </p:spTree>
    <p:extLst>
      <p:ext uri="{BB962C8B-B14F-4D97-AF65-F5344CB8AC3E}">
        <p14:creationId xmlns:p14="http://schemas.microsoft.com/office/powerpoint/2010/main" val="4068503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47040" y="81280"/>
            <a:ext cx="10906760" cy="6095683"/>
          </a:xfrm>
        </p:spPr>
        <p:txBody>
          <a:bodyPr>
            <a:normAutofit fontScale="47500" lnSpcReduction="20000"/>
          </a:bodyPr>
          <a:lstStyle/>
          <a:p>
            <a:pPr marL="514350" indent="-514350">
              <a:buAutoNum type="arabicPeriod"/>
            </a:pPr>
            <a:endParaRPr lang="it-IT" dirty="0"/>
          </a:p>
          <a:p>
            <a:pPr marL="514350" indent="-514350">
              <a:buAutoNum type="arabicPeriod"/>
            </a:pPr>
            <a:endParaRPr lang="it-IT" dirty="0"/>
          </a:p>
          <a:p>
            <a:pPr marL="514350" indent="-514350">
              <a:buAutoNum type="arabicPeriod"/>
            </a:pPr>
            <a:r>
              <a:rPr lang="it-IT" dirty="0"/>
              <a:t>Noi vogliamo cantare l'amor del pericolo, l'abitudine all'energia e alla temerità.</a:t>
            </a:r>
          </a:p>
          <a:p>
            <a:pPr marL="514350" indent="-514350">
              <a:buAutoNum type="arabicPeriod"/>
            </a:pPr>
            <a:r>
              <a:rPr lang="it-IT" dirty="0"/>
              <a:t>Il coraggio, l'audacia, la ribellione, saranno elementi essenziali della nostra poesia.</a:t>
            </a:r>
          </a:p>
          <a:p>
            <a:pPr marL="514350" indent="-514350">
              <a:buAutoNum type="arabicPeriod"/>
            </a:pPr>
            <a:r>
              <a:rPr lang="it-IT" dirty="0"/>
              <a:t>La letteratura esaltò fino ad oggi l'immobilità pensosa, l'estasi ed il sonno. Noi vogliamo esaltare il movimento aggressivo, l'insonnia febbrile, il passo di corsa, il salto mortale, lo schiaffo ed il pugno.</a:t>
            </a:r>
          </a:p>
          <a:p>
            <a:pPr marL="514350" indent="-514350">
              <a:buAutoNum type="arabicPeriod"/>
            </a:pPr>
            <a:r>
              <a:rPr lang="it-IT" b="1" dirty="0"/>
              <a:t>Noi affermiamo che la magnificenza del mondo si è arricchita di una bellezza nuova; la bellezza della velocità. Un automobile da corsa col suo cofano adorno di grossi tubi simili a serpenti dall'alito esplosivo... un automobile ruggente, che sembra correre sulla mitraglia, è più bello della Vittoria di Samotracia.</a:t>
            </a:r>
          </a:p>
          <a:p>
            <a:pPr marL="514350" indent="-514350" algn="just">
              <a:buFont typeface="+mj-lt"/>
              <a:buAutoNum type="arabicPeriod" startAt="5"/>
            </a:pPr>
            <a:r>
              <a:rPr lang="it-IT" sz="2800" dirty="0"/>
              <a:t>Noi vogliamo inneggiare all'uomo che tiene il volante, la cui asta ideale attraversa la Terra, lanciata a corsa, essa pure, sul circuito della sua orbita.</a:t>
            </a:r>
          </a:p>
          <a:p>
            <a:pPr marL="514350" indent="-514350" algn="just">
              <a:buFont typeface="+mj-lt"/>
              <a:buAutoNum type="arabicPeriod" startAt="5"/>
            </a:pPr>
            <a:r>
              <a:rPr lang="it-IT" sz="2800" dirty="0"/>
              <a:t>Bisogna che il poeta si prodighi con ardore, sfarzo e munificenza, per aumentare l'entusiastico fervore degli elementi primordiali.</a:t>
            </a:r>
          </a:p>
          <a:p>
            <a:pPr marL="514350" indent="-514350" algn="just">
              <a:buFont typeface="+mj-lt"/>
              <a:buAutoNum type="arabicPeriod" startAt="5"/>
            </a:pPr>
            <a:r>
              <a:rPr lang="it-IT" sz="2800" dirty="0"/>
              <a:t>Non v'è più bellezza se non nella lotta. Nessuna opera che non abbia un carattere aggressivo può essere un capolavoro. La poesia deve essere concepita come un violento assalto contro le forze ignote, per ridurle a prostrarsi davanti all'uomo.</a:t>
            </a:r>
          </a:p>
          <a:p>
            <a:pPr marL="514350" indent="-514350" algn="just">
              <a:buFont typeface="+mj-lt"/>
              <a:buAutoNum type="arabicPeriod" startAt="5"/>
            </a:pPr>
            <a:r>
              <a:rPr lang="it-IT" sz="2800" dirty="0"/>
              <a:t>Noi siamo sul promontorio estremo dei secoli!... Perché dovremmo guardarci alle spalle, se vogliamo sfondare le misteriose porte dell'impossibile? Il Tempo e lo Spazio morirono ieri. Noi viviamo già nell'assoluto, poiché abbiamo già creata l'eterna velocità onnipresente.</a:t>
            </a:r>
          </a:p>
          <a:p>
            <a:pPr marL="514350" indent="-514350" algn="just">
              <a:buFont typeface="+mj-lt"/>
              <a:buAutoNum type="arabicPeriod" startAt="5"/>
            </a:pPr>
            <a:r>
              <a:rPr lang="it-IT" sz="2800" b="1" dirty="0"/>
              <a:t>Noi vogliamo glorificare la guerra - sola igiene del mondo - il militarismo, il patriottismo, il gesto distruttore dei libertari, le belle idee per cui si muore e il disprezzo della donna</a:t>
            </a:r>
            <a:r>
              <a:rPr lang="it-IT" sz="2800" dirty="0"/>
              <a:t>.</a:t>
            </a:r>
          </a:p>
          <a:p>
            <a:pPr marL="514350" indent="-514350">
              <a:buFont typeface="+mj-lt"/>
              <a:buAutoNum type="arabicPeriod" startAt="10"/>
            </a:pPr>
            <a:r>
              <a:rPr lang="it-IT" sz="2800" b="1" dirty="0"/>
              <a:t>Noi vogliamo distruggere i musei, le biblioteche, le accademie d'ogni specie, e combattere contro il moralismo, il femminismo e contro ogni viltà opportunistica e utilitaria.</a:t>
            </a:r>
            <a:endParaRPr lang="it-IT" sz="2800" dirty="0"/>
          </a:p>
          <a:p>
            <a:pPr marL="514350" indent="-514350">
              <a:buFont typeface="+mj-lt"/>
              <a:buAutoNum type="arabicPeriod" startAt="10"/>
            </a:pPr>
            <a:r>
              <a:rPr lang="it-IT" sz="2800" dirty="0"/>
              <a:t>Noi canteremo le grandi folle agitate dal lavoro, dal piacere o dalla sommossa: canteremo le maree multicolori e polifoniche delle rivoluzioni nelle capitali moderne; canteremo il vibrante fervore notturno degli arsenali e dei cantieri, incendiati da violente lune elettriche; le stazioni ingorde, divoratrici di serpi che fumano; le officine appese alle nuvole per i contorti fili dei loro fumi; i ponti simili a ginnasti giganti che scavalcano i fiumi, balenanti al sole con un luccichio di coltelli; i piroscafi avventurosi che fiutano l'orizzonte, e le locomotive dall'ampio petto, che scalpitano sulle rotaie, come enormi cavalli d'acciaio imbrigliati di tubi, e il volo scivolante degli aeroplani, la cui elica garrisce al vento come una bandiera e sembra applaudire come una folla entusiasta.</a:t>
            </a:r>
          </a:p>
          <a:p>
            <a:pPr marL="0" indent="0">
              <a:buNone/>
            </a:pPr>
            <a:r>
              <a:rPr lang="it-IT" sz="2800" dirty="0"/>
              <a:t>È dall'Italia che noi lanciamo per il mondo questo nostro manifesto di violenza travolgente e incendiaria col quale fondiamo oggi il FUTURISMO perché vogliamo liberare questo paese dalla sua fetida cancrena di professori, d'archeologi, di ciceroni e d'antiquari. Già per troppo tempo l'Italia è stata un mercato di rigattieri. Noi vogliamo liberarla dagli innumerevoli musei che la coprono tutta di cimiteri.</a:t>
            </a:r>
          </a:p>
          <a:p>
            <a:pPr marL="514350" indent="-514350" algn="just">
              <a:buFont typeface="+mj-lt"/>
              <a:buAutoNum type="arabicPeriod" startAt="5"/>
            </a:pPr>
            <a:endParaRPr lang="it-IT" sz="2800" dirty="0"/>
          </a:p>
          <a:p>
            <a:pPr marL="514350" indent="-514350">
              <a:buAutoNum type="arabicPeriod"/>
            </a:pPr>
            <a:endParaRPr lang="it-IT" b="1" dirty="0"/>
          </a:p>
          <a:p>
            <a:pPr marL="0" indent="0">
              <a:buNone/>
            </a:pPr>
            <a:endParaRPr lang="it-IT" dirty="0"/>
          </a:p>
        </p:txBody>
      </p:sp>
    </p:spTree>
    <p:extLst>
      <p:ext uri="{BB962C8B-B14F-4D97-AF65-F5344CB8AC3E}">
        <p14:creationId xmlns:p14="http://schemas.microsoft.com/office/powerpoint/2010/main" val="216904290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640</TotalTime>
  <Words>977</Words>
  <Application>Microsoft Macintosh PowerPoint</Application>
  <PresentationFormat>Widescreen</PresentationFormat>
  <Paragraphs>73</Paragraphs>
  <Slides>19</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19</vt:i4>
      </vt:variant>
    </vt:vector>
  </HeadingPairs>
  <TitlesOfParts>
    <vt:vector size="23" baseType="lpstr">
      <vt:lpstr>Arial</vt:lpstr>
      <vt:lpstr>Calibri</vt:lpstr>
      <vt:lpstr>Calibri Light</vt:lpstr>
      <vt:lpstr>Tema di Office</vt:lpstr>
      <vt:lpstr>I processi di nation building e l’avvento della società di massa.</vt:lpstr>
      <vt:lpstr>Presentazione standard di PowerPoint</vt:lpstr>
      <vt:lpstr>Presentazione standard di PowerPoint</vt:lpstr>
      <vt:lpstr>Pablo Picasso, Ritratto di Ambroise Vollard (1910)</vt:lpstr>
      <vt:lpstr>Presentazione standard di PowerPoint</vt:lpstr>
      <vt:lpstr>Presentazione standard di PowerPoint</vt:lpstr>
      <vt:lpstr>Claude Monet, La gare Saint Lazare  (1877).</vt:lpstr>
      <vt:lpstr>Fondazione e manifesto del Futurismo, Filippo Tommaso Marinetti (1909).</vt:lpstr>
      <vt:lpstr>Presentazione standard di PowerPoint</vt:lpstr>
      <vt:lpstr>Presentazione standard di PowerPoint</vt:lpstr>
      <vt:lpstr>Presentazione standard di PowerPoint</vt:lpstr>
      <vt:lpstr>Presentazione standard di PowerPoint</vt:lpstr>
      <vt:lpstr>Tempi moderni, Charlie Chaplin (1936)</vt:lpstr>
      <vt:lpstr>Presentazione standard di PowerPoint</vt:lpstr>
      <vt:lpstr>Presentazione standard di PowerPoint</vt:lpstr>
      <vt:lpstr>Presentazione standard di PowerPoint</vt:lpstr>
      <vt:lpstr>E. Atget, bd. de Strasbourg - Paris (1912)</vt:lpstr>
      <vt:lpstr>Presentazione standard di PowerPoint</vt:lpstr>
      <vt:lpstr>Insegnare la nazione.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maddalena carli</dc:creator>
  <cp:lastModifiedBy>maddalena carli</cp:lastModifiedBy>
  <cp:revision>6</cp:revision>
  <dcterms:created xsi:type="dcterms:W3CDTF">2022-09-23T13:57:19Z</dcterms:created>
  <dcterms:modified xsi:type="dcterms:W3CDTF">2023-09-24T16:08:57Z</dcterms:modified>
</cp:coreProperties>
</file>