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80" r:id="rId2"/>
    <p:sldId id="281" r:id="rId3"/>
    <p:sldId id="285" r:id="rId4"/>
    <p:sldId id="284" r:id="rId5"/>
    <p:sldId id="283" r:id="rId6"/>
    <p:sldId id="268" r:id="rId7"/>
    <p:sldId id="275" r:id="rId8"/>
    <p:sldId id="269" r:id="rId9"/>
    <p:sldId id="270" r:id="rId10"/>
    <p:sldId id="271" r:id="rId11"/>
    <p:sldId id="272" r:id="rId12"/>
    <p:sldId id="273" r:id="rId13"/>
    <p:sldId id="282" r:id="rId14"/>
    <p:sldId id="274" r:id="rId15"/>
    <p:sldId id="28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2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solidarnosc.gov.pl/?command=app/kartki/send&amp;card_id=9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www.solidarnosc.gov.pl/?command=app/kartki/send&amp;card_id=15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olo 1">
            <a:extLst>
              <a:ext uri="{FF2B5EF4-FFF2-40B4-BE49-F238E27FC236}">
                <a16:creationId xmlns:a16="http://schemas.microsoft.com/office/drawing/2014/main" id="{43B9F918-0D7C-4A9A-BFFA-85342E496A4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it-IT" altLang="it-IT" sz="4400"/>
              <a:t>La guerra fredda 1975-1991 </a:t>
            </a:r>
            <a:br>
              <a:rPr lang="it-IT" altLang="it-IT" sz="4400"/>
            </a:br>
            <a:endParaRPr lang="it-IT" altLang="it-IT" sz="440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07FEAE8-A8CC-488C-929A-F59998CC5E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sz="1600" dirty="0">
                <a:latin typeface="Times New Roman" pitchFamily="18" charset="0"/>
                <a:cs typeface="Times New Roman" pitchFamily="18" charset="0"/>
              </a:rPr>
              <a:t>Prof. Pasquale </a:t>
            </a:r>
            <a:r>
              <a:rPr lang="it-IT" sz="1600" dirty="0" err="1">
                <a:latin typeface="Times New Roman" pitchFamily="18" charset="0"/>
                <a:cs typeface="Times New Roman" pitchFamily="18" charset="0"/>
              </a:rPr>
              <a:t>Iuso</a:t>
            </a:r>
            <a:endParaRPr lang="it-IT" sz="16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defRPr/>
            </a:pPr>
            <a:r>
              <a:rPr lang="it-IT" sz="1600" dirty="0">
                <a:latin typeface="Times New Roman" pitchFamily="18" charset="0"/>
                <a:cs typeface="Times New Roman" pitchFamily="18" charset="0"/>
              </a:rPr>
              <a:t>Corso di laurea in Politiche Internazionali e della Sostenibilità</a:t>
            </a:r>
          </a:p>
          <a:p>
            <a:pPr marL="514350" indent="-514350">
              <a:defRPr/>
            </a:pPr>
            <a:r>
              <a:rPr lang="it-IT" sz="1600" dirty="0">
                <a:latin typeface="Times New Roman" pitchFamily="18" charset="0"/>
                <a:cs typeface="Times New Roman" pitchFamily="18" charset="0"/>
              </a:rPr>
              <a:t>Storia e geopolitica del Novecento</a:t>
            </a:r>
          </a:p>
          <a:p>
            <a:pPr>
              <a:defRPr/>
            </a:pP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7C02934-23F4-4745-96A7-BBC723CE9E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91733" y="624110"/>
            <a:ext cx="6045199" cy="106922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it-IT" altLang="it-IT" sz="2800" dirty="0"/>
              <a:t>Superamento della Guerra Fredda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C0DCC2E2-9E67-41E7-B396-2D91FF179C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99633" y="1510863"/>
            <a:ext cx="8915400" cy="440415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endParaRPr lang="it-IT" altLang="it-IT" dirty="0"/>
          </a:p>
          <a:p>
            <a:pPr>
              <a:lnSpc>
                <a:spcPct val="80000"/>
              </a:lnSpc>
            </a:pPr>
            <a:endParaRPr lang="it-IT" altLang="it-IT" dirty="0"/>
          </a:p>
          <a:p>
            <a:pPr>
              <a:lnSpc>
                <a:spcPct val="80000"/>
              </a:lnSpc>
            </a:pPr>
            <a:r>
              <a:rPr lang="it-IT" altLang="it-IT" dirty="0"/>
              <a:t>La Guerra fredda viene superata progressivamente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t-IT" altLang="it-IT" dirty="0"/>
              <a:t> tra l’85 e l’89: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dirty="0"/>
              <a:t>20-21 nov. 1985 Ginevra: Summit </a:t>
            </a:r>
            <a:r>
              <a:rPr lang="it-IT" altLang="it-IT" dirty="0" err="1"/>
              <a:t>Gorbacev-Regan</a:t>
            </a:r>
            <a:endParaRPr lang="it-IT" altLang="it-IT" dirty="0"/>
          </a:p>
          <a:p>
            <a:pPr lvl="1" eaLnBrk="1" hangingPunct="1">
              <a:lnSpc>
                <a:spcPct val="80000"/>
              </a:lnSpc>
            </a:pPr>
            <a:r>
              <a:rPr lang="it-IT" altLang="it-IT" dirty="0"/>
              <a:t>11-12 ott. 1986 </a:t>
            </a:r>
            <a:r>
              <a:rPr lang="it-IT" altLang="it-IT" dirty="0" err="1"/>
              <a:t>Reykjavik</a:t>
            </a:r>
            <a:r>
              <a:rPr lang="it-IT" altLang="it-IT" dirty="0"/>
              <a:t>: II vertice </a:t>
            </a:r>
            <a:r>
              <a:rPr lang="it-IT" altLang="it-IT" dirty="0" err="1"/>
              <a:t>Gorbacev-Regan</a:t>
            </a:r>
            <a:endParaRPr lang="it-IT" altLang="it-IT" dirty="0"/>
          </a:p>
          <a:p>
            <a:pPr lvl="1" eaLnBrk="1" hangingPunct="1">
              <a:lnSpc>
                <a:spcPct val="80000"/>
              </a:lnSpc>
            </a:pPr>
            <a:r>
              <a:rPr lang="it-IT" altLang="it-IT" dirty="0"/>
              <a:t>7-10 dicembre 1987: Accordi Usa-Urss sull’eliminazione 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it-IT" altLang="it-IT" dirty="0"/>
              <a:t>delle testate nucleari a medio raggio in Europa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dirty="0"/>
              <a:t>1987-1989: Ritiro truppe sovietiche dall’Afghanistan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dirty="0"/>
              <a:t>1988: programma di ritiro unilaterale di forze convenzionali sovietiche dall’Europa orientale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dirty="0"/>
              <a:t>Colloqui </a:t>
            </a:r>
            <a:r>
              <a:rPr lang="it-IT" altLang="it-IT" i="1" dirty="0"/>
              <a:t>Start</a:t>
            </a:r>
            <a:r>
              <a:rPr lang="it-IT" altLang="it-IT" dirty="0"/>
              <a:t>: riduzione progressiva armamenti atomici. 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dirty="0"/>
              <a:t>31 luglio 1991 Mosca: Trattati Start I (Bush-</a:t>
            </a:r>
            <a:r>
              <a:rPr lang="it-IT" altLang="it-IT" dirty="0" err="1"/>
              <a:t>Gorbacev</a:t>
            </a:r>
            <a:r>
              <a:rPr lang="it-IT" altLang="it-IT" dirty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dirty="0"/>
              <a:t>Dicembre 1992: Start 2 (Bush-Eltsin) </a:t>
            </a:r>
          </a:p>
          <a:p>
            <a:pPr lvl="1" eaLnBrk="1" hangingPunct="1">
              <a:lnSpc>
                <a:spcPct val="80000"/>
              </a:lnSpc>
            </a:pPr>
            <a:endParaRPr lang="it-IT" altLang="it-IT" dirty="0"/>
          </a:p>
        </p:txBody>
      </p:sp>
      <p:pic>
        <p:nvPicPr>
          <p:cNvPr id="8196" name="Picture 4" descr="1987">
            <a:extLst>
              <a:ext uri="{FF2B5EF4-FFF2-40B4-BE49-F238E27FC236}">
                <a16:creationId xmlns:a16="http://schemas.microsoft.com/office/drawing/2014/main" id="{05425A9A-0D93-42A4-8B29-DC2214C725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4475" y="624110"/>
            <a:ext cx="3995737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2731814-7346-45D8-A9D0-81786ABD82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24356" y="312055"/>
            <a:ext cx="8911687" cy="76442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it-IT" altLang="it-IT" sz="3200" dirty="0"/>
              <a:t>Transizione Europa orientale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E3CF1F4-6FB9-4C50-8175-E6F803069C9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79612" y="1168400"/>
            <a:ext cx="4313864" cy="517313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it-IT" altLang="it-IT" sz="1400" b="1" dirty="0"/>
              <a:t>Ungheria</a:t>
            </a:r>
            <a:r>
              <a:rPr lang="it-IT" altLang="it-IT" sz="1400" dirty="0"/>
              <a:t>: </a:t>
            </a:r>
          </a:p>
          <a:p>
            <a:pPr lvl="1" eaLnBrk="1" hangingPunct="1">
              <a:lnSpc>
                <a:spcPct val="110000"/>
              </a:lnSpc>
            </a:pPr>
            <a:r>
              <a:rPr lang="it-IT" altLang="it-IT" sz="1200" dirty="0"/>
              <a:t>riforme economiche liberali</a:t>
            </a:r>
          </a:p>
          <a:p>
            <a:pPr lvl="1" eaLnBrk="1" hangingPunct="1">
              <a:lnSpc>
                <a:spcPct val="110000"/>
              </a:lnSpc>
            </a:pPr>
            <a:r>
              <a:rPr lang="it-IT" altLang="it-IT" sz="1200" dirty="0"/>
              <a:t>1989:libere elezioni-governo </a:t>
            </a:r>
            <a:r>
              <a:rPr lang="it-IT" altLang="it-IT" sz="1200" dirty="0" err="1"/>
              <a:t>Jozsef</a:t>
            </a:r>
            <a:r>
              <a:rPr lang="it-IT" altLang="it-IT" sz="1200" dirty="0"/>
              <a:t> </a:t>
            </a:r>
            <a:r>
              <a:rPr lang="it-IT" altLang="it-IT" sz="1200" dirty="0" err="1"/>
              <a:t>Antall</a:t>
            </a:r>
            <a:endParaRPr lang="it-IT" altLang="it-IT" sz="1200" dirty="0"/>
          </a:p>
          <a:p>
            <a:pPr eaLnBrk="1" hangingPunct="1">
              <a:lnSpc>
                <a:spcPct val="110000"/>
              </a:lnSpc>
            </a:pPr>
            <a:r>
              <a:rPr lang="it-IT" altLang="it-IT" sz="1400" b="1" dirty="0"/>
              <a:t>Polonia</a:t>
            </a:r>
            <a:r>
              <a:rPr lang="it-IT" altLang="it-IT" sz="1400" dirty="0"/>
              <a:t>: </a:t>
            </a:r>
          </a:p>
          <a:p>
            <a:pPr lvl="1" eaLnBrk="1" hangingPunct="1">
              <a:lnSpc>
                <a:spcPct val="110000"/>
              </a:lnSpc>
            </a:pPr>
            <a:r>
              <a:rPr lang="it-IT" altLang="it-IT" sz="1200" dirty="0"/>
              <a:t>riforma politica guidata da </a:t>
            </a:r>
            <a:r>
              <a:rPr lang="it-IT" altLang="it-IT" sz="1200" dirty="0" err="1"/>
              <a:t>Solidarnosc</a:t>
            </a:r>
            <a:r>
              <a:rPr lang="it-IT" altLang="it-IT" sz="1200" dirty="0"/>
              <a:t> e chiesa cattolica</a:t>
            </a:r>
          </a:p>
          <a:p>
            <a:pPr lvl="1" eaLnBrk="1" hangingPunct="1">
              <a:lnSpc>
                <a:spcPct val="110000"/>
              </a:lnSpc>
            </a:pPr>
            <a:r>
              <a:rPr lang="it-IT" altLang="it-IT" sz="1200" dirty="0"/>
              <a:t>1989: elezioni con la vittoria di </a:t>
            </a:r>
            <a:r>
              <a:rPr lang="it-IT" altLang="it-IT" sz="1200" dirty="0" err="1"/>
              <a:t>Tadeusz</a:t>
            </a:r>
            <a:r>
              <a:rPr lang="it-IT" altLang="it-IT" sz="1200" dirty="0"/>
              <a:t> </a:t>
            </a:r>
            <a:r>
              <a:rPr lang="it-IT" altLang="it-IT" sz="1200" dirty="0" err="1"/>
              <a:t>Mazowiecki</a:t>
            </a:r>
            <a:r>
              <a:rPr lang="it-IT" altLang="it-IT" sz="1200" dirty="0"/>
              <a:t> (cattolico-democratico)</a:t>
            </a:r>
          </a:p>
          <a:p>
            <a:pPr eaLnBrk="1" hangingPunct="1">
              <a:lnSpc>
                <a:spcPct val="110000"/>
              </a:lnSpc>
            </a:pPr>
            <a:r>
              <a:rPr lang="it-IT" altLang="it-IT" sz="1400" b="1" dirty="0" err="1"/>
              <a:t>Rdt</a:t>
            </a:r>
            <a:r>
              <a:rPr lang="it-IT" altLang="it-IT" sz="1400" dirty="0"/>
              <a:t>:</a:t>
            </a:r>
          </a:p>
          <a:p>
            <a:pPr lvl="1" eaLnBrk="1" hangingPunct="1">
              <a:lnSpc>
                <a:spcPct val="110000"/>
              </a:lnSpc>
            </a:pPr>
            <a:r>
              <a:rPr lang="it-IT" altLang="it-IT" sz="1200" dirty="0"/>
              <a:t>1989 dimissioni di </a:t>
            </a:r>
            <a:r>
              <a:rPr lang="it-IT" altLang="it-IT" sz="1200" dirty="0" err="1"/>
              <a:t>Honecker</a:t>
            </a:r>
            <a:endParaRPr lang="it-IT" altLang="it-IT" sz="1200" dirty="0"/>
          </a:p>
          <a:p>
            <a:pPr lvl="1" eaLnBrk="1" hangingPunct="1">
              <a:lnSpc>
                <a:spcPct val="110000"/>
              </a:lnSpc>
            </a:pPr>
            <a:r>
              <a:rPr lang="it-IT" altLang="it-IT" sz="1200" dirty="0"/>
              <a:t>Governo provvisorio riformatore guidato da Hans </a:t>
            </a:r>
            <a:r>
              <a:rPr lang="it-IT" altLang="it-IT" sz="1200" dirty="0" err="1"/>
              <a:t>Modrow</a:t>
            </a:r>
            <a:r>
              <a:rPr lang="it-IT" altLang="it-IT" sz="1200" dirty="0"/>
              <a:t> (</a:t>
            </a:r>
            <a:r>
              <a:rPr lang="it-IT" altLang="it-IT" sz="1200" dirty="0" err="1"/>
              <a:t>Sed</a:t>
            </a:r>
            <a:r>
              <a:rPr lang="it-IT" altLang="it-IT" sz="1200" dirty="0"/>
              <a:t>)</a:t>
            </a:r>
          </a:p>
          <a:p>
            <a:pPr lvl="1" eaLnBrk="1" hangingPunct="1">
              <a:lnSpc>
                <a:spcPct val="110000"/>
              </a:lnSpc>
            </a:pPr>
            <a:r>
              <a:rPr lang="it-IT" altLang="it-IT" sz="1200" dirty="0"/>
              <a:t>9 novembre 1989 crollo muro di Berlino</a:t>
            </a:r>
          </a:p>
          <a:p>
            <a:pPr lvl="1" eaLnBrk="1" hangingPunct="1">
              <a:lnSpc>
                <a:spcPct val="110000"/>
              </a:lnSpc>
            </a:pPr>
            <a:r>
              <a:rPr lang="it-IT" altLang="it-IT" sz="1200" dirty="0"/>
              <a:t>3 ottobre 1990 riunificazione Germania</a:t>
            </a:r>
          </a:p>
          <a:p>
            <a:pPr lvl="1" eaLnBrk="1" hangingPunct="1">
              <a:lnSpc>
                <a:spcPct val="110000"/>
              </a:lnSpc>
            </a:pPr>
            <a:r>
              <a:rPr lang="it-IT" altLang="it-IT" sz="1200" dirty="0"/>
              <a:t>1994: Partenza delle ultime truppe alleate da Berlino</a:t>
            </a:r>
          </a:p>
          <a:p>
            <a:pPr eaLnBrk="1" hangingPunct="1">
              <a:lnSpc>
                <a:spcPct val="110000"/>
              </a:lnSpc>
            </a:pPr>
            <a:r>
              <a:rPr lang="it-IT" altLang="it-IT" sz="1400" b="1" dirty="0"/>
              <a:t>Cecoslovacchia</a:t>
            </a:r>
            <a:r>
              <a:rPr lang="it-IT" altLang="it-IT" sz="1400" dirty="0"/>
              <a:t>:</a:t>
            </a:r>
          </a:p>
          <a:p>
            <a:pPr lvl="1" eaLnBrk="1" hangingPunct="1">
              <a:lnSpc>
                <a:spcPct val="110000"/>
              </a:lnSpc>
            </a:pPr>
            <a:r>
              <a:rPr lang="it-IT" altLang="it-IT" sz="1200" dirty="0"/>
              <a:t>1989: “rivoluzione di velluto” cade </a:t>
            </a:r>
            <a:r>
              <a:rPr lang="it-IT" altLang="it-IT" sz="1200" dirty="0" err="1"/>
              <a:t>Husak</a:t>
            </a:r>
            <a:r>
              <a:rPr lang="it-IT" altLang="it-IT" sz="1200" dirty="0"/>
              <a:t> e </a:t>
            </a:r>
            <a:r>
              <a:rPr lang="it-IT" altLang="it-IT" sz="1200" dirty="0" err="1"/>
              <a:t>Vaclav</a:t>
            </a:r>
            <a:r>
              <a:rPr lang="it-IT" altLang="it-IT" sz="1200" dirty="0"/>
              <a:t> Klaus diviene presidente della Repubblica </a:t>
            </a:r>
          </a:p>
          <a:p>
            <a:pPr lvl="1" eaLnBrk="1" hangingPunct="1">
              <a:lnSpc>
                <a:spcPct val="110000"/>
              </a:lnSpc>
            </a:pPr>
            <a:r>
              <a:rPr lang="it-IT" altLang="it-IT" sz="1200" dirty="0"/>
              <a:t>1993: Repubblica Ceca e Slovacca</a:t>
            </a:r>
            <a:endParaRPr lang="it-IT" altLang="it-IT" sz="1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it-IT" altLang="it-IT" sz="1400" dirty="0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49390687-2850-41B0-ABE5-25391509D7E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680200" y="1168400"/>
            <a:ext cx="4995333" cy="5528733"/>
          </a:xfrm>
        </p:spPr>
        <p:txBody>
          <a:bodyPr>
            <a:normAutofit fontScale="55000" lnSpcReduction="20000"/>
          </a:bodyPr>
          <a:lstStyle/>
          <a:p>
            <a:pPr eaLnBrk="1" hangingPunct="1">
              <a:lnSpc>
                <a:spcPct val="120000"/>
              </a:lnSpc>
            </a:pPr>
            <a:r>
              <a:rPr lang="it-IT" altLang="it-IT" sz="2100" b="1" dirty="0"/>
              <a:t>Romania</a:t>
            </a:r>
            <a:r>
              <a:rPr lang="it-IT" altLang="it-IT" sz="2100" dirty="0"/>
              <a:t>:</a:t>
            </a:r>
          </a:p>
          <a:p>
            <a:pPr lvl="1" eaLnBrk="1" hangingPunct="1">
              <a:lnSpc>
                <a:spcPct val="120000"/>
              </a:lnSpc>
            </a:pPr>
            <a:r>
              <a:rPr lang="it-IT" altLang="it-IT" sz="1800" dirty="0"/>
              <a:t>1989: Minoranza ungherese di </a:t>
            </a:r>
            <a:r>
              <a:rPr lang="it-IT" altLang="it-IT" sz="1800" dirty="0" err="1"/>
              <a:t>transilvania</a:t>
            </a:r>
            <a:endParaRPr lang="it-IT" altLang="it-IT" sz="1800" dirty="0"/>
          </a:p>
          <a:p>
            <a:pPr lvl="1" eaLnBrk="1" hangingPunct="1">
              <a:lnSpc>
                <a:spcPct val="120000"/>
              </a:lnSpc>
            </a:pPr>
            <a:r>
              <a:rPr lang="it-IT" altLang="it-IT" sz="1800" dirty="0" err="1"/>
              <a:t>Ion</a:t>
            </a:r>
            <a:r>
              <a:rPr lang="it-IT" altLang="it-IT" sz="1800" dirty="0"/>
              <a:t> </a:t>
            </a:r>
            <a:r>
              <a:rPr lang="it-IT" altLang="it-IT" sz="1800" dirty="0" err="1"/>
              <a:t>Ilescu</a:t>
            </a:r>
            <a:r>
              <a:rPr lang="it-IT" altLang="it-IT" sz="1800" dirty="0"/>
              <a:t> (Fronte di salvezza nazionale)</a:t>
            </a:r>
          </a:p>
          <a:p>
            <a:pPr lvl="1" eaLnBrk="1" hangingPunct="1">
              <a:lnSpc>
                <a:spcPct val="120000"/>
              </a:lnSpc>
            </a:pPr>
            <a:r>
              <a:rPr lang="it-IT" altLang="it-IT" sz="1800" dirty="0"/>
              <a:t>Dicembre 1989: fucilazione </a:t>
            </a:r>
            <a:r>
              <a:rPr lang="it-IT" altLang="it-IT" sz="1800" dirty="0" err="1"/>
              <a:t>Ceausesco</a:t>
            </a:r>
            <a:r>
              <a:rPr lang="it-IT" altLang="it-IT" sz="1800" dirty="0"/>
              <a:t> </a:t>
            </a:r>
          </a:p>
          <a:p>
            <a:pPr lvl="1" eaLnBrk="1" hangingPunct="1">
              <a:lnSpc>
                <a:spcPct val="120000"/>
              </a:lnSpc>
            </a:pPr>
            <a:r>
              <a:rPr lang="it-IT" altLang="it-IT" sz="1800" dirty="0"/>
              <a:t>Elezioni 20 maggio 1990: </a:t>
            </a:r>
            <a:r>
              <a:rPr lang="it-IT" altLang="it-IT" sz="1800" dirty="0" err="1"/>
              <a:t>Ion</a:t>
            </a:r>
            <a:r>
              <a:rPr lang="it-IT" altLang="it-IT" sz="1800" dirty="0"/>
              <a:t> </a:t>
            </a:r>
            <a:r>
              <a:rPr lang="it-IT" altLang="it-IT" sz="1800" dirty="0" err="1"/>
              <a:t>Ilescu</a:t>
            </a:r>
            <a:r>
              <a:rPr lang="it-IT" altLang="it-IT" sz="1800" dirty="0"/>
              <a:t> (Fronte di salvezza nazionale)</a:t>
            </a:r>
            <a:r>
              <a:rPr lang="it-IT" altLang="it-IT" sz="1400" dirty="0"/>
              <a:t> </a:t>
            </a:r>
          </a:p>
          <a:p>
            <a:pPr eaLnBrk="1" hangingPunct="1">
              <a:lnSpc>
                <a:spcPct val="120000"/>
              </a:lnSpc>
            </a:pPr>
            <a:r>
              <a:rPr lang="it-IT" altLang="it-IT" sz="2100" b="1" dirty="0"/>
              <a:t>Bulgaria</a:t>
            </a:r>
            <a:r>
              <a:rPr lang="it-IT" altLang="it-IT" dirty="0"/>
              <a:t>:</a:t>
            </a:r>
          </a:p>
          <a:p>
            <a:pPr lvl="1" eaLnBrk="1" hangingPunct="1">
              <a:lnSpc>
                <a:spcPct val="120000"/>
              </a:lnSpc>
            </a:pPr>
            <a:r>
              <a:rPr lang="it-IT" altLang="it-IT" sz="1800" dirty="0"/>
              <a:t>1989-90, rimase il problema della  minoranza turca </a:t>
            </a:r>
            <a:endParaRPr lang="it-IT" altLang="it-IT" sz="1400" dirty="0"/>
          </a:p>
          <a:p>
            <a:pPr eaLnBrk="1" hangingPunct="1">
              <a:lnSpc>
                <a:spcPct val="120000"/>
              </a:lnSpc>
            </a:pPr>
            <a:r>
              <a:rPr lang="it-IT" altLang="it-IT" sz="2200" b="1" dirty="0"/>
              <a:t>Albania</a:t>
            </a:r>
            <a:r>
              <a:rPr lang="it-IT" altLang="it-IT" sz="2200" dirty="0"/>
              <a:t>: </a:t>
            </a:r>
          </a:p>
          <a:p>
            <a:pPr lvl="1" eaLnBrk="1" hangingPunct="1">
              <a:lnSpc>
                <a:spcPct val="120000"/>
              </a:lnSpc>
            </a:pPr>
            <a:r>
              <a:rPr lang="it-IT" altLang="it-IT" sz="1800" dirty="0"/>
              <a:t>1985 </a:t>
            </a:r>
            <a:r>
              <a:rPr lang="it-IT" altLang="it-IT" sz="1800" dirty="0" err="1"/>
              <a:t>Ramiz</a:t>
            </a:r>
            <a:r>
              <a:rPr lang="it-IT" altLang="it-IT" sz="1800" dirty="0"/>
              <a:t> Alia</a:t>
            </a:r>
          </a:p>
          <a:p>
            <a:pPr lvl="1" eaLnBrk="1" hangingPunct="1">
              <a:lnSpc>
                <a:spcPct val="120000"/>
              </a:lnSpc>
            </a:pPr>
            <a:r>
              <a:rPr lang="it-IT" altLang="it-IT" sz="1800" dirty="0"/>
              <a:t>1990 avvio processo di liberalizzazione</a:t>
            </a:r>
          </a:p>
          <a:p>
            <a:pPr lvl="1" eaLnBrk="1" hangingPunct="1">
              <a:lnSpc>
                <a:spcPct val="120000"/>
              </a:lnSpc>
            </a:pPr>
            <a:r>
              <a:rPr lang="it-IT" altLang="it-IT" sz="1800" dirty="0"/>
              <a:t>1991: pluralismo</a:t>
            </a:r>
          </a:p>
          <a:p>
            <a:pPr lvl="1" eaLnBrk="1" hangingPunct="1">
              <a:lnSpc>
                <a:spcPct val="120000"/>
              </a:lnSpc>
            </a:pPr>
            <a:r>
              <a:rPr lang="it-IT" altLang="it-IT" sz="1800" dirty="0"/>
              <a:t>1992 elezioni: Sali Berisha (partito democratico)</a:t>
            </a:r>
          </a:p>
          <a:p>
            <a:pPr eaLnBrk="1" hangingPunct="1">
              <a:lnSpc>
                <a:spcPct val="120000"/>
              </a:lnSpc>
            </a:pPr>
            <a:r>
              <a:rPr lang="it-IT" altLang="it-IT" sz="2200" b="1" dirty="0"/>
              <a:t>Jugoslavia</a:t>
            </a:r>
            <a:r>
              <a:rPr lang="it-IT" altLang="it-IT" dirty="0"/>
              <a:t>:</a:t>
            </a:r>
          </a:p>
          <a:p>
            <a:pPr lvl="1" eaLnBrk="1" hangingPunct="1">
              <a:lnSpc>
                <a:spcPct val="120000"/>
              </a:lnSpc>
            </a:pPr>
            <a:r>
              <a:rPr lang="it-IT" altLang="it-IT" sz="1800" dirty="0"/>
              <a:t>1989: elezioni Slovenia e Croazia</a:t>
            </a:r>
          </a:p>
          <a:p>
            <a:pPr lvl="1" eaLnBrk="1" hangingPunct="1">
              <a:lnSpc>
                <a:spcPct val="120000"/>
              </a:lnSpc>
            </a:pPr>
            <a:r>
              <a:rPr lang="it-IT" altLang="it-IT" sz="1800" dirty="0"/>
              <a:t>1990: elezioni Serbia e Montenegro</a:t>
            </a:r>
          </a:p>
          <a:p>
            <a:pPr lvl="1" eaLnBrk="1" hangingPunct="1">
              <a:lnSpc>
                <a:spcPct val="120000"/>
              </a:lnSpc>
            </a:pPr>
            <a:r>
              <a:rPr lang="it-IT" altLang="it-IT" sz="1800" dirty="0"/>
              <a:t>1991: dissoluzione della Federazione Jugoslava</a:t>
            </a:r>
          </a:p>
          <a:p>
            <a:pPr lvl="1" eaLnBrk="1" hangingPunct="1">
              <a:lnSpc>
                <a:spcPct val="120000"/>
              </a:lnSpc>
            </a:pPr>
            <a:r>
              <a:rPr lang="it-IT" altLang="it-IT" sz="1800" dirty="0"/>
              <a:t>1991: Slovenia</a:t>
            </a:r>
          </a:p>
          <a:p>
            <a:pPr lvl="1" eaLnBrk="1" hangingPunct="1">
              <a:lnSpc>
                <a:spcPct val="120000"/>
              </a:lnSpc>
            </a:pPr>
            <a:r>
              <a:rPr lang="it-IT" altLang="it-IT" sz="1800" dirty="0"/>
              <a:t>1991: conflitto serbo-croato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EBCA3B0C-AAB0-409F-8C7D-B9A24AB75C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92924" y="624110"/>
            <a:ext cx="8911687" cy="66133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it-IT" altLang="it-IT" sz="3200" dirty="0"/>
              <a:t>Crollo Urss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76825E08-A802-4956-AFF8-1BA872D54F6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106612" y="1540189"/>
            <a:ext cx="4313864" cy="4589678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20000"/>
              </a:lnSpc>
            </a:pPr>
            <a:r>
              <a:rPr lang="it-IT" altLang="it-IT" sz="1900" dirty="0"/>
              <a:t>1988: conflitto armeno-azero per il controllo dell’enclave armena del Nagorno-</a:t>
            </a:r>
            <a:r>
              <a:rPr lang="it-IT" altLang="it-IT" sz="1900" dirty="0" err="1"/>
              <a:t>Karabah</a:t>
            </a:r>
            <a:endParaRPr lang="it-IT" altLang="it-IT" sz="1900" dirty="0"/>
          </a:p>
          <a:p>
            <a:pPr eaLnBrk="1" hangingPunct="1">
              <a:lnSpc>
                <a:spcPct val="120000"/>
              </a:lnSpc>
            </a:pPr>
            <a:r>
              <a:rPr lang="it-IT" altLang="it-IT" sz="1900" dirty="0"/>
              <a:t>Georgia: agitazioni nella regione dell’</a:t>
            </a:r>
            <a:r>
              <a:rPr lang="it-IT" altLang="it-IT" sz="1900" dirty="0" err="1"/>
              <a:t>Abhasia</a:t>
            </a:r>
            <a:endParaRPr lang="it-IT" altLang="it-IT" sz="1900" dirty="0"/>
          </a:p>
          <a:p>
            <a:pPr eaLnBrk="1" hangingPunct="1">
              <a:lnSpc>
                <a:spcPct val="120000"/>
              </a:lnSpc>
            </a:pPr>
            <a:r>
              <a:rPr lang="it-IT" altLang="it-IT" sz="1900" dirty="0"/>
              <a:t>Spinte autonomiste in Lettonia- Lituania- Estonia. 1990 proclamazione indipendenza Repubbliche baltiche</a:t>
            </a:r>
          </a:p>
          <a:p>
            <a:pPr eaLnBrk="1" hangingPunct="1">
              <a:lnSpc>
                <a:spcPct val="120000"/>
              </a:lnSpc>
            </a:pPr>
            <a:r>
              <a:rPr lang="it-IT" altLang="it-IT" sz="1900" dirty="0"/>
              <a:t>1991 Eltsin presidente della Repubblica Russa</a:t>
            </a:r>
          </a:p>
          <a:p>
            <a:pPr eaLnBrk="1" hangingPunct="1">
              <a:lnSpc>
                <a:spcPct val="120000"/>
              </a:lnSpc>
            </a:pPr>
            <a:r>
              <a:rPr lang="it-IT" altLang="it-IT" sz="1900" dirty="0"/>
              <a:t>21 dicembre 1991 CSI: Federazione Russa(</a:t>
            </a:r>
            <a:r>
              <a:rPr lang="it-IT" altLang="it-IT" sz="1900" i="1" dirty="0" err="1"/>
              <a:t>primus</a:t>
            </a:r>
            <a:r>
              <a:rPr lang="it-IT" altLang="it-IT" sz="1900" i="1" dirty="0"/>
              <a:t> inter </a:t>
            </a:r>
            <a:r>
              <a:rPr lang="it-IT" altLang="it-IT" sz="1900" i="1" dirty="0" err="1"/>
              <a:t>pares</a:t>
            </a:r>
            <a:r>
              <a:rPr lang="it-IT" altLang="it-IT" sz="1900" dirty="0"/>
              <a:t>), Bielorussia, Ucraina, Kazakhstan, Armenia, </a:t>
            </a:r>
            <a:r>
              <a:rPr lang="it-IT" altLang="it-IT" sz="1900" dirty="0" err="1"/>
              <a:t>Azerbajdzan</a:t>
            </a:r>
            <a:r>
              <a:rPr lang="it-IT" altLang="it-IT" sz="1900" dirty="0"/>
              <a:t>, Tagikistan, Turkmenistan</a:t>
            </a:r>
          </a:p>
          <a:p>
            <a:pPr eaLnBrk="1" hangingPunct="1">
              <a:lnSpc>
                <a:spcPct val="80000"/>
              </a:lnSpc>
            </a:pPr>
            <a:endParaRPr lang="it-IT" altLang="it-IT" sz="16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it-IT" altLang="it-IT" sz="16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it-IT" altLang="it-IT" sz="16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it-IT" altLang="it-IT" sz="16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it-IT" altLang="it-IT" sz="1600" dirty="0"/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9BCC7E3F-D167-4888-A48D-E8A560B66ACF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906788" y="1540189"/>
            <a:ext cx="4674023" cy="4032366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</a:pPr>
            <a:r>
              <a:rPr lang="it-IT" altLang="it-IT" sz="2000" dirty="0"/>
              <a:t>Precondizioni di lungo periodo:</a:t>
            </a:r>
          </a:p>
          <a:p>
            <a:pPr lvl="1" eaLnBrk="1" hangingPunct="1">
              <a:lnSpc>
                <a:spcPct val="120000"/>
              </a:lnSpc>
            </a:pPr>
            <a:r>
              <a:rPr lang="it-IT" altLang="it-IT" sz="2000" dirty="0"/>
              <a:t>Stagnazione economica</a:t>
            </a:r>
          </a:p>
          <a:p>
            <a:pPr lvl="1" eaLnBrk="1" hangingPunct="1">
              <a:lnSpc>
                <a:spcPct val="120000"/>
              </a:lnSpc>
            </a:pPr>
            <a:r>
              <a:rPr lang="it-IT" altLang="it-IT" sz="2000" dirty="0"/>
              <a:t>Declino immagine comunismo nel mondo: Cambogia-</a:t>
            </a:r>
            <a:r>
              <a:rPr lang="it-IT" altLang="it-IT" sz="2000" dirty="0" err="1"/>
              <a:t>Pol</a:t>
            </a:r>
            <a:r>
              <a:rPr lang="it-IT" altLang="it-IT" sz="2000" dirty="0"/>
              <a:t> </a:t>
            </a:r>
            <a:r>
              <a:rPr lang="it-IT" altLang="it-IT" sz="2000" dirty="0" err="1"/>
              <a:t>Polt</a:t>
            </a:r>
            <a:r>
              <a:rPr lang="it-IT" altLang="it-IT" sz="2000" dirty="0"/>
              <a:t>; Rivelazioni in Cina e fuori degli orrori della rivoluzione culturale; </a:t>
            </a:r>
            <a:r>
              <a:rPr lang="it-IT" altLang="it-IT" sz="2000" i="1" dirty="0"/>
              <a:t>Boat </a:t>
            </a:r>
            <a:r>
              <a:rPr lang="it-IT" altLang="it-IT" sz="2000" i="1" dirty="0" err="1"/>
              <a:t>people</a:t>
            </a:r>
            <a:r>
              <a:rPr lang="it-IT" altLang="it-IT" sz="2000" dirty="0"/>
              <a:t> </a:t>
            </a:r>
            <a:r>
              <a:rPr lang="it-IT" altLang="it-IT" sz="2000" dirty="0" err="1"/>
              <a:t>vietnam</a:t>
            </a:r>
            <a:endParaRPr lang="it-IT" altLang="it-IT" sz="2000" dirty="0"/>
          </a:p>
          <a:p>
            <a:pPr eaLnBrk="1" hangingPunct="1">
              <a:lnSpc>
                <a:spcPct val="120000"/>
              </a:lnSpc>
            </a:pPr>
            <a:r>
              <a:rPr lang="it-IT" altLang="it-IT" sz="2000" dirty="0"/>
              <a:t>Fattori precipitanti endogeni: Perestrojka e glasnost</a:t>
            </a:r>
          </a:p>
          <a:p>
            <a:pPr eaLnBrk="1" hangingPunct="1">
              <a:lnSpc>
                <a:spcPct val="120000"/>
              </a:lnSpc>
            </a:pPr>
            <a:r>
              <a:rPr lang="it-IT" altLang="it-IT" sz="2000" dirty="0"/>
              <a:t>Fattori precipitanti esogeni: Trasformazioni economiche mondiali, informatica e globalizzazione.</a:t>
            </a:r>
          </a:p>
          <a:p>
            <a:pPr eaLnBrk="1" hangingPunct="1">
              <a:lnSpc>
                <a:spcPct val="120000"/>
              </a:lnSpc>
            </a:pPr>
            <a:r>
              <a:rPr lang="it-IT" altLang="it-IT" sz="2000" dirty="0"/>
              <a:t>Detonatore: nazionalismi</a:t>
            </a:r>
          </a:p>
          <a:p>
            <a:pPr eaLnBrk="1" hangingPunct="1">
              <a:lnSpc>
                <a:spcPct val="80000"/>
              </a:lnSpc>
            </a:pPr>
            <a:endParaRPr lang="it-IT" altLang="it-IT" sz="1600" dirty="0"/>
          </a:p>
          <a:p>
            <a:pPr eaLnBrk="1" hangingPunct="1">
              <a:lnSpc>
                <a:spcPct val="80000"/>
              </a:lnSpc>
            </a:pPr>
            <a:endParaRPr lang="it-IT" altLang="it-IT" sz="1600" dirty="0"/>
          </a:p>
          <a:p>
            <a:pPr eaLnBrk="1" hangingPunct="1">
              <a:lnSpc>
                <a:spcPct val="80000"/>
              </a:lnSpc>
            </a:pPr>
            <a:endParaRPr lang="it-IT" altLang="it-IT" sz="1600" dirty="0"/>
          </a:p>
          <a:p>
            <a:pPr eaLnBrk="1" hangingPunct="1">
              <a:lnSpc>
                <a:spcPct val="80000"/>
              </a:lnSpc>
            </a:pPr>
            <a:endParaRPr lang="it-IT" altLang="it-IT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2B67E0-D62A-416F-B43B-E877576BC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05157"/>
          </a:xfrm>
        </p:spPr>
        <p:txBody>
          <a:bodyPr>
            <a:normAutofit/>
          </a:bodyPr>
          <a:lstStyle/>
          <a:p>
            <a:r>
              <a:rPr lang="it-IT" sz="3200" dirty="0"/>
              <a:t>La fine dei blocchi. 1985-1994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78D231A-6452-42D2-A18B-9B7948444B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8162" y="2184400"/>
            <a:ext cx="9701212" cy="3777622"/>
          </a:xfrm>
        </p:spPr>
        <p:txBody>
          <a:bodyPr>
            <a:normAutofit lnSpcReduction="10000"/>
          </a:bodyPr>
          <a:lstStyle/>
          <a:p>
            <a:r>
              <a:rPr lang="it-IT" dirty="0"/>
              <a:t>Il sistema geopolitico nato dallo shift of power della seconda guerra mondiale termina.</a:t>
            </a:r>
          </a:p>
          <a:p>
            <a:r>
              <a:rPr lang="it-IT" dirty="0"/>
              <a:t>Come ha scritto </a:t>
            </a:r>
            <a:r>
              <a:rPr lang="it-IT" dirty="0" err="1"/>
              <a:t>F.Romero</a:t>
            </a:r>
            <a:r>
              <a:rPr lang="it-IT" dirty="0"/>
              <a:t>: «Un diluvio politico dal basso travolse l’impero sovietico e la divisione bipolare dell’Europa».</a:t>
            </a:r>
          </a:p>
          <a:p>
            <a:r>
              <a:rPr lang="it-IT" dirty="0"/>
              <a:t>Tre sono i concetti che Romero pone in evidenza in questa sua affermazione:</a:t>
            </a:r>
          </a:p>
          <a:p>
            <a:pPr lvl="1"/>
            <a:r>
              <a:rPr lang="it-IT" dirty="0"/>
              <a:t>L’influenza diretta della cultura e del modo di vita occidentale sulle generazioni più giovani del blocco sovietico</a:t>
            </a:r>
          </a:p>
          <a:p>
            <a:pPr lvl="1"/>
            <a:r>
              <a:rPr lang="it-IT" dirty="0"/>
              <a:t>Il naturale paragone con il proprio stile di vita che alimenta un distacco sempre più grande dai rispettivi regimi </a:t>
            </a:r>
          </a:p>
          <a:p>
            <a:pPr lvl="1"/>
            <a:r>
              <a:rPr lang="it-IT" dirty="0"/>
              <a:t>Il livello di attrazione dell’ovest rispetto all’est</a:t>
            </a:r>
          </a:p>
          <a:p>
            <a:r>
              <a:rPr lang="it-IT" dirty="0"/>
              <a:t>A questi vanno aggiunti: lo strapotere economico, militare e la capacità di influenzare che il mondo occidentale progressivamente assume</a:t>
            </a:r>
          </a:p>
        </p:txBody>
      </p:sp>
    </p:spTree>
    <p:extLst>
      <p:ext uri="{BB962C8B-B14F-4D97-AF65-F5344CB8AC3E}">
        <p14:creationId xmlns:p14="http://schemas.microsoft.com/office/powerpoint/2010/main" val="27917507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63E42E1F-0A72-474E-9AE2-9F729BD8BD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92925" y="624110"/>
            <a:ext cx="8911687" cy="49349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it-IT" altLang="it-IT" dirty="0"/>
              <a:t>Fine dei blocchi e nuovi attriti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3AF6C83-532D-4F63-9B90-DD1E75FF89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79611" y="1346200"/>
            <a:ext cx="4116388" cy="1202267"/>
          </a:xfrm>
        </p:spPr>
        <p:txBody>
          <a:bodyPr/>
          <a:lstStyle/>
          <a:p>
            <a:pPr eaLnBrk="1" hangingPunct="1"/>
            <a:r>
              <a:rPr lang="it-IT" altLang="it-IT" dirty="0"/>
              <a:t>1980-1988: guerra Iran-Iraq</a:t>
            </a:r>
          </a:p>
          <a:p>
            <a:r>
              <a:rPr lang="it-IT" altLang="it-IT" dirty="0"/>
              <a:t>1991: I^ guerra del golfo </a:t>
            </a:r>
          </a:p>
          <a:p>
            <a:r>
              <a:rPr lang="it-IT" altLang="it-IT" dirty="0"/>
              <a:t>1991-2001: fine della Jugoslavia</a:t>
            </a:r>
          </a:p>
        </p:txBody>
      </p:sp>
      <p:pic>
        <p:nvPicPr>
          <p:cNvPr id="11268" name="Picture 5" descr="Map of the Middle East">
            <a:extLst>
              <a:ext uri="{FF2B5EF4-FFF2-40B4-BE49-F238E27FC236}">
                <a16:creationId xmlns:a16="http://schemas.microsoft.com/office/drawing/2014/main" id="{4ED7FD3D-B098-45BB-B533-B45596112E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763" y="2212753"/>
            <a:ext cx="4032250" cy="402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magine 1">
            <a:extLst>
              <a:ext uri="{FF2B5EF4-FFF2-40B4-BE49-F238E27FC236}">
                <a16:creationId xmlns:a16="http://schemas.microsoft.com/office/drawing/2014/main" id="{806C3C4C-8A19-455E-8B94-246EA378CA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611" y="2841969"/>
            <a:ext cx="4819122" cy="3391921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74FC82-C52A-40FA-867E-3BA0BA96A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98290"/>
          </a:xfrm>
        </p:spPr>
        <p:txBody>
          <a:bodyPr>
            <a:normAutofit/>
          </a:bodyPr>
          <a:lstStyle/>
          <a:p>
            <a:r>
              <a:rPr lang="it-IT" sz="3200" dirty="0"/>
              <a:t>Cosa fu la Guerra Fredda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BB53F1-155B-4419-B29D-F3A2377D9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2988733"/>
          </a:xfrm>
        </p:spPr>
        <p:txBody>
          <a:bodyPr/>
          <a:lstStyle/>
          <a:p>
            <a:r>
              <a:rPr lang="it-IT" dirty="0"/>
              <a:t>Conflitto strategico e ideologico globale</a:t>
            </a:r>
          </a:p>
          <a:p>
            <a:r>
              <a:rPr lang="it-IT" dirty="0"/>
              <a:t>Scontro fra due imperi: le questioni locali sono del tutto subordinate agli interessi imperiali</a:t>
            </a:r>
          </a:p>
          <a:p>
            <a:r>
              <a:rPr lang="it-IT" dirty="0"/>
              <a:t>Guerra «combattuta» a tutti i livelli</a:t>
            </a:r>
          </a:p>
          <a:p>
            <a:r>
              <a:rPr lang="it-IT" dirty="0"/>
              <a:t>Corsa agli armamenti: terrestri, marittimi, missilistici, nucleari, spaziali. I conflitti della guerra fredda sono un ibrido delle guerre precedenti</a:t>
            </a:r>
          </a:p>
          <a:p>
            <a:r>
              <a:rPr lang="it-IT" dirty="0"/>
              <a:t>Sovranità limitata: gli imperi interferiscono nelle politiche interne dei singoli Stati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3424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8FEA29-D981-418B-AFD8-AA16C4117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13623"/>
          </a:xfrm>
        </p:spPr>
        <p:txBody>
          <a:bodyPr>
            <a:normAutofit/>
          </a:bodyPr>
          <a:lstStyle/>
          <a:p>
            <a:pPr algn="ctr"/>
            <a:r>
              <a:rPr lang="it-IT" sz="3200" dirty="0"/>
              <a:t>La fase finale della guerra fredda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1FDB43-CEA1-4306-B261-AE3D675AA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34067"/>
            <a:ext cx="8915400" cy="4277155"/>
          </a:xfrm>
        </p:spPr>
        <p:txBody>
          <a:bodyPr>
            <a:normAutofit/>
          </a:bodyPr>
          <a:lstStyle/>
          <a:p>
            <a:r>
              <a:rPr lang="it-IT" altLang="it-IT" dirty="0"/>
              <a:t>Ultimi tre sotto-periodi della Guerra Fredda (o seconda guerra fredda)</a:t>
            </a:r>
          </a:p>
          <a:p>
            <a:pPr lvl="1"/>
            <a:r>
              <a:rPr lang="it-IT" altLang="it-IT" sz="1800" dirty="0"/>
              <a:t>4°fase: “interludio” 1976-1979</a:t>
            </a:r>
          </a:p>
          <a:p>
            <a:pPr lvl="1"/>
            <a:r>
              <a:rPr lang="it-IT" altLang="it-IT" sz="1800" dirty="0"/>
              <a:t>5°fase: “</a:t>
            </a:r>
            <a:r>
              <a:rPr lang="it-IT" altLang="it-IT" sz="1800" dirty="0" err="1"/>
              <a:t>Riglaciazione</a:t>
            </a:r>
            <a:r>
              <a:rPr lang="it-IT" altLang="it-IT" sz="1800" dirty="0"/>
              <a:t>” 1980-1985</a:t>
            </a:r>
          </a:p>
          <a:p>
            <a:pPr lvl="1"/>
            <a:r>
              <a:rPr lang="it-IT" altLang="it-IT" sz="1800" dirty="0"/>
              <a:t>6°fase: “fine dei blocchi” 1985-1994</a:t>
            </a:r>
          </a:p>
          <a:p>
            <a:r>
              <a:rPr lang="it-IT" dirty="0"/>
              <a:t>Poco meno di un ventennio che porta alla fine del mondo nato alla fine della seconda guerra mondiale. </a:t>
            </a:r>
          </a:p>
          <a:p>
            <a:r>
              <a:rPr lang="it-IT" dirty="0"/>
              <a:t>Eppure non è stato tutto statico e fermo. La crisi degli anni 70 lasciò sul campo dinamiche internazionali capillari, complesse e instabili </a:t>
            </a:r>
          </a:p>
          <a:p>
            <a:r>
              <a:rPr lang="it-IT" dirty="0"/>
              <a:t>Nello stesso periodo una lunga serie di avvenimenti e fenomeni hanno investito il pianeta, modificando lo scenario. </a:t>
            </a:r>
          </a:p>
          <a:p>
            <a:r>
              <a:rPr lang="it-IT" dirty="0"/>
              <a:t>Alla distensione della fase precedente subentra una ripresa di conflittualità apparente perché il bipolarismo era divenuto meno determinante</a:t>
            </a:r>
          </a:p>
        </p:txBody>
      </p:sp>
    </p:spTree>
    <p:extLst>
      <p:ext uri="{BB962C8B-B14F-4D97-AF65-F5344CB8AC3E}">
        <p14:creationId xmlns:p14="http://schemas.microsoft.com/office/powerpoint/2010/main" val="2928246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8FEA29-D981-418B-AFD8-AA16C4117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13623"/>
          </a:xfrm>
        </p:spPr>
        <p:txBody>
          <a:bodyPr>
            <a:normAutofit/>
          </a:bodyPr>
          <a:lstStyle/>
          <a:p>
            <a:pPr algn="ctr"/>
            <a:r>
              <a:rPr lang="it-IT" sz="3200" dirty="0"/>
              <a:t>La fase finale della guerra fredda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1FDB43-CEA1-4306-B261-AE3D675AA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34067"/>
            <a:ext cx="8915400" cy="4277155"/>
          </a:xfrm>
        </p:spPr>
        <p:txBody>
          <a:bodyPr>
            <a:normAutofit/>
          </a:bodyPr>
          <a:lstStyle/>
          <a:p>
            <a:r>
              <a:rPr lang="it-IT" dirty="0"/>
              <a:t>Le domande da porsi sono molte. Alcune possono essere queste.</a:t>
            </a:r>
          </a:p>
          <a:p>
            <a:pPr lvl="1"/>
            <a:r>
              <a:rPr lang="it-IT" dirty="0"/>
              <a:t>Di tipo geopolitico: la guerra fredda è realmente terminata nel 1991 e il dopoguerra fredda è stato vinto? L’idea di «impero» è del tutto tramontata?</a:t>
            </a:r>
          </a:p>
          <a:p>
            <a:pPr lvl="1"/>
            <a:r>
              <a:rPr lang="it-IT" dirty="0"/>
              <a:t>Di tipo internazionale: il nuovo sistema internazionale ha risposto alle aspettative con la rete delle N.U., oppure dall’unipolarismo siamo entrati in un multipolarismo complesso?  </a:t>
            </a:r>
          </a:p>
          <a:p>
            <a:pPr lvl="1"/>
            <a:r>
              <a:rPr lang="it-IT" dirty="0"/>
              <a:t>Di tipo economico: la globalizzazione neoliberista ha risolto le differenze nel mondo per uno sviluppo diffuso e sostenibile</a:t>
            </a:r>
          </a:p>
          <a:p>
            <a:pPr lvl="1"/>
            <a:r>
              <a:rPr lang="it-IT" dirty="0"/>
              <a:t>Di tipo sociale: il lavoro, le migrazioni, la povertà, il contrasto fra mondi culturalmente diversi</a:t>
            </a:r>
          </a:p>
          <a:p>
            <a:pPr lvl="1"/>
            <a:r>
              <a:rPr lang="it-IT" dirty="0"/>
              <a:t>Di tipo istituzionale: i processi di integrazione sovranazionali hanno condotto ad un sistema multipolare basato su potenze di tipo regionale con le rispettive zone di influenza. Le singole nazioni hanno realmente ceduto sovranità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85702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DA9613-C4BF-4B46-A623-3B02B6B66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59623"/>
          </a:xfrm>
        </p:spPr>
        <p:txBody>
          <a:bodyPr>
            <a:normAutofit fontScale="90000"/>
          </a:bodyPr>
          <a:lstStyle/>
          <a:p>
            <a:r>
              <a:rPr lang="it-IT" dirty="0"/>
              <a:t>Punti di osservazione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FEA8BC-6184-4E63-A2D5-11ECBD5C5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69533"/>
            <a:ext cx="8915400" cy="3777622"/>
          </a:xfrm>
        </p:spPr>
        <p:txBody>
          <a:bodyPr>
            <a:normAutofit/>
          </a:bodyPr>
          <a:lstStyle/>
          <a:p>
            <a:r>
              <a:rPr lang="it-IT" dirty="0"/>
              <a:t>Con il nuovo decennio si esaurisce quella spinta propulsiva del comunismo: i costi nella corsa agli armamenti e quelli di mantenimento del sistema comunista globale erano tali da porre in seria difficoltà economica Mosca.</a:t>
            </a:r>
          </a:p>
          <a:p>
            <a:r>
              <a:rPr lang="it-IT" dirty="0"/>
              <a:t>Cresce il dissenso nell’Oriente Europeo e cresce l’indebitamento economico dei paesi satelliti.</a:t>
            </a:r>
          </a:p>
          <a:p>
            <a:r>
              <a:rPr lang="it-IT" dirty="0"/>
              <a:t>Emerge il protagonismo economico di «poli regionali» (l’Europa occidentale con la forza trainante della Germania, la Cina postmaoista, il Giappone mercantilista) e del nuovo «polo religioso» destinato a ridisegnare il rapporto fra le potenze nei decenni successivi (Iran – Repubblica Islamica nata dalla rivoluzione contro lo Scià del 1978-79)</a:t>
            </a:r>
          </a:p>
          <a:p>
            <a:r>
              <a:rPr lang="it-IT" dirty="0"/>
              <a:t>Questa prospettiva si iscrive nella crisi economica mondiale e nell’inizio della globalizzazione neoliberista. </a:t>
            </a:r>
          </a:p>
        </p:txBody>
      </p:sp>
    </p:spTree>
    <p:extLst>
      <p:ext uri="{BB962C8B-B14F-4D97-AF65-F5344CB8AC3E}">
        <p14:creationId xmlns:p14="http://schemas.microsoft.com/office/powerpoint/2010/main" val="2233188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DA9613-C4BF-4B46-A623-3B02B6B66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68090"/>
          </a:xfrm>
        </p:spPr>
        <p:txBody>
          <a:bodyPr>
            <a:normAutofit fontScale="90000"/>
          </a:bodyPr>
          <a:lstStyle/>
          <a:p>
            <a:r>
              <a:rPr lang="it-IT" dirty="0"/>
              <a:t>Punti di osservazione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FEA8BC-6184-4E63-A2D5-11ECBD5C5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20800"/>
            <a:ext cx="8915400" cy="4978399"/>
          </a:xfrm>
        </p:spPr>
        <p:txBody>
          <a:bodyPr>
            <a:normAutofit lnSpcReduction="10000"/>
          </a:bodyPr>
          <a:lstStyle/>
          <a:p>
            <a:r>
              <a:rPr lang="it-IT" dirty="0"/>
              <a:t>Il concetto chiave da tenere a mente è (sincronia/diacronia della storia)  cogliere come si svolgono simultaneamente quattro processi:</a:t>
            </a:r>
          </a:p>
          <a:p>
            <a:pPr lvl="1"/>
            <a:r>
              <a:rPr lang="it-IT" dirty="0"/>
              <a:t>Divisione e stabilizzazione del mondo nella guerra fredda</a:t>
            </a:r>
          </a:p>
          <a:p>
            <a:pPr lvl="1"/>
            <a:r>
              <a:rPr lang="it-IT" dirty="0"/>
              <a:t>Crisi del sistema economico (1971-1973) e avvio dei processi che portano alla globalizzazione</a:t>
            </a:r>
          </a:p>
          <a:p>
            <a:pPr lvl="1"/>
            <a:r>
              <a:rPr lang="it-IT" dirty="0"/>
              <a:t>Invenzione comunitaria, nuovi poli regionali, fine del mondo coloniale</a:t>
            </a:r>
          </a:p>
          <a:p>
            <a:pPr lvl="1"/>
            <a:r>
              <a:rPr lang="it-IT" dirty="0"/>
              <a:t>Pontificato di Karol Wojtyla (1978-2005), segretario </a:t>
            </a:r>
            <a:r>
              <a:rPr lang="it-IT" dirty="0" err="1"/>
              <a:t>Gorbacev</a:t>
            </a:r>
            <a:r>
              <a:rPr lang="it-IT" dirty="0"/>
              <a:t> (1985-91), presidenza Reagan (1981-89), premierato Thatcher (1979-90). 4 personalità che incrociano contemporaneamente il mondo fra il 1985 e il 1990</a:t>
            </a:r>
          </a:p>
          <a:p>
            <a:r>
              <a:rPr lang="it-IT" dirty="0"/>
              <a:t>In pratica: il mondo si muove lo stesso all’interno degli steccati del bipolarismo  - rendendo quel sistema il vero prodotto della contrapposizione - ma che non risponde più, nel corso del tempo, alle grandi trasformazioni economiche e sociali che in diversi modi investono le diverse parti del mondo </a:t>
            </a:r>
          </a:p>
          <a:p>
            <a:r>
              <a:rPr lang="it-IT" dirty="0"/>
              <a:t>In quello stesso mondo bipolare si determinano i confini della sua fine attraverso il nuovo shift of power del 1989-1991</a:t>
            </a:r>
          </a:p>
        </p:txBody>
      </p:sp>
    </p:spTree>
    <p:extLst>
      <p:ext uri="{BB962C8B-B14F-4D97-AF65-F5344CB8AC3E}">
        <p14:creationId xmlns:p14="http://schemas.microsoft.com/office/powerpoint/2010/main" val="4089809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>
            <a:extLst>
              <a:ext uri="{FF2B5EF4-FFF2-40B4-BE49-F238E27FC236}">
                <a16:creationId xmlns:a16="http://schemas.microsoft.com/office/drawing/2014/main" id="{8C632FF2-0F38-436E-8D9C-6A8CC99598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37000" y="624110"/>
            <a:ext cx="5223933" cy="69669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it-IT" altLang="it-IT" sz="3200" dirty="0"/>
              <a:t>1976-1979: Interludio</a:t>
            </a:r>
          </a:p>
        </p:txBody>
      </p:sp>
      <p:sp>
        <p:nvSpPr>
          <p:cNvPr id="4099" name="Rectangle 5">
            <a:extLst>
              <a:ext uri="{FF2B5EF4-FFF2-40B4-BE49-F238E27FC236}">
                <a16:creationId xmlns:a16="http://schemas.microsoft.com/office/drawing/2014/main" id="{CCD07308-4C74-4A6C-ACAC-8419A9D199F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676930" y="2126222"/>
            <a:ext cx="4313864" cy="4585168"/>
          </a:xfrm>
        </p:spPr>
        <p:txBody>
          <a:bodyPr>
            <a:normAutofit fontScale="55000" lnSpcReduction="20000"/>
          </a:bodyPr>
          <a:lstStyle/>
          <a:p>
            <a:pPr eaLnBrk="1" hangingPunct="1">
              <a:lnSpc>
                <a:spcPct val="120000"/>
              </a:lnSpc>
            </a:pPr>
            <a:r>
              <a:rPr lang="it-IT" altLang="it-IT" sz="2600" dirty="0"/>
              <a:t>Carter(1977-1979): Sindrome del Vietnam ma anche questione diritti umani in URSS. Avvia una serie di tentativi di distensione e di accordi sulla riduzione degli armamenti </a:t>
            </a:r>
          </a:p>
          <a:p>
            <a:pPr eaLnBrk="1" hangingPunct="1">
              <a:lnSpc>
                <a:spcPct val="120000"/>
              </a:lnSpc>
            </a:pPr>
            <a:r>
              <a:rPr lang="it-IT" altLang="it-IT" sz="2600" dirty="0"/>
              <a:t>1979 Alleanza strategica Cina: Collaborazione nucleare;  Normalizzazione rapporti diplomatici; Interscambio economico</a:t>
            </a:r>
          </a:p>
          <a:p>
            <a:pPr eaLnBrk="1" hangingPunct="1">
              <a:lnSpc>
                <a:spcPct val="120000"/>
              </a:lnSpc>
            </a:pPr>
            <a:r>
              <a:rPr lang="it-IT" altLang="it-IT" sz="2600" dirty="0"/>
              <a:t>Dalla coesistenza pacifica alla reazione all’invasione dell’Afghanistan: Embargo merci tecnologiche e grano; Boicottaggio olimpiadi Mosca 1980; Rafforzamento legame con Cina; Congelamento negoziati per la riduzione armamenti; Rilancio riarmo convenzionale; Strategia “counter force”; Rifiuto del Congresso ratifica Salt II</a:t>
            </a:r>
            <a:r>
              <a:rPr lang="it-IT" altLang="it-IT" sz="1000" dirty="0"/>
              <a:t>.</a:t>
            </a:r>
            <a:endParaRPr lang="it-IT" altLang="it-IT" sz="2600" dirty="0"/>
          </a:p>
        </p:txBody>
      </p:sp>
      <p:sp>
        <p:nvSpPr>
          <p:cNvPr id="4100" name="Rectangle 6">
            <a:extLst>
              <a:ext uri="{FF2B5EF4-FFF2-40B4-BE49-F238E27FC236}">
                <a16:creationId xmlns:a16="http://schemas.microsoft.com/office/drawing/2014/main" id="{EFBE1E66-D686-4642-8422-E1DDCB17F039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it-IT" altLang="it-IT" sz="1400" dirty="0"/>
              <a:t>Una nuova aggressività. Permane la teoria della sovranità limitata</a:t>
            </a:r>
          </a:p>
          <a:p>
            <a:pPr eaLnBrk="1" hangingPunct="1"/>
            <a:r>
              <a:rPr lang="it-IT" altLang="it-IT" sz="1400" dirty="0"/>
              <a:t>1977:Dispiegamento dei missili nucleari a raggio intermedio (Ss-20) in Europa orientale “Euromissili”, cui la NATO risponde con i Cruise</a:t>
            </a:r>
          </a:p>
          <a:p>
            <a:pPr eaLnBrk="1" hangingPunct="1"/>
            <a:r>
              <a:rPr lang="it-IT" altLang="it-IT" sz="1400" dirty="0"/>
              <a:t>Politica di penetrazione in Africa: Mozambico, Angola, Etiopia </a:t>
            </a:r>
          </a:p>
          <a:p>
            <a:pPr eaLnBrk="1" hangingPunct="1"/>
            <a:r>
              <a:rPr lang="it-IT" altLang="it-IT" sz="1400" dirty="0"/>
              <a:t>Novembre 1978: Trattato di amicizia e cooperazione Vietnam</a:t>
            </a:r>
          </a:p>
          <a:p>
            <a:pPr eaLnBrk="1" hangingPunct="1"/>
            <a:r>
              <a:rPr lang="it-IT" altLang="it-IT" sz="1400" dirty="0"/>
              <a:t>Dicembre 1979:  invasione Afghanistan</a:t>
            </a:r>
          </a:p>
          <a:p>
            <a:pPr eaLnBrk="1" hangingPunct="1"/>
            <a:r>
              <a:rPr lang="it-IT" altLang="it-IT" sz="1400" dirty="0"/>
              <a:t>Ottobre 1980: Trattato di amicizia con la Siria</a:t>
            </a:r>
          </a:p>
          <a:p>
            <a:pPr eaLnBrk="1" hangingPunct="1"/>
            <a:r>
              <a:rPr lang="it-IT" altLang="it-IT" sz="1400" dirty="0"/>
              <a:t>Allargamento dello spazio geopolitico URSS</a:t>
            </a:r>
          </a:p>
        </p:txBody>
      </p:sp>
      <p:pic>
        <p:nvPicPr>
          <p:cNvPr id="4102" name="Picture 10" descr="carternuovo">
            <a:extLst>
              <a:ext uri="{FF2B5EF4-FFF2-40B4-BE49-F238E27FC236}">
                <a16:creationId xmlns:a16="http://schemas.microsoft.com/office/drawing/2014/main" id="{93052D8B-C1FA-4F50-B12A-F22F770599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930" y="146610"/>
            <a:ext cx="1865326" cy="1783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Salvatore Lo Leggio: Breznev, tre volte eroe dell'Unione Sovietica.">
            <a:extLst>
              <a:ext uri="{FF2B5EF4-FFF2-40B4-BE49-F238E27FC236}">
                <a16:creationId xmlns:a16="http://schemas.microsoft.com/office/drawing/2014/main" id="{3FD661F1-2F22-451A-A601-BD4277640D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5165" y="155077"/>
            <a:ext cx="1514924" cy="1859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D380235-513F-4AFD-9DB6-117D719060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25800" y="624110"/>
            <a:ext cx="6074834" cy="60355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it-IT" altLang="it-IT" sz="3200" dirty="0"/>
              <a:t>1980-1985: nuova glaciazione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551DF42B-F1A5-4A34-BFA6-87B9EE56DE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75632" y="2167467"/>
            <a:ext cx="8915400" cy="3777622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it-IT" dirty="0"/>
              <a:t>1975: Helsinki</a:t>
            </a:r>
          </a:p>
          <a:p>
            <a:pPr eaLnBrk="1" hangingPunct="1"/>
            <a:r>
              <a:rPr lang="it-IT" altLang="it-IT" dirty="0"/>
              <a:t>Dissenso dell’Est, Polonia 1980 (</a:t>
            </a:r>
            <a:r>
              <a:rPr lang="it-IT" altLang="it-IT" dirty="0" err="1"/>
              <a:t>Solidarnosc</a:t>
            </a:r>
            <a:r>
              <a:rPr lang="it-IT" altLang="it-IT" dirty="0"/>
              <a:t>)</a:t>
            </a:r>
          </a:p>
          <a:p>
            <a:pPr eaLnBrk="1" hangingPunct="1"/>
            <a:r>
              <a:rPr lang="it-IT" altLang="it-IT" dirty="0"/>
              <a:t>Cecoslovacchia</a:t>
            </a:r>
          </a:p>
          <a:p>
            <a:pPr eaLnBrk="1" hangingPunct="1"/>
            <a:r>
              <a:rPr lang="it-IT" altLang="it-IT" dirty="0"/>
              <a:t>Negoziato sugli euromissili, in parallelo al riarmo strategico (deterrenza) ed all’avvio (presidenza Reagan) dello «scudo spaziale»</a:t>
            </a:r>
          </a:p>
          <a:p>
            <a:pPr eaLnBrk="1" hangingPunct="1"/>
            <a:r>
              <a:rPr lang="it-IT" altLang="it-IT" dirty="0"/>
              <a:t>Strappo del Pci con Mosca</a:t>
            </a:r>
          </a:p>
          <a:p>
            <a:pPr eaLnBrk="1" hangingPunct="1"/>
            <a:r>
              <a:rPr lang="it-IT" altLang="it-IT" dirty="0"/>
              <a:t>Amministrazione Carter e politica dei diritti umani. La vera svolta sarà con l’elezione di R. Reagan</a:t>
            </a:r>
          </a:p>
          <a:p>
            <a:pPr eaLnBrk="1" hangingPunct="1"/>
            <a:r>
              <a:rPr lang="it-IT" altLang="it-IT" dirty="0"/>
              <a:t>Comunisti francesi al governo con Mitterrand senza strappo</a:t>
            </a:r>
          </a:p>
        </p:txBody>
      </p:sp>
      <p:sp>
        <p:nvSpPr>
          <p:cNvPr id="5124" name="AutoShape 5" descr="Wyślij tę kartkę">
            <a:hlinkClick r:id="rId2"/>
            <a:extLst>
              <a:ext uri="{FF2B5EF4-FFF2-40B4-BE49-F238E27FC236}">
                <a16:creationId xmlns:a16="http://schemas.microsoft.com/office/drawing/2014/main" id="{BC5901EA-B1EE-40A1-84AB-1B938BE73CA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31950" y="46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/>
          </a:p>
        </p:txBody>
      </p:sp>
      <p:pic>
        <p:nvPicPr>
          <p:cNvPr id="5125" name="Picture 6" descr="Wyślij tę kartkę">
            <a:hlinkClick r:id="rId2"/>
            <a:extLst>
              <a:ext uri="{FF2B5EF4-FFF2-40B4-BE49-F238E27FC236}">
                <a16:creationId xmlns:a16="http://schemas.microsoft.com/office/drawing/2014/main" id="{3003296E-B3ED-4491-9A61-5E3AA4E600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2788" y="515409"/>
            <a:ext cx="2376488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7" descr="Wyślij tę kartkę">
            <a:hlinkClick r:id="rId4"/>
            <a:extLst>
              <a:ext uri="{FF2B5EF4-FFF2-40B4-BE49-F238E27FC236}">
                <a16:creationId xmlns:a16="http://schemas.microsoft.com/office/drawing/2014/main" id="{1A4577FD-A14A-42CF-9F75-709759D1CF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7230" y="5361204"/>
            <a:ext cx="2881313" cy="135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2DCD0EA-9B04-42C1-91BE-19DC004374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01802" y="631230"/>
            <a:ext cx="7178144" cy="705157"/>
          </a:xfrm>
        </p:spPr>
        <p:txBody>
          <a:bodyPr/>
          <a:lstStyle/>
          <a:p>
            <a:pPr algn="ctr" eaLnBrk="1" hangingPunct="1"/>
            <a:r>
              <a:rPr lang="it-IT" altLang="it-IT" dirty="0"/>
              <a:t>Ronald Reagan (1981-1989)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A7F2E1D-18D8-4108-9F48-D6E63D9FD49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380067" y="1456267"/>
            <a:ext cx="5156200" cy="5068358"/>
          </a:xfrm>
        </p:spPr>
        <p:txBody>
          <a:bodyPr>
            <a:noAutofit/>
          </a:bodyPr>
          <a:lstStyle/>
          <a:p>
            <a:pPr eaLnBrk="1" hangingPunct="1"/>
            <a:r>
              <a:rPr lang="it-IT" altLang="it-IT" dirty="0"/>
              <a:t>Propaganda contro il comunismo internazionale e Urss “impero del male”</a:t>
            </a:r>
          </a:p>
          <a:p>
            <a:pPr eaLnBrk="1" hangingPunct="1"/>
            <a:r>
              <a:rPr lang="it-IT" altLang="it-IT" dirty="0"/>
              <a:t>Liberismo economico:</a:t>
            </a:r>
          </a:p>
          <a:p>
            <a:pPr lvl="1" eaLnBrk="1" hangingPunct="1"/>
            <a:r>
              <a:rPr lang="it-IT" altLang="it-IT" sz="1800" dirty="0"/>
              <a:t>Riduzione  tasse su redditi alti</a:t>
            </a:r>
          </a:p>
          <a:p>
            <a:pPr lvl="1" eaLnBrk="1" hangingPunct="1"/>
            <a:r>
              <a:rPr lang="it-IT" altLang="it-IT" sz="1800" dirty="0"/>
              <a:t>Assistenza passiva ai processi di modifica degli investimenti</a:t>
            </a:r>
          </a:p>
          <a:p>
            <a:pPr eaLnBrk="1" hangingPunct="1"/>
            <a:r>
              <a:rPr lang="it-IT" altLang="it-IT" dirty="0"/>
              <a:t>Militarizzazione dello scontro internazionale</a:t>
            </a:r>
          </a:p>
          <a:p>
            <a:r>
              <a:rPr lang="it-IT" altLang="it-IT" dirty="0"/>
              <a:t>Aumento spese militari (1981-’87:43%): Aumento forze terrestri e marittime; Programmi di innovazione per l’aeronautica; ammodernamento missili balistici intercontinentali; 1983 </a:t>
            </a:r>
            <a:r>
              <a:rPr lang="it-IT" altLang="it-IT" dirty="0" err="1"/>
              <a:t>Sdi</a:t>
            </a:r>
            <a:r>
              <a:rPr lang="it-IT" altLang="it-IT" dirty="0"/>
              <a:t>-Strategic Defense </a:t>
            </a:r>
            <a:r>
              <a:rPr lang="it-IT" altLang="it-IT" dirty="0" err="1"/>
              <a:t>Initiative</a:t>
            </a:r>
            <a:r>
              <a:rPr lang="it-IT" altLang="it-IT" dirty="0"/>
              <a:t> (Sistema di difesa antimissilistico)</a:t>
            </a:r>
          </a:p>
        </p:txBody>
      </p:sp>
      <p:sp>
        <p:nvSpPr>
          <p:cNvPr id="6148" name="Rectangle 5">
            <a:extLst>
              <a:ext uri="{FF2B5EF4-FFF2-40B4-BE49-F238E27FC236}">
                <a16:creationId xmlns:a16="http://schemas.microsoft.com/office/drawing/2014/main" id="{7826BCF8-4CC7-4978-B6A0-A5B8C9DA0032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7043377" y="2747003"/>
            <a:ext cx="4313864" cy="3777622"/>
          </a:xfrm>
        </p:spPr>
        <p:txBody>
          <a:bodyPr/>
          <a:lstStyle/>
          <a:p>
            <a:pPr eaLnBrk="1" hangingPunct="1"/>
            <a:r>
              <a:rPr lang="it-IT" altLang="it-IT" sz="1600" dirty="0"/>
              <a:t>Novembre 1982: muore </a:t>
            </a:r>
            <a:r>
              <a:rPr lang="it-IT" altLang="it-IT" sz="1600" dirty="0" err="1"/>
              <a:t>Breznev</a:t>
            </a:r>
            <a:r>
              <a:rPr lang="it-IT" altLang="it-IT" sz="1600" dirty="0"/>
              <a:t>; gli succedono in poco tempo Yuri </a:t>
            </a:r>
            <a:r>
              <a:rPr lang="it-IT" altLang="it-IT" sz="1600" dirty="0" err="1"/>
              <a:t>Andropov</a:t>
            </a:r>
            <a:r>
              <a:rPr lang="it-IT" altLang="it-IT" sz="1600" dirty="0"/>
              <a:t>( 1984) e Konstantin </a:t>
            </a:r>
            <a:r>
              <a:rPr lang="it-IT" altLang="it-IT" sz="1600" dirty="0" err="1"/>
              <a:t>Cernenko</a:t>
            </a:r>
            <a:r>
              <a:rPr lang="it-IT" altLang="it-IT" sz="1600" dirty="0"/>
              <a:t> (marzo 1985); poi sarà la volta di </a:t>
            </a:r>
            <a:r>
              <a:rPr lang="it-IT" altLang="it-IT" sz="1600" dirty="0" err="1"/>
              <a:t>Gorbaciev</a:t>
            </a:r>
            <a:r>
              <a:rPr lang="it-IT" altLang="it-IT" sz="1600" dirty="0"/>
              <a:t> </a:t>
            </a:r>
          </a:p>
          <a:p>
            <a:r>
              <a:rPr lang="it-IT" altLang="it-IT" sz="1600" dirty="0"/>
              <a:t>Il ruolo di </a:t>
            </a:r>
            <a:r>
              <a:rPr lang="it-IT" altLang="it-IT" sz="1600" dirty="0" err="1"/>
              <a:t>M.Thatcher</a:t>
            </a:r>
            <a:r>
              <a:rPr lang="it-IT" altLang="it-IT" sz="1600" dirty="0"/>
              <a:t>: asse neo-liberista; condivisione dell’obbiettivo politico USA; «spallata economica» e «pressione militare di deterrenza»</a:t>
            </a:r>
          </a:p>
          <a:p>
            <a:r>
              <a:rPr lang="it-IT" altLang="it-IT" sz="1600" dirty="0"/>
              <a:t>La crisi dell’economia URSS (</a:t>
            </a:r>
            <a:r>
              <a:rPr lang="it-IT" altLang="it-IT" sz="1600" dirty="0" err="1"/>
              <a:t>stagnazionismo</a:t>
            </a:r>
            <a:r>
              <a:rPr lang="it-IT" altLang="it-IT" sz="1600" dirty="0"/>
              <a:t>) e la differenza enorme con la forza economica dell’Occidente segna il punto di non ritorno</a:t>
            </a:r>
          </a:p>
          <a:p>
            <a:pPr>
              <a:lnSpc>
                <a:spcPct val="80000"/>
              </a:lnSpc>
            </a:pPr>
            <a:endParaRPr lang="it-IT" altLang="it-IT" sz="1600" dirty="0"/>
          </a:p>
        </p:txBody>
      </p:sp>
      <p:pic>
        <p:nvPicPr>
          <p:cNvPr id="6149" name="Picture 8" descr="reagan">
            <a:extLst>
              <a:ext uri="{FF2B5EF4-FFF2-40B4-BE49-F238E27FC236}">
                <a16:creationId xmlns:a16="http://schemas.microsoft.com/office/drawing/2014/main" id="{D2293E27-4D02-47F7-A055-08C2C47D69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1867" y="118976"/>
            <a:ext cx="1925374" cy="2434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A75C8B4-2709-49A9-B433-D751F1FB38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92926" y="624110"/>
            <a:ext cx="5111742" cy="128089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it-IT" altLang="it-IT" sz="3200" dirty="0"/>
              <a:t>1985- 1991 </a:t>
            </a:r>
            <a:r>
              <a:rPr lang="it-IT" altLang="it-IT" sz="3200" dirty="0" err="1"/>
              <a:t>Gorbacev</a:t>
            </a:r>
            <a:endParaRPr lang="it-IT" altLang="it-IT" sz="3200" dirty="0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FE4F63B-AA1B-4B10-869B-BE63CA1E5F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50545" y="2260600"/>
            <a:ext cx="8915400" cy="405702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it-IT" altLang="it-IT" sz="2000" dirty="0"/>
              <a:t>Realismo politico e due parole chiave: Perestrojka e Glasnost. </a:t>
            </a:r>
          </a:p>
          <a:p>
            <a:pPr eaLnBrk="1" hangingPunct="1">
              <a:lnSpc>
                <a:spcPct val="110000"/>
              </a:lnSpc>
            </a:pPr>
            <a:r>
              <a:rPr lang="it-IT" altLang="it-IT" sz="2000" dirty="0"/>
              <a:t>Perestrojka-Riforma:</a:t>
            </a:r>
          </a:p>
          <a:p>
            <a:pPr lvl="1" eaLnBrk="1" hangingPunct="1">
              <a:lnSpc>
                <a:spcPct val="110000"/>
              </a:lnSpc>
            </a:pPr>
            <a:r>
              <a:rPr lang="it-IT" altLang="it-IT" sz="1800" dirty="0"/>
              <a:t>ristrutturazione del sistema economico, con attenzione al superamento dei limiti che avevano condotto alla stagnazione del decennio precedente</a:t>
            </a:r>
          </a:p>
          <a:p>
            <a:pPr lvl="2" eaLnBrk="1" hangingPunct="1">
              <a:lnSpc>
                <a:spcPct val="110000"/>
              </a:lnSpc>
            </a:pPr>
            <a:r>
              <a:rPr lang="it-IT" altLang="it-IT" sz="1600" dirty="0"/>
              <a:t>Elementi di flessibilità nella pianificazione degli obiettivi generali:</a:t>
            </a:r>
          </a:p>
          <a:p>
            <a:pPr lvl="3" eaLnBrk="1" hangingPunct="1">
              <a:lnSpc>
                <a:spcPct val="110000"/>
              </a:lnSpc>
            </a:pPr>
            <a:r>
              <a:rPr lang="it-IT" altLang="it-IT" sz="1400" dirty="0"/>
              <a:t>Maggiore responsabilità alle imprese</a:t>
            </a:r>
          </a:p>
          <a:p>
            <a:pPr lvl="3" eaLnBrk="1" hangingPunct="1">
              <a:lnSpc>
                <a:spcPct val="110000"/>
              </a:lnSpc>
            </a:pPr>
            <a:r>
              <a:rPr lang="it-IT" altLang="it-IT" sz="1400" dirty="0"/>
              <a:t>Liberalizzazione di attività privata in agricoltura, servizi, artigianato</a:t>
            </a:r>
          </a:p>
          <a:p>
            <a:pPr eaLnBrk="1" hangingPunct="1">
              <a:lnSpc>
                <a:spcPct val="110000"/>
              </a:lnSpc>
            </a:pPr>
            <a:r>
              <a:rPr lang="it-IT" altLang="it-IT" sz="2000" dirty="0"/>
              <a:t>Glasnost-Trasparenza:</a:t>
            </a:r>
          </a:p>
          <a:p>
            <a:pPr lvl="1" eaLnBrk="1" hangingPunct="1">
              <a:lnSpc>
                <a:spcPct val="110000"/>
              </a:lnSpc>
            </a:pPr>
            <a:r>
              <a:rPr lang="it-IT" altLang="it-IT" sz="1800" dirty="0"/>
              <a:t> trasparenza, fino all’aperto dibattito sulle scelte politiche </a:t>
            </a:r>
          </a:p>
          <a:p>
            <a:pPr lvl="2" eaLnBrk="1" hangingPunct="1">
              <a:lnSpc>
                <a:spcPct val="110000"/>
              </a:lnSpc>
            </a:pPr>
            <a:r>
              <a:rPr lang="it-IT" altLang="it-IT" sz="1600" dirty="0"/>
              <a:t>Minor identificazione tra partito e governo</a:t>
            </a:r>
          </a:p>
          <a:p>
            <a:pPr lvl="2" eaLnBrk="1" hangingPunct="1">
              <a:lnSpc>
                <a:spcPct val="110000"/>
              </a:lnSpc>
            </a:pPr>
            <a:r>
              <a:rPr lang="it-IT" altLang="it-IT" sz="1600" dirty="0"/>
              <a:t>Introduzione di elementi di pluralismo</a:t>
            </a:r>
          </a:p>
          <a:p>
            <a:pPr lvl="2" eaLnBrk="1" hangingPunct="1">
              <a:lnSpc>
                <a:spcPct val="110000"/>
              </a:lnSpc>
            </a:pPr>
            <a:r>
              <a:rPr lang="it-IT" altLang="it-IT" sz="1600" dirty="0"/>
              <a:t>Abolizione della censura e del </a:t>
            </a:r>
            <a:r>
              <a:rPr lang="it-IT" altLang="it-IT" sz="1400" dirty="0"/>
              <a:t>sistema delle “verità ufficiali” del partito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it-IT" altLang="it-IT" sz="1600" dirty="0"/>
          </a:p>
        </p:txBody>
      </p:sp>
      <p:sp>
        <p:nvSpPr>
          <p:cNvPr id="7172" name="AutoShape 5" descr="gorby">
            <a:extLst>
              <a:ext uri="{FF2B5EF4-FFF2-40B4-BE49-F238E27FC236}">
                <a16:creationId xmlns:a16="http://schemas.microsoft.com/office/drawing/2014/main" id="{B7F72D86-5353-4F3D-BA92-D937834E4F4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548314" y="2881314"/>
            <a:ext cx="109537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/>
          </a:p>
        </p:txBody>
      </p:sp>
      <p:pic>
        <p:nvPicPr>
          <p:cNvPr id="2050" name="Picture 2" descr="Gorbaciov, l'uomo che fu giovedì">
            <a:extLst>
              <a:ext uri="{FF2B5EF4-FFF2-40B4-BE49-F238E27FC236}">
                <a16:creationId xmlns:a16="http://schemas.microsoft.com/office/drawing/2014/main" id="{800E3922-3CB2-432F-9BDB-A43340E66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5134" y="149225"/>
            <a:ext cx="3518958" cy="211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164</TotalTime>
  <Words>1674</Words>
  <Application>Microsoft Office PowerPoint</Application>
  <PresentationFormat>Widescreen</PresentationFormat>
  <Paragraphs>157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2" baseType="lpstr">
      <vt:lpstr>Arial</vt:lpstr>
      <vt:lpstr>Century Gothic</vt:lpstr>
      <vt:lpstr>Times New Roman</vt:lpstr>
      <vt:lpstr>Verdana</vt:lpstr>
      <vt:lpstr>Wingdings</vt:lpstr>
      <vt:lpstr>Wingdings 3</vt:lpstr>
      <vt:lpstr>Filo</vt:lpstr>
      <vt:lpstr>La guerra fredda 1975-1991  </vt:lpstr>
      <vt:lpstr>La fase finale della guerra fredda</vt:lpstr>
      <vt:lpstr>La fase finale della guerra fredda</vt:lpstr>
      <vt:lpstr>Punti di osservazione</vt:lpstr>
      <vt:lpstr>Punti di osservazione</vt:lpstr>
      <vt:lpstr>1976-1979: Interludio</vt:lpstr>
      <vt:lpstr>1980-1985: nuova glaciazione</vt:lpstr>
      <vt:lpstr>Ronald Reagan (1981-1989)</vt:lpstr>
      <vt:lpstr>1985- 1991 Gorbacev</vt:lpstr>
      <vt:lpstr>Superamento della Guerra Fredda</vt:lpstr>
      <vt:lpstr>Transizione Europa orientale</vt:lpstr>
      <vt:lpstr>Crollo Urss</vt:lpstr>
      <vt:lpstr>La fine dei blocchi. 1985-1994</vt:lpstr>
      <vt:lpstr>Fine dei blocchi e nuovi attriti</vt:lpstr>
      <vt:lpstr>Cosa fu la Guerra Fredda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guerra fredda 1975-1991  </dc:title>
  <dc:creator>utente</dc:creator>
  <cp:lastModifiedBy>utente</cp:lastModifiedBy>
  <cp:revision>23</cp:revision>
  <dcterms:created xsi:type="dcterms:W3CDTF">2023-01-07T16:51:18Z</dcterms:created>
  <dcterms:modified xsi:type="dcterms:W3CDTF">2023-01-08T15:49:47Z</dcterms:modified>
</cp:coreProperties>
</file>