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59" r:id="rId5"/>
    <p:sldId id="272" r:id="rId6"/>
    <p:sldId id="261" r:id="rId7"/>
    <p:sldId id="264" r:id="rId8"/>
    <p:sldId id="265" r:id="rId9"/>
    <p:sldId id="262" r:id="rId10"/>
    <p:sldId id="274" r:id="rId11"/>
    <p:sldId id="266" r:id="rId12"/>
    <p:sldId id="258" r:id="rId13"/>
    <p:sldId id="273" r:id="rId14"/>
    <p:sldId id="267" r:id="rId15"/>
    <p:sldId id="275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9FF"/>
    <a:srgbClr val="2E379E"/>
    <a:srgbClr val="71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/>
    <p:restoredTop sz="94146"/>
  </p:normalViewPr>
  <p:slideViewPr>
    <p:cSldViewPr snapToGrid="0">
      <p:cViewPr varScale="1">
        <p:scale>
          <a:sx n="90" d="100"/>
          <a:sy n="90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27/09/25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carli@unite.it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it-IT" sz="1800" b="1" kern="100" dirty="0">
                <a:solidFill>
                  <a:srgbClr val="71217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kern="100" dirty="0">
                <a:solidFill>
                  <a:srgbClr val="71217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b="1" kern="100" dirty="0">
                <a:solidFill>
                  <a:srgbClr val="71217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kern="100" dirty="0">
                <a:effectLst/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b="1" kern="100" dirty="0">
                <a:solidFill>
                  <a:srgbClr val="8089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1.1.</a:t>
            </a:r>
            <a:r>
              <a:rPr lang="it-IT" b="1" dirty="0">
                <a:solidFill>
                  <a:srgbClr val="8089FF"/>
                </a:solidFill>
                <a:cs typeface="Times New Roman" panose="02020603050405020304" pitchFamily="18" charset="0"/>
              </a:rPr>
              <a:t> Periodizzare il Novecento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it-IT" sz="26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it-IT" sz="2600" dirty="0"/>
          </a:p>
          <a:p>
            <a:pPr algn="r"/>
            <a:endParaRPr lang="it-IT" dirty="0"/>
          </a:p>
          <a:p>
            <a:pPr algn="r"/>
            <a:r>
              <a:rPr lang="it-IT" sz="1700" dirty="0"/>
              <a:t>Storia contemporanea</a:t>
            </a:r>
          </a:p>
          <a:p>
            <a:pPr algn="r"/>
            <a:r>
              <a:rPr lang="it-IT" sz="17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1.1.a. Il corso di Storia contemporanea/esame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 w="15875"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ü"/>
            </a:pPr>
            <a:r>
              <a:rPr lang="fr-FR" dirty="0">
                <a:solidFill>
                  <a:srgbClr val="8089FF"/>
                </a:solidFill>
              </a:rPr>
              <a:t>date</a:t>
            </a:r>
            <a:r>
              <a:rPr lang="fr-FR" dirty="0"/>
              <a:t> (</a:t>
            </a:r>
            <a:r>
              <a:rPr lang="fr-FR" dirty="0" err="1"/>
              <a:t>evento</a:t>
            </a:r>
            <a:r>
              <a:rPr lang="fr-FR" dirty="0"/>
              <a:t> – </a:t>
            </a:r>
            <a:r>
              <a:rPr lang="fr-FR" dirty="0" err="1"/>
              <a:t>processo</a:t>
            </a:r>
            <a:r>
              <a:rPr lang="fr-FR" dirty="0"/>
              <a:t>)</a:t>
            </a:r>
          </a:p>
          <a:p>
            <a:pPr>
              <a:buClr>
                <a:srgbClr val="2E379E"/>
              </a:buClr>
              <a:buFont typeface="Wingdings" pitchFamily="2" charset="2"/>
              <a:buChar char="ü"/>
            </a:pPr>
            <a:r>
              <a:rPr lang="fr-FR" dirty="0" err="1">
                <a:solidFill>
                  <a:srgbClr val="8089FF"/>
                </a:solidFill>
              </a:rPr>
              <a:t>scale</a:t>
            </a:r>
            <a:r>
              <a:rPr lang="fr-FR" dirty="0"/>
              <a:t> (</a:t>
            </a:r>
            <a:r>
              <a:rPr lang="fr-FR" dirty="0" err="1"/>
              <a:t>nazionale</a:t>
            </a:r>
            <a:r>
              <a:rPr lang="fr-FR" dirty="0"/>
              <a:t>, </a:t>
            </a:r>
            <a:r>
              <a:rPr lang="fr-FR" dirty="0" err="1"/>
              <a:t>transnazionale</a:t>
            </a:r>
            <a:r>
              <a:rPr lang="fr-FR" dirty="0"/>
              <a:t>, globale)</a:t>
            </a:r>
          </a:p>
          <a:p>
            <a:pPr>
              <a:buClr>
                <a:srgbClr val="2E379E"/>
              </a:buClr>
              <a:buFont typeface="Wingdings" pitchFamily="2" charset="2"/>
              <a:buChar char="ü"/>
            </a:pPr>
            <a:r>
              <a:rPr lang="fr-FR" dirty="0"/>
              <a:t> </a:t>
            </a:r>
            <a:r>
              <a:rPr lang="fr-FR" dirty="0" err="1">
                <a:solidFill>
                  <a:srgbClr val="8089FF"/>
                </a:solidFill>
              </a:rPr>
              <a:t>società</a:t>
            </a:r>
            <a:r>
              <a:rPr lang="fr-FR" dirty="0">
                <a:solidFill>
                  <a:srgbClr val="8089FF"/>
                </a:solidFill>
              </a:rPr>
              <a:t> di massa </a:t>
            </a:r>
            <a:r>
              <a:rPr lang="fr-FR" dirty="0"/>
              <a:t>(</a:t>
            </a:r>
            <a:r>
              <a:rPr lang="fr-FR" dirty="0" err="1"/>
              <a:t>moltiplicarsi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/>
              <a:t>attori</a:t>
            </a:r>
            <a:r>
              <a:rPr lang="fr-FR" dirty="0"/>
              <a:t>, le </a:t>
            </a:r>
            <a:r>
              <a:rPr lang="fr-FR" dirty="0" err="1"/>
              <a:t>esclusioni</a:t>
            </a:r>
            <a:r>
              <a:rPr lang="fr-FR" dirty="0"/>
              <a:t>)</a:t>
            </a: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v"/>
            </a:pPr>
            <a:r>
              <a:rPr lang="fr-FR" dirty="0"/>
              <a:t> </a:t>
            </a:r>
            <a:r>
              <a:rPr lang="fr-FR" dirty="0" err="1"/>
              <a:t>cambia</a:t>
            </a:r>
            <a:r>
              <a:rPr lang="fr-FR" dirty="0"/>
              <a:t> la </a:t>
            </a:r>
            <a:r>
              <a:rPr lang="fr-FR" dirty="0" err="1"/>
              <a:t>percezione</a:t>
            </a:r>
            <a:r>
              <a:rPr lang="fr-FR" dirty="0"/>
              <a:t> </a:t>
            </a:r>
            <a:r>
              <a:rPr lang="fr-FR" dirty="0" err="1"/>
              <a:t>dello</a:t>
            </a:r>
            <a:r>
              <a:rPr lang="fr-FR" dirty="0"/>
              <a:t> </a:t>
            </a:r>
            <a:r>
              <a:rPr lang="fr-FR" dirty="0" err="1">
                <a:solidFill>
                  <a:srgbClr val="8089FF"/>
                </a:solidFill>
              </a:rPr>
              <a:t>spazio</a:t>
            </a:r>
            <a:r>
              <a:rPr lang="fr-FR" dirty="0"/>
              <a:t> e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>
                <a:solidFill>
                  <a:srgbClr val="8089FF"/>
                </a:solidFill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395581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1.1.a. Il corso di Storia contemporanea/informazioni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 w="15875"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marL="0" indent="0">
              <a:buClr>
                <a:srgbClr val="2E379E"/>
              </a:buClr>
              <a:buNone/>
            </a:pPr>
            <a:r>
              <a:rPr lang="fr-FR" dirty="0"/>
              <a:t>- </a:t>
            </a:r>
            <a:r>
              <a:rPr lang="fr-FR" dirty="0" err="1"/>
              <a:t>ricevimento</a:t>
            </a:r>
            <a:r>
              <a:rPr lang="fr-FR" dirty="0"/>
              <a:t>: </a:t>
            </a:r>
            <a:r>
              <a:rPr lang="fr-FR" dirty="0" err="1"/>
              <a:t>scrivere</a:t>
            </a:r>
            <a:r>
              <a:rPr lang="fr-FR" dirty="0"/>
              <a:t> a  </a:t>
            </a:r>
            <a:r>
              <a:rPr lang="fr-FR" dirty="0">
                <a:hlinkClick r:id="rId2"/>
              </a:rPr>
              <a:t>mcarli@unite.it</a:t>
            </a: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r>
              <a:rPr lang="fr-FR" dirty="0"/>
              <a:t>- </a:t>
            </a:r>
            <a:r>
              <a:rPr lang="fr-FR" dirty="0" err="1"/>
              <a:t>sito</a:t>
            </a:r>
            <a:r>
              <a:rPr lang="fr-FR" dirty="0"/>
              <a:t> e-learning &gt; slides </a:t>
            </a:r>
            <a:r>
              <a:rPr lang="fr-FR" dirty="0" err="1"/>
              <a:t>lezioni</a:t>
            </a:r>
            <a:r>
              <a:rPr lang="fr-FR" dirty="0"/>
              <a:t>, </a:t>
            </a:r>
            <a:r>
              <a:rPr lang="fr-FR" dirty="0" err="1"/>
              <a:t>materiale</a:t>
            </a:r>
            <a:r>
              <a:rPr lang="fr-FR" dirty="0"/>
              <a:t> </a:t>
            </a:r>
            <a:r>
              <a:rPr lang="fr-FR" dirty="0" err="1"/>
              <a:t>aggiuntivo</a:t>
            </a:r>
            <a:r>
              <a:rPr lang="fr-FR" dirty="0"/>
              <a:t>, ANNUNCI</a:t>
            </a: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1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68E76-F9B8-7B40-0488-C007A39D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1.1.b. Periodizzare il Novecento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16DAB29-1710-D918-DCC4-91A04AC0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senso </a:t>
            </a:r>
            <a:r>
              <a:rPr lang="it-IT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convenzionale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delle periodizzazioni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valenza </a:t>
            </a:r>
            <a:r>
              <a:rPr lang="it-IT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interpretativa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periodizzazioni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it-IT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i="1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</a:t>
            </a:r>
            <a:r>
              <a:rPr lang="it-IT" i="1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relazioni tra Novecento e Ottocento, da un lato; tra Novecento e Ventunesimo secolo dall’altro lato</a:t>
            </a: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417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16DAB29-1710-D918-DCC4-91A04AC0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2E379E"/>
              </a:buClr>
              <a:buNone/>
            </a:pPr>
            <a:endParaRPr lang="it-IT" dirty="0"/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  <a:p>
            <a:pPr>
              <a:buClr>
                <a:srgbClr val="2E379E"/>
              </a:buClr>
              <a:buFont typeface="Wingdings" pitchFamily="2" charset="2"/>
              <a:buChar char="q"/>
            </a:pPr>
            <a:r>
              <a:rPr lang="it-IT" dirty="0"/>
              <a:t> Il Ventesimo secolo è stato peggiore degli altri? [C. Maier]</a:t>
            </a:r>
          </a:p>
          <a:p>
            <a:pPr>
              <a:buClr>
                <a:srgbClr val="2E379E"/>
              </a:buClr>
              <a:buFont typeface="Wingdings" pitchFamily="2" charset="2"/>
              <a:buChar char="q"/>
            </a:pPr>
            <a:r>
              <a:rPr lang="it-IT" dirty="0"/>
              <a:t> Secolo «lungo» o secolo «breve»?</a:t>
            </a:r>
          </a:p>
          <a:p>
            <a:pPr>
              <a:buClr>
                <a:srgbClr val="2E379E"/>
              </a:buClr>
              <a:buFont typeface="Wingdings" pitchFamily="2" charset="2"/>
              <a:buChar char="q"/>
            </a:pPr>
            <a:r>
              <a:rPr lang="it-IT" dirty="0"/>
              <a:t> «Provincializzare l’Europa» [D. </a:t>
            </a:r>
            <a:r>
              <a:rPr lang="it-IT" dirty="0" err="1"/>
              <a:t>Chakrabarty</a:t>
            </a:r>
            <a:r>
              <a:rPr lang="it-IT" dirty="0"/>
              <a:t>]</a:t>
            </a: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  <a:p>
            <a:pPr>
              <a:buClr>
                <a:srgbClr val="2E379E"/>
              </a:buClr>
              <a:buFont typeface="Wingdings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245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7D76799-FA80-CEA8-7824-F84FC3324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Hobsbawm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of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Extremes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Short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Twentieth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1914-1991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(1994)</a:t>
            </a:r>
          </a:p>
          <a:p>
            <a:pPr>
              <a:lnSpc>
                <a:spcPct val="110000"/>
              </a:lnSpc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/>
              <a:t>---</a:t>
            </a:r>
          </a:p>
          <a:p>
            <a:endParaRPr lang="it-IT" dirty="0"/>
          </a:p>
          <a:p>
            <a:pPr marL="342900" lvl="0" indent="-342900" algn="just">
              <a:buFont typeface="+mj-lt"/>
              <a:buAutoNum type="alphaLcPeriod"/>
            </a:pP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L’età della catastrofe (1914-1945)</a:t>
            </a: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L’età dell’oro (1946-1973)</a:t>
            </a: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frana (1973-1991)</a:t>
            </a: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2F9F05-4DF0-5DB3-7E99-421CF5140B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94" y="1257300"/>
            <a:ext cx="4125837" cy="4896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3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7D76799-FA80-CEA8-7824-F84FC3324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S. Maier,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Project-State and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Rivals. A New History of the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Twentieth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Twenty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-First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Centuries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(2023)</a:t>
            </a:r>
          </a:p>
          <a:p>
            <a:r>
              <a:rPr lang="it-IT" dirty="0"/>
              <a:t>---</a:t>
            </a:r>
          </a:p>
          <a:p>
            <a: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Novecento: s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ecolo della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fiducia nella territorialità</a:t>
            </a:r>
          </a:p>
          <a:p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Stati-nazione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(strumenti del controllo e dell’organizzazione del territorio + leve dell’industrializzazione)</a:t>
            </a:r>
            <a:r>
              <a:rPr lang="it-IT" dirty="0">
                <a:effectLst/>
              </a:rPr>
              <a:t> </a:t>
            </a:r>
          </a:p>
          <a:p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Fine del Novecento/nuovo secolo:</a:t>
            </a:r>
          </a:p>
          <a:p>
            <a:pPr>
              <a:spcBef>
                <a:spcPts val="0"/>
              </a:spcBef>
            </a:pP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 spazio della decisione economica diventa sempre più sovranazionale (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globalizzazione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 si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separa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dallo spazio della decisione politica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pic>
        <p:nvPicPr>
          <p:cNvPr id="6148" name="Picture 4" descr="The Project-State and Its Rivals: A New History of the Twentieth and Twenty-First Centuries">
            <a:extLst>
              <a:ext uri="{FF2B5EF4-FFF2-40B4-BE49-F238E27FC236}">
                <a16:creationId xmlns:a16="http://schemas.microsoft.com/office/drawing/2014/main" id="{C35E484F-87EF-B4F7-D8CD-7C46C6E5A4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1766887"/>
            <a:ext cx="2958894" cy="4464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2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7D76799-FA80-CEA8-7824-F84FC3324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Mazower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Continent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Europe’s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Twentieth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totalitarismi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FA31257-2244-75E3-1EE8-9CDC01B0BC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63" y="1257300"/>
            <a:ext cx="3215664" cy="493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7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7D76799-FA80-CEA8-7824-F84FC3324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Diner,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Raccontare il Novecento. Una storia politica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 centro alla periferia;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centralità della «questione orientale»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19FF164-7F55-2C33-F828-4079DFFC6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428" y="1169987"/>
            <a:ext cx="3443519" cy="529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22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7D76799-FA80-CEA8-7824-F84FC3324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Tony Judt,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Postwar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History of Europe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(2005)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secondo dopoguerra diviene </a:t>
            </a:r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dopoguerra;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ridimensionamento della guerra fredda – rivalutazione dei processi di globalizzazione</a:t>
            </a:r>
            <a:r>
              <a:rPr lang="it-IT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0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2D502F3-E163-EE78-1443-42F6F957D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138" y="1157287"/>
            <a:ext cx="3510039" cy="54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711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7D76799-FA80-CEA8-7824-F84FC3324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Tooze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Crashed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 a Decade of Financial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Crises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Changed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World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</a:t>
            </a:r>
            <a:endParaRPr lang="it-IT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8AF0B8-1E67-B629-CDF3-C1F772E0E6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7" y="1257300"/>
            <a:ext cx="3125952" cy="4824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7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1.1.a. Il corso di Storia contemporanea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A24040A8-A1F0-F3CE-7F92-4228FEC9F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it-IT" dirty="0"/>
          </a:p>
          <a:p>
            <a:pPr>
              <a:buFont typeface="Wingdings" pitchFamily="2" charset="2"/>
              <a:buChar char="ü"/>
            </a:pPr>
            <a:endParaRPr lang="it-IT" dirty="0"/>
          </a:p>
          <a:p>
            <a:pPr>
              <a:buFont typeface="Wingdings" pitchFamily="2" charset="2"/>
              <a:buChar char="ü"/>
            </a:pPr>
            <a:r>
              <a:rPr lang="it-IT" dirty="0"/>
              <a:t>unità didattiche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seminario di didattica integrativa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testi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esame</a:t>
            </a:r>
          </a:p>
        </p:txBody>
      </p:sp>
    </p:spTree>
    <p:extLst>
      <p:ext uri="{BB962C8B-B14F-4D97-AF65-F5344CB8AC3E}">
        <p14:creationId xmlns:p14="http://schemas.microsoft.com/office/powerpoint/2010/main" val="409870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1.1.a. Il corso di Storia contemporanea/unità didattiche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 w="15875"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Unità 1.</a:t>
            </a:r>
            <a:r>
              <a:rPr lang="it-IT" sz="1800" kern="100" dirty="0">
                <a:solidFill>
                  <a:srgbClr val="8089FF"/>
                </a:solidFill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1871-1918: l’apocalisse della modernità</a:t>
            </a:r>
            <a:r>
              <a:rPr lang="it-IT" sz="1800" b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kern="100" dirty="0">
              <a:solidFill>
                <a:srgbClr val="8089FF"/>
              </a:solidFill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Dalle crisi di fine Ottocento al primo conflitto mondiale</a:t>
            </a:r>
            <a:endParaRPr lang="it-IT" sz="1800" kern="100" dirty="0">
              <a:solidFill>
                <a:srgbClr val="8089FF"/>
              </a:solidFill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sz="1800" kern="100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Le periodizzazioni del Novecento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I processi di </a:t>
            </a:r>
            <a:r>
              <a:rPr lang="it-IT" sz="1800" i="1" kern="100" dirty="0" err="1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</a:t>
            </a:r>
            <a:r>
              <a:rPr lang="it-IT" sz="1800" i="1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building </a:t>
            </a: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l’avvento della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società di massa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 Liberalismo, socialismo, nazionalismo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1.4. Imperialismo e colonialismo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1.5. La crisi del sistema internazionale e la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riorganizzazione delle alleanze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1.6. La prima guerra mondiale (I)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1.7. La prima guerra mondiale (II)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1.8. Le rivoluzioni del 1917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5875"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Unità 2.</a:t>
            </a:r>
            <a:r>
              <a:rPr lang="it-IT" sz="1800" kern="100" dirty="0">
                <a:solidFill>
                  <a:srgbClr val="8089FF"/>
                </a:solidFill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1919-1939: tra le due guerre mondiali.</a:t>
            </a:r>
            <a:endParaRPr lang="it-IT" sz="1800" i="1" kern="100" dirty="0">
              <a:solidFill>
                <a:srgbClr val="8089FF"/>
              </a:solidFill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Totalitarismi, democrazie, imperi</a:t>
            </a:r>
            <a:endParaRPr lang="it-IT" sz="1800" kern="100" dirty="0">
              <a:solidFill>
                <a:srgbClr val="8089FF"/>
              </a:solidFill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sz="1800" kern="100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Il mondo postbellico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Il biennio rosso, l’avvento del fascismo in Italia e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Repubblica di Weimar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L’Italia fascista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 La Grande depressione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2.5. La Germania nazista 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2.6. Le democrazie occidentali e la crisi dell’idea di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Europa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2.7. La politica internazionale tra le due guerre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mondiali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478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1.1.a. Il corso di Storia contemporanea/unità didattiche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 w="15875"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Unità 3. </a:t>
            </a:r>
            <a:r>
              <a:rPr lang="it-IT" sz="1800" b="1" i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1939-1970: il secondo conflitto mondiale e il lungo dopoguerra.</a:t>
            </a:r>
            <a:endParaRPr lang="it-IT" sz="1800" i="1" kern="100" dirty="0">
              <a:solidFill>
                <a:srgbClr val="8089FF"/>
              </a:solidFill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guerra fredda, i processi di decolonizzazione e lo sviluppo postbellico</a:t>
            </a:r>
            <a:endParaRPr lang="it-IT" sz="1800" kern="100" dirty="0">
              <a:solidFill>
                <a:srgbClr val="8089FF"/>
              </a:solidFill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sz="1800" kern="100" dirty="0">
              <a:solidFill>
                <a:srgbClr val="28282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La seconda guerra mondiale (I)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La seconda guerra mondiale (II)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 Dopoguerra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 La divisione dell’Europa e il mondo bipolare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3.5. Tra distensioni e “seconda guerra fredda”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3.6. Il processo di decolonizzazione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3.7. Le guerre del Vietnam e il 1968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5875">
            <a:solidFill>
              <a:srgbClr val="2E379E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Unità 4.</a:t>
            </a:r>
            <a:r>
              <a:rPr lang="it-IT" sz="1800" kern="100" dirty="0">
                <a:solidFill>
                  <a:srgbClr val="8089FF"/>
                </a:solidFill>
                <a:latin typeface="Time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1973-2001: mondi post coloniali.</a:t>
            </a:r>
            <a:endParaRPr lang="it-IT" sz="1800" i="1" kern="100" dirty="0">
              <a:solidFill>
                <a:srgbClr val="8089FF"/>
              </a:solidFill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Dalla crisi degli anni Settanta alle ‘nuove guerre’ di fine millennio</a:t>
            </a:r>
            <a:endParaRPr lang="it-IT" sz="1800" kern="100" dirty="0">
              <a:solidFill>
                <a:srgbClr val="8089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sz="1800" kern="100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it-IT" sz="1800" kern="100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 Le crisi degli anni Settanta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4.2. I conflitti arabo-israeliani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 La fine della “guerra fredda” e la riunificazione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dell’Europa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4.4. Uno sguardo sulla Repubblica italiana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4.5. Le “nuove guerre”</a:t>
            </a:r>
            <a:endParaRPr lang="it-IT" sz="1800" kern="100" dirty="0">
              <a:effectLst/>
              <a:latin typeface="Time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953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1.1.a. Il corso di Storia contemporanea/unità didattiche/l’Ottocento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idx="1"/>
          </p:nvPr>
        </p:nvSpPr>
        <p:spPr>
          <a:ln w="15875">
            <a:solidFill>
              <a:srgbClr val="2E379E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Congresso di Vienna e il ritorno delle rivoluzioni: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1820-1831</a:t>
            </a:r>
          </a:p>
          <a:p>
            <a:pPr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1848-1849</a:t>
            </a:r>
          </a:p>
          <a:p>
            <a:pPr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Risorgimento e l’unificazione italiana (1861)</a:t>
            </a: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guerra franco-prussiana (1870-71) e l’unificazione tedesca</a:t>
            </a:r>
          </a:p>
          <a:p>
            <a:pPr algn="just"/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oltre che l’evoluzione negli Stati Uniti, in Russia, in Gran Bretagna e in Francia (per attenerci all’Europa e all’America)</a:t>
            </a:r>
          </a:p>
          <a:p>
            <a:pPr marL="0" indent="0"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139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1.1.a. Il corso di Storia contemporanea/seminario di didattica integrativa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 algn="just">
              <a:buNone/>
            </a:pPr>
            <a:r>
              <a:rPr lang="it-IT" sz="20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2000" i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Identità nazionale</a:t>
            </a:r>
            <a:r>
              <a:rPr lang="it-IT" sz="2000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(mercoledì 8 ottobre 2025, 13.30-15.30)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000" i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Impero</a:t>
            </a:r>
            <a:r>
              <a:rPr lang="it-IT" sz="20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(mercoledì 22 ottobre 2025, 13.30-15.30)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sz="2000" i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Storia delle donne</a:t>
            </a:r>
            <a:r>
              <a:rPr lang="it-IT" sz="2000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(martedì 4 novembre 2025, 08.30-10.30)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sz="2000" i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Partiti, movimenti</a:t>
            </a:r>
            <a:r>
              <a:rPr lang="it-IT" sz="2000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(martedì 18 novembre 2025, 08.30-10.30)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it-IT" sz="2000" i="1" kern="100" dirty="0">
                <a:solidFill>
                  <a:srgbClr val="8089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</a:t>
            </a:r>
            <a:r>
              <a:rPr lang="it-IT" sz="2000" kern="1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(martedì 2 dicembre 2025, 08.30-10.30)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03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1.1.a. Il corso di Storia contemporanea/testi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81D2CD3-8384-FFE5-0676-B215298D4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2E379E"/>
            </a:solidFill>
          </a:ln>
        </p:spPr>
        <p:txBody>
          <a:bodyPr>
            <a:noAutofit/>
          </a:bodyPr>
          <a:lstStyle/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Alberto Mario Banti,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L’età contemporanea. Dalle rivoluzioni settecentesche all’imperialismo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Roma-Bari, Laterza, 2011 (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capp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8, 9, 14, 15, 17, 20, 21, 22, 23, 24, 25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  <a:ln w="15875">
            <a:noFill/>
          </a:ln>
        </p:spPr>
        <p:txBody>
          <a:bodyPr>
            <a:normAutofit/>
          </a:bodyPr>
          <a:lstStyle/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BEE41C4-D157-51D9-F09A-CB432394F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2E379E"/>
            </a:solidFill>
          </a:ln>
        </p:spPr>
        <p:txBody>
          <a:bodyPr>
            <a:normAutofit fontScale="62500" lnSpcReduction="20000"/>
          </a:bodyPr>
          <a:lstStyle/>
          <a:p>
            <a:endParaRPr lang="it-I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Alberto Mario Banti, </a:t>
            </a:r>
            <a:r>
              <a:rPr lang="it-IT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L’età contemporanea. Dalla Grande guerra a oggi</a:t>
            </a:r>
            <a:r>
              <a:rPr lang="it-I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Roma-Bari, Laterza, 2011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15875">
            <a:noFill/>
          </a:ln>
        </p:spPr>
        <p:txBody>
          <a:bodyPr>
            <a:normAutofit/>
          </a:bodyPr>
          <a:lstStyle/>
          <a:p>
            <a:pPr marL="0" indent="0"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BFB02C-3E00-5BD2-D201-C7A6C9B31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14663"/>
            <a:ext cx="2095500" cy="3162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85B80E9-AEBD-1A1B-412A-55AE88858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014663"/>
            <a:ext cx="2095500" cy="3162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331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1.1.a. Il corso di Storia contemporanea/testi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CE6D13A-1ECE-CB3B-F6C3-A519CCE9C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2E379E"/>
            </a:solidFill>
          </a:ln>
        </p:spPr>
        <p:txBody>
          <a:bodyPr>
            <a:normAutofit fontScale="55000" lnSpcReduction="20000"/>
          </a:bodyPr>
          <a:lstStyle/>
          <a:p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L. Mosse, 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guerre mondiali. Dalla tragedia al mito dei caduti,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Laterza, Roma-Bari, 2014 (ed. or. 1994)</a:t>
            </a:r>
          </a:p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  <a:ln w="15875">
            <a:noFill/>
          </a:ln>
        </p:spPr>
        <p:txBody>
          <a:bodyPr>
            <a:normAutofit/>
          </a:bodyPr>
          <a:lstStyle/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DC0E99F-FEC8-50BE-686E-CA7639873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2E379E"/>
            </a:solidFill>
          </a:ln>
        </p:spPr>
        <p:txBody>
          <a:bodyPr>
            <a:normAutofit fontScale="55000" lnSpcReduction="20000"/>
          </a:bodyPr>
          <a:lstStyle/>
          <a:p>
            <a:endParaRPr lang="it-IT" sz="2400" i="1" dirty="0">
              <a:solidFill>
                <a:srgbClr val="28282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Storia delle donne nell’Italia contemporanea</a:t>
            </a:r>
            <a:r>
              <a:rPr lang="it-IT" sz="24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cura di Silvia Salvatici, Roma, Carocci, 2022 (2 capitoli a scelta dello studente)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15875">
            <a:noFill/>
          </a:ln>
        </p:spPr>
        <p:txBody>
          <a:bodyPr>
            <a:normAutofit/>
          </a:bodyPr>
          <a:lstStyle/>
          <a:p>
            <a:pPr marL="0" indent="0">
              <a:buClr>
                <a:srgbClr val="2E379E"/>
              </a:buClr>
              <a:buNone/>
            </a:pPr>
            <a:endParaRPr lang="it-IT" b="1" dirty="0">
              <a:solidFill>
                <a:srgbClr val="2E379E"/>
              </a:solidFill>
            </a:endParaRP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2BB046-8599-EBE7-E4A4-7963C04A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3156"/>
            <a:ext cx="2188029" cy="32938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2" descr="Storia delle donne nell'Italia contemporanea - copertina">
            <a:extLst>
              <a:ext uri="{FF2B5EF4-FFF2-40B4-BE49-F238E27FC236}">
                <a16:creationId xmlns:a16="http://schemas.microsoft.com/office/drawing/2014/main" id="{086756CD-A47B-4894-0F50-92CF6F78B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05984"/>
            <a:ext cx="2443870" cy="35836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6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2E379E"/>
                </a:solidFill>
              </a:rPr>
              <a:t>1.1.a. Il corso di Storia contemporanea/esame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 w="15875">
            <a:solidFill>
              <a:srgbClr val="2E379E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2E379E"/>
              </a:buClr>
              <a:buNone/>
            </a:pPr>
            <a:r>
              <a:rPr lang="fr-FR" dirty="0" err="1"/>
              <a:t>Frequentanti</a:t>
            </a:r>
            <a:r>
              <a:rPr lang="fr-FR" dirty="0"/>
              <a:t> (75% delle </a:t>
            </a:r>
            <a:r>
              <a:rPr lang="fr-FR" dirty="0" err="1"/>
              <a:t>lezioni</a:t>
            </a:r>
            <a:r>
              <a:rPr lang="fr-FR" dirty="0"/>
              <a:t>)</a:t>
            </a: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514350" indent="-514350">
              <a:buClr>
                <a:srgbClr val="2E379E"/>
              </a:buClr>
              <a:buAutoNum type="arabicPeriod"/>
            </a:pPr>
            <a:r>
              <a:rPr lang="fr-FR" dirty="0" err="1"/>
              <a:t>Esame</a:t>
            </a:r>
            <a:r>
              <a:rPr lang="fr-FR" dirty="0"/>
              <a:t> </a:t>
            </a:r>
            <a:r>
              <a:rPr lang="fr-FR" dirty="0" err="1"/>
              <a:t>scritto</a:t>
            </a:r>
            <a:r>
              <a:rPr lang="fr-FR" dirty="0"/>
              <a:t> a fine corso [</a:t>
            </a:r>
            <a:r>
              <a:rPr lang="fr-FR" dirty="0" err="1"/>
              <a:t>domande</a:t>
            </a:r>
            <a:r>
              <a:rPr lang="fr-FR" dirty="0"/>
              <a:t> a </a:t>
            </a:r>
            <a:r>
              <a:rPr lang="fr-FR" dirty="0" err="1"/>
              <a:t>scelta</a:t>
            </a:r>
            <a:r>
              <a:rPr lang="fr-FR" dirty="0"/>
              <a:t> </a:t>
            </a:r>
            <a:r>
              <a:rPr lang="fr-FR" dirty="0" err="1"/>
              <a:t>multipla</a:t>
            </a:r>
            <a:r>
              <a:rPr lang="fr-FR" dirty="0"/>
              <a:t> + </a:t>
            </a:r>
            <a:r>
              <a:rPr lang="fr-FR" dirty="0" err="1"/>
              <a:t>domande</a:t>
            </a:r>
            <a:r>
              <a:rPr lang="fr-FR" dirty="0"/>
              <a:t> « aperte]</a:t>
            </a:r>
          </a:p>
          <a:p>
            <a:pPr marL="514350" indent="-514350">
              <a:buClr>
                <a:srgbClr val="2E379E"/>
              </a:buClr>
              <a:buAutoNum type="arabicPeriod"/>
            </a:pPr>
            <a:r>
              <a:rPr lang="fr-FR" dirty="0"/>
              <a:t>Orale: il libro di Mosse + due </a:t>
            </a:r>
            <a:r>
              <a:rPr lang="fr-FR" dirty="0" err="1"/>
              <a:t>saggi</a:t>
            </a:r>
            <a:r>
              <a:rPr lang="fr-FR" dirty="0"/>
              <a:t> a </a:t>
            </a:r>
            <a:r>
              <a:rPr lang="fr-FR" dirty="0" err="1"/>
              <a:t>scelta</a:t>
            </a:r>
            <a:r>
              <a:rPr lang="fr-FR" dirty="0"/>
              <a:t> di</a:t>
            </a:r>
            <a:r>
              <a:rPr lang="fr-FR" i="1" dirty="0"/>
              <a:t> Storia delle donne </a:t>
            </a:r>
            <a:r>
              <a:rPr lang="fr-FR" i="1" dirty="0" err="1"/>
              <a:t>nell’Italia</a:t>
            </a:r>
            <a:r>
              <a:rPr lang="fr-FR" i="1" dirty="0"/>
              <a:t> </a:t>
            </a:r>
            <a:r>
              <a:rPr lang="fr-FR" i="1" dirty="0" err="1"/>
              <a:t>contemporanea</a:t>
            </a:r>
            <a:endParaRPr lang="fr-FR" i="1" dirty="0"/>
          </a:p>
          <a:p>
            <a:pPr>
              <a:buClr>
                <a:srgbClr val="2E379E"/>
              </a:buClr>
            </a:pPr>
            <a:r>
              <a:rPr lang="fr-FR" dirty="0"/>
              <a:t>si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/>
              <a:t>rifiutare</a:t>
            </a:r>
            <a:r>
              <a:rPr lang="fr-FR" dirty="0"/>
              <a:t> il </a:t>
            </a:r>
            <a:r>
              <a:rPr lang="fr-FR" dirty="0" err="1"/>
              <a:t>voto</a:t>
            </a:r>
            <a:r>
              <a:rPr lang="fr-FR" dirty="0"/>
              <a:t> </a:t>
            </a:r>
            <a:r>
              <a:rPr lang="fr-FR" dirty="0" err="1"/>
              <a:t>dell’esame</a:t>
            </a:r>
            <a:r>
              <a:rPr lang="fr-FR" dirty="0"/>
              <a:t> </a:t>
            </a:r>
            <a:r>
              <a:rPr lang="fr-FR" dirty="0" err="1"/>
              <a:t>scritto</a:t>
            </a:r>
            <a:r>
              <a:rPr lang="fr-FR" dirty="0"/>
              <a:t> e </a:t>
            </a:r>
            <a:r>
              <a:rPr lang="fr-FR" dirty="0" err="1"/>
              <a:t>portare</a:t>
            </a:r>
            <a:r>
              <a:rPr lang="fr-FR" dirty="0"/>
              <a:t> </a:t>
            </a:r>
            <a:r>
              <a:rPr lang="fr-FR" dirty="0" err="1"/>
              <a:t>all’orale</a:t>
            </a:r>
            <a:r>
              <a:rPr lang="fr-FR" dirty="0"/>
              <a:t> anche i </a:t>
            </a:r>
            <a:r>
              <a:rPr lang="fr-FR" dirty="0" err="1"/>
              <a:t>manuali</a:t>
            </a:r>
            <a:r>
              <a:rPr lang="fr-FR" dirty="0"/>
              <a:t>;</a:t>
            </a:r>
          </a:p>
          <a:p>
            <a:pPr>
              <a:buClr>
                <a:srgbClr val="2E379E"/>
              </a:buClr>
            </a:pPr>
            <a:r>
              <a:rPr lang="fr-FR" dirty="0"/>
              <a:t>il </a:t>
            </a:r>
            <a:r>
              <a:rPr lang="fr-FR" dirty="0" err="1"/>
              <a:t>voto</a:t>
            </a:r>
            <a:r>
              <a:rPr lang="fr-FR" dirty="0"/>
              <a:t> </a:t>
            </a:r>
            <a:r>
              <a:rPr lang="fr-FR" dirty="0" err="1"/>
              <a:t>dell’esame</a:t>
            </a:r>
            <a:r>
              <a:rPr lang="fr-FR" dirty="0"/>
              <a:t> </a:t>
            </a:r>
            <a:r>
              <a:rPr lang="fr-FR" dirty="0" err="1"/>
              <a:t>scritto</a:t>
            </a:r>
            <a:r>
              <a:rPr lang="fr-FR" dirty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/>
              <a:t>parzialmente</a:t>
            </a:r>
            <a:r>
              <a:rPr lang="fr-FR" dirty="0"/>
              <a:t> ‘</a:t>
            </a:r>
            <a:r>
              <a:rPr lang="fr-FR" dirty="0" err="1"/>
              <a:t>aumentare</a:t>
            </a:r>
            <a:r>
              <a:rPr lang="fr-FR" dirty="0"/>
              <a:t>’ in base a come </a:t>
            </a:r>
            <a:r>
              <a:rPr lang="fr-FR" dirty="0" err="1"/>
              <a:t>andrà</a:t>
            </a:r>
            <a:r>
              <a:rPr lang="fr-FR" dirty="0"/>
              <a:t> l’</a:t>
            </a:r>
            <a:r>
              <a:rPr lang="fr-FR" dirty="0" err="1"/>
              <a:t>esposizione</a:t>
            </a:r>
            <a:r>
              <a:rPr lang="fr-FR" dirty="0"/>
              <a:t> orale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E3FF1-87BD-BD51-4654-16E86468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15875">
            <a:solidFill>
              <a:srgbClr val="2E379E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2E379E"/>
              </a:buClr>
              <a:buNone/>
            </a:pPr>
            <a:r>
              <a:rPr lang="it-IT" dirty="0"/>
              <a:t>Non frequentanti</a:t>
            </a:r>
          </a:p>
          <a:p>
            <a:pPr marL="0" indent="0">
              <a:buClr>
                <a:srgbClr val="2E379E"/>
              </a:buClr>
              <a:buNone/>
            </a:pPr>
            <a:endParaRPr lang="it-IT" dirty="0"/>
          </a:p>
          <a:p>
            <a:pPr marL="514350" indent="-514350">
              <a:buClr>
                <a:srgbClr val="2E379E"/>
              </a:buClr>
              <a:buFont typeface="+mj-lt"/>
              <a:buAutoNum type="arabicPeriod"/>
            </a:pPr>
            <a:r>
              <a:rPr lang="it-IT" dirty="0"/>
              <a:t>Esame orale: manuali + Mosse + due saggi a scelta di </a:t>
            </a:r>
            <a:r>
              <a:rPr lang="it-IT" i="1" dirty="0"/>
              <a:t>Storia delle donne nell’Italia contemporanea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7336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1092</Words>
  <Application>Microsoft Macintosh PowerPoint</Application>
  <PresentationFormat>Widescreen</PresentationFormat>
  <Paragraphs>187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Wingdings</vt:lpstr>
      <vt:lpstr>Tema di Office</vt:lpstr>
      <vt:lpstr>    1.1. Periodizzare il Novecento</vt:lpstr>
      <vt:lpstr>1.1.a. Il corso di Storia contemporanea</vt:lpstr>
      <vt:lpstr>1.1.a. Il corso di Storia contemporanea/unità didattiche</vt:lpstr>
      <vt:lpstr>1.1.a. Il corso di Storia contemporanea/unità didattiche</vt:lpstr>
      <vt:lpstr>1.1.a. Il corso di Storia contemporanea/unità didattiche/l’Ottocento</vt:lpstr>
      <vt:lpstr>1.1.a. Il corso di Storia contemporanea/seminario di didattica integrativa</vt:lpstr>
      <vt:lpstr>1.1.a. Il corso di Storia contemporanea/testi</vt:lpstr>
      <vt:lpstr>1.1.a. Il corso di Storia contemporanea/testi</vt:lpstr>
      <vt:lpstr>1.1.a. Il corso di Storia contemporanea/esame</vt:lpstr>
      <vt:lpstr>1.1.a. Il corso di Storia contemporanea/esame</vt:lpstr>
      <vt:lpstr>1.1.a. Il corso di Storia contemporanea/informazioni</vt:lpstr>
      <vt:lpstr>1.1.b. Periodizzare il Novecento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63</cp:revision>
  <dcterms:created xsi:type="dcterms:W3CDTF">2025-05-28T06:59:09Z</dcterms:created>
  <dcterms:modified xsi:type="dcterms:W3CDTF">2025-09-27T06:18:01Z</dcterms:modified>
</cp:coreProperties>
</file>