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12192000" cy="6858000"/>
  <p:notesSz cx="6858000" cy="9144000"/>
  <p:defaultTextStyle>
    <a:defPPr>
      <a:defRPr lang="it-IT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alibri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28"/>
  </p:normalViewPr>
  <p:slideViewPr>
    <p:cSldViewPr snapToGrid="0">
      <p:cViewPr varScale="1">
        <p:scale>
          <a:sx n="119" d="100"/>
          <a:sy n="119" d="100"/>
        </p:scale>
        <p:origin x="312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43352C-7E22-A54C-B4E5-E73A9C75AB37}" type="datetimeFigureOut">
              <a:rPr lang="it-IT"/>
              <a:pPr>
                <a:defRPr/>
              </a:pPr>
              <a:t>20/11/23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F7BFD0-037A-D342-970B-AD9173BE3B5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08815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F94C32-689F-4F4A-9815-574CACAAABD9}" type="datetimeFigureOut">
              <a:rPr lang="it-IT"/>
              <a:pPr>
                <a:defRPr/>
              </a:pPr>
              <a:t>20/11/23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A9FBA-36A1-7448-A2B5-EA77ED75366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1628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10EC2-ADE0-684E-B1F2-EA7C36F27F61}" type="datetimeFigureOut">
              <a:rPr lang="it-IT"/>
              <a:pPr>
                <a:defRPr/>
              </a:pPr>
              <a:t>20/11/23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D4586D-982B-ED4B-9C6F-3AF87420CBB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4123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B5892-518D-FE4F-8B3C-AE6E3DCF55B9}" type="datetimeFigureOut">
              <a:rPr lang="it-IT"/>
              <a:pPr>
                <a:defRPr/>
              </a:pPr>
              <a:t>20/11/23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62D028-0107-8341-BD97-ED65D1B6777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05338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E9618-2FBB-4B4C-ADB3-3A867C4743C6}" type="datetimeFigureOut">
              <a:rPr lang="it-IT"/>
              <a:pPr>
                <a:defRPr/>
              </a:pPr>
              <a:t>20/11/23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AC3B7D-634D-A146-A575-2E52ADEDBDC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5577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065A4-C6DD-2048-99CE-9B285181C06F}" type="datetimeFigureOut">
              <a:rPr lang="it-IT"/>
              <a:pPr>
                <a:defRPr/>
              </a:pPr>
              <a:t>20/11/23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B5A77E-9DA2-9D48-A4FD-BF9274CAA35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89696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2F8E4-082A-D64F-B054-2ECAAD5AED4F}" type="datetimeFigureOut">
              <a:rPr lang="it-IT"/>
              <a:pPr>
                <a:defRPr/>
              </a:pPr>
              <a:t>20/11/23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2269DD-EBE7-7F4E-9CAD-A05956575B7D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7739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6B314A-7770-B040-8451-35E260C34738}" type="datetimeFigureOut">
              <a:rPr lang="it-IT"/>
              <a:pPr>
                <a:defRPr/>
              </a:pPr>
              <a:t>20/11/23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A80BF2-6F0B-F841-A553-04F1A91055E6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22983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D4359-95B5-0641-9905-767DB48E4F37}" type="datetimeFigureOut">
              <a:rPr lang="it-IT"/>
              <a:pPr>
                <a:defRPr/>
              </a:pPr>
              <a:t>20/11/23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634DD-10CC-5F48-A080-C10CBD356443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712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D46D26-0600-AA4C-8B80-8DE57DB48156}" type="datetimeFigureOut">
              <a:rPr lang="it-IT"/>
              <a:pPr>
                <a:defRPr/>
              </a:pPr>
              <a:t>20/11/23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06B2C5-4DA9-0646-9844-ECF6FBE913F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16452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0DC630-8071-D647-91B5-DC6BA4C2B2D2}" type="datetimeFigureOut">
              <a:rPr lang="it-IT"/>
              <a:pPr>
                <a:defRPr/>
              </a:pPr>
              <a:t>20/11/23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94A86-43C9-4745-A98F-14A56F0D81E5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9500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9C98D135-EB06-AD49-8844-BDE0909D0E56}" type="datetimeFigureOut">
              <a:rPr lang="it-IT"/>
              <a:pPr>
                <a:defRPr/>
              </a:pPr>
              <a:t>20/11/23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cs typeface="+mn-cs"/>
              </a:defRPr>
            </a:lvl1pPr>
          </a:lstStyle>
          <a:p>
            <a:pPr>
              <a:defRPr/>
            </a:pPr>
            <a:fld id="{6528B0BC-7F4C-2445-846D-E4916CD105A1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ＭＳ Ｐゴシック" charset="0"/>
          <a:cs typeface="ＭＳ Ｐゴシック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b="1" dirty="0">
              <a:latin typeface="Calibri Light" charset="0"/>
            </a:endParaRPr>
          </a:p>
        </p:txBody>
      </p:sp>
      <p:sp>
        <p:nvSpPr>
          <p:cNvPr id="2" name="Segnaposto contenut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dirty="0"/>
              <a:t>L’Europa comunitaria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>
              <a:latin typeface="Calibri Light" charset="0"/>
            </a:endParaRPr>
          </a:p>
        </p:txBody>
      </p:sp>
      <p:sp>
        <p:nvSpPr>
          <p:cNvPr id="22530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it-IT" sz="4400" dirty="0">
                <a:latin typeface="Calibri" charset="0"/>
              </a:rPr>
              <a:t>Immobilismo politico della Cee che tuttavia non è imputabile solo alla Francia, ma più in generale alla resistenza dei paesi membri a </a:t>
            </a:r>
            <a:r>
              <a:rPr lang="it-IT" sz="4400" b="1" dirty="0">
                <a:latin typeface="Calibri" charset="0"/>
              </a:rPr>
              <a:t>cedere sovranità nazionale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b="1" dirty="0">
                <a:latin typeface="Calibri Light" charset="0"/>
              </a:rPr>
              <a:t>Gli anni Settanta</a:t>
            </a:r>
          </a:p>
        </p:txBody>
      </p:sp>
      <p:sp>
        <p:nvSpPr>
          <p:cNvPr id="23554" name="Segnaposto contenuto 2"/>
          <p:cNvSpPr>
            <a:spLocks noGrp="1"/>
          </p:cNvSpPr>
          <p:nvPr>
            <p:ph idx="1"/>
          </p:nvPr>
        </p:nvSpPr>
        <p:spPr>
          <a:xfrm>
            <a:off x="838200" y="1584325"/>
            <a:ext cx="10515600" cy="4816475"/>
          </a:xfrm>
        </p:spPr>
        <p:txBody>
          <a:bodyPr/>
          <a:lstStyle/>
          <a:p>
            <a:pPr eaLnBrk="1" hangingPunct="1"/>
            <a:r>
              <a:rPr lang="it-IT" sz="3200" b="1" dirty="0">
                <a:latin typeface="Calibri" charset="0"/>
              </a:rPr>
              <a:t>Primo allargamento comunitario</a:t>
            </a:r>
            <a:r>
              <a:rPr lang="it-IT" sz="3200" dirty="0">
                <a:latin typeface="Calibri" charset="0"/>
              </a:rPr>
              <a:t>: GB, Danimarca e Irlanda nel 1973 (sedici anni dopo la costituzione della Cee)</a:t>
            </a:r>
          </a:p>
          <a:p>
            <a:pPr eaLnBrk="1" hangingPunct="1"/>
            <a:r>
              <a:rPr lang="it-IT" sz="3200" dirty="0">
                <a:latin typeface="Calibri" charset="0"/>
              </a:rPr>
              <a:t>Pesa la fine dell’era De Gaulle in Francia ma anche il consolidamento delle politiche «dei sei» (che i nuovi membri devono accogliere)</a:t>
            </a:r>
          </a:p>
          <a:p>
            <a:pPr eaLnBrk="1" hangingPunct="1"/>
            <a:r>
              <a:rPr lang="it-IT" sz="3200" dirty="0">
                <a:latin typeface="Calibri" charset="0"/>
              </a:rPr>
              <a:t>Questione dell’unità monetaria, ma iniziativa interrotta dalla crisi del ‘73</a:t>
            </a:r>
          </a:p>
          <a:p>
            <a:pPr eaLnBrk="1" hangingPunct="1"/>
            <a:r>
              <a:rPr lang="it-IT" sz="3200" dirty="0">
                <a:latin typeface="Calibri" charset="0"/>
              </a:rPr>
              <a:t>La crisi economica ha effetti diversi sui Nove; sensazione di stagnazione della Cee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>
              <a:latin typeface="Calibri Light" charset="0"/>
            </a:endParaRPr>
          </a:p>
        </p:txBody>
      </p:sp>
      <p:sp>
        <p:nvSpPr>
          <p:cNvPr id="24578" name="Segnaposto contenuto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6267450"/>
          </a:xfrm>
        </p:spPr>
        <p:txBody>
          <a:bodyPr/>
          <a:lstStyle/>
          <a:p>
            <a:pPr eaLnBrk="1" hangingPunct="1"/>
            <a:endParaRPr lang="it-IT" dirty="0">
              <a:latin typeface="Calibri" charset="0"/>
            </a:endParaRPr>
          </a:p>
          <a:p>
            <a:pPr eaLnBrk="1" hangingPunct="1"/>
            <a:endParaRPr lang="it-IT" dirty="0">
              <a:latin typeface="Calibri" charset="0"/>
            </a:endParaRPr>
          </a:p>
          <a:p>
            <a:pPr eaLnBrk="1" hangingPunct="1"/>
            <a:endParaRPr lang="it-IT" dirty="0">
              <a:latin typeface="Calibri" charset="0"/>
            </a:endParaRPr>
          </a:p>
          <a:p>
            <a:pPr eaLnBrk="1" hangingPunct="1"/>
            <a:r>
              <a:rPr lang="it-IT" dirty="0">
                <a:latin typeface="Calibri" charset="0"/>
              </a:rPr>
              <a:t>Alla fine degli anni Settanta riprende il progetto di una politica monetaria comune, a fronte della discesa del dollaro e della crescente forza del marco </a:t>
            </a:r>
          </a:p>
          <a:p>
            <a:pPr eaLnBrk="1" hangingPunct="1"/>
            <a:r>
              <a:rPr lang="it-IT" dirty="0">
                <a:latin typeface="Calibri" charset="0"/>
              </a:rPr>
              <a:t>Nel 1979 entra in vigore il </a:t>
            </a:r>
            <a:r>
              <a:rPr lang="it-IT" b="1" dirty="0">
                <a:latin typeface="Calibri" charset="0"/>
              </a:rPr>
              <a:t>Sistema monetario europeo (Sme)</a:t>
            </a:r>
            <a:r>
              <a:rPr lang="it-IT" dirty="0">
                <a:latin typeface="Calibri" charset="0"/>
              </a:rPr>
              <a:t>, su proposta di Francia e Germania. Regola i rapporti di cambio fra le valute dei paesi membri e intende metterli al riparo dalle fluttuazioni dell’economia internazionale</a:t>
            </a:r>
          </a:p>
          <a:p>
            <a:pPr eaLnBrk="1" hangingPunct="1"/>
            <a:r>
              <a:rPr lang="it-IT" dirty="0">
                <a:latin typeface="Calibri" charset="0"/>
              </a:rPr>
              <a:t>A fine anni Settanta riprende anche il progetto dell’Unione europea; 1979 elezione diretta del </a:t>
            </a:r>
            <a:r>
              <a:rPr lang="it-IT" b="1" dirty="0">
                <a:latin typeface="Calibri" charset="0"/>
              </a:rPr>
              <a:t>Parlamento europeo </a:t>
            </a:r>
            <a:r>
              <a:rPr lang="it-IT" dirty="0">
                <a:latin typeface="Calibri" charset="0"/>
              </a:rPr>
              <a:t>(già prevista dai Trattati di Roma e poi bloccata dal gollismo)</a:t>
            </a:r>
          </a:p>
          <a:p>
            <a:pPr eaLnBrk="1" hangingPunct="1"/>
            <a:endParaRPr lang="it-IT" sz="3600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dirty="0">
              <a:latin typeface="Calibri Light" charset="0"/>
            </a:endParaRPr>
          </a:p>
        </p:txBody>
      </p:sp>
      <p:sp>
        <p:nvSpPr>
          <p:cNvPr id="25602" name="Segnaposto contenuto 2"/>
          <p:cNvSpPr>
            <a:spLocks noGrp="1"/>
          </p:cNvSpPr>
          <p:nvPr>
            <p:ph idx="1"/>
          </p:nvPr>
        </p:nvSpPr>
        <p:spPr>
          <a:xfrm>
            <a:off x="838200" y="798513"/>
            <a:ext cx="10515600" cy="5378450"/>
          </a:xfrm>
        </p:spPr>
        <p:txBody>
          <a:bodyPr/>
          <a:lstStyle/>
          <a:p>
            <a:pPr eaLnBrk="1" hangingPunct="1"/>
            <a:endParaRPr lang="it-IT" dirty="0">
              <a:latin typeface="Calibri" charset="0"/>
            </a:endParaRPr>
          </a:p>
          <a:p>
            <a:pPr eaLnBrk="1" hangingPunct="1"/>
            <a:endParaRPr lang="it-IT" dirty="0">
              <a:latin typeface="Calibri" charset="0"/>
            </a:endParaRPr>
          </a:p>
          <a:p>
            <a:pPr eaLnBrk="1" hangingPunct="1"/>
            <a:r>
              <a:rPr lang="it-IT" dirty="0">
                <a:latin typeface="Calibri" charset="0"/>
              </a:rPr>
              <a:t>Nonostante l’elezione diretta le istituzioni europee restano </a:t>
            </a:r>
            <a:r>
              <a:rPr lang="it-IT" i="1" dirty="0">
                <a:latin typeface="Calibri" charset="0"/>
              </a:rPr>
              <a:t>lontane</a:t>
            </a:r>
            <a:r>
              <a:rPr lang="it-IT" dirty="0">
                <a:latin typeface="Calibri" charset="0"/>
              </a:rPr>
              <a:t> dall’opinione pubblica (scarsa l’affluenza alle urne)</a:t>
            </a:r>
          </a:p>
          <a:p>
            <a:pPr eaLnBrk="1" hangingPunct="1"/>
            <a:r>
              <a:rPr lang="it-IT" dirty="0">
                <a:latin typeface="Calibri" charset="0"/>
              </a:rPr>
              <a:t>Tuttavia: a) le politiche comunitarie diventano un tema dei programmi politici di tutti i principali partiti b) iniziano a venire promosse convergenze europee tra i partiti politici affini</a:t>
            </a:r>
          </a:p>
          <a:p>
            <a:pPr eaLnBrk="1" hangingPunct="1"/>
            <a:r>
              <a:rPr lang="it-IT" dirty="0">
                <a:latin typeface="Calibri" charset="0"/>
              </a:rPr>
              <a:t>Riconoscimento della Cee come promotrice di sviluppo economico: domanda di adesione di Grecia (1975), Spagna e Portogallo (1977) dopo il loro ritorno alla democrazia. Nuovi trattati di adesione in vigore dal 1986. Allargamento verso sud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b="1">
                <a:latin typeface="Calibri Light" charset="0"/>
              </a:rPr>
              <a:t>L’Unione europea</a:t>
            </a:r>
          </a:p>
        </p:txBody>
      </p:sp>
      <p:sp>
        <p:nvSpPr>
          <p:cNvPr id="26626" name="Segnaposto contenuto 2"/>
          <p:cNvSpPr>
            <a:spLocks noGrp="1"/>
          </p:cNvSpPr>
          <p:nvPr>
            <p:ph idx="1"/>
          </p:nvPr>
        </p:nvSpPr>
        <p:spPr>
          <a:xfrm>
            <a:off x="838200" y="1416050"/>
            <a:ext cx="10515600" cy="4760913"/>
          </a:xfrm>
        </p:spPr>
        <p:txBody>
          <a:bodyPr/>
          <a:lstStyle/>
          <a:p>
            <a:pPr eaLnBrk="1" hangingPunct="1"/>
            <a:r>
              <a:rPr lang="it-IT" dirty="0">
                <a:latin typeface="Calibri" charset="0"/>
              </a:rPr>
              <a:t>Caduta del muro di Berlino e riunificazione tedesca: </a:t>
            </a:r>
          </a:p>
          <a:p>
            <a:pPr marL="742950" indent="-742950" eaLnBrk="1" hangingPunct="1">
              <a:buAutoNum type="alphaLcParenR"/>
            </a:pPr>
            <a:r>
              <a:rPr lang="it-IT" dirty="0">
                <a:latin typeface="Calibri" charset="0"/>
              </a:rPr>
              <a:t>timore per il nuovo dinamismo tedesco </a:t>
            </a:r>
          </a:p>
          <a:p>
            <a:pPr marL="742950" indent="-742950" eaLnBrk="1" hangingPunct="1">
              <a:buAutoNum type="alphaLcParenR"/>
            </a:pPr>
            <a:r>
              <a:rPr lang="it-IT" dirty="0">
                <a:latin typeface="Calibri" charset="0"/>
              </a:rPr>
              <a:t>la Germania intende dimostrare la propria volontà di rimanere ancora al mondo occidentale</a:t>
            </a:r>
          </a:p>
          <a:p>
            <a:pPr eaLnBrk="1" hangingPunct="1"/>
            <a:r>
              <a:rPr lang="it-IT" dirty="0">
                <a:latin typeface="Calibri" charset="0"/>
              </a:rPr>
              <a:t>Nuovo protagonismo europeo dopo la fine della divisione e nella transizione verso una nuova epoca</a:t>
            </a:r>
          </a:p>
          <a:p>
            <a:pPr eaLnBrk="1" hangingPunct="1"/>
            <a:r>
              <a:rPr lang="it-IT" dirty="0">
                <a:latin typeface="Calibri" charset="0"/>
              </a:rPr>
              <a:t>Ripresa del progetto di moneta unica che porta con sé il programma di una maggiore coesione politica (in primis estera e difesa)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>
              <a:latin typeface="Calibri Light" charset="0"/>
            </a:endParaRPr>
          </a:p>
        </p:txBody>
      </p:sp>
      <p:sp>
        <p:nvSpPr>
          <p:cNvPr id="27650" name="Segnaposto contenuto 2"/>
          <p:cNvSpPr>
            <a:spLocks noGrp="1"/>
          </p:cNvSpPr>
          <p:nvPr>
            <p:ph idx="1"/>
          </p:nvPr>
        </p:nvSpPr>
        <p:spPr>
          <a:xfrm>
            <a:off x="657225" y="617538"/>
            <a:ext cx="10696575" cy="5559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it-IT" dirty="0"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endParaRPr lang="it-IT" dirty="0"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endParaRPr lang="it-IT" dirty="0">
              <a:latin typeface="Calibri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it-IT" dirty="0">
                <a:latin typeface="Calibri" charset="0"/>
              </a:rPr>
              <a:t>1992: firma del </a:t>
            </a:r>
            <a:r>
              <a:rPr lang="it-IT" b="1" dirty="0">
                <a:latin typeface="Calibri" charset="0"/>
              </a:rPr>
              <a:t>Trattato sull’</a:t>
            </a:r>
            <a:r>
              <a:rPr lang="it-IT" altLang="ja-JP" b="1" dirty="0">
                <a:latin typeface="Calibri" charset="0"/>
              </a:rPr>
              <a:t>Unione europea </a:t>
            </a:r>
            <a:r>
              <a:rPr lang="it-IT" altLang="ja-JP" dirty="0">
                <a:latin typeface="Calibri" charset="0"/>
              </a:rPr>
              <a:t>a Maastricht (Olanda):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it-IT" dirty="0">
                <a:latin typeface="Calibri" charset="0"/>
              </a:rPr>
              <a:t>A) unione economica e monetaria; istituzione della moneta unica (in vigore dal 2002), istituzione della Banca centrale europea (organismo indipendente). Istituiti </a:t>
            </a:r>
            <a:r>
              <a:rPr lang="it-IT" i="1" dirty="0">
                <a:latin typeface="Calibri" charset="0"/>
              </a:rPr>
              <a:t>criteri di convergenza </a:t>
            </a:r>
            <a:r>
              <a:rPr lang="it-IT" dirty="0">
                <a:latin typeface="Calibri" charset="0"/>
              </a:rPr>
              <a:t>(es. inflazione, debito pubblico) come condizione per moneta unica. GB non aderisce.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it-IT" dirty="0">
                <a:latin typeface="Calibri" charset="0"/>
              </a:rPr>
              <a:t>B) politica estera e di difesa: questione lasciata nell’</a:t>
            </a:r>
            <a:r>
              <a:rPr lang="it-IT" altLang="ja-JP" dirty="0">
                <a:latin typeface="Calibri" charset="0"/>
              </a:rPr>
              <a:t>indeterminatezza (nei fatti: inefficacia della politica europea di fronte alla crisi jugoslava)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it-IT" dirty="0">
                <a:latin typeface="Calibri" charset="0"/>
              </a:rPr>
              <a:t>C) struttura istituzionale (Parlamento europeo, Commissione europea, Consiglio europeo)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>
              <a:latin typeface="Calibri Light" charset="0"/>
            </a:endParaRPr>
          </a:p>
        </p:txBody>
      </p:sp>
      <p:sp>
        <p:nvSpPr>
          <p:cNvPr id="2867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z="3600" dirty="0">
                <a:latin typeface="Calibri" charset="0"/>
              </a:rPr>
              <a:t>Allargamento delle politiche comunitarie (cultura, giustizia); principio di sussidiarietà &gt; principio della sussidiarietà: l’azione dell’UE avrebbe sostituito le politiche nazionali solo nei casi in cui l’intervento comunitario offrisse garanzie di maggiore efficacia</a:t>
            </a:r>
          </a:p>
          <a:p>
            <a:pPr eaLnBrk="1" hangingPunct="1"/>
            <a:r>
              <a:rPr lang="it-IT" sz="3600" dirty="0">
                <a:latin typeface="Calibri" charset="0"/>
              </a:rPr>
              <a:t>1995: allargamento a 15 (Austria, Finlandia e Svezia)</a:t>
            </a:r>
          </a:p>
          <a:p>
            <a:pPr eaLnBrk="1" hangingPunct="1"/>
            <a:r>
              <a:rPr lang="it-IT" sz="3600" dirty="0">
                <a:latin typeface="Calibri" charset="0"/>
              </a:rPr>
              <a:t>Il problema dell’adesione degli ex paesi satelliti dell’Unione sovietica</a:t>
            </a:r>
          </a:p>
          <a:p>
            <a:pPr eaLnBrk="1" hangingPunct="1"/>
            <a:endParaRPr lang="it-IT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A1CC1D8-1EC4-3D59-EF43-28D054F27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3BEAF6E-0E97-BF1C-31EF-A45224E984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Progressivo avvicinamento (adesione alla Convenzione per la salvaguardia dei diritti dell’uomo e delle libertà fondamentali)</a:t>
            </a:r>
          </a:p>
          <a:p>
            <a:r>
              <a:rPr lang="it-IT" dirty="0"/>
              <a:t>Dubbi</a:t>
            </a:r>
          </a:p>
          <a:p>
            <a:r>
              <a:rPr lang="it-IT" dirty="0"/>
              <a:t>Accelerazione del processo di adesione di Polonia, Repubblica Ceca, Slovacchia, Ungheria, Slovenia, Lituania, Lettonia, Estonia, Bulgaria e Romania; no alla Turchia</a:t>
            </a:r>
          </a:p>
          <a:p>
            <a:r>
              <a:rPr lang="it-IT" dirty="0"/>
              <a:t>1997: Trattato di Amsterdam &gt; ridefinizione dei compiti dell’Unione Europea</a:t>
            </a:r>
          </a:p>
          <a:p>
            <a:r>
              <a:rPr lang="it-IT" dirty="0"/>
              <a:t>2004: Cipro, Estonia, Lituania, Lettonia, Malta, Polonia, Repubblica Ceca, Slovacchia, Slovenia e Ungheria + 2007</a:t>
            </a:r>
            <a:r>
              <a:rPr lang="it-IT"/>
              <a:t>: Bulgaria e Romania</a:t>
            </a:r>
          </a:p>
        </p:txBody>
      </p:sp>
    </p:spTree>
    <p:extLst>
      <p:ext uri="{BB962C8B-B14F-4D97-AF65-F5344CB8AC3E}">
        <p14:creationId xmlns:p14="http://schemas.microsoft.com/office/powerpoint/2010/main" val="3138510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b="1" dirty="0">
                <a:latin typeface="Calibri Light" charset="0"/>
              </a:rPr>
              <a:t>1. Durante la Seconda guerra mondiale</a:t>
            </a:r>
          </a:p>
        </p:txBody>
      </p:sp>
      <p:sp>
        <p:nvSpPr>
          <p:cNvPr id="14338" name="Segnaposto contenuto 2"/>
          <p:cNvSpPr>
            <a:spLocks noGrp="1"/>
          </p:cNvSpPr>
          <p:nvPr>
            <p:ph idx="1"/>
          </p:nvPr>
        </p:nvSpPr>
        <p:spPr>
          <a:xfrm>
            <a:off x="766315" y="1825625"/>
            <a:ext cx="10515600" cy="4351338"/>
          </a:xfrm>
        </p:spPr>
        <p:txBody>
          <a:bodyPr/>
          <a:lstStyle/>
          <a:p>
            <a:pPr eaLnBrk="1" hangingPunct="1"/>
            <a:r>
              <a:rPr lang="it-IT" sz="3200" dirty="0">
                <a:latin typeface="Calibri" charset="0"/>
              </a:rPr>
              <a:t>Reazione al Nuovo ordine europeo nazi-fascista</a:t>
            </a:r>
          </a:p>
          <a:p>
            <a:pPr eaLnBrk="1" hangingPunct="1"/>
            <a:r>
              <a:rPr lang="it-IT" sz="3200" dirty="0">
                <a:latin typeface="Calibri" charset="0"/>
              </a:rPr>
              <a:t>Basi per la pace e la democrazia future</a:t>
            </a:r>
          </a:p>
          <a:p>
            <a:pPr eaLnBrk="1" hangingPunct="1"/>
            <a:r>
              <a:rPr lang="it-IT" sz="3200" i="1" dirty="0">
                <a:latin typeface="Calibri" charset="0"/>
              </a:rPr>
              <a:t>Manifesto di Ventotene </a:t>
            </a:r>
            <a:r>
              <a:rPr lang="it-IT" sz="3200" dirty="0">
                <a:latin typeface="Calibri" charset="0"/>
              </a:rPr>
              <a:t>(Manifesto per una Europa libera e unita, 1° ed. 1944): Altiero Spinelli, Ernesto Rossi, Eugenio </a:t>
            </a:r>
            <a:r>
              <a:rPr lang="it-IT" sz="3200" dirty="0" err="1">
                <a:latin typeface="Calibri" charset="0"/>
              </a:rPr>
              <a:t>Colorni</a:t>
            </a:r>
            <a:endParaRPr lang="it-IT" sz="3200" dirty="0">
              <a:latin typeface="Calibri" charset="0"/>
            </a:endParaRPr>
          </a:p>
          <a:p>
            <a:pPr eaLnBrk="1" hangingPunct="1"/>
            <a:r>
              <a:rPr lang="it-IT" sz="3200" dirty="0">
                <a:latin typeface="Calibri" charset="0"/>
              </a:rPr>
              <a:t>Origine del </a:t>
            </a:r>
            <a:r>
              <a:rPr lang="it-IT" sz="3200" i="1" dirty="0">
                <a:latin typeface="Calibri" charset="0"/>
              </a:rPr>
              <a:t>Movimento federalista europeo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b="1" dirty="0">
                <a:latin typeface="Calibri Light" charset="0"/>
              </a:rPr>
              <a:t>Nel dopoguerra e durante le origini della guerra fredda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4862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4400" dirty="0">
                <a:ea typeface="+mn-ea"/>
                <a:cs typeface="+mn-cs"/>
              </a:rPr>
              <a:t>Europa unita = maggiore autonomia rispetto a USA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4400" dirty="0">
                <a:ea typeface="+mn-ea"/>
                <a:cs typeface="+mn-cs"/>
              </a:rPr>
              <a:t>Contrapposizione al blocco sovietico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it-IT" sz="4400" dirty="0">
                <a:ea typeface="+mn-ea"/>
                <a:cs typeface="+mn-cs"/>
              </a:rPr>
              <a:t>Europa: solo paesi occidentali</a:t>
            </a:r>
          </a:p>
          <a:p>
            <a:pPr marL="0" indent="0"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it-IT" sz="3600" dirty="0">
                <a:ea typeface="+mn-ea"/>
                <a:cs typeface="+mn-cs"/>
              </a:rPr>
              <a:t>Percorso successivo scandito (o rallentato) da fattori di politica internazionale e da rapporti fra singoli stati (es. tensioni fra Francia e Inghilterra)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b="1">
                <a:latin typeface="Calibri Light" charset="0"/>
              </a:rPr>
              <a:t>Prime istituzioni</a:t>
            </a:r>
          </a:p>
        </p:txBody>
      </p:sp>
      <p:sp>
        <p:nvSpPr>
          <p:cNvPr id="16386" name="Segnaposto contenuto 2"/>
          <p:cNvSpPr>
            <a:spLocks noGrp="1"/>
          </p:cNvSpPr>
          <p:nvPr>
            <p:ph idx="1"/>
          </p:nvPr>
        </p:nvSpPr>
        <p:spPr>
          <a:xfrm>
            <a:off x="733425" y="1690688"/>
            <a:ext cx="10620375" cy="4486275"/>
          </a:xfrm>
        </p:spPr>
        <p:txBody>
          <a:bodyPr/>
          <a:lstStyle/>
          <a:p>
            <a:pPr eaLnBrk="1" hangingPunct="1"/>
            <a:r>
              <a:rPr lang="it-IT" b="1" dirty="0">
                <a:latin typeface="Calibri" charset="0"/>
              </a:rPr>
              <a:t>Consiglio d’</a:t>
            </a:r>
            <a:r>
              <a:rPr lang="it-IT" altLang="ja-JP" b="1" dirty="0">
                <a:latin typeface="Calibri" charset="0"/>
              </a:rPr>
              <a:t>Europa </a:t>
            </a:r>
            <a:r>
              <a:rPr lang="it-IT" altLang="ja-JP" dirty="0">
                <a:latin typeface="Calibri" charset="0"/>
              </a:rPr>
              <a:t>(1949, Strasburgo): 10 paesi Belgio, Danimarca, Francia, Gran Bretagna, Irlanda, Italia, Lussemburgo, Norvegia, Olanda e Svezia. </a:t>
            </a:r>
          </a:p>
          <a:p>
            <a:pPr marL="0" indent="0" eaLnBrk="1" hangingPunct="1">
              <a:buNone/>
            </a:pPr>
            <a:r>
              <a:rPr lang="it-IT" altLang="ja-JP" dirty="0">
                <a:latin typeface="Calibri" charset="0"/>
              </a:rPr>
              <a:t>	Obiettivo: «Realizzare un’unione più stretta fra i suoi 	membri». </a:t>
            </a:r>
          </a:p>
          <a:p>
            <a:pPr marL="0" indent="0" eaLnBrk="1" hangingPunct="1">
              <a:buNone/>
            </a:pPr>
            <a:r>
              <a:rPr lang="it-IT" altLang="ja-JP" dirty="0">
                <a:latin typeface="Calibri" charset="0"/>
              </a:rPr>
              <a:t>	Non ha poteri sovranazionali</a:t>
            </a:r>
          </a:p>
          <a:p>
            <a:pPr eaLnBrk="1" hangingPunct="1"/>
            <a:r>
              <a:rPr lang="it-IT" b="1" i="1" dirty="0">
                <a:latin typeface="Calibri" charset="0"/>
              </a:rPr>
              <a:t>Convenzione europea dei diritti dell’</a:t>
            </a:r>
            <a:r>
              <a:rPr lang="it-IT" altLang="ja-JP" b="1" i="1" dirty="0">
                <a:latin typeface="Calibri" charset="0"/>
              </a:rPr>
              <a:t>uomo e delle libertà fondamentali</a:t>
            </a:r>
            <a:r>
              <a:rPr lang="it-IT" altLang="ja-JP" i="1" dirty="0">
                <a:latin typeface="Calibri" charset="0"/>
              </a:rPr>
              <a:t>, </a:t>
            </a:r>
            <a:r>
              <a:rPr lang="it-IT" altLang="ja-JP" dirty="0">
                <a:latin typeface="Calibri" charset="0"/>
              </a:rPr>
              <a:t>Roma -1950. Porta alla costituzione della </a:t>
            </a:r>
            <a:r>
              <a:rPr lang="it-IT" altLang="ja-JP" b="1" dirty="0">
                <a:latin typeface="Calibri" charset="0"/>
              </a:rPr>
              <a:t>Corte europea dei diritti dell’uomo </a:t>
            </a:r>
            <a:r>
              <a:rPr lang="it-IT" altLang="ja-JP" dirty="0">
                <a:latin typeface="Calibri" charset="0"/>
              </a:rPr>
              <a:t>(1959), organismo indipendente dagli stati nazionali</a:t>
            </a:r>
          </a:p>
          <a:p>
            <a:pPr eaLnBrk="1" hangingPunct="1">
              <a:buFont typeface="Arial" charset="0"/>
              <a:buNone/>
            </a:pPr>
            <a:endParaRPr lang="it-IT" dirty="0">
              <a:latin typeface="Calibri" charset="0"/>
            </a:endParaRPr>
          </a:p>
          <a:p>
            <a:pPr eaLnBrk="1" hangingPunct="1"/>
            <a:endParaRPr lang="it-IT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egnaposto contenuto 2"/>
          <p:cNvSpPr>
            <a:spLocks noGrp="1"/>
          </p:cNvSpPr>
          <p:nvPr>
            <p:ph idx="1"/>
          </p:nvPr>
        </p:nvSpPr>
        <p:spPr>
          <a:xfrm>
            <a:off x="838200" y="1519238"/>
            <a:ext cx="10515600" cy="4657725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it-IT" sz="3400" dirty="0">
                <a:latin typeface="Calibri" charset="0"/>
              </a:rPr>
              <a:t>1950: </a:t>
            </a:r>
            <a:r>
              <a:rPr lang="it-IT" sz="3400" b="1" i="1" dirty="0">
                <a:latin typeface="Calibri" charset="0"/>
              </a:rPr>
              <a:t>Dichiarazione </a:t>
            </a:r>
            <a:r>
              <a:rPr lang="it-IT" sz="3400" b="1" i="1" dirty="0" err="1">
                <a:latin typeface="Calibri" charset="0"/>
              </a:rPr>
              <a:t>Schuman</a:t>
            </a:r>
            <a:r>
              <a:rPr lang="it-IT" sz="3400" dirty="0">
                <a:latin typeface="Calibri" charset="0"/>
              </a:rPr>
              <a:t>, ministro degli esteri francese. Questione della reintegrazione della Germania (RFT) nel sistema produttivo internazionale.</a:t>
            </a:r>
          </a:p>
          <a:p>
            <a:pPr eaLnBrk="1" hangingPunct="1">
              <a:lnSpc>
                <a:spcPct val="70000"/>
              </a:lnSpc>
            </a:pPr>
            <a:endParaRPr lang="it-IT" sz="3400" dirty="0">
              <a:latin typeface="Calibri" charset="0"/>
            </a:endParaRPr>
          </a:p>
          <a:p>
            <a:pPr eaLnBrk="1" hangingPunct="1">
              <a:lnSpc>
                <a:spcPct val="70000"/>
              </a:lnSpc>
            </a:pPr>
            <a:r>
              <a:rPr lang="it-IT" sz="3400" dirty="0">
                <a:latin typeface="Calibri" charset="0"/>
              </a:rPr>
              <a:t>1951: </a:t>
            </a:r>
            <a:r>
              <a:rPr lang="it-IT" sz="3400" b="1" dirty="0">
                <a:latin typeface="Calibri" charset="0"/>
              </a:rPr>
              <a:t>Comunità europea del carbone e dell’</a:t>
            </a:r>
            <a:r>
              <a:rPr lang="it-IT" altLang="ja-JP" sz="3400" b="1" dirty="0">
                <a:latin typeface="Calibri" charset="0"/>
              </a:rPr>
              <a:t>acciaio</a:t>
            </a:r>
            <a:r>
              <a:rPr lang="it-IT" altLang="ja-JP" sz="3400" dirty="0">
                <a:latin typeface="Calibri" charset="0"/>
              </a:rPr>
              <a:t> (CECA) </a:t>
            </a:r>
            <a:r>
              <a:rPr lang="it-IT" sz="3400" dirty="0">
                <a:latin typeface="Calibri" charset="0"/>
              </a:rPr>
              <a:t>Sei paesi membri: Belgio, Francia, Italia, Germania federale, Olanda e Lussemburgo. Non vi aderisce l’</a:t>
            </a:r>
            <a:r>
              <a:rPr lang="it-IT" altLang="ja-JP" sz="3400" dirty="0">
                <a:latin typeface="Calibri" charset="0"/>
              </a:rPr>
              <a:t>Inghilterra, che privilegia il Commonwealth e non è ancora disposta a sottostare a un potere sovranazionale. Cambia il baricentro della politica internazionale europea.</a:t>
            </a:r>
          </a:p>
          <a:p>
            <a:pPr eaLnBrk="1" hangingPunct="1">
              <a:lnSpc>
                <a:spcPct val="70000"/>
              </a:lnSpc>
            </a:pPr>
            <a:endParaRPr lang="it-IT" sz="2400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olo 1"/>
          <p:cNvSpPr>
            <a:spLocks noGrp="1"/>
          </p:cNvSpPr>
          <p:nvPr>
            <p:ph type="title"/>
          </p:nvPr>
        </p:nvSpPr>
        <p:spPr>
          <a:xfrm>
            <a:off x="730373" y="365125"/>
            <a:ext cx="10515600" cy="1325563"/>
          </a:xfrm>
        </p:spPr>
        <p:txBody>
          <a:bodyPr/>
          <a:lstStyle/>
          <a:p>
            <a:pPr algn="ctr" eaLnBrk="1" hangingPunct="1"/>
            <a:r>
              <a:rPr lang="it-IT" sz="4800" b="1" i="1" dirty="0">
                <a:latin typeface="Calibri Light" charset="0"/>
              </a:rPr>
              <a:t>I trattati di Roma </a:t>
            </a:r>
            <a:r>
              <a:rPr lang="it-IT" sz="4800" b="1" dirty="0">
                <a:latin typeface="Calibri Light" charset="0"/>
              </a:rPr>
              <a:t>(1957)</a:t>
            </a:r>
          </a:p>
        </p:txBody>
      </p:sp>
      <p:sp>
        <p:nvSpPr>
          <p:cNvPr id="18434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it-IT" sz="4800" b="1" dirty="0">
                <a:latin typeface="Calibri" charset="0"/>
              </a:rPr>
              <a:t>Comunità economica europea (Cee)</a:t>
            </a:r>
            <a:r>
              <a:rPr lang="it-IT" sz="4800" dirty="0">
                <a:latin typeface="Calibri" charset="0"/>
              </a:rPr>
              <a:t>, nota come </a:t>
            </a:r>
            <a:r>
              <a:rPr lang="it-IT" sz="4800" b="1" dirty="0">
                <a:latin typeface="Calibri" charset="0"/>
              </a:rPr>
              <a:t>Mercato comune europeo (</a:t>
            </a:r>
            <a:r>
              <a:rPr lang="it-IT" sz="4800" b="1" dirty="0" err="1">
                <a:latin typeface="Calibri" charset="0"/>
              </a:rPr>
              <a:t>Mec</a:t>
            </a:r>
            <a:r>
              <a:rPr lang="it-IT" sz="4800" b="1" dirty="0">
                <a:latin typeface="Calibri" charset="0"/>
              </a:rPr>
              <a:t>)</a:t>
            </a:r>
            <a:r>
              <a:rPr lang="it-IT" sz="4800" dirty="0">
                <a:latin typeface="Calibri" charset="0"/>
              </a:rPr>
              <a:t>. Rimozione di ogni ostacolo doganale e politica doganale comune verso il resto del mondo</a:t>
            </a:r>
          </a:p>
          <a:p>
            <a:pPr eaLnBrk="1" hangingPunct="1">
              <a:lnSpc>
                <a:spcPct val="80000"/>
              </a:lnSpc>
            </a:pPr>
            <a:r>
              <a:rPr lang="it-IT" sz="4800" b="1" dirty="0">
                <a:latin typeface="Calibri" charset="0"/>
              </a:rPr>
              <a:t>Comunità europea dell’</a:t>
            </a:r>
            <a:r>
              <a:rPr lang="it-IT" altLang="ja-JP" sz="4800" b="1" dirty="0">
                <a:latin typeface="Calibri" charset="0"/>
              </a:rPr>
              <a:t>energia atomica (</a:t>
            </a:r>
            <a:r>
              <a:rPr lang="it-IT" altLang="ja-JP" sz="4800" b="1" dirty="0" err="1">
                <a:latin typeface="Calibri" charset="0"/>
              </a:rPr>
              <a:t>Euratom</a:t>
            </a:r>
            <a:r>
              <a:rPr lang="it-IT" altLang="ja-JP" sz="4800" b="1" dirty="0">
                <a:latin typeface="Calibri" charset="0"/>
              </a:rPr>
              <a:t>)</a:t>
            </a:r>
            <a:endParaRPr lang="it-IT" sz="4800" b="1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it-IT" sz="5400" b="1">
                <a:latin typeface="Calibri Light" charset="0"/>
              </a:rPr>
              <a:t>Presupposti</a:t>
            </a:r>
          </a:p>
        </p:txBody>
      </p:sp>
      <p:sp>
        <p:nvSpPr>
          <p:cNvPr id="19458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it-IT" sz="5400" dirty="0">
                <a:latin typeface="Calibri" charset="0"/>
              </a:rPr>
              <a:t>Crescita economica paesi europei e globale</a:t>
            </a:r>
          </a:p>
          <a:p>
            <a:pPr eaLnBrk="1" hangingPunct="1"/>
            <a:r>
              <a:rPr lang="it-IT" sz="5400" dirty="0">
                <a:latin typeface="Calibri" charset="0"/>
              </a:rPr>
              <a:t>Crisi di Suez (1956)</a:t>
            </a:r>
          </a:p>
          <a:p>
            <a:pPr eaLnBrk="1" hangingPunct="1"/>
            <a:r>
              <a:rPr lang="it-IT" sz="5400" dirty="0">
                <a:latin typeface="Calibri" charset="0"/>
              </a:rPr>
              <a:t>Invasione sovietica dell’Ungheria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12825"/>
          </a:xfrm>
        </p:spPr>
        <p:txBody>
          <a:bodyPr/>
          <a:lstStyle/>
          <a:p>
            <a:pPr algn="ctr" eaLnBrk="1" hangingPunct="1"/>
            <a:r>
              <a:rPr lang="it-IT" b="1" dirty="0">
                <a:latin typeface="Calibri Light" charset="0"/>
              </a:rPr>
              <a:t>Anni Sessanta</a:t>
            </a:r>
          </a:p>
        </p:txBody>
      </p:sp>
      <p:sp>
        <p:nvSpPr>
          <p:cNvPr id="20482" name="Segnaposto contenuto 2"/>
          <p:cNvSpPr>
            <a:spLocks noGrp="1"/>
          </p:cNvSpPr>
          <p:nvPr>
            <p:ph idx="1"/>
          </p:nvPr>
        </p:nvSpPr>
        <p:spPr>
          <a:xfrm>
            <a:off x="838200" y="1377950"/>
            <a:ext cx="10515600" cy="498475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it-IT" sz="4000" b="1" dirty="0">
                <a:latin typeface="Calibri" charset="0"/>
              </a:rPr>
              <a:t>Integrazione europea e disunione politica</a:t>
            </a:r>
            <a:r>
              <a:rPr lang="it-IT" sz="4000" dirty="0">
                <a:latin typeface="Calibri" charset="0"/>
              </a:rPr>
              <a:t>:</a:t>
            </a:r>
          </a:p>
          <a:p>
            <a:pPr marL="0" indent="0" eaLnBrk="1" hangingPunct="1">
              <a:buFontTx/>
              <a:buChar char="-"/>
            </a:pPr>
            <a:r>
              <a:rPr lang="it-IT" sz="4000" dirty="0">
                <a:latin typeface="Calibri" charset="0"/>
              </a:rPr>
              <a:t>1962 nasce la </a:t>
            </a:r>
            <a:r>
              <a:rPr lang="it-IT" sz="4000" b="1" dirty="0">
                <a:latin typeface="Calibri" charset="0"/>
              </a:rPr>
              <a:t>PAC</a:t>
            </a:r>
            <a:r>
              <a:rPr lang="it-IT" sz="4000" dirty="0">
                <a:latin typeface="Calibri" charset="0"/>
              </a:rPr>
              <a:t> (</a:t>
            </a:r>
            <a:r>
              <a:rPr lang="it-IT" sz="4000" b="1" dirty="0">
                <a:latin typeface="Calibri" charset="0"/>
              </a:rPr>
              <a:t>politica agricola comunitaria</a:t>
            </a:r>
            <a:r>
              <a:rPr lang="it-IT" sz="4000" dirty="0">
                <a:latin typeface="Calibri" charset="0"/>
              </a:rPr>
              <a:t>). Obiettivo proteggere la produzione agricola dei sei dalla concorrenza mondiale; imperniata sul regime unitario dei prezzi</a:t>
            </a:r>
          </a:p>
          <a:p>
            <a:pPr marL="0" indent="0" eaLnBrk="1" hangingPunct="1">
              <a:buFontTx/>
              <a:buChar char="-"/>
            </a:pPr>
            <a:r>
              <a:rPr lang="it-IT" sz="4000" dirty="0">
                <a:latin typeface="Calibri" charset="0"/>
              </a:rPr>
              <a:t>1968: completamento del </a:t>
            </a:r>
            <a:r>
              <a:rPr lang="it-IT" sz="4000" b="1" dirty="0">
                <a:latin typeface="Calibri" charset="0"/>
              </a:rPr>
              <a:t>Mercato comune </a:t>
            </a:r>
            <a:r>
              <a:rPr lang="it-IT" sz="4000" dirty="0">
                <a:latin typeface="Calibri" charset="0"/>
              </a:rPr>
              <a:t>e dell’</a:t>
            </a:r>
            <a:r>
              <a:rPr lang="it-IT" sz="4000" b="1" dirty="0">
                <a:latin typeface="Calibri" charset="0"/>
              </a:rPr>
              <a:t>U</a:t>
            </a:r>
            <a:r>
              <a:rPr lang="it-IT" altLang="ja-JP" sz="4000" b="1" dirty="0">
                <a:latin typeface="Calibri" charset="0"/>
              </a:rPr>
              <a:t>nione doganale</a:t>
            </a:r>
            <a:endParaRPr lang="it-IT" sz="4000" b="1" dirty="0">
              <a:latin typeface="Calibri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>
              <a:latin typeface="Calibri Light" charset="0"/>
            </a:endParaRPr>
          </a:p>
        </p:txBody>
      </p:sp>
      <p:sp>
        <p:nvSpPr>
          <p:cNvPr id="21506" name="Segnaposto contenuto 2"/>
          <p:cNvSpPr>
            <a:spLocks noGrp="1"/>
          </p:cNvSpPr>
          <p:nvPr>
            <p:ph idx="1"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eaLnBrk="1" hangingPunct="1"/>
            <a:endParaRPr lang="it-IT" sz="3600" dirty="0">
              <a:latin typeface="Calibri" charset="0"/>
            </a:endParaRPr>
          </a:p>
          <a:p>
            <a:pPr eaLnBrk="1" hangingPunct="1"/>
            <a:endParaRPr lang="it-IT" sz="3600" dirty="0">
              <a:latin typeface="Calibri" charset="0"/>
            </a:endParaRPr>
          </a:p>
          <a:p>
            <a:pPr marL="0" indent="0" eaLnBrk="1" hangingPunct="1">
              <a:buNone/>
            </a:pPr>
            <a:r>
              <a:rPr lang="it-IT" dirty="0">
                <a:latin typeface="Calibri" charset="0"/>
              </a:rPr>
              <a:t>* Risultati dei negoziati fra i sei (in particolare </a:t>
            </a:r>
            <a:r>
              <a:rPr lang="it-IT" dirty="0" err="1">
                <a:latin typeface="Calibri" charset="0"/>
              </a:rPr>
              <a:t>Fr</a:t>
            </a:r>
            <a:r>
              <a:rPr lang="it-IT" dirty="0">
                <a:latin typeface="Calibri" charset="0"/>
              </a:rPr>
              <a:t> e RFT) ed effettiva limitazione in ambiti specifici della sovranità degli stati</a:t>
            </a:r>
          </a:p>
          <a:p>
            <a:pPr eaLnBrk="1" hangingPunct="1">
              <a:buFont typeface="Arial" charset="0"/>
              <a:buNone/>
            </a:pPr>
            <a:r>
              <a:rPr lang="it-IT" dirty="0">
                <a:latin typeface="Calibri" charset="0"/>
              </a:rPr>
              <a:t>TUTTAVIA</a:t>
            </a:r>
          </a:p>
          <a:p>
            <a:pPr eaLnBrk="1" hangingPunct="1">
              <a:buFontTx/>
              <a:buChar char="-"/>
            </a:pPr>
            <a:r>
              <a:rPr lang="it-IT" dirty="0">
                <a:latin typeface="Calibri" charset="0"/>
              </a:rPr>
              <a:t>La politica internazionale di Charles de Gaulle è di ostacolo all’</a:t>
            </a:r>
            <a:r>
              <a:rPr lang="it-IT" altLang="ja-JP" dirty="0">
                <a:latin typeface="Calibri" charset="0"/>
              </a:rPr>
              <a:t>unificazione europea sul terreno politico. De Gaulle punta a </a:t>
            </a:r>
            <a:r>
              <a:rPr lang="it-IT" altLang="ja-JP" b="1" i="1" dirty="0">
                <a:latin typeface="Calibri" charset="0"/>
              </a:rPr>
              <a:t>un’Europa degli stati </a:t>
            </a:r>
            <a:r>
              <a:rPr lang="it-IT" altLang="ja-JP" dirty="0">
                <a:latin typeface="Calibri" charset="0"/>
              </a:rPr>
              <a:t>guidata dalla leadership francese contro il bipolarismo e il primato degli Usa.</a:t>
            </a:r>
          </a:p>
          <a:p>
            <a:pPr eaLnBrk="1" hangingPunct="1">
              <a:buFontTx/>
              <a:buChar char="-"/>
            </a:pPr>
            <a:r>
              <a:rPr lang="it-IT" dirty="0"/>
              <a:t>Opposizione francese all’</a:t>
            </a:r>
            <a:r>
              <a:rPr lang="it-IT" altLang="ja-JP" dirty="0"/>
              <a:t>ingresso della Gran Bretagna nella Cee </a:t>
            </a:r>
          </a:p>
          <a:p>
            <a:pPr marL="0" indent="0" eaLnBrk="1" hangingPunct="1">
              <a:buNone/>
            </a:pPr>
            <a:r>
              <a:rPr lang="it-IT" altLang="ja-JP" dirty="0"/>
              <a:t>(promozione alternativa di un asse franco-tedesco)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1981</TotalTime>
  <Words>1044</Words>
  <Application>Microsoft Macintosh PowerPoint</Application>
  <PresentationFormat>Widescreen</PresentationFormat>
  <Paragraphs>78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Tema di Office</vt:lpstr>
      <vt:lpstr>Presentazione standard di PowerPoint</vt:lpstr>
      <vt:lpstr>1. Durante la Seconda guerra mondiale</vt:lpstr>
      <vt:lpstr>Nel dopoguerra e durante le origini della guerra fredda</vt:lpstr>
      <vt:lpstr>Prime istituzioni</vt:lpstr>
      <vt:lpstr>Presentazione standard di PowerPoint</vt:lpstr>
      <vt:lpstr>I trattati di Roma (1957)</vt:lpstr>
      <vt:lpstr>Presupposti</vt:lpstr>
      <vt:lpstr>Anni Sessanta</vt:lpstr>
      <vt:lpstr>Presentazione standard di PowerPoint</vt:lpstr>
      <vt:lpstr>Presentazione standard di PowerPoint</vt:lpstr>
      <vt:lpstr>Gli anni Settanta</vt:lpstr>
      <vt:lpstr>Presentazione standard di PowerPoint</vt:lpstr>
      <vt:lpstr>Presentazione standard di PowerPoint</vt:lpstr>
      <vt:lpstr>L’Unione europea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Storia dell’integrazione europea</dc:title>
  <dc:creator>Silvia Salvatici</dc:creator>
  <cp:lastModifiedBy>maddalena carli</cp:lastModifiedBy>
  <cp:revision>32</cp:revision>
  <dcterms:created xsi:type="dcterms:W3CDTF">2014-11-30T16:16:05Z</dcterms:created>
  <dcterms:modified xsi:type="dcterms:W3CDTF">2023-11-20T08:11:22Z</dcterms:modified>
</cp:coreProperties>
</file>