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3" r:id="rId1"/>
  </p:sldMasterIdLst>
  <p:sldIdLst>
    <p:sldId id="258" r:id="rId2"/>
    <p:sldId id="288" r:id="rId3"/>
    <p:sldId id="327" r:id="rId4"/>
    <p:sldId id="318" r:id="rId5"/>
    <p:sldId id="320" r:id="rId6"/>
    <p:sldId id="317" r:id="rId7"/>
    <p:sldId id="316" r:id="rId8"/>
    <p:sldId id="315" r:id="rId9"/>
    <p:sldId id="314" r:id="rId10"/>
    <p:sldId id="311" r:id="rId11"/>
    <p:sldId id="313" r:id="rId12"/>
    <p:sldId id="31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644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3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1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223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9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9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0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0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8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6063C-F8B6-F0E1-B55E-46F6E2484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140700" cy="146304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LA  SFIDA DELLA TRASFORMAZIONE DIGITALE</a:t>
            </a:r>
            <a:endParaRPr lang="it-IT" sz="28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31FE0B-6690-3787-1E17-E45A65A0B8D2}"/>
              </a:ext>
            </a:extLst>
          </p:cNvPr>
          <p:cNvSpPr txBox="1"/>
          <p:nvPr/>
        </p:nvSpPr>
        <p:spPr>
          <a:xfrm>
            <a:off x="8841997" y="5889072"/>
            <a:ext cx="128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UNITE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005958B-10D9-5354-851A-4F01087FC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997" y="4903314"/>
            <a:ext cx="2868990" cy="15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093888F-DB5B-CB33-5A6D-2E1F8C4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15114"/>
            <a:ext cx="6701790" cy="3566160"/>
          </a:xfrm>
        </p:spPr>
        <p:txBody>
          <a:bodyPr>
            <a:noAutofit/>
          </a:bodyPr>
          <a:lstStyle/>
          <a:p>
            <a:pPr algn="ctr"/>
            <a: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• </a:t>
            </a:r>
            <a:r>
              <a:rPr lang="it-IT" sz="2000" b="1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Il gap di sintonia</a:t>
            </a:r>
            <a: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, definito dalla differenza fra il valore desiderato dal cliente e quello pianificato dal management preposto alla gestione della marca;</a:t>
            </a:r>
            <a:b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• </a:t>
            </a:r>
            <a:r>
              <a:rPr lang="it-IT" sz="2000" b="1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i gap di allineamento e/o di coinvolgimento</a:t>
            </a:r>
            <a: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, risultanti dalla divergenza fra il valore pianificato dal management e quello recepito dall'organizzazione aziendale;</a:t>
            </a:r>
            <a:br>
              <a:rPr lang="it-IT" sz="25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it-IT" sz="2500" cap="none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5ABC09-55AE-4A01-FAEF-3CB51315A955}"/>
              </a:ext>
            </a:extLst>
          </p:cNvPr>
          <p:cNvSpPr txBox="1"/>
          <p:nvPr/>
        </p:nvSpPr>
        <p:spPr>
          <a:xfrm>
            <a:off x="5831840" y="4138474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i gap di progettazione e/o di realizzazione</a:t>
            </a:r>
            <a: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, conseguenza del divario fra il valore recepito dall'organizzazione e quello offerto al mercato;</a:t>
            </a:r>
            <a:b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• </a:t>
            </a:r>
            <a:r>
              <a:rPr lang="it-IT" sz="2000" b="1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il gap di percezione</a:t>
            </a:r>
            <a:r>
              <a:rPr lang="it-IT" sz="2000" cap="none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, definito dallo scostamento fra il valore offerto dalla marca e quello percepito dal cliente.</a:t>
            </a:r>
            <a:endParaRPr lang="it-IT" sz="2000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57A8EBC6-66C5-55AD-644A-6D9ADAD8D6A4}"/>
              </a:ext>
            </a:extLst>
          </p:cNvPr>
          <p:cNvSpPr/>
          <p:nvPr/>
        </p:nvSpPr>
        <p:spPr>
          <a:xfrm>
            <a:off x="4094480" y="4013200"/>
            <a:ext cx="944880" cy="721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04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5D5CD0-370A-20A5-CB66-FE45250FD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51" y="263904"/>
            <a:ext cx="10489697" cy="6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28EBC6-6292-9993-43CB-222C2846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25740"/>
            <a:ext cx="11531600" cy="62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7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7" name="Straight Connector 15366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62" name="Picture 2" descr="Le rivoluzioni tecnologiche del XX secolo">
            <a:extLst>
              <a:ext uri="{FF2B5EF4-FFF2-40B4-BE49-F238E27FC236}">
                <a16:creationId xmlns:a16="http://schemas.microsoft.com/office/drawing/2014/main" id="{29FF41A1-FE34-8380-9954-F601E0EA8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2" r="9091" b="2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014CD94B-6292-41B3-B053-01121CE90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093888F-DB5B-CB33-5A6D-2E1F8C4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spc="200">
                <a:solidFill>
                  <a:srgbClr val="FFFFFF"/>
                </a:solidFill>
              </a:rPr>
              <a:t>La rivoluzione tecnologica in atto comporta anche un nuovo modo di immagazzinare i dati, di distribuirli e di analizzarli, dischiudendo alle marche nuovi orizzonti per la comprensione della domanda e lo sviluppo di innovazioni.</a:t>
            </a:r>
          </a:p>
        </p:txBody>
      </p:sp>
      <p:cxnSp>
        <p:nvCxnSpPr>
          <p:cNvPr id="15373" name="Straight Connector 15372">
            <a:extLst>
              <a:ext uri="{FF2B5EF4-FFF2-40B4-BE49-F238E27FC236}">
                <a16:creationId xmlns:a16="http://schemas.microsoft.com/office/drawing/2014/main" id="{69BDC10B-3439-4B01-9129-15D8245B0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91" name="Straight Connector 16390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2618DD3C-AECB-422E-BF3A-25F49DF3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093888F-DB5B-CB33-5A6D-2E1F8C4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68" y="244680"/>
            <a:ext cx="4385110" cy="35144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Significa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, in modo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coerente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riprogettare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non solo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processi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di marketing, ma tutti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quelli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trasversalmente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legati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al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valore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per il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cliente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Significa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ancor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prima,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riallineare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alla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nuova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sfida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la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cultura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meccanismi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organizzativi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interni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all'impresa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dunque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anche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alla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sz="2000" spc="200" dirty="0" err="1">
                <a:solidFill>
                  <a:schemeClr val="accent6">
                    <a:lumMod val="50000"/>
                  </a:schemeClr>
                </a:solidFill>
              </a:rPr>
              <a:t>marca</a:t>
            </a:r>
            <a:r>
              <a:rPr lang="en-US" sz="2000" spc="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6397" name="Straight Connector 16396">
            <a:extLst>
              <a:ext uri="{FF2B5EF4-FFF2-40B4-BE49-F238E27FC236}">
                <a16:creationId xmlns:a16="http://schemas.microsoft.com/office/drawing/2014/main" id="{B073669D-B21F-48ED-BC1D-FFD25A3D8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Define your Digital Future: Biz Arch-led Approach to Digital Strategy">
            <a:extLst>
              <a:ext uri="{FF2B5EF4-FFF2-40B4-BE49-F238E27FC236}">
                <a16:creationId xmlns:a16="http://schemas.microsoft.com/office/drawing/2014/main" id="{4E82529F-543D-0F9A-7AB9-EFAEE00E2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80"/>
          <a:stretch/>
        </p:blipFill>
        <p:spPr bwMode="auto">
          <a:xfrm>
            <a:off x="4998720" y="975"/>
            <a:ext cx="7190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7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7C4FC30-B5C3-47C2-B8E7-93106C428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05862B-0C5A-4A14-8804-4EC82F8E5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6184"/>
            <a:ext cx="3248522" cy="58856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65198-CF4B-47A0-AFF6-FF5D2339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6184"/>
            <a:ext cx="7794722" cy="5885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093888F-DB5B-CB33-5A6D-2E1F8C4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626" y="858475"/>
            <a:ext cx="6984459" cy="51410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spc="200" dirty="0">
                <a:solidFill>
                  <a:srgbClr val="FFFFFF"/>
                </a:solidFill>
              </a:rPr>
              <a:t>La </a:t>
            </a:r>
            <a:r>
              <a:rPr lang="en-US" sz="2700" spc="200" dirty="0" err="1">
                <a:solidFill>
                  <a:srgbClr val="FFFFFF"/>
                </a:solidFill>
              </a:rPr>
              <a:t>scala</a:t>
            </a:r>
            <a:r>
              <a:rPr lang="en-US" sz="2700" spc="200" dirty="0">
                <a:solidFill>
                  <a:srgbClr val="FFFFFF"/>
                </a:solidFill>
              </a:rPr>
              <a:t> di </a:t>
            </a:r>
            <a:r>
              <a:rPr lang="en-US" sz="2700" spc="200" dirty="0" err="1">
                <a:solidFill>
                  <a:srgbClr val="FFFFFF"/>
                </a:solidFill>
              </a:rPr>
              <a:t>una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strategia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digitale</a:t>
            </a:r>
            <a:r>
              <a:rPr lang="en-US" sz="2700" spc="200" dirty="0">
                <a:solidFill>
                  <a:srgbClr val="FFFFFF"/>
                </a:solidFill>
              </a:rPr>
              <a:t>, in </a:t>
            </a:r>
            <a:r>
              <a:rPr lang="en-US" sz="2700" spc="200" dirty="0" err="1">
                <a:solidFill>
                  <a:srgbClr val="FFFFFF"/>
                </a:solidFill>
              </a:rPr>
              <a:t>molti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casi</a:t>
            </a:r>
            <a:r>
              <a:rPr lang="en-US" sz="2700" spc="200" dirty="0">
                <a:solidFill>
                  <a:srgbClr val="FFFFFF"/>
                </a:solidFill>
              </a:rPr>
              <a:t>, è </a:t>
            </a:r>
            <a:r>
              <a:rPr lang="en-US" sz="2700" spc="200" dirty="0" err="1">
                <a:solidFill>
                  <a:srgbClr val="FFFFFF"/>
                </a:solidFill>
              </a:rPr>
              <a:t>più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modulabile</a:t>
            </a:r>
            <a:r>
              <a:rPr lang="en-US" sz="2700" spc="200" dirty="0">
                <a:solidFill>
                  <a:srgbClr val="FFFFFF"/>
                </a:solidFill>
              </a:rPr>
              <a:t> rispetto a quelle </a:t>
            </a:r>
            <a:r>
              <a:rPr lang="en-US" sz="2700" spc="200" dirty="0" err="1">
                <a:solidFill>
                  <a:srgbClr val="FFFFFF"/>
                </a:solidFill>
              </a:rPr>
              <a:t>tradizionali</a:t>
            </a:r>
            <a:r>
              <a:rPr lang="en-US" sz="2700" spc="200" dirty="0">
                <a:solidFill>
                  <a:srgbClr val="FFFFFF"/>
                </a:solidFill>
              </a:rPr>
              <a:t>.</a:t>
            </a:r>
            <a:br>
              <a:rPr lang="en-US" sz="2700" spc="200" dirty="0">
                <a:solidFill>
                  <a:srgbClr val="FFFFFF"/>
                </a:solidFill>
              </a:rPr>
            </a:br>
            <a:br>
              <a:rPr lang="en-US" sz="2700" spc="200" dirty="0">
                <a:solidFill>
                  <a:srgbClr val="FFFFFF"/>
                </a:solidFill>
              </a:rPr>
            </a:br>
            <a:r>
              <a:rPr lang="en-US" sz="2700" spc="200" dirty="0" err="1">
                <a:solidFill>
                  <a:srgbClr val="FFFFFF"/>
                </a:solidFill>
              </a:rPr>
              <a:t>Così</a:t>
            </a:r>
            <a:r>
              <a:rPr lang="en-US" sz="2700" spc="200" dirty="0">
                <a:solidFill>
                  <a:srgbClr val="FFFFFF"/>
                </a:solidFill>
              </a:rPr>
              <a:t> come </a:t>
            </a:r>
            <a:r>
              <a:rPr lang="en-US" sz="2700" spc="200" dirty="0" err="1">
                <a:solidFill>
                  <a:srgbClr val="FFFFFF"/>
                </a:solidFill>
              </a:rPr>
              <a:t>tutto</a:t>
            </a:r>
            <a:r>
              <a:rPr lang="en-US" sz="2700" spc="200" dirty="0">
                <a:solidFill>
                  <a:srgbClr val="FFFFFF"/>
                </a:solidFill>
              </a:rPr>
              <a:t> il mondo </a:t>
            </a:r>
            <a:r>
              <a:rPr lang="en-US" sz="2700" spc="200" dirty="0" err="1">
                <a:solidFill>
                  <a:srgbClr val="FFFFFF"/>
                </a:solidFill>
              </a:rPr>
              <a:t>digitale</a:t>
            </a:r>
            <a:r>
              <a:rPr lang="en-US" sz="2700" spc="200" dirty="0">
                <a:solidFill>
                  <a:srgbClr val="FFFFFF"/>
                </a:solidFill>
              </a:rPr>
              <a:t> è </a:t>
            </a:r>
            <a:r>
              <a:rPr lang="en-US" sz="2700" spc="200" dirty="0" err="1">
                <a:solidFill>
                  <a:srgbClr val="FFFFFF"/>
                </a:solidFill>
              </a:rPr>
              <a:t>intrinsecamente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più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liquido</a:t>
            </a:r>
            <a:r>
              <a:rPr lang="en-US" sz="2700" spc="200" dirty="0">
                <a:solidFill>
                  <a:srgbClr val="FFFFFF"/>
                </a:solidFill>
              </a:rPr>
              <a:t>, la </a:t>
            </a:r>
            <a:r>
              <a:rPr lang="en-US" sz="2700" spc="200" dirty="0" err="1">
                <a:solidFill>
                  <a:srgbClr val="FFFFFF"/>
                </a:solidFill>
              </a:rPr>
              <a:t>stessa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struttura</a:t>
            </a:r>
            <a:r>
              <a:rPr lang="en-US" sz="2700" spc="200" dirty="0">
                <a:solidFill>
                  <a:srgbClr val="FFFFFF"/>
                </a:solidFill>
              </a:rPr>
              <a:t> a rete del </a:t>
            </a:r>
            <a:r>
              <a:rPr lang="en-US" sz="2700" spc="200" dirty="0" err="1">
                <a:solidFill>
                  <a:srgbClr val="FFFFFF"/>
                </a:solidFill>
              </a:rPr>
              <a:t>sistema</a:t>
            </a:r>
            <a:r>
              <a:rPr lang="en-US" sz="2700" spc="200" dirty="0">
                <a:solidFill>
                  <a:srgbClr val="FFFFFF"/>
                </a:solidFill>
              </a:rPr>
              <a:t> di </a:t>
            </a:r>
            <a:r>
              <a:rPr lang="en-US" sz="2700" spc="200" dirty="0" err="1">
                <a:solidFill>
                  <a:srgbClr val="FFFFFF"/>
                </a:solidFill>
              </a:rPr>
              <a:t>offerta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garantisce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flessibilità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alla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strategia</a:t>
            </a:r>
            <a:r>
              <a:rPr lang="en-US" sz="2700" spc="200" dirty="0">
                <a:solidFill>
                  <a:srgbClr val="FFFFFF"/>
                </a:solidFill>
              </a:rPr>
              <a:t>, </a:t>
            </a:r>
            <a:r>
              <a:rPr lang="en-US" sz="2700" spc="200" dirty="0" err="1">
                <a:solidFill>
                  <a:srgbClr val="FFFFFF"/>
                </a:solidFill>
              </a:rPr>
              <a:t>poiché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consente</a:t>
            </a:r>
            <a:r>
              <a:rPr lang="en-US" sz="2700" spc="200" dirty="0">
                <a:solidFill>
                  <a:srgbClr val="FFFFFF"/>
                </a:solidFill>
              </a:rPr>
              <a:t> di </a:t>
            </a:r>
            <a:r>
              <a:rPr lang="en-US" sz="2700" spc="200" dirty="0" err="1">
                <a:solidFill>
                  <a:srgbClr val="FFFFFF"/>
                </a:solidFill>
              </a:rPr>
              <a:t>integrare</a:t>
            </a:r>
            <a:r>
              <a:rPr lang="en-US" sz="2700" spc="200" dirty="0">
                <a:solidFill>
                  <a:srgbClr val="FFFFFF"/>
                </a:solidFill>
              </a:rPr>
              <a:t>, </a:t>
            </a:r>
            <a:r>
              <a:rPr lang="en-US" sz="2700" spc="200" dirty="0" err="1">
                <a:solidFill>
                  <a:srgbClr val="FFFFFF"/>
                </a:solidFill>
              </a:rPr>
              <a:t>eliminare</a:t>
            </a:r>
            <a:r>
              <a:rPr lang="en-US" sz="2700" spc="200" dirty="0">
                <a:solidFill>
                  <a:srgbClr val="FFFFFF"/>
                </a:solidFill>
              </a:rPr>
              <a:t> o </a:t>
            </a:r>
            <a:r>
              <a:rPr lang="en-US" sz="2700" spc="200" dirty="0" err="1">
                <a:solidFill>
                  <a:srgbClr val="FFFFFF"/>
                </a:solidFill>
              </a:rPr>
              <a:t>sostituire</a:t>
            </a:r>
            <a:r>
              <a:rPr lang="en-US" sz="2700" spc="200" dirty="0">
                <a:solidFill>
                  <a:srgbClr val="FFFFFF"/>
                </a:solidFill>
              </a:rPr>
              <a:t> </a:t>
            </a:r>
            <a:r>
              <a:rPr lang="en-US" sz="2700" spc="200" dirty="0" err="1">
                <a:solidFill>
                  <a:srgbClr val="FFFFFF"/>
                </a:solidFill>
              </a:rPr>
              <a:t>interi</a:t>
            </a:r>
            <a:r>
              <a:rPr lang="en-US" sz="2700" spc="200" dirty="0">
                <a:solidFill>
                  <a:srgbClr val="FFFFFF"/>
                </a:solidFill>
              </a:rPr>
              <a:t> rami o </a:t>
            </a:r>
            <a:r>
              <a:rPr lang="en-US" sz="2700" spc="200" dirty="0" err="1">
                <a:solidFill>
                  <a:srgbClr val="FFFFFF"/>
                </a:solidFill>
              </a:rPr>
              <a:t>singoli</a:t>
            </a:r>
            <a:r>
              <a:rPr lang="en-US" sz="2700" spc="200" dirty="0">
                <a:solidFill>
                  <a:srgbClr val="FFFFFF"/>
                </a:solidFill>
              </a:rPr>
              <a:t> nodi </a:t>
            </a:r>
            <a:r>
              <a:rPr lang="en-US" sz="2700" spc="200" dirty="0" err="1">
                <a:solidFill>
                  <a:srgbClr val="FFFFFF"/>
                </a:solidFill>
              </a:rPr>
              <a:t>dell'ecosistema</a:t>
            </a:r>
            <a:r>
              <a:rPr lang="en-US" sz="2700" spc="200" dirty="0">
                <a:solidFill>
                  <a:srgbClr val="FFFFFF"/>
                </a:solidFill>
              </a:rPr>
              <a:t> di </a:t>
            </a:r>
            <a:r>
              <a:rPr lang="en-US" sz="2700" spc="200" dirty="0" err="1">
                <a:solidFill>
                  <a:srgbClr val="FFFFFF"/>
                </a:solidFill>
              </a:rPr>
              <a:t>valore</a:t>
            </a:r>
            <a:r>
              <a:rPr lang="en-US" sz="2700" spc="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40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093888F-DB5B-CB33-5A6D-2E1F8C4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85216"/>
            <a:ext cx="11430000" cy="5798806"/>
          </a:xfrm>
        </p:spPr>
        <p:txBody>
          <a:bodyPr>
            <a:normAutofit/>
          </a:bodyPr>
          <a:lstStyle/>
          <a:p>
            <a:pPr algn="ctr"/>
            <a:r>
              <a:rPr lang="it-IT" sz="4000" b="1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LA SFIDA DELLA </a:t>
            </a:r>
            <a:br>
              <a:rPr lang="it-IT" sz="4000" b="1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4000" b="1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CUSTOMER CENTRICITY</a:t>
            </a:r>
            <a:endParaRPr lang="it-IT" sz="40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4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47" name="Straight Connector 18438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Rectangle 18440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093888F-DB5B-CB33-5A6D-2E1F8C4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capacità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creare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valore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per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clienti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alimenta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la loro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soddisfazione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e,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conseguentemente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, la fiducia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nei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confronti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della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marca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consentendo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questa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accrescere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l'ampiezza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e la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qualità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delle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relazioni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mercato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e,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quindi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, il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suo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valore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sz="2300" spc="200" dirty="0" err="1">
                <a:solidFill>
                  <a:schemeClr val="accent6">
                    <a:lumMod val="50000"/>
                  </a:schemeClr>
                </a:solidFill>
              </a:rPr>
              <a:t>intrinseco</a:t>
            </a:r>
            <a:r>
              <a:rPr lang="en-US" sz="2300" spc="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449" name="Rectangle 18442">
            <a:extLst>
              <a:ext uri="{FF2B5EF4-FFF2-40B4-BE49-F238E27FC236}">
                <a16:creationId xmlns:a16="http://schemas.microsoft.com/office/drawing/2014/main" id="{3C5ED0A0-6E58-4828-B5E9-FA61FD864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Principles of Customer Centricity Stock Illustration - Illustration of ...">
            <a:extLst>
              <a:ext uri="{FF2B5EF4-FFF2-40B4-BE49-F238E27FC236}">
                <a16:creationId xmlns:a16="http://schemas.microsoft.com/office/drawing/2014/main" id="{97710B0A-B58F-EE88-B9D5-C1DCC9B8A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053" y="640080"/>
            <a:ext cx="392209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7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745ED40-65FD-E1BE-71A6-9E7CFB4A8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0350"/>
            <a:ext cx="114300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4E2B6B-F88B-2910-E26E-42EC9FC47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"/>
            <a:ext cx="12189875" cy="63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8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18DD3C-AECB-422E-BF3A-25F49DF3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093888F-DB5B-CB33-5A6D-2E1F8C4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3566407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particolare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, il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divario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fra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valore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desiderato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valore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percepito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dal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cliente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definisce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il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cosiddetto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300" b="1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«gap di </a:t>
            </a:r>
            <a:r>
              <a:rPr lang="en-US" sz="2300" b="1" spc="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  <a:r>
              <a:rPr lang="en-US" sz="2300" b="1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interpretabile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quale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indicatore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sintesi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da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monitorare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costantemente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ai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fini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corretta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gestione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della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soddisfazione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dei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sz="2100" spc="200" dirty="0" err="1">
                <a:solidFill>
                  <a:schemeClr val="accent6">
                    <a:lumMod val="50000"/>
                  </a:schemeClr>
                </a:solidFill>
              </a:rPr>
              <a:t>clienti</a:t>
            </a:r>
            <a:r>
              <a:rPr lang="en-US" sz="2100" spc="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73669D-B21F-48ED-BC1D-FFD25A3D8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ente di ingrandimento che mostra prestazioni in calo">
            <a:extLst>
              <a:ext uri="{FF2B5EF4-FFF2-40B4-BE49-F238E27FC236}">
                <a16:creationId xmlns:a16="http://schemas.microsoft.com/office/drawing/2014/main" id="{BD087DF3-3211-BF75-C7ED-251CEF1E2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72" b="-2"/>
          <a:stretch/>
        </p:blipFill>
        <p:spPr>
          <a:xfrm>
            <a:off x="4654984" y="975"/>
            <a:ext cx="753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27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441</TotalTime>
  <Words>354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Bahnschrift Light</vt:lpstr>
      <vt:lpstr>Trebuchet MS</vt:lpstr>
      <vt:lpstr>Tw Cen MT</vt:lpstr>
      <vt:lpstr>Tw Cen MT Condensed</vt:lpstr>
      <vt:lpstr>Wingdings</vt:lpstr>
      <vt:lpstr>Wingdings 3</vt:lpstr>
      <vt:lpstr>Integrale</vt:lpstr>
      <vt:lpstr>LA  SFIDA DELLA TRASFORMAZIONE DIGITALE</vt:lpstr>
      <vt:lpstr>La rivoluzione tecnologica in atto comporta anche un nuovo modo di immagazzinare i dati, di distribuirli e di analizzarli, dischiudendo alle marche nuovi orizzonti per la comprensione della domanda e lo sviluppo di innovazioni.</vt:lpstr>
      <vt:lpstr>Significa, in modo coerente, riprogettare non solo i processi di marketing, ma tutti quelli trasversalmente legati al valore per il cliente.    Significa, ancor prima, riallineare alla nuova sfida la cultura e i meccanismi organizzativi interni all'impresa e dunque anche alla marca.</vt:lpstr>
      <vt:lpstr>La scala di una strategia digitale, in molti casi, è più modulabile rispetto a quelle tradizionali.  Così come tutto il mondo digitale è intrinsecamente più liquido, la stessa struttura a rete del sistema di offerta garantisce flessibilità alla strategia, poiché consente di integrare, eliminare o sostituire interi rami o singoli nodi dell'ecosistema di valore.</vt:lpstr>
      <vt:lpstr>LA SFIDA DELLA  CUSTOMER CENTRICITY</vt:lpstr>
      <vt:lpstr>La capacità di creare valore per i clienti alimenta la loro soddisfazione e, conseguentemente, la fiducia nei confronti della marca, consentendo a questa di accrescere l'ampiezza e la qualità delle relazioni di mercato e, quindi, il suo valore intrinseco.</vt:lpstr>
      <vt:lpstr>Presentazione standard di PowerPoint</vt:lpstr>
      <vt:lpstr>Presentazione standard di PowerPoint</vt:lpstr>
      <vt:lpstr>In particolare, il divario fra valore desiderato e valore percepito dal cliente definisce il cosiddetto  «gap di valore»,  interpretabile quale indicatore di sintesi da monitorare costantemente ai fini di una corretta gestione della soddisfazione dei clienti.</vt:lpstr>
      <vt:lpstr>• Il gap di sintonia, definito dalla differenza fra il valore desiderato dal cliente e quello pianificato dal management preposto alla gestione della marca;  • i gap di allineamento e/o di coinvolgimento, risultanti dalla divergenza fra il valore pianificato dal management e quello recepito dall'organizzazione aziendale;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pietropaolo garofalo</dc:creator>
  <cp:lastModifiedBy>Rossana Piccolo</cp:lastModifiedBy>
  <cp:revision>15</cp:revision>
  <dcterms:created xsi:type="dcterms:W3CDTF">2023-03-29T11:44:13Z</dcterms:created>
  <dcterms:modified xsi:type="dcterms:W3CDTF">2024-04-16T13:53:10Z</dcterms:modified>
</cp:coreProperties>
</file>