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11" r:id="rId3"/>
    <p:sldId id="327" r:id="rId4"/>
    <p:sldId id="328" r:id="rId5"/>
    <p:sldId id="330" r:id="rId6"/>
    <p:sldId id="331" r:id="rId7"/>
    <p:sldId id="333" r:id="rId8"/>
    <p:sldId id="335" r:id="rId9"/>
    <p:sldId id="336" r:id="rId10"/>
    <p:sldId id="337" r:id="rId11"/>
    <p:sldId id="340" r:id="rId12"/>
    <p:sldId id="344" r:id="rId13"/>
    <p:sldId id="346" r:id="rId14"/>
    <p:sldId id="348" r:id="rId15"/>
    <p:sldId id="349" r:id="rId16"/>
    <p:sldId id="351" r:id="rId17"/>
    <p:sldId id="354" r:id="rId18"/>
    <p:sldId id="358" r:id="rId19"/>
    <p:sldId id="362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724" y="-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3946BD-0E08-4F39-8FEA-15076740A81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0FFC43E-DB6D-4703-8CC2-2AF1B70B66ED}">
      <dgm:prSet phldrT="[Testo]"/>
      <dgm:spPr/>
      <dgm:t>
        <a:bodyPr/>
        <a:lstStyle/>
        <a:p>
          <a:r>
            <a:rPr lang="it-IT" b="1" i="1" dirty="0"/>
            <a:t>OBIETTIVI LEGATI ALL’IMMAGINE:</a:t>
          </a:r>
        </a:p>
        <a:p>
          <a:r>
            <a:rPr lang="it-IT" b="1" dirty="0"/>
            <a:t>- Posizionamento</a:t>
          </a:r>
        </a:p>
        <a:p>
          <a:r>
            <a:rPr lang="it-IT" b="1" dirty="0"/>
            <a:t>- Stile di vita</a:t>
          </a:r>
        </a:p>
        <a:p>
          <a:r>
            <a:rPr lang="it-IT" b="1" dirty="0"/>
            <a:t>- Low cost</a:t>
          </a:r>
        </a:p>
      </dgm:t>
    </dgm:pt>
    <dgm:pt modelId="{FD5D9CEF-1F72-4155-B61F-ABA1AB0F49BF}" type="parTrans" cxnId="{ABD499F1-2EE7-499F-B970-CA03C396C1D9}">
      <dgm:prSet/>
      <dgm:spPr/>
      <dgm:t>
        <a:bodyPr/>
        <a:lstStyle/>
        <a:p>
          <a:endParaRPr lang="it-IT"/>
        </a:p>
      </dgm:t>
    </dgm:pt>
    <dgm:pt modelId="{425D948C-47C5-4E2A-9E82-235674D04BF0}" type="sibTrans" cxnId="{ABD499F1-2EE7-499F-B970-CA03C396C1D9}">
      <dgm:prSet/>
      <dgm:spPr/>
      <dgm:t>
        <a:bodyPr/>
        <a:lstStyle/>
        <a:p>
          <a:endParaRPr lang="it-IT"/>
        </a:p>
      </dgm:t>
    </dgm:pt>
    <dgm:pt modelId="{0F23F131-7CF7-4670-A82E-A1A1F76136D3}">
      <dgm:prSet phldrT="[Testo]"/>
      <dgm:spPr/>
      <dgm:t>
        <a:bodyPr/>
        <a:lstStyle/>
        <a:p>
          <a:r>
            <a:rPr lang="it-IT" b="1" i="1" dirty="0"/>
            <a:t>OBIETTIVI LEGATI </a:t>
          </a:r>
        </a:p>
        <a:p>
          <a:r>
            <a:rPr lang="it-IT" b="1" i="1" dirty="0"/>
            <a:t>ALLE VENDITE: </a:t>
          </a:r>
        </a:p>
        <a:p>
          <a:r>
            <a:rPr lang="it-IT" b="1" dirty="0"/>
            <a:t>- Costruire il volume delle vendite</a:t>
          </a:r>
        </a:p>
        <a:p>
          <a:r>
            <a:rPr lang="it-IT" b="1" dirty="0"/>
            <a:t>- Costruire il traffico di clienti</a:t>
          </a:r>
        </a:p>
        <a:p>
          <a:r>
            <a:rPr lang="it-IT" b="1" dirty="0"/>
            <a:t>- Aumentare le vendite attraverso i clienti fedeli</a:t>
          </a:r>
        </a:p>
      </dgm:t>
    </dgm:pt>
    <dgm:pt modelId="{CD81E13F-5ACE-4297-99CD-C9F4AEEFC8EB}" type="parTrans" cxnId="{90BF68A9-077C-45D0-BD0A-C6598B34182E}">
      <dgm:prSet/>
      <dgm:spPr/>
      <dgm:t>
        <a:bodyPr/>
        <a:lstStyle/>
        <a:p>
          <a:endParaRPr lang="it-IT"/>
        </a:p>
      </dgm:t>
    </dgm:pt>
    <dgm:pt modelId="{DD96EF3F-4266-463A-BD25-F58881744B71}" type="sibTrans" cxnId="{90BF68A9-077C-45D0-BD0A-C6598B34182E}">
      <dgm:prSet/>
      <dgm:spPr/>
      <dgm:t>
        <a:bodyPr/>
        <a:lstStyle/>
        <a:p>
          <a:endParaRPr lang="it-IT"/>
        </a:p>
      </dgm:t>
    </dgm:pt>
    <dgm:pt modelId="{F27B6076-FE3A-4FFC-867B-5BF5ED487CDC}">
      <dgm:prSet phldrT="[Testo]"/>
      <dgm:spPr/>
      <dgm:t>
        <a:bodyPr/>
        <a:lstStyle/>
        <a:p>
          <a:r>
            <a:rPr lang="it-IT" b="1" i="1" u="none" dirty="0"/>
            <a:t>OBIETTIVI LEGATI ALLA RESPONSABILITA’ SOCIALE DELLE IMPRESE:</a:t>
          </a:r>
        </a:p>
        <a:p>
          <a:endParaRPr lang="it-IT" b="1" i="1" u="none" dirty="0"/>
        </a:p>
        <a:p>
          <a:r>
            <a:rPr lang="it-IT" b="1" u="none" dirty="0"/>
            <a:t>- Buona cittadinanza </a:t>
          </a:r>
        </a:p>
        <a:p>
          <a:r>
            <a:rPr lang="it-IT" b="1" u="none" dirty="0"/>
            <a:t>- Etica</a:t>
          </a:r>
        </a:p>
        <a:p>
          <a:r>
            <a:rPr lang="it-IT" b="1" u="none" dirty="0"/>
            <a:t>- Cambiamento sociale</a:t>
          </a:r>
        </a:p>
        <a:p>
          <a:r>
            <a:rPr lang="it-IT" b="1" u="none" dirty="0"/>
            <a:t>- Questioni sociali</a:t>
          </a:r>
        </a:p>
        <a:p>
          <a:endParaRPr lang="it-IT" b="1" u="sng" dirty="0"/>
        </a:p>
      </dgm:t>
    </dgm:pt>
    <dgm:pt modelId="{82D1600E-44B1-423A-B35A-D128EB523EEE}" type="parTrans" cxnId="{6C355DFB-C2B4-4752-B78C-A2850215802B}">
      <dgm:prSet/>
      <dgm:spPr/>
      <dgm:t>
        <a:bodyPr/>
        <a:lstStyle/>
        <a:p>
          <a:endParaRPr lang="it-IT"/>
        </a:p>
      </dgm:t>
    </dgm:pt>
    <dgm:pt modelId="{79655B51-ACD9-4EA5-B608-E6FA3AD6403C}" type="sibTrans" cxnId="{6C355DFB-C2B4-4752-B78C-A2850215802B}">
      <dgm:prSet/>
      <dgm:spPr/>
      <dgm:t>
        <a:bodyPr/>
        <a:lstStyle/>
        <a:p>
          <a:endParaRPr lang="it-IT"/>
        </a:p>
      </dgm:t>
    </dgm:pt>
    <dgm:pt modelId="{D89EB827-C3AF-44E7-8405-3E39477C0624}" type="pres">
      <dgm:prSet presAssocID="{2E3946BD-0E08-4F39-8FEA-15076740A819}" presName="diagram" presStyleCnt="0">
        <dgm:presLayoutVars>
          <dgm:dir/>
          <dgm:resizeHandles val="exact"/>
        </dgm:presLayoutVars>
      </dgm:prSet>
      <dgm:spPr/>
    </dgm:pt>
    <dgm:pt modelId="{813DAADF-95E3-4A2A-B85E-28F295230D08}" type="pres">
      <dgm:prSet presAssocID="{20FFC43E-DB6D-4703-8CC2-2AF1B70B66ED}" presName="node" presStyleLbl="node1" presStyleIdx="0" presStyleCnt="3" custLinFactNeighborX="-455" custLinFactNeighborY="-379">
        <dgm:presLayoutVars>
          <dgm:bulletEnabled val="1"/>
        </dgm:presLayoutVars>
      </dgm:prSet>
      <dgm:spPr/>
    </dgm:pt>
    <dgm:pt modelId="{693F89CA-2BAC-4A8A-8089-DA9937DFFFB5}" type="pres">
      <dgm:prSet presAssocID="{425D948C-47C5-4E2A-9E82-235674D04BF0}" presName="sibTrans" presStyleCnt="0"/>
      <dgm:spPr/>
    </dgm:pt>
    <dgm:pt modelId="{AF737CC7-0A6E-4D1B-AF5D-0CF359EBC893}" type="pres">
      <dgm:prSet presAssocID="{0F23F131-7CF7-4670-A82E-A1A1F76136D3}" presName="node" presStyleLbl="node1" presStyleIdx="1" presStyleCnt="3" custScaleX="102761" custScaleY="97793" custLinFactNeighborX="-1592" custLinFactNeighborY="-1895">
        <dgm:presLayoutVars>
          <dgm:bulletEnabled val="1"/>
        </dgm:presLayoutVars>
      </dgm:prSet>
      <dgm:spPr/>
    </dgm:pt>
    <dgm:pt modelId="{F6DD01D1-61AE-4C86-929F-E70F30CDA2EE}" type="pres">
      <dgm:prSet presAssocID="{DD96EF3F-4266-463A-BD25-F58881744B71}" presName="sibTrans" presStyleCnt="0"/>
      <dgm:spPr/>
    </dgm:pt>
    <dgm:pt modelId="{2B0C1B90-2A27-41A4-9701-4E99E0B8DA78}" type="pres">
      <dgm:prSet presAssocID="{F27B6076-FE3A-4FFC-867B-5BF5ED487CDC}" presName="node" presStyleLbl="node1" presStyleIdx="2" presStyleCnt="3">
        <dgm:presLayoutVars>
          <dgm:bulletEnabled val="1"/>
        </dgm:presLayoutVars>
      </dgm:prSet>
      <dgm:spPr/>
    </dgm:pt>
  </dgm:ptLst>
  <dgm:cxnLst>
    <dgm:cxn modelId="{A3251415-FDDC-4464-8E95-1D0FDFB366A6}" type="presOf" srcId="{F27B6076-FE3A-4FFC-867B-5BF5ED487CDC}" destId="{2B0C1B90-2A27-41A4-9701-4E99E0B8DA78}" srcOrd="0" destOrd="0" presId="urn:microsoft.com/office/officeart/2005/8/layout/default"/>
    <dgm:cxn modelId="{F3361131-D8C1-4755-A849-6834B2212729}" type="presOf" srcId="{0F23F131-7CF7-4670-A82E-A1A1F76136D3}" destId="{AF737CC7-0A6E-4D1B-AF5D-0CF359EBC893}" srcOrd="0" destOrd="0" presId="urn:microsoft.com/office/officeart/2005/8/layout/default"/>
    <dgm:cxn modelId="{90BF68A9-077C-45D0-BD0A-C6598B34182E}" srcId="{2E3946BD-0E08-4F39-8FEA-15076740A819}" destId="{0F23F131-7CF7-4670-A82E-A1A1F76136D3}" srcOrd="1" destOrd="0" parTransId="{CD81E13F-5ACE-4297-99CD-C9F4AEEFC8EB}" sibTransId="{DD96EF3F-4266-463A-BD25-F58881744B71}"/>
    <dgm:cxn modelId="{0C94F5D4-049F-4B0E-A6E8-63FE8B15A64A}" type="presOf" srcId="{2E3946BD-0E08-4F39-8FEA-15076740A819}" destId="{D89EB827-C3AF-44E7-8405-3E39477C0624}" srcOrd="0" destOrd="0" presId="urn:microsoft.com/office/officeart/2005/8/layout/default"/>
    <dgm:cxn modelId="{639067E2-BADD-4DE6-AD7B-ADFBAF1C912E}" type="presOf" srcId="{20FFC43E-DB6D-4703-8CC2-2AF1B70B66ED}" destId="{813DAADF-95E3-4A2A-B85E-28F295230D08}" srcOrd="0" destOrd="0" presId="urn:microsoft.com/office/officeart/2005/8/layout/default"/>
    <dgm:cxn modelId="{ABD499F1-2EE7-499F-B970-CA03C396C1D9}" srcId="{2E3946BD-0E08-4F39-8FEA-15076740A819}" destId="{20FFC43E-DB6D-4703-8CC2-2AF1B70B66ED}" srcOrd="0" destOrd="0" parTransId="{FD5D9CEF-1F72-4155-B61F-ABA1AB0F49BF}" sibTransId="{425D948C-47C5-4E2A-9E82-235674D04BF0}"/>
    <dgm:cxn modelId="{6C355DFB-C2B4-4752-B78C-A2850215802B}" srcId="{2E3946BD-0E08-4F39-8FEA-15076740A819}" destId="{F27B6076-FE3A-4FFC-867B-5BF5ED487CDC}" srcOrd="2" destOrd="0" parTransId="{82D1600E-44B1-423A-B35A-D128EB523EEE}" sibTransId="{79655B51-ACD9-4EA5-B608-E6FA3AD6403C}"/>
    <dgm:cxn modelId="{839BDE65-F4A6-47F4-B6BC-13F62BC71580}" type="presParOf" srcId="{D89EB827-C3AF-44E7-8405-3E39477C0624}" destId="{813DAADF-95E3-4A2A-B85E-28F295230D08}" srcOrd="0" destOrd="0" presId="urn:microsoft.com/office/officeart/2005/8/layout/default"/>
    <dgm:cxn modelId="{ECE1CC46-F066-4C29-B47F-53A97C1A8F28}" type="presParOf" srcId="{D89EB827-C3AF-44E7-8405-3E39477C0624}" destId="{693F89CA-2BAC-4A8A-8089-DA9937DFFFB5}" srcOrd="1" destOrd="0" presId="urn:microsoft.com/office/officeart/2005/8/layout/default"/>
    <dgm:cxn modelId="{46076C3D-0259-4FD6-9AEE-CE78C50E66F7}" type="presParOf" srcId="{D89EB827-C3AF-44E7-8405-3E39477C0624}" destId="{AF737CC7-0A6E-4D1B-AF5D-0CF359EBC893}" srcOrd="2" destOrd="0" presId="urn:microsoft.com/office/officeart/2005/8/layout/default"/>
    <dgm:cxn modelId="{7B328FA1-7733-442A-A714-6DC4BB1CCFC8}" type="presParOf" srcId="{D89EB827-C3AF-44E7-8405-3E39477C0624}" destId="{F6DD01D1-61AE-4C86-929F-E70F30CDA2EE}" srcOrd="3" destOrd="0" presId="urn:microsoft.com/office/officeart/2005/8/layout/default"/>
    <dgm:cxn modelId="{9A823B26-4B3C-49F6-8FEF-444FA73F4014}" type="presParOf" srcId="{D89EB827-C3AF-44E7-8405-3E39477C0624}" destId="{2B0C1B90-2A27-41A4-9701-4E99E0B8DA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C54E09-BAF5-4101-903C-83292A7CDB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45D0BD4-CB03-4016-A5F8-403B06B8D538}">
      <dgm:prSet/>
      <dgm:spPr/>
      <dgm:t>
        <a:bodyPr/>
        <a:lstStyle/>
        <a:p>
          <a:r>
            <a:rPr lang="it-IT"/>
            <a:t>collegarsi e relazionarsi con i consumatori che condividono interessi comuni; </a:t>
          </a:r>
          <a:endParaRPr lang="en-US"/>
        </a:p>
      </dgm:t>
    </dgm:pt>
    <dgm:pt modelId="{815C5773-BF1A-41F1-B9DF-E0D6A2AC227E}" type="parTrans" cxnId="{C5DDC66C-83F8-4EF8-A4C1-64A0E8997054}">
      <dgm:prSet/>
      <dgm:spPr/>
      <dgm:t>
        <a:bodyPr/>
        <a:lstStyle/>
        <a:p>
          <a:endParaRPr lang="en-US"/>
        </a:p>
      </dgm:t>
    </dgm:pt>
    <dgm:pt modelId="{603E62E4-BDDF-4574-9F86-4E406A6AB11B}" type="sibTrans" cxnId="{C5DDC66C-83F8-4EF8-A4C1-64A0E8997054}">
      <dgm:prSet/>
      <dgm:spPr/>
      <dgm:t>
        <a:bodyPr/>
        <a:lstStyle/>
        <a:p>
          <a:endParaRPr lang="en-US"/>
        </a:p>
      </dgm:t>
    </dgm:pt>
    <dgm:pt modelId="{9A2E3823-C07B-4DCC-BFFD-7AE53E79454E}">
      <dgm:prSet/>
      <dgm:spPr/>
      <dgm:t>
        <a:bodyPr/>
        <a:lstStyle/>
        <a:p>
          <a:r>
            <a:rPr lang="it-IT"/>
            <a:t>rispondere alle preoccupazioni, alle percezioni e alle opinioni comuni; </a:t>
          </a:r>
          <a:endParaRPr lang="en-US"/>
        </a:p>
      </dgm:t>
    </dgm:pt>
    <dgm:pt modelId="{322E4712-8455-44D3-AF18-902DC917AA67}" type="parTrans" cxnId="{EF9DB6F6-D7F6-4890-B931-8C57839E0320}">
      <dgm:prSet/>
      <dgm:spPr/>
      <dgm:t>
        <a:bodyPr/>
        <a:lstStyle/>
        <a:p>
          <a:endParaRPr lang="en-US"/>
        </a:p>
      </dgm:t>
    </dgm:pt>
    <dgm:pt modelId="{357C634D-DFE8-44BE-B7FA-EA909DEE8CFB}" type="sibTrans" cxnId="{EF9DB6F6-D7F6-4890-B931-8C57839E0320}">
      <dgm:prSet/>
      <dgm:spPr/>
      <dgm:t>
        <a:bodyPr/>
        <a:lstStyle/>
        <a:p>
          <a:endParaRPr lang="en-US"/>
        </a:p>
      </dgm:t>
    </dgm:pt>
    <dgm:pt modelId="{5840B824-EB64-4B24-A704-3A040419B0C6}">
      <dgm:prSet/>
      <dgm:spPr/>
      <dgm:t>
        <a:bodyPr/>
        <a:lstStyle/>
        <a:p>
          <a:r>
            <a:rPr lang="it-IT"/>
            <a:t>monitorare i modelli di ricerca, valutazione e acquisto dei clienti; </a:t>
          </a:r>
          <a:endParaRPr lang="en-US"/>
        </a:p>
      </dgm:t>
    </dgm:pt>
    <dgm:pt modelId="{21DD4FEA-9AC0-47B3-B11A-91DD5B1436DB}" type="parTrans" cxnId="{3E96110C-2E07-49B1-A07F-C6A5BCD5FA11}">
      <dgm:prSet/>
      <dgm:spPr/>
      <dgm:t>
        <a:bodyPr/>
        <a:lstStyle/>
        <a:p>
          <a:endParaRPr lang="en-US"/>
        </a:p>
      </dgm:t>
    </dgm:pt>
    <dgm:pt modelId="{E664A6CF-A6DF-4557-9856-419BFF830EDD}" type="sibTrans" cxnId="{3E96110C-2E07-49B1-A07F-C6A5BCD5FA11}">
      <dgm:prSet/>
      <dgm:spPr/>
      <dgm:t>
        <a:bodyPr/>
        <a:lstStyle/>
        <a:p>
          <a:endParaRPr lang="en-US"/>
        </a:p>
      </dgm:t>
    </dgm:pt>
    <dgm:pt modelId="{2AF59CD2-8308-4846-98B9-B949D29B1C9B}">
      <dgm:prSet/>
      <dgm:spPr/>
      <dgm:t>
        <a:bodyPr/>
        <a:lstStyle/>
        <a:p>
          <a:r>
            <a:rPr lang="it-IT"/>
            <a:t>monitorare le esperienze del cliente con il rivenditore (sia positive che negative); </a:t>
          </a:r>
          <a:endParaRPr lang="en-US"/>
        </a:p>
      </dgm:t>
    </dgm:pt>
    <dgm:pt modelId="{C466645F-C2F2-46DB-83D7-D4D74A7D04F0}" type="parTrans" cxnId="{59BEB258-7912-4833-B310-FD4A4321C797}">
      <dgm:prSet/>
      <dgm:spPr/>
      <dgm:t>
        <a:bodyPr/>
        <a:lstStyle/>
        <a:p>
          <a:endParaRPr lang="en-US"/>
        </a:p>
      </dgm:t>
    </dgm:pt>
    <dgm:pt modelId="{4B6313E8-FAB1-44CA-8F1D-B786A203FE8B}" type="sibTrans" cxnId="{59BEB258-7912-4833-B310-FD4A4321C797}">
      <dgm:prSet/>
      <dgm:spPr/>
      <dgm:t>
        <a:bodyPr/>
        <a:lstStyle/>
        <a:p>
          <a:endParaRPr lang="en-US"/>
        </a:p>
      </dgm:t>
    </dgm:pt>
    <dgm:pt modelId="{A0C1EA88-A2FC-4A08-9710-28E660456D13}">
      <dgm:prSet/>
      <dgm:spPr/>
      <dgm:t>
        <a:bodyPr/>
        <a:lstStyle/>
        <a:p>
          <a:r>
            <a:rPr lang="it-IT"/>
            <a:t>costruire la fiducia e la confidenza tra gli acquirenti (fedeltà alla marca);</a:t>
          </a:r>
          <a:endParaRPr lang="en-US"/>
        </a:p>
      </dgm:t>
    </dgm:pt>
    <dgm:pt modelId="{76EF4B16-3B05-47C2-B58D-C7F3D83A8AEB}" type="parTrans" cxnId="{71997128-FE25-45B9-933A-56A4A25F4C23}">
      <dgm:prSet/>
      <dgm:spPr/>
      <dgm:t>
        <a:bodyPr/>
        <a:lstStyle/>
        <a:p>
          <a:endParaRPr lang="en-US"/>
        </a:p>
      </dgm:t>
    </dgm:pt>
    <dgm:pt modelId="{1B99FCE5-04F8-4699-9874-D5338B91D42D}" type="sibTrans" cxnId="{71997128-FE25-45B9-933A-56A4A25F4C23}">
      <dgm:prSet/>
      <dgm:spPr/>
      <dgm:t>
        <a:bodyPr/>
        <a:lstStyle/>
        <a:p>
          <a:endParaRPr lang="en-US"/>
        </a:p>
      </dgm:t>
    </dgm:pt>
    <dgm:pt modelId="{26CD4721-F543-4DCC-BA8C-64A9F0CC04EA}">
      <dgm:prSet/>
      <dgm:spPr/>
      <dgm:t>
        <a:bodyPr/>
        <a:lstStyle/>
        <a:p>
          <a:r>
            <a:rPr lang="it-IT"/>
            <a:t>utilizzare i social media per comunicare le promozioni commerciali nei periodi di rallentamento dell’anno; </a:t>
          </a:r>
          <a:endParaRPr lang="en-US"/>
        </a:p>
      </dgm:t>
    </dgm:pt>
    <dgm:pt modelId="{4B676DDF-85B5-41F5-A07D-B3E51D3BC6FE}" type="parTrans" cxnId="{B39409DA-CEE9-442D-9061-8D145E38B676}">
      <dgm:prSet/>
      <dgm:spPr/>
      <dgm:t>
        <a:bodyPr/>
        <a:lstStyle/>
        <a:p>
          <a:endParaRPr lang="en-US"/>
        </a:p>
      </dgm:t>
    </dgm:pt>
    <dgm:pt modelId="{14C3E105-3C0E-4432-82E1-A9E0270BEA9C}" type="sibTrans" cxnId="{B39409DA-CEE9-442D-9061-8D145E38B676}">
      <dgm:prSet/>
      <dgm:spPr/>
      <dgm:t>
        <a:bodyPr/>
        <a:lstStyle/>
        <a:p>
          <a:endParaRPr lang="en-US"/>
        </a:p>
      </dgm:t>
    </dgm:pt>
    <dgm:pt modelId="{53B30767-7310-46AB-83F1-A178DC1C7DCD}">
      <dgm:prSet/>
      <dgm:spPr/>
      <dgm:t>
        <a:bodyPr/>
        <a:lstStyle/>
        <a:p>
          <a:r>
            <a:rPr lang="it-IT"/>
            <a:t>incoraggiare gli acquirenti a proporre nuove idee per i prodotti; </a:t>
          </a:r>
          <a:endParaRPr lang="en-US"/>
        </a:p>
      </dgm:t>
    </dgm:pt>
    <dgm:pt modelId="{DE4AB365-959D-40E9-B8F4-257D8F3D63D4}" type="parTrans" cxnId="{ABF9F45B-1731-4700-8CA3-6E23D48A9F5C}">
      <dgm:prSet/>
      <dgm:spPr/>
      <dgm:t>
        <a:bodyPr/>
        <a:lstStyle/>
        <a:p>
          <a:endParaRPr lang="en-US"/>
        </a:p>
      </dgm:t>
    </dgm:pt>
    <dgm:pt modelId="{7663AE76-8E21-42F6-A60B-A3E025EAE7B4}" type="sibTrans" cxnId="{ABF9F45B-1731-4700-8CA3-6E23D48A9F5C}">
      <dgm:prSet/>
      <dgm:spPr/>
      <dgm:t>
        <a:bodyPr/>
        <a:lstStyle/>
        <a:p>
          <a:endParaRPr lang="en-US"/>
        </a:p>
      </dgm:t>
    </dgm:pt>
    <dgm:pt modelId="{31BAB625-22B5-41F3-B26C-98AFEB547AA6}">
      <dgm:prSet/>
      <dgm:spPr/>
      <dgm:t>
        <a:bodyPr/>
        <a:lstStyle/>
        <a:p>
          <a:r>
            <a:rPr lang="it-IT"/>
            <a:t>creare e inviare messaggi personalizzati allo shopper (a differenza delle piattaforme mediatiche tradizionali); </a:t>
          </a:r>
          <a:endParaRPr lang="en-US"/>
        </a:p>
      </dgm:t>
    </dgm:pt>
    <dgm:pt modelId="{F0FD2FDF-C885-4114-9AB6-B8CBB43E9E33}" type="parTrans" cxnId="{573036D3-48D5-4D27-89AA-56467437D7A7}">
      <dgm:prSet/>
      <dgm:spPr/>
      <dgm:t>
        <a:bodyPr/>
        <a:lstStyle/>
        <a:p>
          <a:endParaRPr lang="en-US"/>
        </a:p>
      </dgm:t>
    </dgm:pt>
    <dgm:pt modelId="{7058EFDA-AEFE-423E-9971-80CDC9694F10}" type="sibTrans" cxnId="{573036D3-48D5-4D27-89AA-56467437D7A7}">
      <dgm:prSet/>
      <dgm:spPr/>
      <dgm:t>
        <a:bodyPr/>
        <a:lstStyle/>
        <a:p>
          <a:endParaRPr lang="en-US"/>
        </a:p>
      </dgm:t>
    </dgm:pt>
    <dgm:pt modelId="{3FA9B29C-9E1A-45CF-BD34-7DF4AD0ACFF5}">
      <dgm:prSet/>
      <dgm:spPr/>
      <dgm:t>
        <a:bodyPr/>
        <a:lstStyle/>
        <a:p>
          <a:r>
            <a:rPr lang="it-IT"/>
            <a:t>stimolare l’interesse, il desiderio e l’entusiasmo tra gli acquirenti</a:t>
          </a:r>
          <a:endParaRPr lang="en-US"/>
        </a:p>
      </dgm:t>
    </dgm:pt>
    <dgm:pt modelId="{B24DE00F-1BB3-4A8C-AB10-7CB697319C51}" type="parTrans" cxnId="{8D01A997-8583-4612-9C99-496A792A9942}">
      <dgm:prSet/>
      <dgm:spPr/>
      <dgm:t>
        <a:bodyPr/>
        <a:lstStyle/>
        <a:p>
          <a:endParaRPr lang="en-US"/>
        </a:p>
      </dgm:t>
    </dgm:pt>
    <dgm:pt modelId="{967E528F-2B08-41FC-89C9-07973BAFDD97}" type="sibTrans" cxnId="{8D01A997-8583-4612-9C99-496A792A9942}">
      <dgm:prSet/>
      <dgm:spPr/>
      <dgm:t>
        <a:bodyPr/>
        <a:lstStyle/>
        <a:p>
          <a:endParaRPr lang="en-US"/>
        </a:p>
      </dgm:t>
    </dgm:pt>
    <dgm:pt modelId="{C688CAC7-A4DF-4181-B0A7-C0CAF9E83AA3}" type="pres">
      <dgm:prSet presAssocID="{20C54E09-BAF5-4101-903C-83292A7CDB73}" presName="linear" presStyleCnt="0">
        <dgm:presLayoutVars>
          <dgm:animLvl val="lvl"/>
          <dgm:resizeHandles val="exact"/>
        </dgm:presLayoutVars>
      </dgm:prSet>
      <dgm:spPr/>
    </dgm:pt>
    <dgm:pt modelId="{82F7C05B-BE99-4FB9-B4D5-EA83301602D9}" type="pres">
      <dgm:prSet presAssocID="{245D0BD4-CB03-4016-A5F8-403B06B8D538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ADA1B6AF-9709-412E-B45A-A20FCDB11098}" type="pres">
      <dgm:prSet presAssocID="{603E62E4-BDDF-4574-9F86-4E406A6AB11B}" presName="spacer" presStyleCnt="0"/>
      <dgm:spPr/>
    </dgm:pt>
    <dgm:pt modelId="{B4B7F6E6-C369-46C4-A97B-A0746764EF39}" type="pres">
      <dgm:prSet presAssocID="{9A2E3823-C07B-4DCC-BFFD-7AE53E79454E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AEA9B3E1-DED2-48B0-88A4-8BF746F552AE}" type="pres">
      <dgm:prSet presAssocID="{357C634D-DFE8-44BE-B7FA-EA909DEE8CFB}" presName="spacer" presStyleCnt="0"/>
      <dgm:spPr/>
    </dgm:pt>
    <dgm:pt modelId="{FD0BFE67-002C-414A-AB9C-A4FAD29F48B4}" type="pres">
      <dgm:prSet presAssocID="{5840B824-EB64-4B24-A704-3A040419B0C6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AB163C36-726E-49B3-861C-D311B149AAB8}" type="pres">
      <dgm:prSet presAssocID="{E664A6CF-A6DF-4557-9856-419BFF830EDD}" presName="spacer" presStyleCnt="0"/>
      <dgm:spPr/>
    </dgm:pt>
    <dgm:pt modelId="{51974653-6B2A-41F2-A98F-D456BF84AF9D}" type="pres">
      <dgm:prSet presAssocID="{2AF59CD2-8308-4846-98B9-B949D29B1C9B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FBE0B61B-AF57-4086-B3B2-7CCF3DAEB17C}" type="pres">
      <dgm:prSet presAssocID="{4B6313E8-FAB1-44CA-8F1D-B786A203FE8B}" presName="spacer" presStyleCnt="0"/>
      <dgm:spPr/>
    </dgm:pt>
    <dgm:pt modelId="{B7C2E406-AAC0-414B-8CE2-2A4BA23A0D3B}" type="pres">
      <dgm:prSet presAssocID="{A0C1EA88-A2FC-4A08-9710-28E660456D13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40CF5CE3-EFED-4B61-8FF9-45D129AC30A6}" type="pres">
      <dgm:prSet presAssocID="{1B99FCE5-04F8-4699-9874-D5338B91D42D}" presName="spacer" presStyleCnt="0"/>
      <dgm:spPr/>
    </dgm:pt>
    <dgm:pt modelId="{F3C1FE1F-6E88-480E-88CB-E43D2D41CB47}" type="pres">
      <dgm:prSet presAssocID="{26CD4721-F543-4DCC-BA8C-64A9F0CC04EA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10762A07-2B6D-4DFC-A03D-7A531F66DBC0}" type="pres">
      <dgm:prSet presAssocID="{14C3E105-3C0E-4432-82E1-A9E0270BEA9C}" presName="spacer" presStyleCnt="0"/>
      <dgm:spPr/>
    </dgm:pt>
    <dgm:pt modelId="{2C2B8F6C-27AF-415C-83C1-DC22ACFF5EE1}" type="pres">
      <dgm:prSet presAssocID="{53B30767-7310-46AB-83F1-A178DC1C7DCD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3A38AE1A-D52D-49AA-8477-AA91BD8F34E3}" type="pres">
      <dgm:prSet presAssocID="{7663AE76-8E21-42F6-A60B-A3E025EAE7B4}" presName="spacer" presStyleCnt="0"/>
      <dgm:spPr/>
    </dgm:pt>
    <dgm:pt modelId="{566B1F03-48FD-4285-B4CC-B887F4982D11}" type="pres">
      <dgm:prSet presAssocID="{31BAB625-22B5-41F3-B26C-98AFEB547AA6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0DEACA24-AD9E-4713-9809-CFDFCD57A52E}" type="pres">
      <dgm:prSet presAssocID="{7058EFDA-AEFE-423E-9971-80CDC9694F10}" presName="spacer" presStyleCnt="0"/>
      <dgm:spPr/>
    </dgm:pt>
    <dgm:pt modelId="{FF97FAA2-062E-4695-B225-B5F42F4A11E5}" type="pres">
      <dgm:prSet presAssocID="{3FA9B29C-9E1A-45CF-BD34-7DF4AD0ACFF5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3E96110C-2E07-49B1-A07F-C6A5BCD5FA11}" srcId="{20C54E09-BAF5-4101-903C-83292A7CDB73}" destId="{5840B824-EB64-4B24-A704-3A040419B0C6}" srcOrd="2" destOrd="0" parTransId="{21DD4FEA-9AC0-47B3-B11A-91DD5B1436DB}" sibTransId="{E664A6CF-A6DF-4557-9856-419BFF830EDD}"/>
    <dgm:cxn modelId="{71997128-FE25-45B9-933A-56A4A25F4C23}" srcId="{20C54E09-BAF5-4101-903C-83292A7CDB73}" destId="{A0C1EA88-A2FC-4A08-9710-28E660456D13}" srcOrd="4" destOrd="0" parTransId="{76EF4B16-3B05-47C2-B58D-C7F3D83A8AEB}" sibTransId="{1B99FCE5-04F8-4699-9874-D5338B91D42D}"/>
    <dgm:cxn modelId="{6084BD2A-4E45-4C66-B989-1C291F9C5ACF}" type="presOf" srcId="{20C54E09-BAF5-4101-903C-83292A7CDB73}" destId="{C688CAC7-A4DF-4181-B0A7-C0CAF9E83AA3}" srcOrd="0" destOrd="0" presId="urn:microsoft.com/office/officeart/2005/8/layout/vList2"/>
    <dgm:cxn modelId="{14775D31-B79D-45FC-B91F-0376EB31E48B}" type="presOf" srcId="{9A2E3823-C07B-4DCC-BFFD-7AE53E79454E}" destId="{B4B7F6E6-C369-46C4-A97B-A0746764EF39}" srcOrd="0" destOrd="0" presId="urn:microsoft.com/office/officeart/2005/8/layout/vList2"/>
    <dgm:cxn modelId="{43548938-9ECA-451D-9598-F24C1446D6C1}" type="presOf" srcId="{3FA9B29C-9E1A-45CF-BD34-7DF4AD0ACFF5}" destId="{FF97FAA2-062E-4695-B225-B5F42F4A11E5}" srcOrd="0" destOrd="0" presId="urn:microsoft.com/office/officeart/2005/8/layout/vList2"/>
    <dgm:cxn modelId="{ABF9F45B-1731-4700-8CA3-6E23D48A9F5C}" srcId="{20C54E09-BAF5-4101-903C-83292A7CDB73}" destId="{53B30767-7310-46AB-83F1-A178DC1C7DCD}" srcOrd="6" destOrd="0" parTransId="{DE4AB365-959D-40E9-B8F4-257D8F3D63D4}" sibTransId="{7663AE76-8E21-42F6-A60B-A3E025EAE7B4}"/>
    <dgm:cxn modelId="{24868660-01BB-4700-B1F6-07666EFBC665}" type="presOf" srcId="{2AF59CD2-8308-4846-98B9-B949D29B1C9B}" destId="{51974653-6B2A-41F2-A98F-D456BF84AF9D}" srcOrd="0" destOrd="0" presId="urn:microsoft.com/office/officeart/2005/8/layout/vList2"/>
    <dgm:cxn modelId="{C5DDC66C-83F8-4EF8-A4C1-64A0E8997054}" srcId="{20C54E09-BAF5-4101-903C-83292A7CDB73}" destId="{245D0BD4-CB03-4016-A5F8-403B06B8D538}" srcOrd="0" destOrd="0" parTransId="{815C5773-BF1A-41F1-B9DF-E0D6A2AC227E}" sibTransId="{603E62E4-BDDF-4574-9F86-4E406A6AB11B}"/>
    <dgm:cxn modelId="{F8648F50-32E6-4F80-89BF-196FD0945844}" type="presOf" srcId="{5840B824-EB64-4B24-A704-3A040419B0C6}" destId="{FD0BFE67-002C-414A-AB9C-A4FAD29F48B4}" srcOrd="0" destOrd="0" presId="urn:microsoft.com/office/officeart/2005/8/layout/vList2"/>
    <dgm:cxn modelId="{D2615558-08F1-4F04-B153-5FBAE12F7F9C}" type="presOf" srcId="{31BAB625-22B5-41F3-B26C-98AFEB547AA6}" destId="{566B1F03-48FD-4285-B4CC-B887F4982D11}" srcOrd="0" destOrd="0" presId="urn:microsoft.com/office/officeart/2005/8/layout/vList2"/>
    <dgm:cxn modelId="{59BEB258-7912-4833-B310-FD4A4321C797}" srcId="{20C54E09-BAF5-4101-903C-83292A7CDB73}" destId="{2AF59CD2-8308-4846-98B9-B949D29B1C9B}" srcOrd="3" destOrd="0" parTransId="{C466645F-C2F2-46DB-83D7-D4D74A7D04F0}" sibTransId="{4B6313E8-FAB1-44CA-8F1D-B786A203FE8B}"/>
    <dgm:cxn modelId="{C445E558-3294-4B5A-8EA5-66DF27736839}" type="presOf" srcId="{53B30767-7310-46AB-83F1-A178DC1C7DCD}" destId="{2C2B8F6C-27AF-415C-83C1-DC22ACFF5EE1}" srcOrd="0" destOrd="0" presId="urn:microsoft.com/office/officeart/2005/8/layout/vList2"/>
    <dgm:cxn modelId="{7EB09E8D-91B1-45E5-97F8-F37F7EF83A41}" type="presOf" srcId="{26CD4721-F543-4DCC-BA8C-64A9F0CC04EA}" destId="{F3C1FE1F-6E88-480E-88CB-E43D2D41CB47}" srcOrd="0" destOrd="0" presId="urn:microsoft.com/office/officeart/2005/8/layout/vList2"/>
    <dgm:cxn modelId="{8D01A997-8583-4612-9C99-496A792A9942}" srcId="{20C54E09-BAF5-4101-903C-83292A7CDB73}" destId="{3FA9B29C-9E1A-45CF-BD34-7DF4AD0ACFF5}" srcOrd="8" destOrd="0" parTransId="{B24DE00F-1BB3-4A8C-AB10-7CB697319C51}" sibTransId="{967E528F-2B08-41FC-89C9-07973BAFDD97}"/>
    <dgm:cxn modelId="{591ED0AC-FC91-440C-B25A-80104D01999A}" type="presOf" srcId="{A0C1EA88-A2FC-4A08-9710-28E660456D13}" destId="{B7C2E406-AAC0-414B-8CE2-2A4BA23A0D3B}" srcOrd="0" destOrd="0" presId="urn:microsoft.com/office/officeart/2005/8/layout/vList2"/>
    <dgm:cxn modelId="{29917CC9-93D0-4B9D-8E76-120E54DC3080}" type="presOf" srcId="{245D0BD4-CB03-4016-A5F8-403B06B8D538}" destId="{82F7C05B-BE99-4FB9-B4D5-EA83301602D9}" srcOrd="0" destOrd="0" presId="urn:microsoft.com/office/officeart/2005/8/layout/vList2"/>
    <dgm:cxn modelId="{573036D3-48D5-4D27-89AA-56467437D7A7}" srcId="{20C54E09-BAF5-4101-903C-83292A7CDB73}" destId="{31BAB625-22B5-41F3-B26C-98AFEB547AA6}" srcOrd="7" destOrd="0" parTransId="{F0FD2FDF-C885-4114-9AB6-B8CBB43E9E33}" sibTransId="{7058EFDA-AEFE-423E-9971-80CDC9694F10}"/>
    <dgm:cxn modelId="{B39409DA-CEE9-442D-9061-8D145E38B676}" srcId="{20C54E09-BAF5-4101-903C-83292A7CDB73}" destId="{26CD4721-F543-4DCC-BA8C-64A9F0CC04EA}" srcOrd="5" destOrd="0" parTransId="{4B676DDF-85B5-41F5-A07D-B3E51D3BC6FE}" sibTransId="{14C3E105-3C0E-4432-82E1-A9E0270BEA9C}"/>
    <dgm:cxn modelId="{EF9DB6F6-D7F6-4890-B931-8C57839E0320}" srcId="{20C54E09-BAF5-4101-903C-83292A7CDB73}" destId="{9A2E3823-C07B-4DCC-BFFD-7AE53E79454E}" srcOrd="1" destOrd="0" parTransId="{322E4712-8455-44D3-AF18-902DC917AA67}" sibTransId="{357C634D-DFE8-44BE-B7FA-EA909DEE8CFB}"/>
    <dgm:cxn modelId="{65DFCB6B-CFC7-4635-A0B2-290B0D53927F}" type="presParOf" srcId="{C688CAC7-A4DF-4181-B0A7-C0CAF9E83AA3}" destId="{82F7C05B-BE99-4FB9-B4D5-EA83301602D9}" srcOrd="0" destOrd="0" presId="urn:microsoft.com/office/officeart/2005/8/layout/vList2"/>
    <dgm:cxn modelId="{57723E53-1B27-40C7-AB9E-B24EE686797C}" type="presParOf" srcId="{C688CAC7-A4DF-4181-B0A7-C0CAF9E83AA3}" destId="{ADA1B6AF-9709-412E-B45A-A20FCDB11098}" srcOrd="1" destOrd="0" presId="urn:microsoft.com/office/officeart/2005/8/layout/vList2"/>
    <dgm:cxn modelId="{EFFC663B-6301-41B5-A8D1-1F0E2B045646}" type="presParOf" srcId="{C688CAC7-A4DF-4181-B0A7-C0CAF9E83AA3}" destId="{B4B7F6E6-C369-46C4-A97B-A0746764EF39}" srcOrd="2" destOrd="0" presId="urn:microsoft.com/office/officeart/2005/8/layout/vList2"/>
    <dgm:cxn modelId="{95ABE8A9-5A75-45FC-9864-74591695BCBE}" type="presParOf" srcId="{C688CAC7-A4DF-4181-B0A7-C0CAF9E83AA3}" destId="{AEA9B3E1-DED2-48B0-88A4-8BF746F552AE}" srcOrd="3" destOrd="0" presId="urn:microsoft.com/office/officeart/2005/8/layout/vList2"/>
    <dgm:cxn modelId="{31733BE4-A8DB-4F53-9B73-44790BE4CE7B}" type="presParOf" srcId="{C688CAC7-A4DF-4181-B0A7-C0CAF9E83AA3}" destId="{FD0BFE67-002C-414A-AB9C-A4FAD29F48B4}" srcOrd="4" destOrd="0" presId="urn:microsoft.com/office/officeart/2005/8/layout/vList2"/>
    <dgm:cxn modelId="{7875BD31-E635-4F7A-89A7-4DE7031A507A}" type="presParOf" srcId="{C688CAC7-A4DF-4181-B0A7-C0CAF9E83AA3}" destId="{AB163C36-726E-49B3-861C-D311B149AAB8}" srcOrd="5" destOrd="0" presId="urn:microsoft.com/office/officeart/2005/8/layout/vList2"/>
    <dgm:cxn modelId="{13708374-36EC-490B-A921-502448833D56}" type="presParOf" srcId="{C688CAC7-A4DF-4181-B0A7-C0CAF9E83AA3}" destId="{51974653-6B2A-41F2-A98F-D456BF84AF9D}" srcOrd="6" destOrd="0" presId="urn:microsoft.com/office/officeart/2005/8/layout/vList2"/>
    <dgm:cxn modelId="{2138E53F-E0E5-48EE-819C-319935B7E846}" type="presParOf" srcId="{C688CAC7-A4DF-4181-B0A7-C0CAF9E83AA3}" destId="{FBE0B61B-AF57-4086-B3B2-7CCF3DAEB17C}" srcOrd="7" destOrd="0" presId="urn:microsoft.com/office/officeart/2005/8/layout/vList2"/>
    <dgm:cxn modelId="{30CF2086-B071-47AC-A116-C68E4E431E43}" type="presParOf" srcId="{C688CAC7-A4DF-4181-B0A7-C0CAF9E83AA3}" destId="{B7C2E406-AAC0-414B-8CE2-2A4BA23A0D3B}" srcOrd="8" destOrd="0" presId="urn:microsoft.com/office/officeart/2005/8/layout/vList2"/>
    <dgm:cxn modelId="{1EDC941E-A0F6-46A9-B724-DC6380E4D1EA}" type="presParOf" srcId="{C688CAC7-A4DF-4181-B0A7-C0CAF9E83AA3}" destId="{40CF5CE3-EFED-4B61-8FF9-45D129AC30A6}" srcOrd="9" destOrd="0" presId="urn:microsoft.com/office/officeart/2005/8/layout/vList2"/>
    <dgm:cxn modelId="{808176C6-9048-4122-B97E-8E610D51D4AB}" type="presParOf" srcId="{C688CAC7-A4DF-4181-B0A7-C0CAF9E83AA3}" destId="{F3C1FE1F-6E88-480E-88CB-E43D2D41CB47}" srcOrd="10" destOrd="0" presId="urn:microsoft.com/office/officeart/2005/8/layout/vList2"/>
    <dgm:cxn modelId="{B4760B54-CCC1-4559-BEBA-C408B1B32405}" type="presParOf" srcId="{C688CAC7-A4DF-4181-B0A7-C0CAF9E83AA3}" destId="{10762A07-2B6D-4DFC-A03D-7A531F66DBC0}" srcOrd="11" destOrd="0" presId="urn:microsoft.com/office/officeart/2005/8/layout/vList2"/>
    <dgm:cxn modelId="{3133AFE4-DD1B-4414-B5C4-3E35AD9740A7}" type="presParOf" srcId="{C688CAC7-A4DF-4181-B0A7-C0CAF9E83AA3}" destId="{2C2B8F6C-27AF-415C-83C1-DC22ACFF5EE1}" srcOrd="12" destOrd="0" presId="urn:microsoft.com/office/officeart/2005/8/layout/vList2"/>
    <dgm:cxn modelId="{FB67FAB9-5F72-48A7-860C-26B13271C162}" type="presParOf" srcId="{C688CAC7-A4DF-4181-B0A7-C0CAF9E83AA3}" destId="{3A38AE1A-D52D-49AA-8477-AA91BD8F34E3}" srcOrd="13" destOrd="0" presId="urn:microsoft.com/office/officeart/2005/8/layout/vList2"/>
    <dgm:cxn modelId="{1FA5BE62-8947-455C-B504-E83603A40500}" type="presParOf" srcId="{C688CAC7-A4DF-4181-B0A7-C0CAF9E83AA3}" destId="{566B1F03-48FD-4285-B4CC-B887F4982D11}" srcOrd="14" destOrd="0" presId="urn:microsoft.com/office/officeart/2005/8/layout/vList2"/>
    <dgm:cxn modelId="{E4EDCFE5-F9B4-4D5E-ABA1-525390B06CC7}" type="presParOf" srcId="{C688CAC7-A4DF-4181-B0A7-C0CAF9E83AA3}" destId="{0DEACA24-AD9E-4713-9809-CFDFCD57A52E}" srcOrd="15" destOrd="0" presId="urn:microsoft.com/office/officeart/2005/8/layout/vList2"/>
    <dgm:cxn modelId="{8E4D7654-9F75-4EC0-842A-F7A80A1C10B1}" type="presParOf" srcId="{C688CAC7-A4DF-4181-B0A7-C0CAF9E83AA3}" destId="{FF97FAA2-062E-4695-B225-B5F42F4A11E5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AADF-95E3-4A2A-B85E-28F295230D08}">
      <dsp:nvSpPr>
        <dsp:cNvPr id="0" name=""/>
        <dsp:cNvSpPr/>
      </dsp:nvSpPr>
      <dsp:spPr>
        <a:xfrm>
          <a:off x="250838" y="0"/>
          <a:ext cx="3821260" cy="22927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 dirty="0"/>
            <a:t>OBIETTIVI LEGATI ALL’IMMAGINE: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Posizionamento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Stile di vita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Low cost</a:t>
          </a:r>
        </a:p>
      </dsp:txBody>
      <dsp:txXfrm>
        <a:off x="250838" y="0"/>
        <a:ext cx="3821260" cy="2292756"/>
      </dsp:txXfrm>
    </dsp:sp>
    <dsp:sp modelId="{AF737CC7-0A6E-4D1B-AF5D-0CF359EBC893}">
      <dsp:nvSpPr>
        <dsp:cNvPr id="0" name=""/>
        <dsp:cNvSpPr/>
      </dsp:nvSpPr>
      <dsp:spPr>
        <a:xfrm>
          <a:off x="4410777" y="0"/>
          <a:ext cx="3926765" cy="2242155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 dirty="0"/>
            <a:t>OBIETTIVI LEGATI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kern="1200" dirty="0"/>
            <a:t>ALLE VENDITE: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Costruire il volume delle vendite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Costruire il traffico di clienti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- Aumentare le vendite attraverso i clienti fedeli</a:t>
          </a:r>
        </a:p>
      </dsp:txBody>
      <dsp:txXfrm>
        <a:off x="4410777" y="0"/>
        <a:ext cx="3926765" cy="2242155"/>
      </dsp:txXfrm>
    </dsp:sp>
    <dsp:sp modelId="{2B0C1B90-2A27-41A4-9701-4E99E0B8DA78}">
      <dsp:nvSpPr>
        <dsp:cNvPr id="0" name=""/>
        <dsp:cNvSpPr/>
      </dsp:nvSpPr>
      <dsp:spPr>
        <a:xfrm>
          <a:off x="2422670" y="2675366"/>
          <a:ext cx="3821260" cy="2292756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i="1" u="none" kern="1200" dirty="0"/>
            <a:t>OBIETTIVI LEGATI ALLA RESPONSABILITA’ SOCIALE DELLE IMPRESE: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b="1" i="1" u="none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u="none" kern="1200" dirty="0"/>
            <a:t>- Buona cittadinanza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u="none" kern="1200" dirty="0"/>
            <a:t>- Etica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u="none" kern="1200" dirty="0"/>
            <a:t>- Cambiamento sociale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u="none" kern="1200" dirty="0"/>
            <a:t>- Questioni sociali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b="1" u="sng" kern="1200" dirty="0"/>
        </a:p>
      </dsp:txBody>
      <dsp:txXfrm>
        <a:off x="2422670" y="2675366"/>
        <a:ext cx="3821260" cy="2292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7C05B-BE99-4FB9-B4D5-EA83301602D9}">
      <dsp:nvSpPr>
        <dsp:cNvPr id="0" name=""/>
        <dsp:cNvSpPr/>
      </dsp:nvSpPr>
      <dsp:spPr>
        <a:xfrm>
          <a:off x="0" y="174283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collegarsi e relazionarsi con i consumatori che condividono interessi comuni; </a:t>
          </a:r>
          <a:endParaRPr lang="en-US" sz="1600" kern="1200"/>
        </a:p>
      </dsp:txBody>
      <dsp:txXfrm>
        <a:off x="28329" y="202612"/>
        <a:ext cx="6037944" cy="523662"/>
      </dsp:txXfrm>
    </dsp:sp>
    <dsp:sp modelId="{B4B7F6E6-C369-46C4-A97B-A0746764EF39}">
      <dsp:nvSpPr>
        <dsp:cNvPr id="0" name=""/>
        <dsp:cNvSpPr/>
      </dsp:nvSpPr>
      <dsp:spPr>
        <a:xfrm>
          <a:off x="0" y="800683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rispondere alle preoccupazioni, alle percezioni e alle opinioni comuni; </a:t>
          </a:r>
          <a:endParaRPr lang="en-US" sz="1600" kern="1200"/>
        </a:p>
      </dsp:txBody>
      <dsp:txXfrm>
        <a:off x="28329" y="829012"/>
        <a:ext cx="6037944" cy="523662"/>
      </dsp:txXfrm>
    </dsp:sp>
    <dsp:sp modelId="{FD0BFE67-002C-414A-AB9C-A4FAD29F48B4}">
      <dsp:nvSpPr>
        <dsp:cNvPr id="0" name=""/>
        <dsp:cNvSpPr/>
      </dsp:nvSpPr>
      <dsp:spPr>
        <a:xfrm>
          <a:off x="0" y="1427083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monitorare i modelli di ricerca, valutazione e acquisto dei clienti; </a:t>
          </a:r>
          <a:endParaRPr lang="en-US" sz="1600" kern="1200"/>
        </a:p>
      </dsp:txBody>
      <dsp:txXfrm>
        <a:off x="28329" y="1455412"/>
        <a:ext cx="6037944" cy="523662"/>
      </dsp:txXfrm>
    </dsp:sp>
    <dsp:sp modelId="{51974653-6B2A-41F2-A98F-D456BF84AF9D}">
      <dsp:nvSpPr>
        <dsp:cNvPr id="0" name=""/>
        <dsp:cNvSpPr/>
      </dsp:nvSpPr>
      <dsp:spPr>
        <a:xfrm>
          <a:off x="0" y="2053483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monitorare le esperienze del cliente con il rivenditore (sia positive che negative); </a:t>
          </a:r>
          <a:endParaRPr lang="en-US" sz="1600" kern="1200"/>
        </a:p>
      </dsp:txBody>
      <dsp:txXfrm>
        <a:off x="28329" y="2081812"/>
        <a:ext cx="6037944" cy="523662"/>
      </dsp:txXfrm>
    </dsp:sp>
    <dsp:sp modelId="{B7C2E406-AAC0-414B-8CE2-2A4BA23A0D3B}">
      <dsp:nvSpPr>
        <dsp:cNvPr id="0" name=""/>
        <dsp:cNvSpPr/>
      </dsp:nvSpPr>
      <dsp:spPr>
        <a:xfrm>
          <a:off x="0" y="2679884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costruire la fiducia e la confidenza tra gli acquirenti (fedeltà alla marca);</a:t>
          </a:r>
          <a:endParaRPr lang="en-US" sz="1600" kern="1200"/>
        </a:p>
      </dsp:txBody>
      <dsp:txXfrm>
        <a:off x="28329" y="2708213"/>
        <a:ext cx="6037944" cy="523662"/>
      </dsp:txXfrm>
    </dsp:sp>
    <dsp:sp modelId="{F3C1FE1F-6E88-480E-88CB-E43D2D41CB47}">
      <dsp:nvSpPr>
        <dsp:cNvPr id="0" name=""/>
        <dsp:cNvSpPr/>
      </dsp:nvSpPr>
      <dsp:spPr>
        <a:xfrm>
          <a:off x="0" y="3306284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utilizzare i social media per comunicare le promozioni commerciali nei periodi di rallentamento dell’anno; </a:t>
          </a:r>
          <a:endParaRPr lang="en-US" sz="1600" kern="1200"/>
        </a:p>
      </dsp:txBody>
      <dsp:txXfrm>
        <a:off x="28329" y="3334613"/>
        <a:ext cx="6037944" cy="523662"/>
      </dsp:txXfrm>
    </dsp:sp>
    <dsp:sp modelId="{2C2B8F6C-27AF-415C-83C1-DC22ACFF5EE1}">
      <dsp:nvSpPr>
        <dsp:cNvPr id="0" name=""/>
        <dsp:cNvSpPr/>
      </dsp:nvSpPr>
      <dsp:spPr>
        <a:xfrm>
          <a:off x="0" y="3932684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incoraggiare gli acquirenti a proporre nuove idee per i prodotti; </a:t>
          </a:r>
          <a:endParaRPr lang="en-US" sz="1600" kern="1200"/>
        </a:p>
      </dsp:txBody>
      <dsp:txXfrm>
        <a:off x="28329" y="3961013"/>
        <a:ext cx="6037944" cy="523662"/>
      </dsp:txXfrm>
    </dsp:sp>
    <dsp:sp modelId="{566B1F03-48FD-4285-B4CC-B887F4982D11}">
      <dsp:nvSpPr>
        <dsp:cNvPr id="0" name=""/>
        <dsp:cNvSpPr/>
      </dsp:nvSpPr>
      <dsp:spPr>
        <a:xfrm>
          <a:off x="0" y="4559084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creare e inviare messaggi personalizzati allo shopper (a differenza delle piattaforme mediatiche tradizionali); </a:t>
          </a:r>
          <a:endParaRPr lang="en-US" sz="1600" kern="1200"/>
        </a:p>
      </dsp:txBody>
      <dsp:txXfrm>
        <a:off x="28329" y="4587413"/>
        <a:ext cx="6037944" cy="523662"/>
      </dsp:txXfrm>
    </dsp:sp>
    <dsp:sp modelId="{FF97FAA2-062E-4695-B225-B5F42F4A11E5}">
      <dsp:nvSpPr>
        <dsp:cNvPr id="0" name=""/>
        <dsp:cNvSpPr/>
      </dsp:nvSpPr>
      <dsp:spPr>
        <a:xfrm>
          <a:off x="0" y="5185484"/>
          <a:ext cx="6094602" cy="58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/>
            <a:t>stimolare l’interesse, il desiderio e l’entusiasmo tra gli acquirenti</a:t>
          </a:r>
          <a:endParaRPr lang="en-US" sz="1600" kern="1200"/>
        </a:p>
      </dsp:txBody>
      <dsp:txXfrm>
        <a:off x="28329" y="5213813"/>
        <a:ext cx="6037944" cy="523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329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6930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463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7710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913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508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20/03/2023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D95A0E-35AE-3EB6-DFA0-B8B3522614AD}"/>
              </a:ext>
            </a:extLst>
          </p:cNvPr>
          <p:cNvSpPr txBox="1"/>
          <p:nvPr/>
        </p:nvSpPr>
        <p:spPr>
          <a:xfrm>
            <a:off x="944280" y="1247050"/>
            <a:ext cx="3143773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Creando pagine Facebook e generando un vasto numero di fan/follower, </a:t>
            </a:r>
          </a:p>
          <a:p>
            <a:pPr algn="ctr"/>
            <a:endParaRPr lang="it-IT" sz="2200" dirty="0">
              <a:solidFill>
                <a:schemeClr val="accent1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ctr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essi possono raggiungere una serie di obiettivi che non sono necessariamente possibili con i canali di comunicazione tradizionali. </a:t>
            </a:r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12B2F883-9533-DAAA-A308-7B3BE71753A8}"/>
              </a:ext>
            </a:extLst>
          </p:cNvPr>
          <p:cNvSpPr/>
          <p:nvPr/>
        </p:nvSpPr>
        <p:spPr>
          <a:xfrm>
            <a:off x="4461635" y="2642038"/>
            <a:ext cx="645953" cy="3439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CasellaDiTesto 4">
            <a:extLst>
              <a:ext uri="{FF2B5EF4-FFF2-40B4-BE49-F238E27FC236}">
                <a16:creationId xmlns:a16="http://schemas.microsoft.com/office/drawing/2014/main" id="{E16C156A-2C7B-ED9B-B575-F557E2727917}"/>
              </a:ext>
            </a:extLst>
          </p:cNvPr>
          <p:cNvGraphicFramePr/>
          <p:nvPr/>
        </p:nvGraphicFramePr>
        <p:xfrm>
          <a:off x="5481170" y="458956"/>
          <a:ext cx="6094602" cy="5940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049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30" y="198304"/>
            <a:ext cx="5300022" cy="115677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Passaparola (WOM) e marketing virale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C10E55C-F900-8C48-7848-BD3F82134DD1}"/>
              </a:ext>
            </a:extLst>
          </p:cNvPr>
          <p:cNvSpPr txBox="1"/>
          <p:nvPr/>
        </p:nvSpPr>
        <p:spPr>
          <a:xfrm>
            <a:off x="1133830" y="1156771"/>
            <a:ext cx="5300022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Mentre altri elementi del mix di comunicazione di marketing hanno un livello di controllo relativamente alto (il retailer determina il contenuto e la struttura di una pubblicità televisiva),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la </a:t>
            </a:r>
            <a:r>
              <a:rPr lang="it-IT" sz="3000" dirty="0" err="1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 invece non può essere completamente controllata e nel peggiore dei casi può andare totalmente fuori controllo (cattiva pubblicità su una fonte non etica). </a:t>
            </a:r>
          </a:p>
        </p:txBody>
      </p:sp>
    </p:spTree>
    <p:extLst>
      <p:ext uri="{BB962C8B-B14F-4D97-AF65-F5344CB8AC3E}">
        <p14:creationId xmlns:p14="http://schemas.microsoft.com/office/powerpoint/2010/main" val="3782198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77D4ECAC-8B08-3E90-D1CA-30F5974B31C3}"/>
              </a:ext>
            </a:extLst>
          </p:cNvPr>
          <p:cNvSpPr txBox="1"/>
          <p:nvPr/>
        </p:nvSpPr>
        <p:spPr>
          <a:xfrm>
            <a:off x="1176050" y="1521266"/>
            <a:ext cx="6097836" cy="404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i="1" dirty="0">
                <a:solidFill>
                  <a:srgbClr val="C00000"/>
                </a:solidFill>
              </a:rPr>
              <a:t>Per molte organizzazioni, la vendita personale o </a:t>
            </a:r>
            <a:r>
              <a:rPr lang="it-IT" sz="32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selling </a:t>
            </a:r>
            <a:r>
              <a:rPr lang="it-IT" sz="2700" i="1" dirty="0">
                <a:solidFill>
                  <a:srgbClr val="C00000"/>
                </a:solidFill>
              </a:rPr>
              <a:t>gioca</a:t>
            </a:r>
            <a:r>
              <a:rPr lang="it-IT" sz="27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500" i="1" dirty="0">
                <a:solidFill>
                  <a:srgbClr val="C00000"/>
                </a:solidFill>
              </a:rPr>
              <a:t>un ruolo cruciale nel mix della comunicazione di marketing. </a:t>
            </a:r>
          </a:p>
          <a:p>
            <a:pPr algn="ctr"/>
            <a:endParaRPr lang="it-IT" sz="2500" i="1" dirty="0">
              <a:solidFill>
                <a:srgbClr val="C00000"/>
              </a:solidFill>
            </a:endParaRPr>
          </a:p>
          <a:p>
            <a:pPr algn="ctr"/>
            <a:r>
              <a:rPr lang="it-IT" sz="2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 si verifica ancor più in ambito retail. </a:t>
            </a:r>
          </a:p>
          <a:p>
            <a:pPr algn="ctr"/>
            <a:endParaRPr lang="it-IT" sz="2500" i="1" dirty="0">
              <a:solidFill>
                <a:srgbClr val="C00000"/>
              </a:solidFill>
            </a:endParaRPr>
          </a:p>
          <a:p>
            <a:pPr algn="ctr"/>
            <a:r>
              <a:rPr lang="it-IT" sz="2500" i="1" dirty="0">
                <a:solidFill>
                  <a:srgbClr val="C00000"/>
                </a:solidFill>
              </a:rPr>
              <a:t>Internet e la crescita dei canali online possono essere visti come una minaccia per i negozi </a:t>
            </a:r>
          </a:p>
          <a:p>
            <a:pPr algn="ctr"/>
            <a:r>
              <a:rPr lang="it-IT" sz="2500" i="1" dirty="0">
                <a:solidFill>
                  <a:srgbClr val="C00000"/>
                </a:solidFill>
              </a:rPr>
              <a:t>fisici e, implicitamente, per la funzione di vendita personale.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9187207-BA6E-542C-8153-ACEA05CF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509" y="375853"/>
            <a:ext cx="10783657" cy="64871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Il personal selling</a:t>
            </a:r>
          </a:p>
        </p:txBody>
      </p:sp>
    </p:spTree>
    <p:extLst>
      <p:ext uri="{BB962C8B-B14F-4D97-AF65-F5344CB8AC3E}">
        <p14:creationId xmlns:p14="http://schemas.microsoft.com/office/powerpoint/2010/main" val="1548517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12076EE6-91B9-1ACC-6EBE-ED5303001CBE}"/>
              </a:ext>
            </a:extLst>
          </p:cNvPr>
          <p:cNvSpPr txBox="1"/>
          <p:nvPr/>
        </p:nvSpPr>
        <p:spPr>
          <a:xfrm>
            <a:off x="757411" y="1213008"/>
            <a:ext cx="609783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sponsorizzazione </a:t>
            </a:r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è un altro elemento del mix di comunicazione di marketing che offre ai rivenditori l’opportunità di trasmettere il loro messaggio ai mercati di destinazione.</a:t>
            </a:r>
          </a:p>
          <a:p>
            <a:endParaRPr lang="it-IT" sz="25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 La sponsorizzazione riguarda un rivenditore che investe in un particolare evento o in una organizzazione per sostenere e comunicare i suoi obiettivi di marketing generale, le sue finalità di marketing e le sue finalità promozionali.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92A703D-AF3C-9335-9D4E-1A2F2A928C6A}"/>
              </a:ext>
            </a:extLst>
          </p:cNvPr>
          <p:cNvSpPr txBox="1"/>
          <p:nvPr/>
        </p:nvSpPr>
        <p:spPr>
          <a:xfrm>
            <a:off x="5681949" y="4743805"/>
            <a:ext cx="60978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sponsorizzazione consente al rivenditore di allineare i valori e gli attributi del proprio brand con quelli di un’entità o di un brand simile.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A1BBA11-A9BF-97E6-210E-962710A63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128" y="198005"/>
            <a:ext cx="10783657" cy="7148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sponsorizzazioni</a:t>
            </a:r>
          </a:p>
        </p:txBody>
      </p:sp>
    </p:spTree>
    <p:extLst>
      <p:ext uri="{BB962C8B-B14F-4D97-AF65-F5344CB8AC3E}">
        <p14:creationId xmlns:p14="http://schemas.microsoft.com/office/powerpoint/2010/main" val="1337698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DAB19797-69E1-ACCC-4392-F7D119AA331C}"/>
              </a:ext>
            </a:extLst>
          </p:cNvPr>
          <p:cNvSpPr txBox="1"/>
          <p:nvPr/>
        </p:nvSpPr>
        <p:spPr>
          <a:xfrm>
            <a:off x="1242871" y="2358704"/>
            <a:ext cx="1058463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vendite promozionali </a:t>
            </a:r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sono utilizzate dai retailer per stimolare la risposta dei clienti all’interno del punto vendita fisico o nello store online (placement).</a:t>
            </a:r>
          </a:p>
          <a:p>
            <a:endParaRPr lang="it-IT" sz="25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it-IT" sz="2500" dirty="0">
                <a:solidFill>
                  <a:schemeClr val="accent1">
                    <a:lumMod val="50000"/>
                  </a:schemeClr>
                </a:solidFill>
              </a:rPr>
              <a:t>In entrambi i casi, lo shopper tende ad avere un “comportamento d’acquisto”.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78DEF9C-D16A-EE88-F6A3-95ED1B709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848" y="418641"/>
            <a:ext cx="10783657" cy="9131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vendite promozionali </a:t>
            </a:r>
          </a:p>
        </p:txBody>
      </p:sp>
    </p:spTree>
    <p:extLst>
      <p:ext uri="{BB962C8B-B14F-4D97-AF65-F5344CB8AC3E}">
        <p14:creationId xmlns:p14="http://schemas.microsoft.com/office/powerpoint/2010/main" val="4168310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A2DBB0E7-5A4E-3D36-D0F2-173E4CE81044}"/>
              </a:ext>
            </a:extLst>
          </p:cNvPr>
          <p:cNvSpPr txBox="1"/>
          <p:nvPr/>
        </p:nvSpPr>
        <p:spPr>
          <a:xfrm>
            <a:off x="1043848" y="1399142"/>
            <a:ext cx="9774715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Tutte le organizzazioni hanno il compito di gestire le relazioni con il loro pubblico principale. </a:t>
            </a:r>
          </a:p>
          <a:p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Varie parti interessate che direttamente o indirettamente possono plasmare, influenzare o condizionare l’immagine e la percezione dell’organizzazione. I rivenditori non sono diversi. 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B7BD9A4E-3CFF-692B-EE22-6294B2128811}"/>
              </a:ext>
            </a:extLst>
          </p:cNvPr>
          <p:cNvSpPr/>
          <p:nvPr/>
        </p:nvSpPr>
        <p:spPr>
          <a:xfrm>
            <a:off x="2368626" y="2456762"/>
            <a:ext cx="727113" cy="6389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E8AD46-812E-1C78-8FF0-AC0D7366F085}"/>
              </a:ext>
            </a:extLst>
          </p:cNvPr>
          <p:cNvSpPr txBox="1"/>
          <p:nvPr/>
        </p:nvSpPr>
        <p:spPr>
          <a:xfrm>
            <a:off x="1119110" y="4516283"/>
            <a:ext cx="1070839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500" i="1" dirty="0">
                <a:solidFill>
                  <a:srgbClr val="C00000"/>
                </a:solidFill>
              </a:rPr>
              <a:t>«Le relazioni pubbliche sono la gestione, attraverso la comunicazione, delle percezioni e delle relazioni strategiche tra un’organizzazione e i suoi stakeholder interni ed esterni per il reciproco vantaggio e per un maggiore ordine sociale» </a:t>
            </a:r>
          </a:p>
          <a:p>
            <a:pPr algn="r"/>
            <a:r>
              <a:rPr lang="it-IT" sz="25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2500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Valin</a:t>
            </a:r>
            <a:r>
              <a:rPr lang="it-IT" sz="25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2004).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485DB20-250A-0975-DBA7-00DA409CA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848" y="254668"/>
            <a:ext cx="10783657" cy="6156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public relations e gli stakeholder</a:t>
            </a:r>
          </a:p>
        </p:txBody>
      </p:sp>
    </p:spTree>
    <p:extLst>
      <p:ext uri="{BB962C8B-B14F-4D97-AF65-F5344CB8AC3E}">
        <p14:creationId xmlns:p14="http://schemas.microsoft.com/office/powerpoint/2010/main" val="2305947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DC7573-89BE-59C6-120F-0337A003F4FC}"/>
              </a:ext>
            </a:extLst>
          </p:cNvPr>
          <p:cNvSpPr txBox="1"/>
          <p:nvPr/>
        </p:nvSpPr>
        <p:spPr>
          <a:xfrm>
            <a:off x="1597445" y="706912"/>
            <a:ext cx="99482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parole chiave di questa definizione sono 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“percezioni” </a:t>
            </a:r>
            <a:r>
              <a:rPr lang="it-IT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it-IT" sz="30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“relazioni”.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E0F507F-32C6-810E-609C-EA71310221B8}"/>
              </a:ext>
            </a:extLst>
          </p:cNvPr>
          <p:cNvSpPr txBox="1"/>
          <p:nvPr/>
        </p:nvSpPr>
        <p:spPr>
          <a:xfrm>
            <a:off x="1013552" y="1470218"/>
            <a:ext cx="6488934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relazioni pubbliche (</a:t>
            </a:r>
            <a:r>
              <a:rPr lang="it-IT" sz="27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</a:t>
            </a:r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riguardano fondamentalmente la gestione delle percezioni che le persone e le organizzazioni hanno del retailer. </a:t>
            </a:r>
          </a:p>
          <a:p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Si tratta anche di sviluppare e mantenere assiduamente le relazioni con gli stakeholder, in modo che il rivenditore proietti un’immagine positiva nel tempo.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D52B2C2-973E-AE20-1094-93D2CEB11A5B}"/>
              </a:ext>
            </a:extLst>
          </p:cNvPr>
          <p:cNvSpPr txBox="1"/>
          <p:nvPr/>
        </p:nvSpPr>
        <p:spPr>
          <a:xfrm>
            <a:off x="8152482" y="2875657"/>
            <a:ext cx="355844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</a:rPr>
              <a:t>La gestione delle relazioni pubbliche ruota intorno alla proiezione del business nella migliore luce possibile e alla riduzione al minimo di qualsiasi pubblicità negativa che possa sorgere dalle attività del rivenditor</a:t>
            </a:r>
          </a:p>
        </p:txBody>
      </p:sp>
    </p:spTree>
    <p:extLst>
      <p:ext uri="{BB962C8B-B14F-4D97-AF65-F5344CB8AC3E}">
        <p14:creationId xmlns:p14="http://schemas.microsoft.com/office/powerpoint/2010/main" val="543460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C56146-647A-D27E-0B6A-BEE7DE165176}"/>
              </a:ext>
            </a:extLst>
          </p:cNvPr>
          <p:cNvSpPr txBox="1"/>
          <p:nvPr/>
        </p:nvSpPr>
        <p:spPr>
          <a:xfrm>
            <a:off x="724359" y="3024853"/>
            <a:ext cx="551118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pubblicità radiofonica </a:t>
            </a:r>
            <a:r>
              <a:rPr lang="it-IT" sz="2500" dirty="0">
                <a:solidFill>
                  <a:srgbClr val="C00000"/>
                </a:solidFill>
              </a:rPr>
              <a:t>svolge un ruolo significativo nel mantenere il nome del rivenditore, in primo piano nella mente degli acquirenti.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5932CB3-51EA-0957-55A5-FCD35BD5ABDB}"/>
              </a:ext>
            </a:extLst>
          </p:cNvPr>
          <p:cNvSpPr txBox="1"/>
          <p:nvPr/>
        </p:nvSpPr>
        <p:spPr>
          <a:xfrm>
            <a:off x="8145138" y="2849721"/>
            <a:ext cx="353641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Mezzo utile per rafforzare i valori del brand del rivenditore e collegare altre campagne pubblicitarie in modo integrato. </a:t>
            </a: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BF59D885-E0E2-2D6E-5CAE-874087A1A913}"/>
              </a:ext>
            </a:extLst>
          </p:cNvPr>
          <p:cNvSpPr/>
          <p:nvPr/>
        </p:nvSpPr>
        <p:spPr>
          <a:xfrm>
            <a:off x="6679894" y="3429000"/>
            <a:ext cx="1020896" cy="5177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186424F-FF3C-3BDC-70DE-9F47F407F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880" y="201445"/>
            <a:ext cx="10783657" cy="115549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L’efficacia dei media di comunicazione tradizionali </a:t>
            </a:r>
          </a:p>
        </p:txBody>
      </p:sp>
    </p:spTree>
    <p:extLst>
      <p:ext uri="{BB962C8B-B14F-4D97-AF65-F5344CB8AC3E}">
        <p14:creationId xmlns:p14="http://schemas.microsoft.com/office/powerpoint/2010/main" val="603307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2903FC-E09B-BE35-9D5A-B1934D4C7645}"/>
              </a:ext>
            </a:extLst>
          </p:cNvPr>
          <p:cNvSpPr txBox="1"/>
          <p:nvPr/>
        </p:nvSpPr>
        <p:spPr>
          <a:xfrm>
            <a:off x="903383" y="1696599"/>
            <a:ext cx="296353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5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La sfida per i retailer si svolge attorno alla corretta selezione di un’appropriata celebrità per costruirvi attorno la campagna pubblicitaria. </a:t>
            </a:r>
          </a:p>
          <a:p>
            <a:pPr algn="ctr"/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7FD3946-16BF-EBD2-FA73-10F92D8BF9B7}"/>
              </a:ext>
            </a:extLst>
          </p:cNvPr>
          <p:cNvSpPr txBox="1"/>
          <p:nvPr/>
        </p:nvSpPr>
        <p:spPr>
          <a:xfrm>
            <a:off x="4837312" y="1246047"/>
            <a:ext cx="7025089" cy="5186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concetto di credibilità della fonte gioca un ruolo centrale nel dare forma a questa decisione. </a:t>
            </a:r>
          </a:p>
          <a:p>
            <a:endParaRPr lang="it-IT" sz="2700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Questo concetto ruota intorno a due dimensioni:</a:t>
            </a:r>
          </a:p>
          <a:p>
            <a:pPr algn="ctr"/>
            <a:endParaRPr lang="it-IT" sz="25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1. competenza </a:t>
            </a:r>
          </a:p>
          <a:p>
            <a:r>
              <a:rPr lang="it-IT" sz="2500" b="1" dirty="0">
                <a:solidFill>
                  <a:schemeClr val="accent1">
                    <a:lumMod val="75000"/>
                  </a:schemeClr>
                </a:solidFill>
              </a:rPr>
              <a:t>2. affidabilità.</a:t>
            </a:r>
          </a:p>
          <a:p>
            <a:endParaRPr lang="it-IT" sz="25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500" u="sng" dirty="0">
                <a:solidFill>
                  <a:schemeClr val="accent1">
                    <a:lumMod val="75000"/>
                  </a:schemeClr>
                </a:solidFill>
              </a:rPr>
              <a:t>La prima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si riferisce alla conoscenza, all’abilità e alla competenza dell’individuo in un particolare.</a:t>
            </a:r>
          </a:p>
          <a:p>
            <a:r>
              <a:rPr lang="it-IT" sz="2500" u="sng" dirty="0">
                <a:solidFill>
                  <a:schemeClr val="accent1">
                    <a:lumMod val="75000"/>
                  </a:schemeClr>
                </a:solidFill>
              </a:rPr>
              <a:t>La seconda 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si riferisce al livello di fiducia dello shopper nel credere che l’individuo fornisca informazioni sul prodotto in modo obiettivo e onesto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C520EC1B-3209-6919-5D05-7744F29B1D67}"/>
              </a:ext>
            </a:extLst>
          </p:cNvPr>
          <p:cNvCxnSpPr/>
          <p:nvPr/>
        </p:nvCxnSpPr>
        <p:spPr>
          <a:xfrm>
            <a:off x="3789802" y="2324559"/>
            <a:ext cx="10245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>
            <a:extLst>
              <a:ext uri="{FF2B5EF4-FFF2-40B4-BE49-F238E27FC236}">
                <a16:creationId xmlns:a16="http://schemas.microsoft.com/office/drawing/2014/main" id="{EFF65BCF-553F-CB65-4934-7C90A64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744" y="173184"/>
            <a:ext cx="10783657" cy="75888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Celebrità e sponsorizzazioni nel retail</a:t>
            </a:r>
          </a:p>
        </p:txBody>
      </p:sp>
    </p:spTree>
    <p:extLst>
      <p:ext uri="{BB962C8B-B14F-4D97-AF65-F5344CB8AC3E}">
        <p14:creationId xmlns:p14="http://schemas.microsoft.com/office/powerpoint/2010/main" val="299937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80F667-CCD3-75A1-B753-E2A40C692FE6}"/>
              </a:ext>
            </a:extLst>
          </p:cNvPr>
          <p:cNvSpPr txBox="1"/>
          <p:nvPr/>
        </p:nvSpPr>
        <p:spPr>
          <a:xfrm>
            <a:off x="804230" y="1336119"/>
            <a:ext cx="7901849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Nel contesto del retail, i rivenditori utilizzano sempre più spesso un canale online come parte della loro strategia </a:t>
            </a:r>
            <a:r>
              <a:rPr lang="it-IT" sz="2600" dirty="0" err="1">
                <a:solidFill>
                  <a:schemeClr val="accent1">
                    <a:lumMod val="75000"/>
                  </a:schemeClr>
                </a:solidFill>
              </a:rPr>
              <a:t>omnicanale</a:t>
            </a:r>
            <a:r>
              <a:rPr lang="it-IT" sz="2600" dirty="0">
                <a:solidFill>
                  <a:schemeClr val="accent1">
                    <a:lumMod val="75000"/>
                  </a:schemeClr>
                </a:solidFill>
              </a:rPr>
              <a:t> per attirare gli acquirenti e fornire un’esperienza d’acquisto positiva che permetterà un ritorno degli acquirenti verso quel sito.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7E2CE15-47C2-41CE-BBC2-E8BC779435EC}"/>
              </a:ext>
            </a:extLst>
          </p:cNvPr>
          <p:cNvSpPr txBox="1"/>
          <p:nvPr/>
        </p:nvSpPr>
        <p:spPr>
          <a:xfrm>
            <a:off x="5971142" y="3429000"/>
            <a:ext cx="609783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Il canale online fornisce un meccanismo logico che consente ai rivenditori di pubblicizzare la propria merce, indirizzare gli acquirenti verso promozioni specifiche e offerte speciali, avvisarli di nuove linee di prodotti e, in generale, fornire un ambiente virtuale per la condivisione delle informazioni e l’interazione con i propri clienti.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2F25DC7-7228-2DC3-72E9-65E04F98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7727" y="258901"/>
            <a:ext cx="10783657" cy="69278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Canali online come strumento di comunicazione di marketing nel retail</a:t>
            </a:r>
          </a:p>
        </p:txBody>
      </p:sp>
    </p:spTree>
    <p:extLst>
      <p:ext uri="{BB962C8B-B14F-4D97-AF65-F5344CB8AC3E}">
        <p14:creationId xmlns:p14="http://schemas.microsoft.com/office/powerpoint/2010/main" val="370863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10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Politiche di comunicazione nel retail marketing</a:t>
            </a:r>
            <a:br>
              <a:rPr lang="it-IT" sz="24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761" y="243652"/>
            <a:ext cx="10783657" cy="93515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Obiettivi della comunicazione nel retail marketing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9E3B8379-1D7B-9515-8778-B614F5E98F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0347074"/>
              </p:ext>
            </p:extLst>
          </p:nvPr>
        </p:nvGraphicFramePr>
        <p:xfrm>
          <a:off x="2324559" y="1399143"/>
          <a:ext cx="8666602" cy="49686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535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33CD890-4E3D-006B-C998-D261C547410C}"/>
              </a:ext>
            </a:extLst>
          </p:cNvPr>
          <p:cNvSpPr txBox="1"/>
          <p:nvPr/>
        </p:nvSpPr>
        <p:spPr>
          <a:xfrm>
            <a:off x="1237137" y="1686229"/>
            <a:ext cx="10489268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sz="2500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Schultz et al. (2012)</a:t>
            </a:r>
          </a:p>
          <a:p>
            <a:endParaRPr lang="it-IT" sz="25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500" dirty="0">
                <a:solidFill>
                  <a:schemeClr val="accent1">
                    <a:lumMod val="75000"/>
                  </a:schemeClr>
                </a:solidFill>
              </a:rPr>
              <a:t>identificano l’ampia gamma di canali di comunicazione a disposizione delle organizzazioni nella loro ricerca di una strategia </a:t>
            </a:r>
            <a:r>
              <a:rPr lang="it-IT" sz="2500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integrata</a:t>
            </a:r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8BC277D-6B58-47A5-0FE9-3F94CD42C751}"/>
              </a:ext>
            </a:extLst>
          </p:cNvPr>
          <p:cNvSpPr txBox="1"/>
          <p:nvPr/>
        </p:nvSpPr>
        <p:spPr>
          <a:xfrm>
            <a:off x="5787424" y="3750947"/>
            <a:ext cx="60960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</a:rPr>
              <a:t>le imprese commerciali al dettaglio utilizzano una combinazione di strumenti in diversi momenti per trasmettere il loro messaggio al mercato di destinazione.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</a:rPr>
              <a:t>riconoscono la necessità di raggiungere la coerenza e l’uniformità tra le varie iniziative di comunicazione. 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088CC0D2-80CC-FD9B-2936-E78115B30598}"/>
              </a:ext>
            </a:extLst>
          </p:cNvPr>
          <p:cNvCxnSpPr/>
          <p:nvPr/>
        </p:nvCxnSpPr>
        <p:spPr>
          <a:xfrm>
            <a:off x="10221023" y="3218873"/>
            <a:ext cx="0" cy="674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olo 1">
            <a:extLst>
              <a:ext uri="{FF2B5EF4-FFF2-40B4-BE49-F238E27FC236}">
                <a16:creationId xmlns:a16="http://schemas.microsoft.com/office/drawing/2014/main" id="{5A902155-7D7C-5680-7AD3-FE09FE918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748" y="157266"/>
            <a:ext cx="10783657" cy="10453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Componenti della comunicazione integrata nel retail marketing</a:t>
            </a:r>
          </a:p>
        </p:txBody>
      </p:sp>
    </p:spTree>
    <p:extLst>
      <p:ext uri="{BB962C8B-B14F-4D97-AF65-F5344CB8AC3E}">
        <p14:creationId xmlns:p14="http://schemas.microsoft.com/office/powerpoint/2010/main" val="3529434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B922564-6ACC-41B6-D48D-3221DBEBC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0"/>
            <a:ext cx="7728856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C1C5D6C-939A-4B9B-C2A5-896DDDB2EA42}"/>
              </a:ext>
            </a:extLst>
          </p:cNvPr>
          <p:cNvSpPr txBox="1"/>
          <p:nvPr/>
        </p:nvSpPr>
        <p:spPr>
          <a:xfrm>
            <a:off x="8610600" y="1953216"/>
            <a:ext cx="30588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Tre elementi interconnessi che costituiscono il mix di comunicazione. 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34CDECEF-B609-6804-4FEA-CE2FCD93207E}"/>
              </a:ext>
            </a:extLst>
          </p:cNvPr>
          <p:cNvSpPr/>
          <p:nvPr/>
        </p:nvSpPr>
        <p:spPr>
          <a:xfrm>
            <a:off x="10809514" y="4245429"/>
            <a:ext cx="533400" cy="5007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89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28D7E280-CD6C-E50D-5216-497F0940535A}"/>
              </a:ext>
            </a:extLst>
          </p:cNvPr>
          <p:cNvSpPr txBox="1"/>
          <p:nvPr/>
        </p:nvSpPr>
        <p:spPr>
          <a:xfrm>
            <a:off x="5739853" y="208693"/>
            <a:ext cx="5540828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digitali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Tali tecnologie consentono ai retailer di acquisire dati sugli acquirenti, di tracciare i percorsi d’acquisto e di utilizzare queste informazioni per sviluppare messaggi personalizzati che possono essere adattati a ciascun individuo. Gli sviluppi della tecnologia mobile, come gli smartphone e i tablet, facilitano la comunicazione bidirezionale. </a:t>
            </a:r>
          </a:p>
          <a:p>
            <a:r>
              <a:rPr lang="it-IT" sz="2000" dirty="0">
                <a:solidFill>
                  <a:schemeClr val="accent1">
                    <a:lumMod val="75000"/>
                  </a:schemeClr>
                </a:solidFill>
              </a:rPr>
              <a:t>media digitali più utilizzati dagli acquirenti sono la posta elettronica e la ricerca su internet.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BB23806-0451-FFEA-15F1-EA06DFF9271E}"/>
              </a:ext>
            </a:extLst>
          </p:cNvPr>
          <p:cNvSpPr txBox="1"/>
          <p:nvPr/>
        </p:nvSpPr>
        <p:spPr>
          <a:xfrm>
            <a:off x="5539385" y="3615881"/>
            <a:ext cx="6096000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media </a:t>
            </a:r>
          </a:p>
          <a:p>
            <a:r>
              <a:rPr lang="it-IT" sz="2000" dirty="0">
                <a:solidFill>
                  <a:schemeClr val="accent2">
                    <a:lumMod val="75000"/>
                  </a:schemeClr>
                </a:solidFill>
              </a:rPr>
              <a:t>Questi canali coinvolgono operatori terzi che hanno creato e gestiscono piattaforme come Facebook, Twitter e LinkedIn. </a:t>
            </a:r>
            <a:r>
              <a:rPr lang="it-IT" sz="2000" i="1" dirty="0">
                <a:solidFill>
                  <a:schemeClr val="accent2">
                    <a:lumMod val="75000"/>
                  </a:schemeClr>
                </a:solidFill>
              </a:rPr>
              <a:t>Schultz et al. (2012) </a:t>
            </a:r>
            <a:r>
              <a:rPr lang="it-IT" sz="2000" dirty="0">
                <a:solidFill>
                  <a:schemeClr val="accent2">
                    <a:lumMod val="75000"/>
                  </a:schemeClr>
                </a:solidFill>
              </a:rPr>
              <a:t>osservano che tali piattaforme non sono state create originariamente per facilitare le attività e le comunicazioni commerciali. Sono state invece progettate per essere utilizzate come strumenti di interazione sociale tra amici e piccoli social network.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BF9E3AD-5418-04E5-A119-68D592C1DBD9}"/>
              </a:ext>
            </a:extLst>
          </p:cNvPr>
          <p:cNvSpPr txBox="1"/>
          <p:nvPr/>
        </p:nvSpPr>
        <p:spPr>
          <a:xfrm>
            <a:off x="1168837" y="1220104"/>
            <a:ext cx="3792556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 tradizionali </a:t>
            </a:r>
          </a:p>
          <a:p>
            <a:r>
              <a:rPr lang="it-IT" sz="2000" dirty="0">
                <a:solidFill>
                  <a:srgbClr val="C00000"/>
                </a:solidFill>
              </a:rPr>
              <a:t>Canali tipici che le organizzazioni, inclusi i retailer, hanno utilizzato per decenni per comunicare il loro messaggio a un pubblico target. Molti di essi consentono una comunicazione a senso unico, cioè il mittente del messaggio spinge la comunicazione attraverso il canale verso il destinatario. </a:t>
            </a:r>
          </a:p>
        </p:txBody>
      </p:sp>
    </p:spTree>
    <p:extLst>
      <p:ext uri="{BB962C8B-B14F-4D97-AF65-F5344CB8AC3E}">
        <p14:creationId xmlns:p14="http://schemas.microsoft.com/office/powerpoint/2010/main" val="3047769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411DB08-1669-426B-BBEB-FAD285EF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29E4219-121F-4CD1-AA58-24746CD29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6" y="640080"/>
            <a:ext cx="4208656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kern="1200" cap="all" spc="200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 rilevanza e il contributo delle piattaforme dei social media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2F50912-06FD-4216-BAD3-21050F595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765314"/>
            <a:ext cx="393192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CBF67E9-C9EC-F841-56EC-62F20890A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5278" y="1450252"/>
            <a:ext cx="6503107" cy="3813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635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09556B-EAE9-4435-B409-0519F2CB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552267" cy="6858000"/>
          </a:xfrm>
          <a:prstGeom prst="rect">
            <a:avLst/>
          </a:prstGeom>
          <a:solidFill>
            <a:srgbClr val="6F7F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814CCBE-423E-41B2-A9F3-82679F49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D95A0E-35AE-3EB6-DFA0-B8B3522614AD}"/>
              </a:ext>
            </a:extLst>
          </p:cNvPr>
          <p:cNvSpPr txBox="1"/>
          <p:nvPr/>
        </p:nvSpPr>
        <p:spPr>
          <a:xfrm>
            <a:off x="1024128" y="2286000"/>
            <a:ext cx="6007027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5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social network </a:t>
            </a:r>
            <a:r>
              <a:rPr lang="en-US" sz="2500" i="1" dirty="0" err="1">
                <a:solidFill>
                  <a:srgbClr val="FFFFFF"/>
                </a:solidFill>
              </a:rPr>
              <a:t>sono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cresciuti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esponenzialmente</a:t>
            </a:r>
            <a:r>
              <a:rPr lang="en-US" sz="2500" i="1" dirty="0">
                <a:solidFill>
                  <a:srgbClr val="FFFFFF"/>
                </a:solidFill>
              </a:rPr>
              <a:t> a </a:t>
            </a:r>
            <a:r>
              <a:rPr lang="en-US" sz="2500" i="1" dirty="0" err="1">
                <a:solidFill>
                  <a:srgbClr val="FFFFFF"/>
                </a:solidFill>
              </a:rPr>
              <a:t>livello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globale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attirando</a:t>
            </a:r>
            <a:r>
              <a:rPr lang="en-US" sz="2500" i="1" dirty="0">
                <a:solidFill>
                  <a:srgbClr val="FFFFFF"/>
                </a:solidFill>
              </a:rPr>
              <a:t> sempre </a:t>
            </a:r>
            <a:r>
              <a:rPr lang="en-US" sz="2500" i="1" dirty="0" err="1">
                <a:solidFill>
                  <a:srgbClr val="FFFFFF"/>
                </a:solidFill>
              </a:rPr>
              <a:t>più</a:t>
            </a:r>
            <a:r>
              <a:rPr lang="en-US" sz="2500" i="1" dirty="0">
                <a:solidFill>
                  <a:srgbClr val="FFFFFF"/>
                </a:solidFill>
              </a:rPr>
              <a:t> follower e </a:t>
            </a:r>
            <a:r>
              <a:rPr lang="en-US" sz="2500" i="1" dirty="0" err="1">
                <a:solidFill>
                  <a:srgbClr val="FFFFFF"/>
                </a:solidFill>
              </a:rPr>
              <a:t>partecipanti</a:t>
            </a:r>
            <a:r>
              <a:rPr lang="en-US" sz="2500" i="1" dirty="0">
                <a:solidFill>
                  <a:srgbClr val="FFFFFF"/>
                </a:solidFill>
              </a:rPr>
              <a:t>, e per </a:t>
            </a:r>
            <a:r>
              <a:rPr lang="en-US" sz="2500" i="1" dirty="0" err="1">
                <a:solidFill>
                  <a:srgbClr val="FFFFFF"/>
                </a:solidFill>
              </a:rPr>
              <a:t>questo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sono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diventati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strumenti</a:t>
            </a:r>
            <a:r>
              <a:rPr lang="en-US" sz="2500" i="1" dirty="0">
                <a:solidFill>
                  <a:srgbClr val="FFFFFF"/>
                </a:solidFill>
              </a:rPr>
              <a:t> molto </a:t>
            </a:r>
            <a:r>
              <a:rPr lang="en-US" sz="2500" i="1" dirty="0" err="1">
                <a:solidFill>
                  <a:srgbClr val="FFFFFF"/>
                </a:solidFill>
              </a:rPr>
              <a:t>redditizi</a:t>
            </a:r>
            <a:r>
              <a:rPr lang="en-US" sz="2500" i="1" dirty="0">
                <a:solidFill>
                  <a:srgbClr val="FFFFFF"/>
                </a:solidFill>
              </a:rPr>
              <a:t> per </a:t>
            </a:r>
            <a:r>
              <a:rPr lang="en-US" sz="2500" i="1" dirty="0" err="1">
                <a:solidFill>
                  <a:srgbClr val="FFFFFF"/>
                </a:solidFill>
              </a:rPr>
              <a:t>progettare</a:t>
            </a:r>
            <a:r>
              <a:rPr lang="en-US" sz="2500" i="1" dirty="0">
                <a:solidFill>
                  <a:srgbClr val="FFFFFF"/>
                </a:solidFill>
              </a:rPr>
              <a:t> ed </a:t>
            </a:r>
            <a:r>
              <a:rPr lang="en-US" sz="2500" i="1" dirty="0" err="1">
                <a:solidFill>
                  <a:srgbClr val="FFFFFF"/>
                </a:solidFill>
              </a:rPr>
              <a:t>effettuare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campagne</a:t>
            </a:r>
            <a:r>
              <a:rPr lang="en-US" sz="2500" i="1" dirty="0">
                <a:solidFill>
                  <a:srgbClr val="FFFFFF"/>
                </a:solidFill>
              </a:rPr>
              <a:t> </a:t>
            </a:r>
            <a:r>
              <a:rPr lang="en-US" sz="2500" i="1" dirty="0" err="1">
                <a:solidFill>
                  <a:srgbClr val="FFFFFF"/>
                </a:solidFill>
              </a:rPr>
              <a:t>pubblicitarie</a:t>
            </a:r>
            <a:r>
              <a:rPr lang="en-US" sz="2500" i="1" dirty="0">
                <a:solidFill>
                  <a:srgbClr val="FFFFFF"/>
                </a:solidFill>
              </a:rPr>
              <a:t> online.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B63B05-FDEA-71B3-6597-0DC4EBD9CA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724" r="46116" b="-1"/>
          <a:stretch/>
        </p:blipFill>
        <p:spPr>
          <a:xfrm>
            <a:off x="7552266" y="10"/>
            <a:ext cx="4639734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9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A20D6F8-E894-5B5D-5C7B-E4DDE3648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"/>
          <a:stretch>
            <a:fillRect/>
          </a:stretch>
        </p:blipFill>
        <p:spPr bwMode="auto">
          <a:xfrm>
            <a:off x="3426403" y="804333"/>
            <a:ext cx="5339190" cy="524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054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3228</TotalTime>
  <Words>1252</Words>
  <Application>Microsoft Office PowerPoint</Application>
  <PresentationFormat>Widescreen</PresentationFormat>
  <Paragraphs>103</Paragraphs>
  <Slides>19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7" baseType="lpstr">
      <vt:lpstr>Algerian</vt:lpstr>
      <vt:lpstr>Arial</vt:lpstr>
      <vt:lpstr>Calibri</vt:lpstr>
      <vt:lpstr>Times New Roman</vt:lpstr>
      <vt:lpstr>Tw Cen MT</vt:lpstr>
      <vt:lpstr>Tw Cen MT Condensed</vt:lpstr>
      <vt:lpstr>Wingdings 3</vt:lpstr>
      <vt:lpstr>Integrale</vt:lpstr>
      <vt:lpstr>Presentazione standard di PowerPoint</vt:lpstr>
      <vt:lpstr>  LEZIONE 10 Politiche di comunicazione nel retail marketing     </vt:lpstr>
      <vt:lpstr>Obiettivi della comunicazione nel retail marketing</vt:lpstr>
      <vt:lpstr>Componenti della comunicazione integrata nel retail marketing</vt:lpstr>
      <vt:lpstr>Presentazione standard di PowerPoint</vt:lpstr>
      <vt:lpstr>Presentazione standard di PowerPoint</vt:lpstr>
      <vt:lpstr>La rilevanza e il contributo delle piattaforme dei social media</vt:lpstr>
      <vt:lpstr>Presentazione standard di PowerPoint</vt:lpstr>
      <vt:lpstr>Presentazione standard di PowerPoint</vt:lpstr>
      <vt:lpstr>Presentazione standard di PowerPoint</vt:lpstr>
      <vt:lpstr>Passaparola (WOM) e marketing virale</vt:lpstr>
      <vt:lpstr>Il personal selling</vt:lpstr>
      <vt:lpstr>Le sponsorizzazioni</vt:lpstr>
      <vt:lpstr>Le vendite promozionali </vt:lpstr>
      <vt:lpstr>Le public relations e gli stakeholder</vt:lpstr>
      <vt:lpstr>Presentazione standard di PowerPoint</vt:lpstr>
      <vt:lpstr>L’efficacia dei media di comunicazione tradizionali </vt:lpstr>
      <vt:lpstr>Celebrità e sponsorizzazioni nel retail</vt:lpstr>
      <vt:lpstr>Canali online come strumento di comunicazione di marketing nel retail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156</cp:revision>
  <dcterms:created xsi:type="dcterms:W3CDTF">2023-02-25T07:42:26Z</dcterms:created>
  <dcterms:modified xsi:type="dcterms:W3CDTF">2023-03-21T00:04:26Z</dcterms:modified>
</cp:coreProperties>
</file>