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384899" y="6245225"/>
            <a:ext cx="301905" cy="2888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5" Type="http://schemas.openxmlformats.org/officeDocument/2006/relationships/image" Target="../media/image9.tif"/><Relationship Id="rId6" Type="http://schemas.openxmlformats.org/officeDocument/2006/relationships/image" Target="../media/image10.tif"/><Relationship Id="rId7" Type="http://schemas.openxmlformats.org/officeDocument/2006/relationships/image" Target="../media/image11.tif"/><Relationship Id="rId8" Type="http://schemas.openxmlformats.org/officeDocument/2006/relationships/image" Target="../media/image12.tif"/><Relationship Id="rId9" Type="http://schemas.openxmlformats.org/officeDocument/2006/relationships/image" Target="../media/image13.tif"/><Relationship Id="rId10" Type="http://schemas.openxmlformats.org/officeDocument/2006/relationships/image" Target="../media/image14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15.tif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1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78.pn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80.png"/><Relationship Id="rId4" Type="http://schemas.openxmlformats.org/officeDocument/2006/relationships/image" Target="../media/image5.jpe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pn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png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png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png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png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png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png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5.png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6.png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31892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224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260350"/>
            <a:ext cx="7993065" cy="5561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ettronegatività…"/>
          <p:cNvSpPr txBox="1"/>
          <p:nvPr/>
        </p:nvSpPr>
        <p:spPr>
          <a:xfrm>
            <a:off x="144361" y="361381"/>
            <a:ext cx="7667939" cy="5900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57200">
              <a:spcBef>
                <a:spcPts val="1200"/>
              </a:spcBef>
              <a:defRPr sz="3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Elettronegatività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algn="just" defTabSz="457200">
              <a:spcBef>
                <a:spcPts val="1200"/>
              </a:spcBef>
              <a:defRPr sz="14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 defTabSz="457200">
              <a:spcBef>
                <a:spcPts val="1200"/>
              </a:spcBef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E</a:t>
            </a:r>
            <a:r>
              <a:rPr sz="2100"/>
              <a:t>sprime l’attitudine di un atomo ad attrarre verso di sé gli elettroni; è correlata all’energia di ionizzazione e all’affinità elettronica. </a:t>
            </a:r>
            <a:endParaRPr sz="2100"/>
          </a:p>
          <a:p>
            <a:pPr algn="just" defTabSz="457200">
              <a:spcBef>
                <a:spcPts val="12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 defTabSz="457200">
              <a:spcBef>
                <a:spcPts val="12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r>
              <a:t>Nel legame tra due atomi uguale non si ha polarizzazione del legame e quindi la specie è neutra</a:t>
            </a:r>
          </a:p>
          <a:p>
            <a:pPr algn="just" defTabSz="457200">
              <a:spcBef>
                <a:spcPts val="12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 defTabSz="457200">
              <a:spcBef>
                <a:spcPts val="12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r>
              <a:t>Nel legame tra due atomi diversi si ha sempre la formazione di un dipolo</a:t>
            </a:r>
          </a:p>
          <a:p>
            <a:pPr algn="just" defTabSz="457200">
              <a:spcBef>
                <a:spcPts val="12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 defTabSz="457200">
              <a:spcBef>
                <a:spcPts val="12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r>
              <a:t>In presenza di due o più legami tra eteroatomi la specie può essere o non essere un dipolo (GEOMETRIA!)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344" y="1497916"/>
            <a:ext cx="7591223" cy="365580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Andamento dell’elettronegatività lungo la tavola periodica"/>
          <p:cNvSpPr txBox="1"/>
          <p:nvPr/>
        </p:nvSpPr>
        <p:spPr>
          <a:xfrm>
            <a:off x="330718" y="500530"/>
            <a:ext cx="6528924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Andamento dell’elettronegatività lungo la tavola periodica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omento dipolare…"/>
          <p:cNvSpPr txBox="1"/>
          <p:nvPr/>
        </p:nvSpPr>
        <p:spPr>
          <a:xfrm>
            <a:off x="144361" y="361381"/>
            <a:ext cx="7667939" cy="6455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57200">
              <a:spcBef>
                <a:spcPts val="1200"/>
              </a:spcBef>
              <a:defRPr sz="2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Momento dipolare</a:t>
            </a:r>
          </a:p>
          <a:p>
            <a:pPr algn="just" defTabSz="457200">
              <a:spcBef>
                <a:spcPts val="1200"/>
              </a:spcBef>
              <a:defRPr sz="2100">
                <a:latin typeface="Tahoma"/>
                <a:ea typeface="Tahoma"/>
                <a:cs typeface="Tahoma"/>
                <a:sym typeface="Tahoma"/>
              </a:defRPr>
            </a:pPr>
            <a:r>
              <a:t>Struttura, forma e simmetria di una molecola essenziali per capire le forse intermolecolari.</a:t>
            </a:r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  <a:r>
              <a:t>Forze intermolecolari che determinano lo stato di aggregazione della materia, punto di fusione e solubilità</a:t>
            </a:r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  <a:r>
              <a:t>La materia si aggrega sulla base di forze elettrostatiche di diversa entità, quindi la presenza di un dipolo determina l’attrazione tra molecole</a:t>
            </a:r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  <a:r>
              <a:t>La forza del dipolo dipende da</a:t>
            </a:r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  <a:r>
              <a:t>Distanza tra gli atomi</a:t>
            </a:r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  <a:r>
              <a:t>Carica</a:t>
            </a:r>
          </a:p>
          <a:p>
            <a:pPr algn="just" defTabSz="457200">
              <a:spcBef>
                <a:spcPts val="1200"/>
              </a:spcBef>
              <a:defRPr sz="1900">
                <a:latin typeface="Tahoma"/>
                <a:ea typeface="Tahoma"/>
                <a:cs typeface="Tahoma"/>
                <a:sym typeface="Tahoma"/>
              </a:defRPr>
            </a:pPr>
            <a:r>
              <a:t>Grado di conicità del legame (che dipende dalla differenza di elettronegatività)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67569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150"/>
            <a:ext cx="9144000" cy="552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alleria immagini"/>
          <p:cNvGrpSpPr/>
          <p:nvPr/>
        </p:nvGrpSpPr>
        <p:grpSpPr>
          <a:xfrm>
            <a:off x="204377" y="461994"/>
            <a:ext cx="8588446" cy="6015008"/>
            <a:chOff x="0" y="0"/>
            <a:chExt cx="8588444" cy="6015006"/>
          </a:xfrm>
        </p:grpSpPr>
        <p:pic>
          <p:nvPicPr>
            <p:cNvPr id="56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8" t="0" r="828" b="0"/>
            <a:stretch>
              <a:fillRect/>
            </a:stretch>
          </p:blipFill>
          <p:spPr>
            <a:xfrm>
              <a:off x="-1" y="-1"/>
              <a:ext cx="8588446" cy="5507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Tempo di analisi e fonti di errore"/>
            <p:cNvSpPr txBox="1"/>
            <p:nvPr/>
          </p:nvSpPr>
          <p:spPr>
            <a:xfrm>
              <a:off x="-1" y="5583206"/>
              <a:ext cx="8588446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/>
            <a:p>
              <a:pPr/>
              <a:r>
                <a:t>Tempo di analisi e fonti di errore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149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Nella separazione liquido liquido (due fasi liquide non miscibili)…"/>
          <p:cNvSpPr txBox="1"/>
          <p:nvPr/>
        </p:nvSpPr>
        <p:spPr>
          <a:xfrm>
            <a:off x="327774" y="294292"/>
            <a:ext cx="8219941" cy="5633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Nella separazione liquido liquido (due fasi liquide non miscibili)</a:t>
            </a:r>
          </a:p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Il componente in esame si trasferisce da una fase all’altra più delle sostanze interferenti. </a:t>
            </a:r>
          </a:p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L’estrazione con solventi è una delle tecniche più utilizzate per la sua semplicità strumentale e operazionale. </a:t>
            </a:r>
          </a:p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È sufficiente un imbuto separatore e l’operazione, che richiede generalmente in pochi minuti, può essere applicata sia a impurezze presenti in tracce che ai costituenti principali. </a:t>
            </a:r>
          </a:p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Mediante tale tecnica è possibile</a:t>
            </a:r>
          </a:p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1. L’identificazione di una sostanza sulla base di un parametro P chiamato coefficiente di ripartizione</a:t>
            </a:r>
          </a:p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2. L’arricchimento di un componente </a:t>
            </a:r>
          </a:p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3. Separazione</a:t>
            </a:r>
          </a:p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4. Lo studio di equilibri in soluzione.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74700"/>
            <a:ext cx="8964615" cy="5307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672" y="136247"/>
            <a:ext cx="2065323" cy="2739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7390" y="560894"/>
            <a:ext cx="5350853" cy="1711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2694" y="3349252"/>
            <a:ext cx="3770166" cy="3640845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All’equilibrio i potenziali chimici* del soluto A nelle due fasi saranno uguali pertanto:"/>
          <p:cNvSpPr txBox="1"/>
          <p:nvPr/>
        </p:nvSpPr>
        <p:spPr>
          <a:xfrm>
            <a:off x="2646398" y="210261"/>
            <a:ext cx="5749610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600">
                <a:latin typeface="Tahoma"/>
                <a:ea typeface="Tahoma"/>
                <a:cs typeface="Tahoma"/>
                <a:sym typeface="Tahoma"/>
              </a:defRPr>
            </a:pPr>
            <a:r>
              <a:t>All’equilibrio i </a:t>
            </a:r>
            <a:r>
              <a:rPr b="1"/>
              <a:t>potenziali chimici* </a:t>
            </a:r>
            <a:r>
              <a:t>del soluto A nelle due fasi saranno uguali pertanto: </a:t>
            </a:r>
          </a:p>
        </p:txBody>
      </p:sp>
      <p:sp>
        <p:nvSpPr>
          <p:cNvPr id="68" name="Dall’ugualianza dei potenziali si ottiene la costante di ripartizione, K ed il coefficiente di ripartizione, P:"/>
          <p:cNvSpPr txBox="1"/>
          <p:nvPr/>
        </p:nvSpPr>
        <p:spPr>
          <a:xfrm>
            <a:off x="237173" y="2792222"/>
            <a:ext cx="5749614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600">
                <a:latin typeface="Tahoma"/>
                <a:ea typeface="Tahoma"/>
                <a:cs typeface="Tahoma"/>
                <a:sym typeface="Tahoma"/>
              </a:defRPr>
            </a:pPr>
            <a:r>
              <a:t>Dall’ugualianza dei potenziali si ottiene la costante di ripartizione, K ed il </a:t>
            </a:r>
            <a:r>
              <a:rPr b="1"/>
              <a:t>coefficiente di ripartizione, P:</a:t>
            </a:r>
            <a:r>
              <a:t> </a:t>
            </a:r>
          </a:p>
        </p:txBody>
      </p:sp>
      <p:sp>
        <p:nvSpPr>
          <p:cNvPr id="69" name="* Il potenziale chimico della specie “A” rappresenta la variazione di energia libera del sistema per aggiunta di una mole di sostanza “A” fissate le quantità degli altri componenti, e a T e p costante. Misura pertanto il contributo molare all’energia li"/>
          <p:cNvSpPr txBox="1"/>
          <p:nvPr/>
        </p:nvSpPr>
        <p:spPr>
          <a:xfrm>
            <a:off x="5644620" y="2585927"/>
            <a:ext cx="3107958" cy="3017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* Il </a:t>
            </a:r>
            <a:r>
              <a:rPr b="1"/>
              <a:t>potenziale chimico</a:t>
            </a:r>
            <a:r>
              <a:t> della specie “A” rappresenta la variazione di energia libera del sistema per aggiunta di una mole di sostanza “A” fissate le quantità degli altri componenti, e a T e p costante. Misura pertanto il contributo molare all’energia libera del componente A aggiunto ad una miscela.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750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542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481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534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451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696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564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76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950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616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237" y="1782759"/>
            <a:ext cx="8137526" cy="3292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6659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673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7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1091" y="14827"/>
            <a:ext cx="9144001" cy="1123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40" y="1106184"/>
            <a:ext cx="3897568" cy="1685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4524" y="2799378"/>
            <a:ext cx="3731000" cy="1870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8025" y="4599713"/>
            <a:ext cx="3730998" cy="2191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69337" y="2518872"/>
            <a:ext cx="1455403" cy="1565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magine" descr="Immagin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94782" y="2052116"/>
            <a:ext cx="3897569" cy="954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magine" descr="Immagin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31717" y="3628502"/>
            <a:ext cx="3658278" cy="885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magine" descr="Immagin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014951" y="941458"/>
            <a:ext cx="3521055" cy="1162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magine" descr="Immagin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094255" y="4592334"/>
            <a:ext cx="3286248" cy="228233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Quali sono le condizioni di lavoro migliori??"/>
          <p:cNvSpPr txBox="1"/>
          <p:nvPr/>
        </p:nvSpPr>
        <p:spPr>
          <a:xfrm>
            <a:off x="4752985" y="3014420"/>
            <a:ext cx="2381161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>
                <a:solidFill>
                  <a:srgbClr val="FF2600"/>
                </a:solidFill>
              </a:defRPr>
            </a:pPr>
            <a:r>
              <a:t>Quali sono </a:t>
            </a:r>
            <a:r>
              <a:rPr sz="1600"/>
              <a:t>le condizioni di lavoro migliori??</a:t>
            </a:r>
          </a:p>
        </p:txBody>
      </p:sp>
      <p:sp>
        <p:nvSpPr>
          <p:cNvPr id="105" name="Quali sono le condizioni di lavoro migliori??"/>
          <p:cNvSpPr txBox="1"/>
          <p:nvPr/>
        </p:nvSpPr>
        <p:spPr>
          <a:xfrm>
            <a:off x="4089105" y="2109181"/>
            <a:ext cx="1236876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FF2600"/>
                </a:solidFill>
              </a:defRPr>
            </a:lvl1pPr>
          </a:lstStyle>
          <a:p>
            <a:pPr/>
            <a:r>
              <a:t>Procedura A</a:t>
            </a:r>
          </a:p>
        </p:txBody>
      </p:sp>
      <p:sp>
        <p:nvSpPr>
          <p:cNvPr id="106" name="Quali sono le condizioni di lavoro migliori??"/>
          <p:cNvSpPr txBox="1"/>
          <p:nvPr/>
        </p:nvSpPr>
        <p:spPr>
          <a:xfrm>
            <a:off x="4089105" y="3645708"/>
            <a:ext cx="1236876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0433FF"/>
                </a:solidFill>
              </a:defRPr>
            </a:lvl1pPr>
          </a:lstStyle>
          <a:p>
            <a:pPr/>
            <a:r>
              <a:t>Procedura B</a:t>
            </a:r>
          </a:p>
        </p:txBody>
      </p:sp>
      <p:sp>
        <p:nvSpPr>
          <p:cNvPr id="107" name="Quali sono le condizioni di lavoro migliori??"/>
          <p:cNvSpPr/>
          <p:nvPr/>
        </p:nvSpPr>
        <p:spPr>
          <a:xfrm>
            <a:off x="226156" y="3381711"/>
            <a:ext cx="3607736" cy="561338"/>
          </a:xfrm>
          <a:prstGeom prst="rect">
            <a:avLst/>
          </a:prstGeom>
          <a:ln w="38100">
            <a:solidFill>
              <a:srgbClr val="009051"/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1400">
                <a:solidFill>
                  <a:srgbClr val="FF26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mportanza della viscosità e della diffusione nelle tecniche di estrazione"/>
          <p:cNvSpPr txBox="1"/>
          <p:nvPr/>
        </p:nvSpPr>
        <p:spPr>
          <a:xfrm>
            <a:off x="103761" y="-8628"/>
            <a:ext cx="8936478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200"/>
            </a:pPr>
            <a:r>
              <a:t>Importanza della </a:t>
            </a:r>
            <a:r>
              <a:rPr>
                <a:solidFill>
                  <a:srgbClr val="FF2600"/>
                </a:solidFill>
              </a:rPr>
              <a:t>viscosità</a:t>
            </a:r>
            <a:r>
              <a:t> e della </a:t>
            </a:r>
            <a:r>
              <a:rPr>
                <a:solidFill>
                  <a:srgbClr val="FF2600"/>
                </a:solidFill>
              </a:rPr>
              <a:t>diffusione</a:t>
            </a:r>
            <a:r>
              <a:t> nelle tecniche di estrazione</a:t>
            </a:r>
          </a:p>
        </p:txBody>
      </p:sp>
      <p:sp>
        <p:nvSpPr>
          <p:cNvPr id="110" name="Quali sono le condizioni di lavoro migliori??"/>
          <p:cNvSpPr txBox="1"/>
          <p:nvPr/>
        </p:nvSpPr>
        <p:spPr>
          <a:xfrm>
            <a:off x="71619" y="553273"/>
            <a:ext cx="3715288" cy="246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just">
              <a:defRPr b="1" sz="1400">
                <a:solidFill>
                  <a:srgbClr val="FF2600"/>
                </a:solidFill>
              </a:defRPr>
            </a:pPr>
            <a:r>
              <a:t>Viscosità: </a:t>
            </a:r>
            <a:r>
              <a:rPr>
                <a:solidFill>
                  <a:schemeClr val="accent2">
                    <a:lumOff val="-8000"/>
                  </a:schemeClr>
                </a:solidFill>
              </a:rPr>
              <a:t>La viscosità rappresenta l'attrito interno.</a:t>
            </a:r>
            <a:endParaRPr>
              <a:solidFill>
                <a:schemeClr val="accent2">
                  <a:lumOff val="-8000"/>
                </a:schemeClr>
              </a:solidFill>
            </a:endParaRPr>
          </a:p>
          <a:p>
            <a:pPr algn="just">
              <a:defRPr b="1" sz="1400">
                <a:solidFill>
                  <a:schemeClr val="accent2">
                    <a:lumOff val="-8000"/>
                  </a:schemeClr>
                </a:solidFill>
              </a:defRPr>
            </a:pPr>
          </a:p>
          <a:p>
            <a:pPr algn="just">
              <a:defRPr b="1" sz="1400">
                <a:solidFill>
                  <a:schemeClr val="accent2">
                    <a:lumOff val="-8000"/>
                  </a:schemeClr>
                </a:solidFill>
              </a:defRPr>
            </a:pPr>
            <a:r>
              <a:t>È chiaramente visibile nei fluidi ed esprime la maggiore o minore facilità di scorrimento di uno strato rispetto a un altro adiacente. </a:t>
            </a:r>
          </a:p>
          <a:p>
            <a:pPr algn="just">
              <a:defRPr b="1" sz="1400">
                <a:solidFill>
                  <a:schemeClr val="accent2">
                    <a:lumOff val="-8000"/>
                  </a:schemeClr>
                </a:solidFill>
              </a:defRPr>
            </a:pPr>
          </a:p>
          <a:p>
            <a:pPr algn="just">
              <a:defRPr b="1" sz="1400">
                <a:solidFill>
                  <a:schemeClr val="accent2">
                    <a:lumOff val="-8000"/>
                  </a:schemeClr>
                </a:solidFill>
              </a:defRPr>
            </a:pPr>
            <a:r>
              <a:t>La viscosità può essere considerata anche come un indice della resistenza alle deformazioni. </a:t>
            </a:r>
          </a:p>
        </p:txBody>
      </p:sp>
      <p:pic>
        <p:nvPicPr>
          <p:cNvPr id="11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1644" y="432207"/>
            <a:ext cx="5896779" cy="2216998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Due lastre parallele, separate da uno spazio di altezza L, occupato da un liquido; se la piastra inferiore è ferma e quella superiore, di area A, si muove con velocità costante v0, per ottenere questo movimento occorre esercitare su di essa una forza F. "/>
          <p:cNvSpPr txBox="1"/>
          <p:nvPr/>
        </p:nvSpPr>
        <p:spPr>
          <a:xfrm>
            <a:off x="175463" y="3522014"/>
            <a:ext cx="8592099" cy="2514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60000"/>
              </a:lnSpc>
              <a:defRPr b="1" sz="1500">
                <a:solidFill>
                  <a:schemeClr val="accent2">
                    <a:lumOff val="-8000"/>
                  </a:schemeClr>
                </a:solidFill>
              </a:defRPr>
            </a:lvl1pPr>
          </a:lstStyle>
          <a:p>
            <a:pPr/>
            <a:r>
              <a:t>Due lastre parallele, separate da uno spazio di altezza L, occupato da un liquido; se la piastra inferiore è ferma e quella superiore, di area A, si muove con velocità costante v0, per ottenere questo movimento occorre esercitare su di essa una forza F. Le particelle di fluido a contatto con la piastra inferiore sono ferme, mentre quelle a contatto con la piastra superiore si muovono con velocità v0. Immaginando suddiviso in strati lo spessore di liquido compreso fra le due piastre, si intuisce come le particelle appartenenti a ciascuno strato abbiano velocità minore di quella dello strato superiore e maggiore di quella dello strato inferiore.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Quali sono le condizioni di lavoro migliori??"/>
          <p:cNvSpPr txBox="1"/>
          <p:nvPr/>
        </p:nvSpPr>
        <p:spPr>
          <a:xfrm>
            <a:off x="72986" y="61701"/>
            <a:ext cx="1623495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just">
              <a:defRPr b="1" sz="1700">
                <a:solidFill>
                  <a:srgbClr val="FF2600"/>
                </a:solidFill>
              </a:defRPr>
            </a:lvl1pPr>
          </a:lstStyle>
          <a:p>
            <a:pPr/>
            <a:r>
              <a:t>Viscosità</a:t>
            </a:r>
          </a:p>
        </p:txBody>
      </p:sp>
      <p:sp>
        <p:nvSpPr>
          <p:cNvPr id="115" name="Quali sono le condizioni di lavoro migliori??"/>
          <p:cNvSpPr txBox="1"/>
          <p:nvPr/>
        </p:nvSpPr>
        <p:spPr>
          <a:xfrm>
            <a:off x="1360" y="579404"/>
            <a:ext cx="5677143" cy="339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just">
              <a:defRPr b="1" sz="1700"/>
            </a:pPr>
            <a:r>
              <a:t>In una tecnica di estrazione la viscosità si oppone al passaggio del solvente verso gli strati più interni del campione solido.</a:t>
            </a:r>
          </a:p>
          <a:p>
            <a:pPr algn="just">
              <a:defRPr b="1" sz="1700"/>
            </a:pPr>
          </a:p>
          <a:p>
            <a:pPr algn="just">
              <a:defRPr b="1" sz="1700"/>
            </a:pPr>
            <a:r>
              <a:t>Ridurre la viscosità del solvente, a parità di polarità, è un obiettivo </a:t>
            </a:r>
          </a:p>
          <a:p>
            <a:pPr algn="just">
              <a:defRPr b="1" sz="1700"/>
            </a:pPr>
          </a:p>
          <a:p>
            <a:pPr algn="just">
              <a:defRPr b="1" sz="1700"/>
            </a:pPr>
            <a:r>
              <a:t>La viscosità può essere ridotta aumentando la temperatura</a:t>
            </a:r>
          </a:p>
          <a:p>
            <a:pPr algn="just">
              <a:defRPr b="1" sz="1700"/>
            </a:pPr>
          </a:p>
          <a:p>
            <a:pPr algn="just">
              <a:defRPr b="1" sz="1700"/>
            </a:pPr>
            <a:r>
              <a:t>Limiti: ebollizione del sovente, stabilità termica degli analiti, stabilità termica del campione</a:t>
            </a:r>
          </a:p>
        </p:txBody>
      </p:sp>
      <p:pic>
        <p:nvPicPr>
          <p:cNvPr id="116" name="The-solvents-used-the-intrinsic-viscosities-of-the-copolymer-in-the-specified-solvents.png" descr="The-solvents-used-the-intrinsic-viscosities-of-the-copolymer-in-the-specified-solven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3617" y="523720"/>
            <a:ext cx="2969915" cy="2541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ethanol_ueberarb.png" descr="ethanol_ueberar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447" y="3653116"/>
            <a:ext cx="4856969" cy="3223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379410"/>
            <a:ext cx="8964615" cy="5976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Estrazione accelerata (ASE)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/>
            <a:r>
              <a:t>Estrazione accelerata (ASE)</a:t>
            </a:r>
          </a:p>
        </p:txBody>
      </p:sp>
      <p:sp>
        <p:nvSpPr>
          <p:cNvPr id="122" name="L’estrazione con solvente tradizionale, pur garantendo ottime prestazioni, presenta alcuni inconvenienti tra cui i tempi lunghi di trattamento, le elevate quantità di solvente utilizzato e la scarsa adattabilità all’automazione. Per questo motivo, sono s"/>
          <p:cNvSpPr txBox="1"/>
          <p:nvPr/>
        </p:nvSpPr>
        <p:spPr>
          <a:xfrm>
            <a:off x="660082" y="1412874"/>
            <a:ext cx="7825424" cy="167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808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L’estrazione con solvente tradizionale, pur garantendo ottime prestazioni, presenta alcuni inconvenienti tra cui i tempi lunghi di trattamento, le elevate quantità di solvente utilizzato e la scarsa adattabilità all’automazione. Per questo motivo, sono state sviluppate alcune varianti</a:t>
            </a:r>
          </a:p>
        </p:txBody>
      </p:sp>
      <p:sp>
        <p:nvSpPr>
          <p:cNvPr id="123" name="Nell’estrazione pressurizzata o accelerata con solvente (PSE o ASE) si utilizza un solvente in condizioni sub-critiche, nelle quali l’efficienza di estrazione è molto maggiore. Si lavora in recipiente chiuso, pressurizzato e termostatato. Ciò consente di"/>
          <p:cNvSpPr txBox="1"/>
          <p:nvPr/>
        </p:nvSpPr>
        <p:spPr>
          <a:xfrm>
            <a:off x="660079" y="2943224"/>
            <a:ext cx="3937641" cy="390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808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Nell’estrazione pressurizzata o accelerata con solvente (PSE o ASE) si utilizza un solvente in condizioni sub-critiche, nelle quali l’efficienza di estrazione è molto maggiore. Si lavora in recipiente chiuso, pressurizzato e termostatato. Ciò consente di ridurre i tempi di estrazione e la quantità di solvente necessaria; inoltre è possibile automatizzare il processo</a:t>
            </a:r>
          </a:p>
        </p:txBody>
      </p:sp>
      <p:pic>
        <p:nvPicPr>
          <p:cNvPr id="12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2362" y="3141659"/>
            <a:ext cx="3324229" cy="2368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pplicazioni dell’ASE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/>
            <a:r>
              <a:t>Applicazioni dell’ASE</a:t>
            </a:r>
          </a:p>
        </p:txBody>
      </p:sp>
      <p:sp>
        <p:nvSpPr>
          <p:cNvPr id="127" name="La tecnica ASE è ormai d’uso corrente per il trattamento di campioni solidi. Esempi di applicazioni in cui la tecnica è preliminare all’analisi cromatografica sono:"/>
          <p:cNvSpPr txBox="1"/>
          <p:nvPr/>
        </p:nvSpPr>
        <p:spPr>
          <a:xfrm>
            <a:off x="660082" y="1846260"/>
            <a:ext cx="7825424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808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La tecnica ASE è ormai d’uso corrente per il trattamento di campioni solidi. Esempi di applicazioni in cui la tecnica è preliminare all’analisi cromatografica sono:</a:t>
            </a:r>
          </a:p>
        </p:txBody>
      </p:sp>
      <p:sp>
        <p:nvSpPr>
          <p:cNvPr id="128" name="Estrazione di pesticidi fosforici da frutta e verdura con acetato di etile…"/>
          <p:cNvSpPr txBox="1"/>
          <p:nvPr/>
        </p:nvSpPr>
        <p:spPr>
          <a:xfrm>
            <a:off x="660082" y="2932110"/>
            <a:ext cx="7825424" cy="252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96850" indent="-196850">
              <a:spcBef>
                <a:spcPts val="1200"/>
              </a:spcBef>
              <a:buSzPct val="50000"/>
              <a:buChar char="●"/>
              <a:defRPr sz="2000">
                <a:solidFill>
                  <a:srgbClr val="808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Estrazione di pesticidi fosforici da frutta e verdura con acetato di etile</a:t>
            </a:r>
          </a:p>
          <a:p>
            <a:pPr marL="196850" indent="-196850">
              <a:spcBef>
                <a:spcPts val="1200"/>
              </a:spcBef>
              <a:buSzPct val="50000"/>
              <a:buChar char="●"/>
              <a:defRPr sz="2000">
                <a:solidFill>
                  <a:srgbClr val="808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Estrazione di idrocarburi policiclici aromatici (PAH) da terreni con miscela diclorometano/acetonitrile</a:t>
            </a:r>
          </a:p>
          <a:p>
            <a:pPr marL="196850" indent="-196850">
              <a:spcBef>
                <a:spcPts val="1200"/>
              </a:spcBef>
              <a:buSzPct val="50000"/>
              <a:buChar char="●"/>
              <a:defRPr sz="2000">
                <a:solidFill>
                  <a:srgbClr val="808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Estrazione di composti organico-arsenici da pesce con miscela acqua/metanolo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237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1275" y="0"/>
            <a:ext cx="5292725" cy="342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234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285" y="1708150"/>
            <a:ext cx="8353429" cy="3440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604250" cy="6646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1837" y="4005262"/>
            <a:ext cx="2897191" cy="2584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4005262"/>
            <a:ext cx="5497513" cy="2852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90587"/>
            <a:ext cx="9144000" cy="556418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ESEMPI di Condizioni di estrazione ASE"/>
          <p:cNvSpPr txBox="1"/>
          <p:nvPr/>
        </p:nvSpPr>
        <p:spPr>
          <a:xfrm>
            <a:off x="77467" y="-1"/>
            <a:ext cx="4452225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ESEMPI di Condizioni di estrazione 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3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1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92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0"/>
            <a:ext cx="7562850" cy="5661025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MOD: estrazione assistita da micronde…"/>
          <p:cNvSpPr txBox="1"/>
          <p:nvPr/>
        </p:nvSpPr>
        <p:spPr>
          <a:xfrm>
            <a:off x="441004" y="5949951"/>
            <a:ext cx="4309016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MOD: estrazione assistita da micronde</a:t>
            </a:r>
          </a:p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WD: digestione umida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01" y="86423"/>
            <a:ext cx="8076687" cy="6050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6829" y="3801338"/>
            <a:ext cx="4326369" cy="2965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6864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" name="Galleria immagini"/>
          <p:cNvGrpSpPr/>
          <p:nvPr/>
        </p:nvGrpSpPr>
        <p:grpSpPr>
          <a:xfrm>
            <a:off x="6086820" y="3626124"/>
            <a:ext cx="2794007" cy="3609398"/>
            <a:chOff x="0" y="0"/>
            <a:chExt cx="2794006" cy="3609397"/>
          </a:xfrm>
        </p:grpSpPr>
        <p:pic>
          <p:nvPicPr>
            <p:cNvPr id="155" name="Immagine" descr="Immagin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48" t="0" r="448" b="0"/>
            <a:stretch>
              <a:fillRect/>
            </a:stretch>
          </p:blipFill>
          <p:spPr>
            <a:xfrm>
              <a:off x="-2" y="-1"/>
              <a:ext cx="2794008" cy="31215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Didascalia"/>
            <p:cNvSpPr txBox="1"/>
            <p:nvPr/>
          </p:nvSpPr>
          <p:spPr>
            <a:xfrm>
              <a:off x="-1" y="3197774"/>
              <a:ext cx="2794006" cy="411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Didascalia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0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404810"/>
            <a:ext cx="8713790" cy="1443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285" y="2133600"/>
            <a:ext cx="7921629" cy="3741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384"/>
            <a:ext cx="9144000" cy="6905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4000"/>
            <a:ext cx="9144000" cy="4183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373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4960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905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3800" y="476250"/>
            <a:ext cx="4140200" cy="1876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88912"/>
            <a:ext cx="4587875" cy="5472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596190" cy="6611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476250"/>
            <a:ext cx="8496300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750" y="4221162"/>
            <a:ext cx="3095625" cy="264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3375"/>
            <a:ext cx="4572000" cy="4283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9337" y="333375"/>
            <a:ext cx="3887788" cy="1123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87900" y="1238250"/>
            <a:ext cx="4105275" cy="260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16462" y="3662362"/>
            <a:ext cx="4321179" cy="2359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39339" y="-267692"/>
            <a:ext cx="6367989" cy="4709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8346" y="4247458"/>
            <a:ext cx="4103688" cy="24574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alleria immagini"/>
          <p:cNvGrpSpPr/>
          <p:nvPr/>
        </p:nvGrpSpPr>
        <p:grpSpPr>
          <a:xfrm>
            <a:off x="5294796" y="515600"/>
            <a:ext cx="3788777" cy="2889045"/>
            <a:chOff x="0" y="0"/>
            <a:chExt cx="3788776" cy="2889044"/>
          </a:xfrm>
        </p:grpSpPr>
        <p:pic>
          <p:nvPicPr>
            <p:cNvPr id="186" name="Immagine" descr="Immagin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0553" t="0" r="10553" b="0"/>
            <a:stretch>
              <a:fillRect/>
            </a:stretch>
          </p:blipFill>
          <p:spPr>
            <a:xfrm>
              <a:off x="0" y="0"/>
              <a:ext cx="3788776" cy="2401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" name="Solvatazione"/>
            <p:cNvSpPr txBox="1"/>
            <p:nvPr/>
          </p:nvSpPr>
          <p:spPr>
            <a:xfrm>
              <a:off x="-1" y="2477422"/>
              <a:ext cx="3788776" cy="411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Solvatazione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999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040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retrattamento del campione prima del passaggio in SPE"/>
          <p:cNvSpPr txBox="1"/>
          <p:nvPr/>
        </p:nvSpPr>
        <p:spPr>
          <a:xfrm>
            <a:off x="1017267" y="333374"/>
            <a:ext cx="6316074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Pretrattamento del campione prima del passaggio in SPE</a:t>
            </a:r>
          </a:p>
        </p:txBody>
      </p:sp>
      <p:sp>
        <p:nvSpPr>
          <p:cNvPr id="193" name="Latte: generalmente si usa SPE in fase inversa o a scambio ionico. Il campione può essere diluito con acqua o con metanolo (max 1:2). Alcune procedure possono richiedere di precipitare le proteine (trattamento acido con HCl H2SO4 o acido tricloroacetico)"/>
          <p:cNvSpPr txBox="1"/>
          <p:nvPr/>
        </p:nvSpPr>
        <p:spPr>
          <a:xfrm>
            <a:off x="617218" y="963612"/>
            <a:ext cx="8115938" cy="898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400" u="sng">
                <a:latin typeface="+mn-lt"/>
                <a:ea typeface="+mn-ea"/>
                <a:cs typeface="+mn-cs"/>
                <a:sym typeface="Arial"/>
              </a:defRPr>
            </a:pPr>
            <a:r>
              <a:t>Latte: </a:t>
            </a:r>
            <a:r>
              <a:rPr b="0" u="none"/>
              <a:t>generalmente si usa SPE in fase inversa o a scambio ionico. Il campione può essere diluito con acqua o con metanolo (max 1:2). Alcune procedure possono richiedere di precipitare le proteine (trattamento acido con HCl H2SO4 o acido tricloroacetico). Dopo la precipitazione, centrifugazione e utilizzo del surnatante in SPE</a:t>
            </a:r>
          </a:p>
        </p:txBody>
      </p:sp>
      <p:sp>
        <p:nvSpPr>
          <p:cNvPr id="194" name="Vino, birra e bevande acquose: queste possono essere processate senza pretrattamento, ad eccezione di una diluizone  per portare etanolo &lt;8% se si lavora in fase inversa. Se necessario rimuovere solidi sospesi per filtrazione."/>
          <p:cNvSpPr txBox="1"/>
          <p:nvPr/>
        </p:nvSpPr>
        <p:spPr>
          <a:xfrm>
            <a:off x="617218" y="2239960"/>
            <a:ext cx="7900038" cy="695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400" u="sng">
                <a:latin typeface="+mn-lt"/>
                <a:ea typeface="+mn-ea"/>
                <a:cs typeface="+mn-cs"/>
                <a:sym typeface="Arial"/>
              </a:defRPr>
            </a:pPr>
            <a:r>
              <a:t>Vino, birra e bevande acquose</a:t>
            </a:r>
            <a:r>
              <a:rPr b="0" u="none"/>
              <a:t>: queste possono essere processate senza pretrattamento, ad eccezione di una diluizone  per portare etanolo &lt;8% se si lavora in fase inversa. Se necessario rimuovere solidi sospesi per filtrazione.</a:t>
            </a:r>
          </a:p>
        </p:txBody>
      </p:sp>
      <p:sp>
        <p:nvSpPr>
          <p:cNvPr id="195" name="Succhi di frutta: queste possono essere processate senza pretrattamento, ad eccezione di una centrifugazione per separare eventuali solidi, se i succhi sono particolarmente viscosi possono essere diluiti con acqua o tampone per aggiustare il pH."/>
          <p:cNvSpPr txBox="1"/>
          <p:nvPr/>
        </p:nvSpPr>
        <p:spPr>
          <a:xfrm>
            <a:off x="617218" y="3303587"/>
            <a:ext cx="7900038" cy="695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400" u="sng">
                <a:latin typeface="+mn-lt"/>
                <a:ea typeface="+mn-ea"/>
                <a:cs typeface="+mn-cs"/>
                <a:sym typeface="Arial"/>
              </a:defRPr>
            </a:pPr>
            <a:r>
              <a:t>Succhi di frutta: </a:t>
            </a:r>
            <a:r>
              <a:rPr b="0" u="none"/>
              <a:t>queste possono essere processate senza pretrattamento, ad eccezione di una centrifugazione per separare eventuali solidi, se i succhi sono particolarmente viscosi possono essere diluiti con acqua o tampone per aggiustare il pH. </a:t>
            </a:r>
          </a:p>
        </p:txBody>
      </p:sp>
      <p:sp>
        <p:nvSpPr>
          <p:cNvPr id="196" name="Carni e pesce: l’alimento viene omogeneizzato con solvente acquoso o miscela idroalcolica, può essere necessaria una digestione acida della componente proteica e, per lavorare in fase inversa, una saponificazione dei lipidi. Il campione viene centrifugat"/>
          <p:cNvSpPr txBox="1"/>
          <p:nvPr/>
        </p:nvSpPr>
        <p:spPr>
          <a:xfrm>
            <a:off x="617219" y="4365625"/>
            <a:ext cx="7860349" cy="898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400" u="sng">
                <a:latin typeface="+mn-lt"/>
                <a:ea typeface="+mn-ea"/>
                <a:cs typeface="+mn-cs"/>
                <a:sym typeface="Arial"/>
              </a:defRPr>
            </a:pPr>
            <a:r>
              <a:t>Carni e pesce: </a:t>
            </a:r>
            <a:r>
              <a:rPr b="0" u="none"/>
              <a:t>l’alimento viene omogeneizzato con solvente acquoso o miscela idroalcolica, può essere necessaria una digestione acida della componente proteica e, per lavorare in fase inversa, una saponificazione dei lipidi. Il campione viene centrifugato e il surnatante usato in SPE.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Nel caso di estrazione con solventi apolari si può lavorare in fase normale.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316915" cy="5770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09" y="7934"/>
            <a:ext cx="8050218" cy="6850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012" y="288925"/>
            <a:ext cx="6769101" cy="6308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6612"/>
            <a:ext cx="9163050" cy="4968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I MIP…"/>
          <p:cNvSpPr txBox="1"/>
          <p:nvPr/>
        </p:nvSpPr>
        <p:spPr>
          <a:xfrm>
            <a:off x="372313" y="426625"/>
            <a:ext cx="8160485" cy="567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b="1" sz="1700"/>
            </a:pPr>
            <a:r>
              <a:t>I MIP</a:t>
            </a:r>
          </a:p>
          <a:p>
            <a:pPr>
              <a:defRPr sz="1700"/>
            </a:pPr>
          </a:p>
          <a:p>
            <a:pPr algn="just">
              <a:defRPr sz="1700"/>
            </a:pPr>
            <a:r>
              <a:t>Lo stampo molecolare è un processo di polimerizzazione in cui monomeri specifici (scelti in base ai loro gruppi funzionali) vengono fatti auto assemblare intorno ad una molecola stampo in presenza di crosslinker. </a:t>
            </a:r>
          </a:p>
          <a:p>
            <a:pPr algn="just">
              <a:defRPr sz="1700"/>
            </a:pPr>
          </a:p>
          <a:p>
            <a:pPr algn="just">
              <a:defRPr sz="1700"/>
            </a:pPr>
          </a:p>
          <a:p>
            <a:pPr algn="just">
              <a:defRPr sz="1700"/>
            </a:pPr>
            <a:r>
              <a:t>Successivamente la molecola stampo viene rimossa dal polimero prodotto, si formano così cavità complementari in forma e funzionalizzazione (alla molecola stampo) che successivamente legheranno composti omologhi o strutturalmente simili alla molecola stampo.</a:t>
            </a:r>
          </a:p>
          <a:p>
            <a:pPr algn="just">
              <a:defRPr sz="1700"/>
            </a:pPr>
          </a:p>
          <a:p>
            <a:pPr algn="just">
              <a:defRPr sz="1700"/>
            </a:pPr>
          </a:p>
          <a:p>
            <a:pPr algn="just">
              <a:defRPr sz="1700"/>
            </a:pPr>
            <a:r>
              <a:t>I polimeri a stampo molecolare (MIP dall'inglese Molecularly Imprinted Polymer) sono strutture con ''memoria'' di forma e gruppi funzionali affini ad una molecola stampo. Tale materiale riconosce selettivamente la molecola stampo usata nel processo di polimerizzazione, anche in presenza di composti con struttura e funzionalità simili quelle della molecola stampo. </a:t>
            </a:r>
          </a:p>
          <a:p>
            <a:pPr algn="just">
              <a:defRPr sz="1700"/>
            </a:pPr>
          </a:p>
          <a:p>
            <a:pPr algn="just">
              <a:defRPr sz="1700"/>
            </a:pPr>
            <a:r>
              <a:t>I polimeri a stampo molecolare hanno un comportamento simile a quello degli anticorpi. Diverse molecule possono essere utilizzate al fine di ottenere elevato riconoscimento molecolare.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544512"/>
            <a:ext cx="7489825" cy="576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MIP"/>
          <p:cNvSpPr txBox="1"/>
          <p:nvPr/>
        </p:nvSpPr>
        <p:spPr>
          <a:xfrm>
            <a:off x="925194" y="134937"/>
            <a:ext cx="646020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MIP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8912"/>
            <a:ext cx="9144000" cy="97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850" y="1196975"/>
            <a:ext cx="5292725" cy="2876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4076700"/>
            <a:ext cx="4419600" cy="2524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5" y="333375"/>
            <a:ext cx="7777167" cy="5272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50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87375"/>
            <a:ext cx="8388350" cy="627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MSPD"/>
          <p:cNvSpPr txBox="1"/>
          <p:nvPr/>
        </p:nvSpPr>
        <p:spPr>
          <a:xfrm>
            <a:off x="564830" y="63500"/>
            <a:ext cx="984753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MSPD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681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153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ESTRAZIONE DI SOSTANZE VOLATILI…"/>
          <p:cNvSpPr txBox="1"/>
          <p:nvPr/>
        </p:nvSpPr>
        <p:spPr>
          <a:xfrm>
            <a:off x="190318" y="285852"/>
            <a:ext cx="8922906" cy="428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/>
            </a:pPr>
            <a:r>
              <a:t>ESTRAZIONE DI SOSTANZE VOLATILI</a:t>
            </a:r>
          </a:p>
          <a:p>
            <a:pPr>
              <a:defRPr b="1"/>
            </a:pPr>
          </a:p>
          <a:p>
            <a:pPr>
              <a:defRPr b="1"/>
            </a:pPr>
          </a:p>
          <a:p>
            <a:pPr>
              <a:defRPr b="1"/>
            </a:pPr>
            <a:r>
              <a:t>Analisi che a temperatura pressione ambiente si trovano in fase gassosa o in equilibrio tra fase gassosa e un’altra (soluzione, solida, dispersione)</a:t>
            </a:r>
          </a:p>
          <a:p>
            <a:pPr>
              <a:defRPr b="1"/>
            </a:pPr>
          </a:p>
          <a:p>
            <a:pPr>
              <a:defRPr b="1"/>
            </a:pPr>
            <a:r>
              <a:t>Lo spazio di testa indica la porzione di gas in equilibrio con una fase liquida o solida all’interno di un contenitore ermeticamente chiuso</a:t>
            </a:r>
          </a:p>
          <a:p>
            <a:pPr>
              <a:defRPr b="1"/>
            </a:pPr>
          </a:p>
          <a:p>
            <a:pPr>
              <a:defRPr b="1"/>
            </a:pPr>
            <a:r>
              <a:t>Lo spazio di testa è influenzato dalla temperatura a cui è tenuto il campione</a:t>
            </a:r>
          </a:p>
          <a:p>
            <a:pPr>
              <a:defRPr b="1"/>
            </a:pPr>
          </a:p>
          <a:p>
            <a:pPr>
              <a:defRPr b="1"/>
            </a:pPr>
            <a:r>
              <a:t>Il raggiungimento delle condizioni di equilibrio dello spazio di testa sono soggette a una cinetica che varia con la temperatura, la composizione della matrice e la concentrazione dell’analita e il volume del contenitore porta campione.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14511" y="4687565"/>
            <a:ext cx="5450165" cy="1821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Construction-of-a-syringe-for-SPME-62.png" descr="Construction-of-a-syringe-for-SPME-6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126" y="182966"/>
            <a:ext cx="4114076" cy="4175847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La fibra in silice fusa è contenuta all’interno di un ago che serve a forare il setto del contenitore porta campione…"/>
          <p:cNvSpPr txBox="1"/>
          <p:nvPr/>
        </p:nvSpPr>
        <p:spPr>
          <a:xfrm>
            <a:off x="5050385" y="1419955"/>
            <a:ext cx="4114076" cy="372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La fibra in silice fusa è contenuta all’interno di un ago che serve a forare il setto del contenitore porta campione</a:t>
            </a:r>
          </a:p>
          <a:p>
            <a:pPr/>
          </a:p>
          <a:p>
            <a:pPr/>
            <a:r>
              <a:t>La fibra è fatta muovere nell’ago tramite un sistema di molle </a:t>
            </a:r>
          </a:p>
          <a:p>
            <a:pPr/>
          </a:p>
          <a:p>
            <a:pPr/>
          </a:p>
          <a:p>
            <a:pPr/>
            <a:r>
              <a:t>Nella porzione terminale della fibra  è contenuto il materiale assorbente.</a:t>
            </a:r>
          </a:p>
          <a:p>
            <a:pPr/>
          </a:p>
          <a:p>
            <a:pPr/>
            <a:r>
              <a:t>La fibra serve da supporto a tale materiale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3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1-s2.0-S0003267012010094-gr2.jpg" descr="1-s2.0-S0003267012010094-gr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1159" y="3491748"/>
            <a:ext cx="2825391" cy="3240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127" y="1598185"/>
            <a:ext cx="4438738" cy="3240448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Assorbimento"/>
          <p:cNvSpPr txBox="1"/>
          <p:nvPr/>
        </p:nvSpPr>
        <p:spPr>
          <a:xfrm>
            <a:off x="1706867" y="553409"/>
            <a:ext cx="1727604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FF2600"/>
                </a:solidFill>
              </a:defRPr>
            </a:lvl1pPr>
          </a:lstStyle>
          <a:p>
            <a:pPr/>
            <a:r>
              <a:t>Assorbimento </a:t>
            </a:r>
          </a:p>
        </p:txBody>
      </p:sp>
      <p:sp>
        <p:nvSpPr>
          <p:cNvPr id="237" name="Desorbimento"/>
          <p:cNvSpPr txBox="1"/>
          <p:nvPr/>
        </p:nvSpPr>
        <p:spPr>
          <a:xfrm>
            <a:off x="6135914" y="100736"/>
            <a:ext cx="1755882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FF2600"/>
                </a:solidFill>
              </a:defRPr>
            </a:lvl1pPr>
          </a:lstStyle>
          <a:p>
            <a:pPr/>
            <a:r>
              <a:t>Desorbimento </a:t>
            </a:r>
          </a:p>
        </p:txBody>
      </p:sp>
      <p:pic>
        <p:nvPicPr>
          <p:cNvPr id="238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85104" y="508954"/>
            <a:ext cx="2857501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745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735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786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76200"/>
            <a:ext cx="8675690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697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029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429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308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0350"/>
            <a:ext cx="9144000" cy="5000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380290" cy="666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csm_SPME_Uebersicht_07c19a0b72.png" descr="csm_SPME_Uebersicht_07c19a0b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3893" y="3412046"/>
            <a:ext cx="6750169" cy="4176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2048" y="-5003"/>
            <a:ext cx="5211817" cy="3955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" y="214310"/>
            <a:ext cx="8501065" cy="6434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777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913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10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309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