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306" r:id="rId2"/>
    <p:sldId id="304" r:id="rId3"/>
    <p:sldId id="269" r:id="rId4"/>
    <p:sldId id="321" r:id="rId5"/>
    <p:sldId id="314" r:id="rId6"/>
    <p:sldId id="277" r:id="rId7"/>
    <p:sldId id="272" r:id="rId8"/>
    <p:sldId id="286" r:id="rId9"/>
    <p:sldId id="270" r:id="rId10"/>
    <p:sldId id="307" r:id="rId11"/>
    <p:sldId id="315" r:id="rId12"/>
    <p:sldId id="285" r:id="rId13"/>
    <p:sldId id="284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09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6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7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4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4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9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7BD799C-FAF1-8FD4-906B-02EBAF83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4539" cy="4572396"/>
          </a:xfrm>
          <a:prstGeom prst="rect">
            <a:avLst/>
          </a:prstGeom>
        </p:spPr>
      </p:pic>
      <p:sp>
        <p:nvSpPr>
          <p:cNvPr id="11" name="Titolo 3">
            <a:extLst>
              <a:ext uri="{FF2B5EF4-FFF2-40B4-BE49-F238E27FC236}">
                <a16:creationId xmlns:a16="http://schemas.microsoft.com/office/drawing/2014/main" id="{EA2A6B58-97E8-FC3A-6B22-32A60659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176" y="4756963"/>
            <a:ext cx="8466082" cy="1786454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Testo consigliato: </a:t>
            </a:r>
            <a:br>
              <a:rPr lang="it-IT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Kotler</a:t>
            </a:r>
            <a:r>
              <a:rPr lang="it-IT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it-IT" sz="2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Hollensen</a:t>
            </a:r>
            <a:r>
              <a:rPr lang="it-IT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it-IT" sz="22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Opresnik</a:t>
            </a:r>
            <a:r>
              <a:rPr lang="it-IT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O. (2022). </a:t>
            </a:r>
            <a:br>
              <a:rPr lang="it-IT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marketing: Marketer dal phygital al metaverso. </a:t>
            </a:r>
            <a:br>
              <a:rPr lang="it-IT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HOEPLI EDITORE.</a:t>
            </a:r>
            <a:br>
              <a:rPr lang="it-IT" sz="2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r>
              <a:rPr lang="en-US" sz="2600" spc="200" dirty="0">
                <a:solidFill>
                  <a:srgbClr val="FFFFFF"/>
                </a:solidFill>
              </a:rPr>
              <a:t>• </a:t>
            </a:r>
            <a:r>
              <a:rPr lang="en-US" sz="2600" b="1" spc="200" dirty="0" err="1">
                <a:solidFill>
                  <a:srgbClr val="FFFFFF"/>
                </a:solidFill>
              </a:rPr>
              <a:t>coerenza</a:t>
            </a:r>
            <a:r>
              <a:rPr lang="en-US" sz="2600" spc="200" dirty="0">
                <a:solidFill>
                  <a:srgbClr val="FFFFFF"/>
                </a:solidFill>
              </a:rPr>
              <a:t>: </a:t>
            </a:r>
            <a:br>
              <a:rPr lang="en-US" sz="2600" spc="200" dirty="0">
                <a:solidFill>
                  <a:srgbClr val="FFFFFF"/>
                </a:solidFill>
              </a:rPr>
            </a:br>
            <a:br>
              <a:rPr lang="en-US" sz="2600" spc="200" dirty="0">
                <a:solidFill>
                  <a:srgbClr val="FFFFFF"/>
                </a:solidFill>
              </a:rPr>
            </a:br>
            <a:r>
              <a:rPr lang="en-US" sz="2600" spc="200" dirty="0" err="1">
                <a:solidFill>
                  <a:srgbClr val="FFFFFF"/>
                </a:solidFill>
              </a:rPr>
              <a:t>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singoli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piani</a:t>
            </a:r>
            <a:r>
              <a:rPr lang="en-US" sz="2600" spc="200" dirty="0">
                <a:solidFill>
                  <a:srgbClr val="FFFFFF"/>
                </a:solidFill>
              </a:rPr>
              <a:t> di marketing </a:t>
            </a:r>
            <a:r>
              <a:rPr lang="en-US" sz="2600" spc="200" dirty="0" err="1">
                <a:solidFill>
                  <a:srgbClr val="FFFFFF"/>
                </a:solidFill>
              </a:rPr>
              <a:t>devono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essere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coerenti</a:t>
            </a:r>
            <a:r>
              <a:rPr lang="en-US" sz="2600" spc="200" dirty="0">
                <a:solidFill>
                  <a:srgbClr val="FFFFFF"/>
                </a:solidFill>
              </a:rPr>
              <a:t> con il piano </a:t>
            </a:r>
            <a:r>
              <a:rPr lang="en-US" sz="2600" spc="200" dirty="0" err="1">
                <a:solidFill>
                  <a:srgbClr val="FFFFFF"/>
                </a:solidFill>
              </a:rPr>
              <a:t>aziendale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generale</a:t>
            </a:r>
            <a:r>
              <a:rPr lang="en-US" sz="2600" spc="200" dirty="0">
                <a:solidFill>
                  <a:srgbClr val="FFFFFF"/>
                </a:solidFill>
              </a:rPr>
              <a:t> e con </a:t>
            </a:r>
            <a:r>
              <a:rPr lang="en-US" sz="2600" spc="200" dirty="0" err="1">
                <a:solidFill>
                  <a:srgbClr val="FFFFFF"/>
                </a:solidFill>
              </a:rPr>
              <a:t>gli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altri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piani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sviluppati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dalle</a:t>
            </a:r>
            <a:r>
              <a:rPr lang="en-US" sz="2600" spc="200" dirty="0">
                <a:solidFill>
                  <a:srgbClr val="FFFFFF"/>
                </a:solidFill>
              </a:rPr>
              <a:t> diverse </a:t>
            </a:r>
            <a:r>
              <a:rPr lang="en-US" sz="2600" spc="200" dirty="0" err="1">
                <a:solidFill>
                  <a:srgbClr val="FFFFFF"/>
                </a:solidFill>
              </a:rPr>
              <a:t>divisioni</a:t>
            </a:r>
            <a:r>
              <a:rPr lang="en-US" sz="2600" spc="200" dirty="0">
                <a:solidFill>
                  <a:srgbClr val="FFFFFF"/>
                </a:solidFill>
              </a:rPr>
              <a:t> o </a:t>
            </a:r>
            <a:r>
              <a:rPr lang="en-US" sz="2600" spc="200" dirty="0" err="1">
                <a:solidFill>
                  <a:srgbClr val="FFFFFF"/>
                </a:solidFill>
              </a:rPr>
              <a:t>funzioni</a:t>
            </a:r>
            <a:r>
              <a:rPr lang="en-US" sz="2600" spc="200" dirty="0">
                <a:solidFill>
                  <a:srgbClr val="FFFFFF"/>
                </a:solidFill>
              </a:rPr>
              <a:t> </a:t>
            </a:r>
            <a:r>
              <a:rPr lang="en-US" sz="2600" spc="200" dirty="0" err="1">
                <a:solidFill>
                  <a:srgbClr val="FFFFFF"/>
                </a:solidFill>
              </a:rPr>
              <a:t>aziendali</a:t>
            </a:r>
            <a:r>
              <a:rPr lang="en-US" sz="2600" spc="2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2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804333"/>
            <a:ext cx="4224608" cy="5249334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• </a:t>
            </a:r>
            <a:r>
              <a:rPr lang="en-US" sz="2000" b="1" dirty="0" err="1">
                <a:solidFill>
                  <a:srgbClr val="FFFFFF"/>
                </a:solidFill>
              </a:rPr>
              <a:t>Responsabilità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tutti </a:t>
            </a:r>
            <a:r>
              <a:rPr lang="en-US" sz="2000" dirty="0" err="1">
                <a:solidFill>
                  <a:srgbClr val="FFFFFF"/>
                </a:solidFill>
              </a:rPr>
              <a:t>coloro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che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hanno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responsabilità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implementare</a:t>
            </a:r>
            <a:r>
              <a:rPr lang="en-US" sz="2000" dirty="0">
                <a:solidFill>
                  <a:srgbClr val="FFFFFF"/>
                </a:solidFill>
              </a:rPr>
              <a:t> le </a:t>
            </a:r>
            <a:r>
              <a:rPr lang="en-US" sz="2000" dirty="0" err="1">
                <a:solidFill>
                  <a:srgbClr val="FFFFFF"/>
                </a:solidFill>
              </a:rPr>
              <a:t>singole</a:t>
            </a:r>
            <a:r>
              <a:rPr lang="en-US" sz="2000" dirty="0">
                <a:solidFill>
                  <a:srgbClr val="FFFFFF"/>
                </a:solidFill>
              </a:rPr>
              <a:t> parti di un piano di marketing </a:t>
            </a:r>
            <a:r>
              <a:rPr lang="en-US" sz="2000" dirty="0" err="1">
                <a:solidFill>
                  <a:srgbClr val="FFFFFF"/>
                </a:solidFill>
              </a:rPr>
              <a:t>sanno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quali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sono</a:t>
            </a:r>
            <a:r>
              <a:rPr lang="en-US" sz="2000" dirty="0">
                <a:solidFill>
                  <a:srgbClr val="FFFFFF"/>
                </a:solidFill>
              </a:rPr>
              <a:t> le loro </a:t>
            </a:r>
            <a:r>
              <a:rPr lang="en-US" sz="2000" dirty="0" err="1">
                <a:solidFill>
                  <a:srgbClr val="FFFFFF"/>
                </a:solidFill>
              </a:rPr>
              <a:t>responsabilità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possono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valutare</a:t>
            </a:r>
            <a:r>
              <a:rPr lang="en-US" sz="2000" dirty="0">
                <a:solidFill>
                  <a:srgbClr val="FFFFFF"/>
                </a:solidFill>
              </a:rPr>
              <a:t> le loro </a:t>
            </a:r>
            <a:r>
              <a:rPr lang="en-US" sz="2000" dirty="0" err="1">
                <a:solidFill>
                  <a:srgbClr val="FFFFFF"/>
                </a:solidFill>
              </a:rPr>
              <a:t>prestazioni</a:t>
            </a:r>
            <a:r>
              <a:rPr lang="en-US" sz="2000" dirty="0">
                <a:solidFill>
                  <a:srgbClr val="FFFFFF"/>
                </a:solidFill>
              </a:rPr>
              <a:t> rispetto a </a:t>
            </a:r>
            <a:r>
              <a:rPr lang="en-US" sz="2000" dirty="0" err="1">
                <a:solidFill>
                  <a:srgbClr val="FFFFFF"/>
                </a:solidFill>
              </a:rPr>
              <a:t>quanto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previsto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dai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piani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2" name="Picture 4" descr="Responsabilità individuali di un sistema anticaduta">
            <a:extLst>
              <a:ext uri="{FF2B5EF4-FFF2-40B4-BE49-F238E27FC236}">
                <a16:creationId xmlns:a16="http://schemas.microsoft.com/office/drawing/2014/main" id="{68C7F36C-3EBF-9C09-CD92-CA16C824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50" y="1838961"/>
            <a:ext cx="473519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6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640080"/>
            <a:ext cx="4497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spc="200" dirty="0">
                <a:solidFill>
                  <a:srgbClr val="FFFFFF"/>
                </a:solidFill>
              </a:rPr>
              <a:t>• </a:t>
            </a:r>
            <a:r>
              <a:rPr lang="en-US" sz="2400" b="1" spc="200" dirty="0" err="1">
                <a:solidFill>
                  <a:srgbClr val="FFFFFF"/>
                </a:solidFill>
              </a:rPr>
              <a:t>Comunicazione</a:t>
            </a:r>
            <a:r>
              <a:rPr lang="en-US" sz="2400" spc="200" dirty="0">
                <a:solidFill>
                  <a:srgbClr val="FFFFFF"/>
                </a:solidFill>
              </a:rPr>
              <a:t>: </a:t>
            </a:r>
            <a:br>
              <a:rPr lang="en-US" sz="2400" spc="200" dirty="0">
                <a:solidFill>
                  <a:srgbClr val="FFFFFF"/>
                </a:solidFill>
              </a:rPr>
            </a:br>
            <a:br>
              <a:rPr lang="en-US" sz="2400" spc="200" dirty="0">
                <a:solidFill>
                  <a:srgbClr val="FFFFFF"/>
                </a:solidFill>
              </a:rPr>
            </a:br>
            <a:r>
              <a:rPr lang="en-US" sz="2000" spc="200" dirty="0" err="1">
                <a:solidFill>
                  <a:srgbClr val="FFFFFF"/>
                </a:solidFill>
              </a:rPr>
              <a:t>coloro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che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attuano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piani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sanno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anche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quali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sono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gli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obiettivi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generali</a:t>
            </a:r>
            <a:r>
              <a:rPr lang="en-US" sz="2000" spc="200" dirty="0">
                <a:solidFill>
                  <a:srgbClr val="FFFFFF"/>
                </a:solidFill>
              </a:rPr>
              <a:t> e quale </a:t>
            </a:r>
            <a:r>
              <a:rPr lang="en-US" sz="2000" spc="200" dirty="0" err="1">
                <a:solidFill>
                  <a:srgbClr val="FFFFFF"/>
                </a:solidFill>
              </a:rPr>
              <a:t>può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essere</a:t>
            </a:r>
            <a:r>
              <a:rPr lang="en-US" sz="2000" spc="200" dirty="0">
                <a:solidFill>
                  <a:srgbClr val="FFFFFF"/>
                </a:solidFill>
              </a:rPr>
              <a:t> il </a:t>
            </a:r>
            <a:r>
              <a:rPr lang="en-US" sz="2000" spc="200" dirty="0" err="1">
                <a:solidFill>
                  <a:srgbClr val="FFFFFF"/>
                </a:solidFill>
              </a:rPr>
              <a:t>contributo</a:t>
            </a:r>
            <a:r>
              <a:rPr lang="en-US" sz="2000" spc="200" dirty="0">
                <a:solidFill>
                  <a:srgbClr val="FFFFFF"/>
                </a:solidFill>
              </a:rPr>
              <a:t> di </a:t>
            </a:r>
            <a:r>
              <a:rPr lang="en-US" sz="2000" spc="200" dirty="0" err="1">
                <a:solidFill>
                  <a:srgbClr val="FFFFFF"/>
                </a:solidFill>
              </a:rPr>
              <a:t>ciascuno</a:t>
            </a:r>
            <a:r>
              <a:rPr lang="en-US" sz="2000" spc="200" dirty="0">
                <a:solidFill>
                  <a:srgbClr val="FFFFFF"/>
                </a:solidFill>
              </a:rPr>
              <a:t> rispetto a </a:t>
            </a:r>
            <a:r>
              <a:rPr lang="en-US" sz="2000" spc="200" dirty="0" err="1">
                <a:solidFill>
                  <a:srgbClr val="FFFFFF"/>
                </a:solidFill>
              </a:rPr>
              <a:t>tali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obiettivi</a:t>
            </a:r>
            <a:r>
              <a:rPr lang="en-US" sz="2000" spc="2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isultato immagine per COMUNICAZIONE">
            <a:extLst>
              <a:ext uri="{FF2B5EF4-FFF2-40B4-BE49-F238E27FC236}">
                <a16:creationId xmlns:a16="http://schemas.microsoft.com/office/drawing/2014/main" id="{03AC04EC-D822-28B0-4DF3-E70066EA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31797"/>
            <a:ext cx="5459470" cy="45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2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spc="200" dirty="0">
                <a:solidFill>
                  <a:schemeClr val="bg1"/>
                </a:solidFill>
              </a:rPr>
              <a:t>• </a:t>
            </a:r>
            <a:r>
              <a:rPr lang="en-US" sz="3600" b="1" spc="200" dirty="0" err="1">
                <a:solidFill>
                  <a:schemeClr val="bg1"/>
                </a:solidFill>
              </a:rPr>
              <a:t>Impegno</a:t>
            </a:r>
            <a:r>
              <a:rPr lang="en-US" sz="3600" spc="200" dirty="0">
                <a:solidFill>
                  <a:schemeClr val="bg1"/>
                </a:solidFill>
              </a:rPr>
              <a:t>: </a:t>
            </a:r>
            <a:br>
              <a:rPr lang="en-US" sz="2100" spc="200" dirty="0">
                <a:solidFill>
                  <a:schemeClr val="bg1"/>
                </a:solidFill>
              </a:rPr>
            </a:br>
            <a:br>
              <a:rPr lang="en-US" sz="2100" spc="200" dirty="0">
                <a:solidFill>
                  <a:schemeClr val="bg1"/>
                </a:solidFill>
              </a:rPr>
            </a:br>
            <a:r>
              <a:rPr lang="en-US" sz="2100" spc="200" dirty="0">
                <a:solidFill>
                  <a:schemeClr val="bg1"/>
                </a:solidFill>
              </a:rPr>
              <a:t>se </a:t>
            </a:r>
            <a:r>
              <a:rPr lang="en-US" sz="2100" spc="200" dirty="0" err="1">
                <a:solidFill>
                  <a:schemeClr val="bg1"/>
                </a:solidFill>
              </a:rPr>
              <a:t>i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piani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vengono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concordati</a:t>
            </a:r>
            <a:r>
              <a:rPr lang="en-US" sz="2100" spc="200" dirty="0">
                <a:solidFill>
                  <a:schemeClr val="bg1"/>
                </a:solidFill>
              </a:rPr>
              <a:t> con </a:t>
            </a:r>
            <a:r>
              <a:rPr lang="en-US" sz="2100" spc="200" dirty="0" err="1">
                <a:solidFill>
                  <a:schemeClr val="bg1"/>
                </a:solidFill>
              </a:rPr>
              <a:t>coloro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che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sono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coinvolti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nella</a:t>
            </a:r>
            <a:r>
              <a:rPr lang="en-US" sz="2100" spc="200" dirty="0">
                <a:solidFill>
                  <a:schemeClr val="bg1"/>
                </a:solidFill>
              </a:rPr>
              <a:t> loro </a:t>
            </a:r>
            <a:r>
              <a:rPr lang="en-US" sz="2100" spc="200" dirty="0" err="1">
                <a:solidFill>
                  <a:schemeClr val="bg1"/>
                </a:solidFill>
              </a:rPr>
              <a:t>attuazione</a:t>
            </a:r>
            <a:r>
              <a:rPr lang="en-US" sz="2100" spc="200" dirty="0">
                <a:solidFill>
                  <a:schemeClr val="bg1"/>
                </a:solidFill>
              </a:rPr>
              <a:t> e con </a:t>
            </a:r>
            <a:r>
              <a:rPr lang="en-US" sz="2100" spc="200" dirty="0" err="1">
                <a:solidFill>
                  <a:schemeClr val="bg1"/>
                </a:solidFill>
              </a:rPr>
              <a:t>coloro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che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forniscono</a:t>
            </a:r>
            <a:r>
              <a:rPr lang="en-US" sz="2100" spc="200" dirty="0">
                <a:solidFill>
                  <a:schemeClr val="bg1"/>
                </a:solidFill>
              </a:rPr>
              <a:t> le </a:t>
            </a:r>
            <a:r>
              <a:rPr lang="en-US" sz="2100" spc="200" dirty="0" err="1">
                <a:solidFill>
                  <a:schemeClr val="bg1"/>
                </a:solidFill>
              </a:rPr>
              <a:t>risorse</a:t>
            </a:r>
            <a:r>
              <a:rPr lang="en-US" sz="2100" spc="200" dirty="0">
                <a:solidFill>
                  <a:schemeClr val="bg1"/>
                </a:solidFill>
              </a:rPr>
              <a:t>, </a:t>
            </a:r>
            <a:br>
              <a:rPr lang="en-US" sz="2100" spc="200" dirty="0">
                <a:solidFill>
                  <a:schemeClr val="bg1"/>
                </a:solidFill>
              </a:rPr>
            </a:br>
            <a:br>
              <a:rPr lang="en-US" sz="2100" spc="200" dirty="0">
                <a:solidFill>
                  <a:schemeClr val="bg1"/>
                </a:solidFill>
              </a:rPr>
            </a:br>
            <a:br>
              <a:rPr lang="en-US" sz="2100" spc="200" dirty="0">
                <a:solidFill>
                  <a:schemeClr val="bg1"/>
                </a:solidFill>
              </a:rPr>
            </a:br>
            <a:r>
              <a:rPr lang="en-US" sz="2100" spc="200" dirty="0" err="1">
                <a:solidFill>
                  <a:schemeClr val="bg1"/>
                </a:solidFill>
              </a:rPr>
              <a:t>stimolano</a:t>
            </a:r>
            <a:r>
              <a:rPr lang="en-US" sz="2100" spc="200" dirty="0">
                <a:solidFill>
                  <a:schemeClr val="bg1"/>
                </a:solidFill>
              </a:rPr>
              <a:t> un </a:t>
            </a:r>
            <a:r>
              <a:rPr lang="en-US" sz="2100" spc="200" dirty="0" err="1">
                <a:solidFill>
                  <a:schemeClr val="bg1"/>
                </a:solidFill>
              </a:rPr>
              <a:t>impegno</a:t>
            </a:r>
            <a:r>
              <a:rPr lang="en-US" sz="2100" spc="200" dirty="0">
                <a:solidFill>
                  <a:schemeClr val="bg1"/>
                </a:solidFill>
              </a:rPr>
              <a:t> di </a:t>
            </a:r>
            <a:r>
              <a:rPr lang="en-US" sz="2100" spc="200" dirty="0" err="1">
                <a:solidFill>
                  <a:schemeClr val="bg1"/>
                </a:solidFill>
              </a:rPr>
              <a:t>gruppo</a:t>
            </a:r>
            <a:r>
              <a:rPr lang="en-US" sz="2100" spc="200" dirty="0">
                <a:solidFill>
                  <a:schemeClr val="bg1"/>
                </a:solidFill>
              </a:rPr>
              <a:t> per la loro </a:t>
            </a:r>
            <a:r>
              <a:rPr lang="en-US" sz="2100" spc="200" dirty="0" err="1">
                <a:solidFill>
                  <a:schemeClr val="bg1"/>
                </a:solidFill>
              </a:rPr>
              <a:t>realizzazione</a:t>
            </a:r>
            <a:r>
              <a:rPr lang="en-US" sz="2100" spc="200" dirty="0">
                <a:solidFill>
                  <a:schemeClr val="bg1"/>
                </a:solidFill>
              </a:rPr>
              <a:t> e </a:t>
            </a:r>
            <a:r>
              <a:rPr lang="en-US" sz="2100" spc="200" dirty="0" err="1">
                <a:solidFill>
                  <a:schemeClr val="bg1"/>
                </a:solidFill>
              </a:rPr>
              <a:t>portano</a:t>
            </a:r>
            <a:r>
              <a:rPr lang="en-US" sz="2100" spc="200" dirty="0">
                <a:solidFill>
                  <a:schemeClr val="bg1"/>
                </a:solidFill>
              </a:rPr>
              <a:t>, in ultima </a:t>
            </a:r>
            <a:r>
              <a:rPr lang="en-US" sz="2100" spc="200" dirty="0" err="1">
                <a:solidFill>
                  <a:schemeClr val="bg1"/>
                </a:solidFill>
              </a:rPr>
              <a:t>istanza</a:t>
            </a:r>
            <a:r>
              <a:rPr lang="en-US" sz="2100" spc="200" dirty="0">
                <a:solidFill>
                  <a:schemeClr val="bg1"/>
                </a:solidFill>
              </a:rPr>
              <a:t>, a </a:t>
            </a:r>
            <a:r>
              <a:rPr lang="en-US" sz="2100" spc="200" dirty="0" err="1">
                <a:solidFill>
                  <a:schemeClr val="bg1"/>
                </a:solidFill>
              </a:rPr>
              <a:t>una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migliore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implementazione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della</a:t>
            </a:r>
            <a:r>
              <a:rPr lang="en-US" sz="2100" spc="200" dirty="0">
                <a:solidFill>
                  <a:schemeClr val="bg1"/>
                </a:solidFill>
              </a:rPr>
              <a:t> </a:t>
            </a:r>
            <a:r>
              <a:rPr lang="en-US" sz="2100" spc="200" dirty="0" err="1">
                <a:solidFill>
                  <a:schemeClr val="bg1"/>
                </a:solidFill>
              </a:rPr>
              <a:t>strategia</a:t>
            </a:r>
            <a:r>
              <a:rPr lang="en-US" sz="2100" spc="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7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414184-58E8-CAAD-12A7-B7B46EB89681}"/>
              </a:ext>
            </a:extLst>
          </p:cNvPr>
          <p:cNvSpPr txBox="1"/>
          <p:nvPr/>
        </p:nvSpPr>
        <p:spPr>
          <a:xfrm>
            <a:off x="746036" y="975360"/>
            <a:ext cx="4208656" cy="3746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cap="all" spc="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Come fare </a:t>
            </a:r>
            <a:r>
              <a:rPr lang="en-US" sz="2400" b="1" i="0" cap="all" spc="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una</a:t>
            </a:r>
            <a:r>
              <a:rPr lang="en-US" sz="2400" b="1" i="0" cap="all" spc="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b="1" i="0" cap="all" spc="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strategia</a:t>
            </a:r>
            <a:r>
              <a:rPr lang="en-US" sz="2400" b="1" i="0" cap="all" spc="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di marketing?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i="0" cap="all" spc="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0" i="0" cap="all" spc="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0" i="0" cap="all" spc="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trategie di marketing: la guida completa sulle vendite">
            <a:extLst>
              <a:ext uri="{FF2B5EF4-FFF2-40B4-BE49-F238E27FC236}">
                <a16:creationId xmlns:a16="http://schemas.microsoft.com/office/drawing/2014/main" id="{D940099D-D2BC-DD88-A5FE-E97B9F73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12973"/>
            <a:ext cx="5459470" cy="36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414184-58E8-CAAD-12A7-B7B46EB89681}"/>
              </a:ext>
            </a:extLst>
          </p:cNvPr>
          <p:cNvSpPr txBox="1"/>
          <p:nvPr/>
        </p:nvSpPr>
        <p:spPr>
          <a:xfrm>
            <a:off x="955040" y="71121"/>
            <a:ext cx="872744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300" b="0" i="0" dirty="0">
              <a:solidFill>
                <a:schemeClr val="accent2"/>
              </a:solidFill>
              <a:effectLst/>
              <a:latin typeface="Poppins" panose="00000500000000000000" pitchFamily="2" charset="0"/>
            </a:endParaRPr>
          </a:p>
          <a:p>
            <a:pPr algn="just"/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Step 1.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Definisci il prodotto e il servizio che l’azienda offre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 per capire cosa stai cercando di vendere e stabilisci quali sono i vantaggi per il cliente;</a:t>
            </a:r>
          </a:p>
          <a:p>
            <a:pPr algn="just"/>
            <a:endParaRPr lang="it-IT" sz="2300" b="0" i="0" dirty="0">
              <a:solidFill>
                <a:schemeClr val="accent2"/>
              </a:solidFill>
              <a:effectLst/>
              <a:latin typeface="Poppins" panose="00000500000000000000" pitchFamily="2" charset="0"/>
            </a:endParaRPr>
          </a:p>
          <a:p>
            <a:pPr algn="just"/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Step 2.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Stabilisci come immettere il prodotto sul mercato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: quindi determina un piano di lancio;</a:t>
            </a:r>
          </a:p>
          <a:p>
            <a:pPr algn="just"/>
            <a:endParaRPr lang="it-IT" sz="2300" b="0" i="0" dirty="0">
              <a:solidFill>
                <a:schemeClr val="accent2"/>
              </a:solidFill>
              <a:effectLst/>
              <a:latin typeface="Poppins" panose="00000500000000000000" pitchFamily="2" charset="0"/>
            </a:endParaRPr>
          </a:p>
          <a:p>
            <a:pPr algn="just"/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Step 3.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  </a:t>
            </a:r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Individua il target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, e soprattutto quali problemi sta affrontando, in modo da poter aiutare a risolverli;</a:t>
            </a:r>
          </a:p>
          <a:p>
            <a:pPr algn="just"/>
            <a:endParaRPr lang="it-IT" sz="2300" b="0" i="0" dirty="0">
              <a:solidFill>
                <a:schemeClr val="accent2"/>
              </a:solidFill>
              <a:effectLst/>
              <a:latin typeface="Poppins" panose="00000500000000000000" pitchFamily="2" charset="0"/>
            </a:endParaRPr>
          </a:p>
          <a:p>
            <a:pPr algn="just"/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Step 4.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it-IT" sz="2300" b="1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Studia la concorrenza</a:t>
            </a:r>
            <a:r>
              <a:rPr lang="it-IT" sz="2300" b="0" i="0" dirty="0">
                <a:solidFill>
                  <a:schemeClr val="accent2"/>
                </a:solidFill>
                <a:effectLst/>
                <a:latin typeface="Poppins" panose="00000500000000000000" pitchFamily="2" charset="0"/>
              </a:rPr>
              <a:t>: 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confronta i tuoi servizi con la concorrenza e valuta gli aspetti positivi e negativi;</a:t>
            </a:r>
          </a:p>
        </p:txBody>
      </p:sp>
      <p:pic>
        <p:nvPicPr>
          <p:cNvPr id="2052" name="Picture 4" descr="Mobilità 2016/17: si prospettano 4 fasi. Le anticipazioni di Orizzonte  scuola - Gilda Venezia">
            <a:extLst>
              <a:ext uri="{FF2B5EF4-FFF2-40B4-BE49-F238E27FC236}">
                <a16:creationId xmlns:a16="http://schemas.microsoft.com/office/drawing/2014/main" id="{33E12652-97D9-357B-2BFB-27D97560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28" y="4869179"/>
            <a:ext cx="6587172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2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9651EF-279B-8C60-0F7C-AE971AA2BBD4}"/>
              </a:ext>
            </a:extLst>
          </p:cNvPr>
          <p:cNvSpPr txBox="1"/>
          <p:nvPr/>
        </p:nvSpPr>
        <p:spPr>
          <a:xfrm>
            <a:off x="1239520" y="822960"/>
            <a:ext cx="973328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300" b="1" dirty="0">
                <a:solidFill>
                  <a:schemeClr val="accent2"/>
                </a:solidFill>
                <a:latin typeface="Poppins" panose="00000500000000000000" pitchFamily="2" charset="0"/>
              </a:rPr>
              <a:t>Step 5. 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Studia le caratteristiche del tuo prodotto per organizzare una buona campagna pubblicitaria;</a:t>
            </a:r>
          </a:p>
          <a:p>
            <a:pPr algn="just"/>
            <a:endParaRPr lang="it-IT" sz="2300" dirty="0">
              <a:solidFill>
                <a:schemeClr val="accent2"/>
              </a:solidFill>
              <a:latin typeface="Poppins" panose="00000500000000000000" pitchFamily="2" charset="0"/>
            </a:endParaRPr>
          </a:p>
          <a:p>
            <a:pPr algn="just"/>
            <a:r>
              <a:rPr lang="it-IT" sz="2300" b="1" dirty="0">
                <a:solidFill>
                  <a:schemeClr val="accent2"/>
                </a:solidFill>
                <a:latin typeface="Poppins" panose="00000500000000000000" pitchFamily="2" charset="0"/>
              </a:rPr>
              <a:t>Step 6. 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Stabilisci il tuo budget per rientrare nei parametri della strategia che vuoi adottare;</a:t>
            </a:r>
          </a:p>
          <a:p>
            <a:pPr algn="just"/>
            <a:endParaRPr lang="it-IT" sz="2300" dirty="0">
              <a:solidFill>
                <a:schemeClr val="accent2"/>
              </a:solidFill>
              <a:latin typeface="Poppins" panose="00000500000000000000" pitchFamily="2" charset="0"/>
            </a:endParaRPr>
          </a:p>
          <a:p>
            <a:pPr algn="just"/>
            <a:r>
              <a:rPr lang="it-IT" sz="2300" b="1" dirty="0">
                <a:solidFill>
                  <a:schemeClr val="accent2"/>
                </a:solidFill>
                <a:latin typeface="Poppins" panose="00000500000000000000" pitchFamily="2" charset="0"/>
              </a:rPr>
              <a:t>Step 7. 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Definisci la modalità di vendita per capire dove pubblicizzare il tuo prodotto;</a:t>
            </a:r>
          </a:p>
          <a:p>
            <a:pPr algn="just"/>
            <a:endParaRPr lang="it-IT" sz="2300" dirty="0">
              <a:solidFill>
                <a:schemeClr val="accent2"/>
              </a:solidFill>
              <a:latin typeface="Poppins" panose="00000500000000000000" pitchFamily="2" charset="0"/>
            </a:endParaRPr>
          </a:p>
          <a:p>
            <a:pPr algn="just"/>
            <a:r>
              <a:rPr lang="it-IT" sz="2300" b="1" dirty="0">
                <a:solidFill>
                  <a:schemeClr val="accent2"/>
                </a:solidFill>
                <a:latin typeface="Poppins" panose="00000500000000000000" pitchFamily="2" charset="0"/>
              </a:rPr>
              <a:t>Step 8. 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Devi essere sempre pronto a modificare la tua strategia nel momento del bisogno: i gusti e le abitudini della clientela variano di giorno in giorno</a:t>
            </a:r>
            <a:r>
              <a:rPr lang="it-IT" sz="2300">
                <a:solidFill>
                  <a:schemeClr val="accent2"/>
                </a:solidFill>
                <a:latin typeface="Poppins" panose="00000500000000000000" pitchFamily="2" charset="0"/>
              </a:rPr>
              <a:t>; bisogna stare </a:t>
            </a:r>
            <a:r>
              <a:rPr lang="it-IT" sz="2300" dirty="0">
                <a:solidFill>
                  <a:schemeClr val="accent2"/>
                </a:solidFill>
                <a:latin typeface="Poppins" panose="00000500000000000000" pitchFamily="2" charset="0"/>
              </a:rPr>
              <a:t>al passo con il cliente</a:t>
            </a:r>
          </a:p>
        </p:txBody>
      </p:sp>
    </p:spTree>
    <p:extLst>
      <p:ext uri="{BB962C8B-B14F-4D97-AF65-F5344CB8AC3E}">
        <p14:creationId xmlns:p14="http://schemas.microsoft.com/office/powerpoint/2010/main" val="34085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17" y="4895946"/>
            <a:ext cx="7772400" cy="1635277"/>
          </a:xfrm>
        </p:spPr>
        <p:txBody>
          <a:bodyPr>
            <a:noAutofit/>
          </a:bodyPr>
          <a:lstStyle/>
          <a:p>
            <a:r>
              <a:rPr lang="it-IT" sz="2600" b="1">
                <a:solidFill>
                  <a:schemeClr val="accent2"/>
                </a:solidFill>
              </a:rPr>
              <a:t>INTRODUZIONE </a:t>
            </a:r>
            <a:r>
              <a:rPr lang="it-IT" sz="2600" b="1" dirty="0">
                <a:solidFill>
                  <a:schemeClr val="accent2"/>
                </a:solidFill>
              </a:rPr>
              <a:t>ALLA PIANIFICAZIONE DI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97" y="4882829"/>
            <a:ext cx="2868990" cy="15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95" y="623811"/>
            <a:ext cx="4212389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800" spc="200" dirty="0">
                <a:solidFill>
                  <a:schemeClr val="accent2"/>
                </a:solidFill>
              </a:rPr>
              <a:t>Il </a:t>
            </a:r>
            <a:r>
              <a:rPr lang="en-US" sz="27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marketing</a:t>
            </a:r>
            <a:br>
              <a:rPr lang="en-US" sz="27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r>
              <a:rPr lang="en-US" sz="2700" spc="20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br>
              <a:rPr lang="en-US" sz="2700" spc="200" dirty="0">
                <a:solidFill>
                  <a:schemeClr val="accent2"/>
                </a:solidFill>
                <a:highlight>
                  <a:srgbClr val="FFFF00"/>
                </a:highlight>
              </a:rPr>
            </a:br>
            <a:r>
              <a:rPr lang="en-US" sz="1800" spc="200" dirty="0">
                <a:solidFill>
                  <a:schemeClr val="accent2"/>
                </a:solidFill>
              </a:rPr>
              <a:t>è la </a:t>
            </a:r>
            <a:r>
              <a:rPr lang="en-US" sz="1800" spc="200" dirty="0" err="1">
                <a:solidFill>
                  <a:schemeClr val="accent2"/>
                </a:solidFill>
              </a:rPr>
              <a:t>funzione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organizzativa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che</a:t>
            </a:r>
            <a:r>
              <a:rPr lang="en-US" sz="1800" spc="200" dirty="0">
                <a:solidFill>
                  <a:schemeClr val="accent2"/>
                </a:solidFill>
              </a:rPr>
              <a:t> ha il </a:t>
            </a:r>
            <a:r>
              <a:rPr lang="en-US" sz="1800" spc="200" dirty="0" err="1">
                <a:solidFill>
                  <a:schemeClr val="accent2"/>
                </a:solidFill>
              </a:rPr>
              <a:t>compito</a:t>
            </a:r>
            <a:r>
              <a:rPr lang="en-US" sz="1800" spc="200" dirty="0">
                <a:solidFill>
                  <a:schemeClr val="accent2"/>
                </a:solidFill>
              </a:rPr>
              <a:t> di </a:t>
            </a:r>
            <a:r>
              <a:rPr lang="en-US" sz="1800" spc="200" dirty="0" err="1">
                <a:solidFill>
                  <a:schemeClr val="accent2"/>
                </a:solidFill>
              </a:rPr>
              <a:t>individuare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i</a:t>
            </a:r>
            <a:r>
              <a:rPr lang="en-US" sz="1800" spc="200" dirty="0">
                <a:solidFill>
                  <a:schemeClr val="accent2"/>
                </a:solidFill>
              </a:rPr>
              <a:t> target di </a:t>
            </a:r>
            <a:r>
              <a:rPr lang="en-US" sz="1800" spc="200" dirty="0" err="1">
                <a:solidFill>
                  <a:schemeClr val="accent2"/>
                </a:solidFill>
              </a:rPr>
              <a:t>riferimento</a:t>
            </a:r>
            <a:r>
              <a:rPr lang="en-US" sz="1800" spc="200" dirty="0">
                <a:solidFill>
                  <a:schemeClr val="accent2"/>
                </a:solidFill>
              </a:rPr>
              <a:t> e </a:t>
            </a:r>
            <a:r>
              <a:rPr lang="en-US" sz="1800" spc="200" dirty="0" err="1">
                <a:solidFill>
                  <a:schemeClr val="accent2"/>
                </a:solidFill>
              </a:rPr>
              <a:t>trovare</a:t>
            </a:r>
            <a:r>
              <a:rPr lang="en-US" sz="1800" spc="200" dirty="0">
                <a:solidFill>
                  <a:schemeClr val="accent2"/>
                </a:solidFill>
              </a:rPr>
              <a:t> il modo </a:t>
            </a:r>
            <a:r>
              <a:rPr lang="en-US" sz="1800" spc="200" dirty="0" err="1">
                <a:solidFill>
                  <a:schemeClr val="accent2"/>
                </a:solidFill>
              </a:rPr>
              <a:t>migliore</a:t>
            </a:r>
            <a:r>
              <a:rPr lang="en-US" sz="1800" spc="200" dirty="0">
                <a:solidFill>
                  <a:schemeClr val="accent2"/>
                </a:solidFill>
              </a:rPr>
              <a:t> per </a:t>
            </a:r>
            <a:r>
              <a:rPr lang="en-US" sz="1800" spc="200" dirty="0" err="1">
                <a:solidFill>
                  <a:schemeClr val="accent2"/>
                </a:solidFill>
              </a:rPr>
              <a:t>soddisfare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bisogni</a:t>
            </a:r>
            <a:r>
              <a:rPr lang="en-US" sz="1800" spc="200" dirty="0">
                <a:solidFill>
                  <a:schemeClr val="accent2"/>
                </a:solidFill>
              </a:rPr>
              <a:t> e </a:t>
            </a:r>
            <a:r>
              <a:rPr lang="en-US" sz="1800" spc="200" dirty="0" err="1">
                <a:solidFill>
                  <a:schemeClr val="accent2"/>
                </a:solidFill>
              </a:rPr>
              <a:t>desideri</a:t>
            </a:r>
            <a:r>
              <a:rPr lang="en-US" sz="1800" spc="200" dirty="0">
                <a:solidFill>
                  <a:schemeClr val="accent2"/>
                </a:solidFill>
              </a:rPr>
              <a:t> in modo </a:t>
            </a:r>
            <a:r>
              <a:rPr lang="en-US" sz="1800" spc="200" dirty="0" err="1">
                <a:solidFill>
                  <a:schemeClr val="accent2"/>
                </a:solidFill>
              </a:rPr>
              <a:t>profittevole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all'interno</a:t>
            </a:r>
            <a:r>
              <a:rPr lang="en-US" sz="1800" spc="200" dirty="0">
                <a:solidFill>
                  <a:schemeClr val="accent2"/>
                </a:solidFill>
              </a:rPr>
              <a:t> di un </a:t>
            </a:r>
            <a:r>
              <a:rPr lang="en-US" sz="1800" spc="200" dirty="0" err="1">
                <a:solidFill>
                  <a:schemeClr val="accent2"/>
                </a:solidFill>
              </a:rPr>
              <a:t>dato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ambiente</a:t>
            </a:r>
            <a:r>
              <a:rPr lang="en-US" sz="1800" spc="200" dirty="0">
                <a:solidFill>
                  <a:schemeClr val="accent2"/>
                </a:solidFill>
              </a:rPr>
              <a:t> </a:t>
            </a:r>
            <a:r>
              <a:rPr lang="en-US" sz="1800" spc="200" dirty="0" err="1">
                <a:solidFill>
                  <a:schemeClr val="accent2"/>
                </a:solidFill>
              </a:rPr>
              <a:t>competitivo</a:t>
            </a:r>
            <a:r>
              <a:rPr lang="en-US" sz="1800" spc="200" dirty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4 Ps of The Marketing Mix | Marketing Services in Dallas">
            <a:extLst>
              <a:ext uri="{FF2B5EF4-FFF2-40B4-BE49-F238E27FC236}">
                <a16:creationId xmlns:a16="http://schemas.microsoft.com/office/drawing/2014/main" id="{0387C456-28D3-2DCA-A3D0-59A46F880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r="9049" b="-2"/>
          <a:stretch/>
        </p:blipFill>
        <p:spPr bwMode="auto">
          <a:xfrm>
            <a:off x="4502884" y="975"/>
            <a:ext cx="7685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8A8B5C-0DB2-AA7C-CAAC-CA0026872F09}"/>
              </a:ext>
            </a:extLst>
          </p:cNvPr>
          <p:cNvSpPr txBox="1"/>
          <p:nvPr/>
        </p:nvSpPr>
        <p:spPr>
          <a:xfrm>
            <a:off x="1024128" y="2286000"/>
            <a:ext cx="80182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i="1" dirty="0">
                <a:solidFill>
                  <a:schemeClr val="accent1"/>
                </a:solidFill>
                <a:effectLst/>
              </a:rPr>
              <a:t>"Il marketing è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l'insieme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delle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attività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,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delle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norme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e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dei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processi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necessari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a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creare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,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comunicare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,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consegnare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e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scambiare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offerte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che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hanno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valore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per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clienti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, per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compratori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, per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i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partner e per la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società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 in </a:t>
            </a:r>
            <a:r>
              <a:rPr lang="en-US" b="1" i="1" dirty="0" err="1">
                <a:solidFill>
                  <a:schemeClr val="accent1"/>
                </a:solidFill>
                <a:effectLst/>
              </a:rPr>
              <a:t>generale</a:t>
            </a:r>
            <a:r>
              <a:rPr lang="en-US" b="1" i="1" dirty="0">
                <a:solidFill>
                  <a:schemeClr val="accent1"/>
                </a:solidFill>
                <a:effectLst/>
              </a:rPr>
              <a:t>".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6F7E89-FA5B-0108-2E55-CD047248CF43}"/>
              </a:ext>
            </a:extLst>
          </p:cNvPr>
          <p:cNvSpPr txBox="1"/>
          <p:nvPr/>
        </p:nvSpPr>
        <p:spPr>
          <a:xfrm>
            <a:off x="3302000" y="3290500"/>
            <a:ext cx="4683760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b="1" i="0" cap="all" spc="1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American Marketing Association (AMA)</a:t>
            </a:r>
            <a:r>
              <a:rPr lang="en-US" sz="900" b="0" i="0" cap="all" spc="1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900" cap="all" spc="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896920-2968-01AD-E119-9B519A4F5CC3}"/>
              </a:ext>
            </a:extLst>
          </p:cNvPr>
          <p:cNvSpPr txBox="1"/>
          <p:nvPr/>
        </p:nvSpPr>
        <p:spPr>
          <a:xfrm>
            <a:off x="579120" y="5117277"/>
            <a:ext cx="622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b="1" i="1" dirty="0">
                <a:solidFill>
                  <a:schemeClr val="accent1"/>
                </a:solidFill>
              </a:rPr>
              <a:t>"Il marketing è l’individuazione e il soddisfacimento dei bisogni umani e sociali".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E628FD-649D-D786-13ED-5C383C5E7D8D}"/>
              </a:ext>
            </a:extLst>
          </p:cNvPr>
          <p:cNvSpPr txBox="1"/>
          <p:nvPr/>
        </p:nvSpPr>
        <p:spPr>
          <a:xfrm>
            <a:off x="3515360" y="5756343"/>
            <a:ext cx="1371600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b="1" cap="all" spc="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KOTLER</a:t>
            </a:r>
          </a:p>
        </p:txBody>
      </p:sp>
    </p:spTree>
    <p:extLst>
      <p:ext uri="{BB962C8B-B14F-4D97-AF65-F5344CB8AC3E}">
        <p14:creationId xmlns:p14="http://schemas.microsoft.com/office/powerpoint/2010/main" val="411358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626165"/>
            <a:ext cx="9720072" cy="5605669"/>
          </a:xfrm>
        </p:spPr>
        <p:txBody>
          <a:bodyPr>
            <a:noAutofit/>
          </a:bodyPr>
          <a:lstStyle/>
          <a:p>
            <a:pPr algn="ctr"/>
            <a:br>
              <a:rPr lang="it-IT" sz="3500" cap="none" dirty="0">
                <a:solidFill>
                  <a:schemeClr val="accent4"/>
                </a:solidFill>
              </a:rPr>
            </a:br>
            <a:br>
              <a:rPr lang="it-IT" sz="3500" cap="none" dirty="0">
                <a:solidFill>
                  <a:schemeClr val="accent4"/>
                </a:solidFill>
              </a:rPr>
            </a:br>
            <a:r>
              <a:rPr lang="it-IT" sz="3500" cap="none" dirty="0">
                <a:solidFill>
                  <a:schemeClr val="accent4"/>
                </a:solidFill>
              </a:rPr>
              <a:t>Molti fattori hanno contribuito a questa evoluzione; tra i più rilevanti possiamo citare:</a:t>
            </a:r>
            <a:br>
              <a:rPr lang="it-IT" sz="2000" dirty="0">
                <a:solidFill>
                  <a:schemeClr val="accent4"/>
                </a:solidFill>
              </a:rPr>
            </a:br>
            <a:endParaRPr lang="it-IT" sz="2000" dirty="0">
              <a:solidFill>
                <a:schemeClr val="accent4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49437B2-C8A8-A36F-A01D-6CE3A9D4DE3A}"/>
              </a:ext>
            </a:extLst>
          </p:cNvPr>
          <p:cNvSpPr/>
          <p:nvPr/>
        </p:nvSpPr>
        <p:spPr>
          <a:xfrm>
            <a:off x="7782560" y="4734560"/>
            <a:ext cx="883920" cy="85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8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64" y="0"/>
            <a:ext cx="4860036" cy="4925369"/>
          </a:xfrm>
        </p:spPr>
        <p:txBody>
          <a:bodyPr>
            <a:noAutofit/>
          </a:bodyPr>
          <a:lstStyle/>
          <a:p>
            <a:pPr algn="ctr"/>
            <a:r>
              <a:rPr lang="it-IT" sz="3000" b="1" cap="none" dirty="0">
                <a:solidFill>
                  <a:schemeClr val="accent2"/>
                </a:solidFill>
              </a:rPr>
              <a:t>1. </a:t>
            </a:r>
            <a:r>
              <a:rPr lang="it-IT" sz="3000" b="1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crescita della competizione globale</a:t>
            </a:r>
            <a:r>
              <a:rPr lang="it-IT" sz="3000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it-IT" sz="3000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000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cap="none" dirty="0">
                <a:solidFill>
                  <a:schemeClr val="accent4"/>
                </a:solidFill>
              </a:rPr>
              <a:t> poiché gli ostacoli al commercio sono stati ridotti e le reti di comunicazione globali sono migliorate in modo considerevole.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AF83ACE-9568-9EEA-FF55-2D316278233C}"/>
              </a:ext>
            </a:extLst>
          </p:cNvPr>
          <p:cNvSpPr txBox="1">
            <a:spLocks/>
          </p:cNvSpPr>
          <p:nvPr/>
        </p:nvSpPr>
        <p:spPr>
          <a:xfrm>
            <a:off x="6248400" y="85257"/>
            <a:ext cx="4656836" cy="4925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L'accrescersi del ruolo delle multinazionali, </a:t>
            </a:r>
            <a:br>
              <a:rPr lang="it-IT" sz="3000" cap="none" dirty="0">
                <a:solidFill>
                  <a:schemeClr val="accent2"/>
                </a:solidFill>
              </a:rPr>
            </a:br>
            <a:br>
              <a:rPr lang="it-IT" sz="3000" cap="none" dirty="0">
                <a:solidFill>
                  <a:schemeClr val="accent2"/>
                </a:solidFill>
              </a:rPr>
            </a:br>
            <a:r>
              <a:rPr lang="it-IT" sz="3000" cap="none" dirty="0">
                <a:solidFill>
                  <a:schemeClr val="accent4"/>
                </a:solidFill>
              </a:rPr>
              <a:t>che ignorano i confini geografici e di altro genere e cercano opportunità di profitto su scala globale.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29E7B4F-E554-DCC1-403D-AA5E8129239F}"/>
              </a:ext>
            </a:extLst>
          </p:cNvPr>
          <p:cNvSpPr txBox="1">
            <a:spLocks/>
          </p:cNvSpPr>
          <p:nvPr/>
        </p:nvSpPr>
        <p:spPr>
          <a:xfrm>
            <a:off x="653542" y="4185920"/>
            <a:ext cx="10884916" cy="267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cap="none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 continua innovazione tecnologica, </a:t>
            </a:r>
            <a:br>
              <a:rPr lang="it-IT" sz="3000" cap="none"/>
            </a:br>
            <a:br>
              <a:rPr lang="it-IT" sz="3000" cap="none"/>
            </a:br>
            <a:r>
              <a:rPr lang="it-IT" sz="3000" cap="none">
                <a:solidFill>
                  <a:schemeClr val="accent4"/>
                </a:solidFill>
              </a:rPr>
              <a:t>che ha dato origine a nuove fonti di concorrenza per prodotti e servizi già affermati.</a:t>
            </a:r>
            <a:endParaRPr lang="it-IT" sz="3000" cap="non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06" y="63500"/>
            <a:ext cx="3965956" cy="3817620"/>
          </a:xfrm>
        </p:spPr>
        <p:txBody>
          <a:bodyPr>
            <a:normAutofit/>
          </a:bodyPr>
          <a:lstStyle/>
          <a:p>
            <a:r>
              <a:rPr lang="it-IT" sz="3000" cap="none" dirty="0">
                <a:solidFill>
                  <a:schemeClr val="accent2"/>
                </a:solidFill>
                <a:latin typeface="Segoe UI" panose="020B0502040204020203" pitchFamily="34" charset="0"/>
              </a:rPr>
              <a:t>La </a:t>
            </a:r>
            <a:r>
              <a:rPr lang="it-IT" sz="3000" b="1" cap="none" dirty="0">
                <a:solidFill>
                  <a:schemeClr val="accent2"/>
                </a:solidFill>
                <a:latin typeface="Segoe UI" panose="020B0502040204020203" pitchFamily="34" charset="0"/>
              </a:rPr>
              <a:t>pianificazione di marketing </a:t>
            </a:r>
            <a:br>
              <a:rPr lang="it-IT" sz="3000" b="1" cap="none" dirty="0">
                <a:solidFill>
                  <a:schemeClr val="accent2"/>
                </a:solidFill>
                <a:latin typeface="Segoe UI" panose="020B0502040204020203" pitchFamily="34" charset="0"/>
              </a:rPr>
            </a:br>
            <a:br>
              <a:rPr lang="it-IT" sz="3000" b="1" cap="none" dirty="0">
                <a:solidFill>
                  <a:schemeClr val="accent2"/>
                </a:solidFill>
                <a:latin typeface="Segoe UI" panose="020B0502040204020203" pitchFamily="34" charset="0"/>
              </a:rPr>
            </a:br>
            <a:r>
              <a:rPr lang="it-IT" sz="3000" cap="none" dirty="0">
                <a:solidFill>
                  <a:schemeClr val="accent2"/>
                </a:solidFill>
                <a:latin typeface="Segoe UI" panose="020B0502040204020203" pitchFamily="34" charset="0"/>
              </a:rPr>
              <a:t>è un approccio adottato da molte imprese di successo orientate al mercato. </a:t>
            </a:r>
            <a:br>
              <a:rPr lang="it-IT" sz="3500" cap="none" dirty="0">
                <a:solidFill>
                  <a:srgbClr val="111B21"/>
                </a:solidFill>
                <a:latin typeface="Segoe UI" panose="020B0502040204020203" pitchFamily="34" charset="0"/>
              </a:rPr>
            </a:br>
            <a:endParaRPr lang="it-IT" sz="35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44FEFB-AF19-2385-7390-8ED7E67DE89D}"/>
              </a:ext>
            </a:extLst>
          </p:cNvPr>
          <p:cNvSpPr txBox="1"/>
          <p:nvPr/>
        </p:nvSpPr>
        <p:spPr>
          <a:xfrm>
            <a:off x="7112000" y="2723495"/>
            <a:ext cx="45821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cap="none" dirty="0">
                <a:solidFill>
                  <a:schemeClr val="accent4"/>
                </a:solidFill>
                <a:latin typeface="Segoe UI" panose="020B0502040204020203" pitchFamily="34" charset="0"/>
              </a:rPr>
              <a:t>Sebbene non sia affatto uno strumento nuovo, il </a:t>
            </a:r>
            <a:r>
              <a:rPr lang="it-IT" sz="3000" cap="none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grado di obiettività </a:t>
            </a:r>
            <a:r>
              <a:rPr lang="it-IT" sz="3000" cap="none" dirty="0">
                <a:solidFill>
                  <a:schemeClr val="accent4"/>
                </a:solidFill>
                <a:latin typeface="Segoe UI" panose="020B0502040204020203" pitchFamily="34" charset="0"/>
              </a:rPr>
              <a:t>e </a:t>
            </a:r>
            <a:r>
              <a:rPr lang="it-IT" sz="3000" cap="none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accuratezza</a:t>
            </a:r>
            <a:r>
              <a:rPr lang="it-IT" sz="3000" cap="none" dirty="0">
                <a:solidFill>
                  <a:schemeClr val="accent4"/>
                </a:solidFill>
                <a:latin typeface="Segoe UI" panose="020B0502040204020203" pitchFamily="34" charset="0"/>
              </a:rPr>
              <a:t> con cui tale approccio viene adottato può variare in modo rilevante.</a:t>
            </a:r>
            <a:endParaRPr lang="it-IT" sz="3000" dirty="0">
              <a:solidFill>
                <a:schemeClr val="accent4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7C734F2-7D6B-7D16-798E-732F6AF64C7E}"/>
              </a:ext>
            </a:extLst>
          </p:cNvPr>
          <p:cNvSpPr/>
          <p:nvPr/>
        </p:nvSpPr>
        <p:spPr>
          <a:xfrm>
            <a:off x="5242560" y="3576320"/>
            <a:ext cx="1137920" cy="6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Pianificazione di Marketing | Guida Pratica">
            <a:extLst>
              <a:ext uri="{FF2B5EF4-FFF2-40B4-BE49-F238E27FC236}">
                <a16:creationId xmlns:a16="http://schemas.microsoft.com/office/drawing/2014/main" id="{A5FCF4F7-14E3-DD9D-9821-D549C96F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3556000"/>
            <a:ext cx="4011422" cy="2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4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F43C1A-4D98-546D-8AE4-60B1D9773C36}"/>
              </a:ext>
            </a:extLst>
          </p:cNvPr>
          <p:cNvSpPr txBox="1"/>
          <p:nvPr/>
        </p:nvSpPr>
        <p:spPr>
          <a:xfrm>
            <a:off x="4951048" y="804333"/>
            <a:ext cx="6306003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>
                <a:solidFill>
                  <a:schemeClr val="accent2"/>
                </a:solidFill>
              </a:rPr>
              <a:t>La </a:t>
            </a:r>
            <a:r>
              <a:rPr lang="en-US" sz="25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pianificazione</a:t>
            </a:r>
            <a:r>
              <a:rPr lang="en-US" sz="25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di marketing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500" dirty="0" err="1">
                <a:solidFill>
                  <a:schemeClr val="accent2"/>
                </a:solidFill>
              </a:rPr>
              <a:t>richiede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che</a:t>
            </a:r>
            <a:r>
              <a:rPr lang="en-US" sz="2500" dirty="0">
                <a:solidFill>
                  <a:schemeClr val="accent2"/>
                </a:solidFill>
              </a:rPr>
              <a:t> il management </a:t>
            </a:r>
            <a:r>
              <a:rPr lang="en-US" sz="2500" dirty="0" err="1">
                <a:solidFill>
                  <a:schemeClr val="accent2"/>
                </a:solidFill>
              </a:rPr>
              <a:t>esprima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valutazioni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chiare</a:t>
            </a:r>
            <a:r>
              <a:rPr lang="en-US" sz="2500" dirty="0">
                <a:solidFill>
                  <a:schemeClr val="accent2"/>
                </a:solidFill>
              </a:rPr>
              <a:t> in </a:t>
            </a:r>
            <a:r>
              <a:rPr lang="en-US" sz="2500" dirty="0" err="1">
                <a:solidFill>
                  <a:schemeClr val="accent2"/>
                </a:solidFill>
              </a:rPr>
              <a:t>merito</a:t>
            </a:r>
            <a:r>
              <a:rPr lang="en-US" sz="2500" dirty="0">
                <a:solidFill>
                  <a:schemeClr val="accent2"/>
                </a:solidFill>
              </a:rPr>
              <a:t> alle </a:t>
            </a:r>
            <a:r>
              <a:rPr lang="en-US" sz="2500" dirty="0" err="1">
                <a:solidFill>
                  <a:schemeClr val="accent2"/>
                </a:solidFill>
              </a:rPr>
              <a:t>premesse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su</a:t>
            </a:r>
            <a:r>
              <a:rPr lang="en-US" sz="2500" dirty="0">
                <a:solidFill>
                  <a:schemeClr val="accent2"/>
                </a:solidFill>
              </a:rPr>
              <a:t> cui il piano è </a:t>
            </a:r>
            <a:r>
              <a:rPr lang="en-US" sz="2500" dirty="0" err="1">
                <a:solidFill>
                  <a:schemeClr val="accent2"/>
                </a:solidFill>
              </a:rPr>
              <a:t>costruito</a:t>
            </a:r>
            <a:r>
              <a:rPr lang="en-US" sz="2500" dirty="0">
                <a:solidFill>
                  <a:schemeClr val="accent2"/>
                </a:solidFill>
              </a:rPr>
              <a:t>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chemeClr val="accent2"/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500" dirty="0" err="1">
                <a:solidFill>
                  <a:schemeClr val="accent2"/>
                </a:solidFill>
              </a:rPr>
              <a:t>consente</a:t>
            </a:r>
            <a:r>
              <a:rPr lang="en-US" sz="2500" dirty="0">
                <a:solidFill>
                  <a:schemeClr val="accent2"/>
                </a:solidFill>
              </a:rPr>
              <a:t> di </a:t>
            </a:r>
            <a:r>
              <a:rPr lang="en-US" sz="2500" dirty="0" err="1">
                <a:solidFill>
                  <a:schemeClr val="accent2"/>
                </a:solidFill>
              </a:rPr>
              <a:t>progettare</a:t>
            </a:r>
            <a:r>
              <a:rPr lang="en-US" sz="2500" dirty="0">
                <a:solidFill>
                  <a:schemeClr val="accent2"/>
                </a:solidFill>
              </a:rPr>
              <a:t> e </a:t>
            </a:r>
            <a:r>
              <a:rPr lang="en-US" sz="2500" dirty="0" err="1">
                <a:solidFill>
                  <a:schemeClr val="accent2"/>
                </a:solidFill>
              </a:rPr>
              <a:t>mettere</a:t>
            </a:r>
            <a:r>
              <a:rPr lang="en-US" sz="2500" dirty="0">
                <a:solidFill>
                  <a:schemeClr val="accent2"/>
                </a:solidFill>
              </a:rPr>
              <a:t> in </a:t>
            </a:r>
            <a:r>
              <a:rPr lang="en-US" sz="2500" dirty="0" err="1">
                <a:solidFill>
                  <a:schemeClr val="accent2"/>
                </a:solidFill>
              </a:rPr>
              <a:t>atto</a:t>
            </a:r>
            <a:r>
              <a:rPr lang="en-US" sz="2500" dirty="0">
                <a:solidFill>
                  <a:schemeClr val="accent2"/>
                </a:solidFill>
              </a:rPr>
              <a:t> un </a:t>
            </a:r>
            <a:r>
              <a:rPr lang="en-US" sz="2500" dirty="0" err="1">
                <a:solidFill>
                  <a:schemeClr val="accent2"/>
                </a:solidFill>
              </a:rPr>
              <a:t>sistema</a:t>
            </a:r>
            <a:r>
              <a:rPr lang="en-US" sz="2500" dirty="0">
                <a:solidFill>
                  <a:schemeClr val="accent2"/>
                </a:solidFill>
              </a:rPr>
              <a:t> di </a:t>
            </a:r>
            <a:r>
              <a:rPr lang="en-US" sz="2500" dirty="0" err="1">
                <a:solidFill>
                  <a:schemeClr val="accent2"/>
                </a:solidFill>
              </a:rPr>
              <a:t>controllo</a:t>
            </a:r>
            <a:r>
              <a:rPr lang="en-US" sz="2500" dirty="0">
                <a:solidFill>
                  <a:schemeClr val="accent2"/>
                </a:solidFill>
              </a:rPr>
              <a:t> in cui le </a:t>
            </a:r>
            <a:r>
              <a:rPr lang="en-US" sz="2500" dirty="0" err="1">
                <a:solidFill>
                  <a:schemeClr val="accent2"/>
                </a:solidFill>
              </a:rPr>
              <a:t>prestazioni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possono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essere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valutate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sulla</a:t>
            </a:r>
            <a:r>
              <a:rPr lang="en-US" sz="2500" dirty="0">
                <a:solidFill>
                  <a:schemeClr val="accent2"/>
                </a:solidFill>
              </a:rPr>
              <a:t> base di </a:t>
            </a:r>
            <a:r>
              <a:rPr lang="en-US" sz="2500" dirty="0" err="1">
                <a:solidFill>
                  <a:schemeClr val="accent2"/>
                </a:solidFill>
              </a:rPr>
              <a:t>criteri</a:t>
            </a:r>
            <a:r>
              <a:rPr lang="en-US" sz="2500" dirty="0">
                <a:solidFill>
                  <a:schemeClr val="accent2"/>
                </a:solidFill>
              </a:rPr>
              <a:t> </a:t>
            </a:r>
            <a:r>
              <a:rPr lang="en-US" sz="2500" dirty="0" err="1">
                <a:solidFill>
                  <a:schemeClr val="accent2"/>
                </a:solidFill>
              </a:rPr>
              <a:t>predefiniti</a:t>
            </a:r>
            <a:r>
              <a:rPr lang="en-US" sz="25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39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È meglio il ponte o l'impianto? Ecco le differenze che ti aiuteranno ...">
            <a:extLst>
              <a:ext uri="{FF2B5EF4-FFF2-40B4-BE49-F238E27FC236}">
                <a16:creationId xmlns:a16="http://schemas.microsoft.com/office/drawing/2014/main" id="{43DA46CC-5408-2F7F-9157-1E7169241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r="9091" b="182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573E3B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 spc="200" dirty="0">
                <a:solidFill>
                  <a:srgbClr val="FFFFFF"/>
                </a:solidFill>
              </a:rPr>
              <a:t>Il </a:t>
            </a:r>
            <a:r>
              <a:rPr lang="en-US" sz="2000" spc="200" dirty="0" err="1">
                <a:solidFill>
                  <a:srgbClr val="FFFFFF"/>
                </a:solidFill>
              </a:rPr>
              <a:t>processo</a:t>
            </a:r>
            <a:r>
              <a:rPr lang="en-US" sz="2000" spc="200" dirty="0">
                <a:solidFill>
                  <a:srgbClr val="FFFFFF"/>
                </a:solidFill>
              </a:rPr>
              <a:t> di </a:t>
            </a:r>
            <a:r>
              <a:rPr lang="en-US" sz="2000" spc="200" dirty="0" err="1">
                <a:solidFill>
                  <a:srgbClr val="FFFFFF"/>
                </a:solidFill>
              </a:rPr>
              <a:t>pianificazione</a:t>
            </a:r>
            <a:r>
              <a:rPr lang="en-US" sz="2000" spc="200" dirty="0">
                <a:solidFill>
                  <a:srgbClr val="FFFFFF"/>
                </a:solidFill>
              </a:rPr>
              <a:t> di marketing </a:t>
            </a:r>
            <a:r>
              <a:rPr lang="en-US" sz="2000" spc="200" dirty="0" err="1">
                <a:solidFill>
                  <a:srgbClr val="FFFFFF"/>
                </a:solidFill>
              </a:rPr>
              <a:t>offre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diversi</a:t>
            </a:r>
            <a:r>
              <a:rPr lang="en-US" sz="2000" spc="200" dirty="0">
                <a:solidFill>
                  <a:srgbClr val="FFFFFF"/>
                </a:solidFill>
              </a:rPr>
              <a:t> </a:t>
            </a:r>
            <a:r>
              <a:rPr lang="en-US" sz="2000" spc="200" dirty="0" err="1">
                <a:solidFill>
                  <a:srgbClr val="FFFFFF"/>
                </a:solidFill>
              </a:rPr>
              <a:t>vantaggi</a:t>
            </a:r>
            <a:r>
              <a:rPr lang="en-US" sz="2000" spc="200" dirty="0">
                <a:solidFill>
                  <a:srgbClr val="FFFFFF"/>
                </a:solidFill>
              </a:rPr>
              <a:t>:</a:t>
            </a:r>
            <a:br>
              <a:rPr lang="en-US" sz="2000" spc="200" dirty="0">
                <a:solidFill>
                  <a:srgbClr val="FFFFFF"/>
                </a:solidFill>
              </a:rPr>
            </a:br>
            <a:br>
              <a:rPr lang="en-US" sz="2000" spc="200" dirty="0">
                <a:solidFill>
                  <a:srgbClr val="FFFFFF"/>
                </a:solidFill>
              </a:rPr>
            </a:br>
            <a:br>
              <a:rPr lang="en-US" sz="2000" spc="200" dirty="0">
                <a:solidFill>
                  <a:srgbClr val="FFFFFF"/>
                </a:solidFill>
              </a:rPr>
            </a:br>
            <a:endParaRPr lang="en-US" sz="2000" spc="200" dirty="0">
              <a:solidFill>
                <a:srgbClr val="FFFFFF"/>
              </a:solidFill>
            </a:endParaRPr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0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151</TotalTime>
  <Words>701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Poppins</vt:lpstr>
      <vt:lpstr>Segoe UI</vt:lpstr>
      <vt:lpstr>Times New Roman</vt:lpstr>
      <vt:lpstr>Trebuchet MS</vt:lpstr>
      <vt:lpstr>Tw Cen MT</vt:lpstr>
      <vt:lpstr>Wingdings</vt:lpstr>
      <vt:lpstr>Wingdings 3</vt:lpstr>
      <vt:lpstr>Integrale</vt:lpstr>
      <vt:lpstr>   Testo consigliato:   Kotler, P., Hollensen, S., &amp; Opresnik, M. O. (2022).  Social media marketing: Marketer dal phygital al metaverso.  HOEPLI EDITORE. </vt:lpstr>
      <vt:lpstr>INTRODUZIONE ALLA PIANIFICAZIONE DI MARKETING</vt:lpstr>
      <vt:lpstr>Il marketing   è la funzione organizzativa che ha il compito di individuare i target di riferimento e trovare il modo migliore per soddisfare bisogni e desideri in modo profittevole all'interno di un dato ambiente competitivo.</vt:lpstr>
      <vt:lpstr>Presentazione standard di PowerPoint</vt:lpstr>
      <vt:lpstr>  Molti fattori hanno contribuito a questa evoluzione; tra i più rilevanti possiamo citare: </vt:lpstr>
      <vt:lpstr>1. La crescita della competizione globale,   poiché gli ostacoli al commercio sono stati ridotti e le reti di comunicazione globali sono migliorate in modo considerevole.</vt:lpstr>
      <vt:lpstr>La pianificazione di marketing   è un approccio adottato da molte imprese di successo orientate al mercato.  </vt:lpstr>
      <vt:lpstr>Presentazione standard di PowerPoint</vt:lpstr>
      <vt:lpstr>Il processo di pianificazione di marketing offre diversi vantaggi:   </vt:lpstr>
      <vt:lpstr>    • coerenza:   i singoli piani di marketing devono essere coerenti con il piano aziendale generale e con gli altri piani sviluppati dalle diverse divisioni o funzioni aziendali.</vt:lpstr>
      <vt:lpstr>• Responsabilità:    tutti coloro che hanno la responsabilità di implementare le singole parti di un piano di marketing sanno quali sono le loro responsabilità e possono valutare le loro prestazioni rispetto a quanto previsto dai piani.</vt:lpstr>
      <vt:lpstr>• Comunicazione:   coloro che attuano i piani sanno anche quali sono gli obiettivi generali e quale può essere il contributo di ciascuno rispetto a tali obiettivi.</vt:lpstr>
      <vt:lpstr>• Impegno:   se i piani vengono concordati con coloro che sono coinvolti nella loro attuazione e con coloro che forniscono le risorse,    stimolano un impegno di gruppo per la loro realizzazione e portano, in ultima istanza, a una migliore implementazione della strategia.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13</cp:revision>
  <dcterms:created xsi:type="dcterms:W3CDTF">2023-04-01T14:58:36Z</dcterms:created>
  <dcterms:modified xsi:type="dcterms:W3CDTF">2024-02-22T18:31:10Z</dcterms:modified>
</cp:coreProperties>
</file>