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4" r:id="rId3"/>
    <p:sldId id="265" r:id="rId4"/>
    <p:sldId id="263" r:id="rId5"/>
    <p:sldId id="266" r:id="rId6"/>
    <p:sldId id="286" r:id="rId7"/>
    <p:sldId id="267" r:id="rId8"/>
    <p:sldId id="268" r:id="rId9"/>
    <p:sldId id="269" r:id="rId10"/>
    <p:sldId id="258" r:id="rId11"/>
    <p:sldId id="270" r:id="rId12"/>
    <p:sldId id="287" r:id="rId13"/>
    <p:sldId id="288" r:id="rId14"/>
    <p:sldId id="290" r:id="rId15"/>
    <p:sldId id="291" r:id="rId16"/>
    <p:sldId id="292" r:id="rId17"/>
    <p:sldId id="293" r:id="rId18"/>
    <p:sldId id="294" r:id="rId19"/>
    <p:sldId id="295" r:id="rId20"/>
    <p:sldId id="296" r:id="rId21"/>
    <p:sldId id="304" r:id="rId22"/>
    <p:sldId id="303" r:id="rId23"/>
    <p:sldId id="301" r:id="rId24"/>
    <p:sldId id="300" r:id="rId25"/>
    <p:sldId id="299"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Gli scenari del secondo 900</a:t>
            </a:r>
          </a:p>
        </p:txBody>
      </p:sp>
      <p:sp>
        <p:nvSpPr>
          <p:cNvPr id="3" name="Sottotitolo 2"/>
          <p:cNvSpPr>
            <a:spLocks noGrp="1"/>
          </p:cNvSpPr>
          <p:nvPr>
            <p:ph type="subTitle" idx="1"/>
          </p:nvPr>
        </p:nvSpPr>
        <p:spPr/>
        <p:txBody>
          <a:bodyPr>
            <a:normAutofit lnSpcReduction="10000"/>
          </a:bodyPr>
          <a:lstStyle/>
          <a:p>
            <a:r>
              <a:rPr lang="it-IT" b="1" dirty="0">
                <a:solidFill>
                  <a:schemeClr val="tx1"/>
                </a:solidFill>
                <a:latin typeface="Times New Roman" pitchFamily="18" charset="0"/>
                <a:cs typeface="Times New Roman" pitchFamily="18" charset="0"/>
              </a:rPr>
              <a:t>Prof. Pasquale </a:t>
            </a:r>
            <a:r>
              <a:rPr lang="it-IT" b="1" dirty="0" err="1">
                <a:solidFill>
                  <a:schemeClr val="tx1"/>
                </a:solidFill>
                <a:latin typeface="Times New Roman" pitchFamily="18" charset="0"/>
                <a:cs typeface="Times New Roman" pitchFamily="18" charset="0"/>
              </a:rPr>
              <a:t>Iuso</a:t>
            </a:r>
            <a:endParaRPr lang="it-IT" b="1" dirty="0">
              <a:solidFill>
                <a:schemeClr val="tx1"/>
              </a:solidFill>
              <a:latin typeface="Times New Roman" pitchFamily="18" charset="0"/>
              <a:cs typeface="Times New Roman" pitchFamily="18" charset="0"/>
            </a:endParaRPr>
          </a:p>
          <a:p>
            <a:pPr marL="514350" indent="-514350"/>
            <a:r>
              <a:rPr lang="it-IT" b="1" dirty="0">
                <a:solidFill>
                  <a:schemeClr val="tx1"/>
                </a:solidFill>
                <a:latin typeface="Times New Roman" pitchFamily="18" charset="0"/>
                <a:cs typeface="Times New Roman" pitchFamily="18" charset="0"/>
              </a:rPr>
              <a:t>Corso di laurea in Politiche Internazionali e della Sostenibilità</a:t>
            </a:r>
          </a:p>
          <a:p>
            <a:pPr marL="514350" indent="-514350"/>
            <a:r>
              <a:rPr lang="it-IT" b="1" dirty="0">
                <a:solidFill>
                  <a:schemeClr val="tx1"/>
                </a:solidFill>
                <a:latin typeface="Times New Roman" pitchFamily="18" charset="0"/>
                <a:cs typeface="Times New Roman" pitchFamily="18" charset="0"/>
              </a:rPr>
              <a:t>Storia e geopolitica del Novecento</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i="1" dirty="0"/>
              <a:t> </a:t>
            </a:r>
            <a:r>
              <a:rPr lang="it-IT" sz="3200" dirty="0"/>
              <a:t>I 3 mondi </a:t>
            </a:r>
            <a:br>
              <a:rPr lang="it-IT" dirty="0"/>
            </a:br>
            <a:r>
              <a:rPr lang="it-IT" dirty="0"/>
              <a:t> </a:t>
            </a:r>
            <a:r>
              <a:rPr lang="it-IT" sz="2000" dirty="0"/>
              <a:t>(la mappa è tratta da www.novecento.org)</a:t>
            </a:r>
            <a:endParaRPr lang="it-IT" sz="2000" i="1" dirty="0"/>
          </a:p>
        </p:txBody>
      </p:sp>
      <p:pic>
        <p:nvPicPr>
          <p:cNvPr id="4" name="Segnaposto contenuto 3" descr="mappa1.png"/>
          <p:cNvPicPr>
            <a:picLocks noGrp="1" noChangeAspect="1"/>
          </p:cNvPicPr>
          <p:nvPr>
            <p:ph idx="1"/>
          </p:nvPr>
        </p:nvPicPr>
        <p:blipFill>
          <a:blip r:embed="rId2"/>
          <a:stretch>
            <a:fillRect/>
          </a:stretch>
        </p:blipFill>
        <p:spPr>
          <a:xfrm>
            <a:off x="2381224" y="1785927"/>
            <a:ext cx="7000924" cy="3430455"/>
          </a:xfrm>
        </p:spPr>
      </p:pic>
      <p:sp>
        <p:nvSpPr>
          <p:cNvPr id="3" name="CasellaDiTesto 2">
            <a:extLst>
              <a:ext uri="{FF2B5EF4-FFF2-40B4-BE49-F238E27FC236}">
                <a16:creationId xmlns:a16="http://schemas.microsoft.com/office/drawing/2014/main" id="{F30CD2C4-1465-4FF3-9F3C-9D5AABA76A0D}"/>
              </a:ext>
            </a:extLst>
          </p:cNvPr>
          <p:cNvSpPr txBox="1"/>
          <p:nvPr/>
        </p:nvSpPr>
        <p:spPr>
          <a:xfrm>
            <a:off x="1964268" y="5664200"/>
            <a:ext cx="7763932" cy="923330"/>
          </a:xfrm>
          <a:prstGeom prst="rect">
            <a:avLst/>
          </a:prstGeom>
          <a:noFill/>
        </p:spPr>
        <p:txBody>
          <a:bodyPr wrap="square" rtlCol="0">
            <a:spAutoFit/>
          </a:bodyPr>
          <a:lstStyle/>
          <a:p>
            <a:r>
              <a:rPr lang="it-IT" dirty="0"/>
              <a:t>Le nuove prospettive e i risultati che ottengono producono la più grande ed ampia trasformazione del nord del mondo. </a:t>
            </a:r>
          </a:p>
          <a:p>
            <a:r>
              <a:rPr lang="it-IT" dirty="0"/>
              <a:t>I prezzi pagati dai tanti sud saranno comunque devastanti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88223"/>
          </a:xfrm>
        </p:spPr>
        <p:txBody>
          <a:bodyPr>
            <a:normAutofit/>
          </a:bodyPr>
          <a:lstStyle/>
          <a:p>
            <a:r>
              <a:rPr lang="it-IT" sz="3200" dirty="0"/>
              <a:t>Osservando la mappa</a:t>
            </a:r>
          </a:p>
        </p:txBody>
      </p:sp>
      <p:sp>
        <p:nvSpPr>
          <p:cNvPr id="3" name="Segnaposto contenuto 2"/>
          <p:cNvSpPr>
            <a:spLocks noGrp="1"/>
          </p:cNvSpPr>
          <p:nvPr>
            <p:ph idx="1"/>
          </p:nvPr>
        </p:nvSpPr>
        <p:spPr>
          <a:xfrm>
            <a:off x="1981200" y="1500175"/>
            <a:ext cx="8229600" cy="4733715"/>
          </a:xfrm>
        </p:spPr>
        <p:txBody>
          <a:bodyPr>
            <a:noAutofit/>
          </a:bodyPr>
          <a:lstStyle/>
          <a:p>
            <a:pPr algn="just"/>
            <a:r>
              <a:rPr lang="it-IT" dirty="0"/>
              <a:t>Tre “mondi” che corrispondono a tre generazioni, e a tre trasformazioni radicali della società</a:t>
            </a:r>
          </a:p>
          <a:p>
            <a:pPr lvl="1" algn="just"/>
            <a:r>
              <a:rPr lang="it-IT" sz="1800" dirty="0"/>
              <a:t>Società agricola (che termina negli anni 50)</a:t>
            </a:r>
          </a:p>
          <a:p>
            <a:pPr lvl="1" algn="just"/>
            <a:r>
              <a:rPr lang="it-IT" sz="1800" dirty="0"/>
              <a:t>Società industriale (che termina con gli anni 70)</a:t>
            </a:r>
          </a:p>
          <a:p>
            <a:pPr lvl="1" algn="just"/>
            <a:r>
              <a:rPr lang="it-IT" sz="1800" dirty="0"/>
              <a:t>Società post industriale che arriva al 2008 </a:t>
            </a:r>
          </a:p>
          <a:p>
            <a:pPr algn="just"/>
            <a:r>
              <a:rPr lang="it-IT" dirty="0"/>
              <a:t>Questo sostituirsi determina fenomeni e produce avvenimenti del tutto nuovi o dagli effetti radicali:</a:t>
            </a:r>
          </a:p>
          <a:p>
            <a:pPr lvl="1" algn="just"/>
            <a:r>
              <a:rPr lang="it-IT" sz="1800" dirty="0"/>
              <a:t>Decolonizzazione e apparizione di nuovi soggetti internazionali: mondializzazione e regionalizzazione delle nazioni</a:t>
            </a:r>
          </a:p>
          <a:p>
            <a:pPr lvl="1" algn="just"/>
            <a:r>
              <a:rPr lang="it-IT" sz="1800" dirty="0"/>
              <a:t>Migrazioni e spostamenti di popolazioni come dato strutturale </a:t>
            </a:r>
          </a:p>
          <a:p>
            <a:pPr lvl="1" algn="just"/>
            <a:r>
              <a:rPr lang="it-IT" sz="1800" dirty="0"/>
              <a:t>Trasformazione: dall’industria alla dimensione digitale dei flussi e delle economia</a:t>
            </a:r>
          </a:p>
          <a:p>
            <a:pPr lvl="1" algn="just"/>
            <a:r>
              <a:rPr lang="it-IT" sz="1800" dirty="0"/>
              <a:t>Smaterializzazione e nuovi lavori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88223"/>
          </a:xfrm>
        </p:spPr>
        <p:txBody>
          <a:bodyPr>
            <a:normAutofit/>
          </a:bodyPr>
          <a:lstStyle/>
          <a:p>
            <a:r>
              <a:rPr lang="it-IT" sz="3200" dirty="0"/>
              <a:t>Osservando la mappa</a:t>
            </a:r>
          </a:p>
        </p:txBody>
      </p:sp>
      <p:sp>
        <p:nvSpPr>
          <p:cNvPr id="3" name="Segnaposto contenuto 2"/>
          <p:cNvSpPr>
            <a:spLocks noGrp="1"/>
          </p:cNvSpPr>
          <p:nvPr>
            <p:ph idx="1"/>
          </p:nvPr>
        </p:nvSpPr>
        <p:spPr>
          <a:xfrm>
            <a:off x="1981200" y="1500175"/>
            <a:ext cx="8229600" cy="4733715"/>
          </a:xfrm>
        </p:spPr>
        <p:txBody>
          <a:bodyPr>
            <a:noAutofit/>
          </a:bodyPr>
          <a:lstStyle/>
          <a:p>
            <a:pPr algn="just"/>
            <a:r>
              <a:rPr lang="it-IT" sz="1800" dirty="0"/>
              <a:t>Il succedersi degli avvenimenti produce in parallelo un progressivo modificarsi dei rapporti di forza non solo fra i due blocchi, ma all’interno delle rispettive aree di influenza.</a:t>
            </a:r>
          </a:p>
          <a:p>
            <a:pPr algn="just"/>
            <a:endParaRPr lang="it-IT" sz="1800" dirty="0"/>
          </a:p>
          <a:p>
            <a:pPr algn="just"/>
            <a:r>
              <a:rPr lang="it-IT" dirty="0"/>
              <a:t>T</a:t>
            </a:r>
            <a:r>
              <a:rPr lang="it-IT" sz="1800" dirty="0"/>
              <a:t>endono a diffondersi non solo le cosiddette guerre per interposta potenza ma, si determinano nuove istanze che emergeranno con forza al termine della Guerra Fredda, mentre nuove potenze definiscono le proprie aree regionali di interesse. </a:t>
            </a:r>
          </a:p>
          <a:p>
            <a:pPr marL="0" indent="0" algn="just">
              <a:buNone/>
            </a:pPr>
            <a:endParaRPr lang="it-IT" sz="1800" dirty="0"/>
          </a:p>
          <a:p>
            <a:pPr algn="just"/>
            <a:r>
              <a:rPr lang="it-IT" sz="1800" dirty="0"/>
              <a:t>L’affacciarsi delle nuove generazioni produce </a:t>
            </a:r>
            <a:r>
              <a:rPr lang="it-IT" dirty="0"/>
              <a:t>una rottura degli schemi tradizionali: a partire dalla metà degli anni Sessanta il  mondo è scosso da movimenti (non necessariamente giovanili o politici ma anche nei paesi ex-coloniali o che reclamano l’indipendenza) che segnano non solo un nuovo protagonismo. </a:t>
            </a:r>
          </a:p>
          <a:p>
            <a:pPr algn="just"/>
            <a:endParaRPr lang="it-IT" dirty="0"/>
          </a:p>
        </p:txBody>
      </p:sp>
    </p:spTree>
    <p:extLst>
      <p:ext uri="{BB962C8B-B14F-4D97-AF65-F5344CB8AC3E}">
        <p14:creationId xmlns:p14="http://schemas.microsoft.com/office/powerpoint/2010/main" val="418539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88223"/>
          </a:xfrm>
        </p:spPr>
        <p:txBody>
          <a:bodyPr>
            <a:normAutofit/>
          </a:bodyPr>
          <a:lstStyle/>
          <a:p>
            <a:r>
              <a:rPr lang="it-IT" sz="3200" dirty="0"/>
              <a:t>Osservando la mappa</a:t>
            </a:r>
          </a:p>
        </p:txBody>
      </p:sp>
      <p:sp>
        <p:nvSpPr>
          <p:cNvPr id="3" name="Segnaposto contenuto 2"/>
          <p:cNvSpPr>
            <a:spLocks noGrp="1"/>
          </p:cNvSpPr>
          <p:nvPr>
            <p:ph idx="1"/>
          </p:nvPr>
        </p:nvSpPr>
        <p:spPr>
          <a:xfrm>
            <a:off x="1981200" y="1500175"/>
            <a:ext cx="8229600" cy="4733715"/>
          </a:xfrm>
        </p:spPr>
        <p:txBody>
          <a:bodyPr>
            <a:noAutofit/>
          </a:bodyPr>
          <a:lstStyle/>
          <a:p>
            <a:pPr algn="just"/>
            <a:r>
              <a:rPr lang="it-IT" sz="1800" dirty="0"/>
              <a:t>Con questi movimenti si affermano nuovi temi e nuovi valori e riferimento</a:t>
            </a:r>
          </a:p>
          <a:p>
            <a:pPr algn="just"/>
            <a:endParaRPr lang="it-IT" sz="1800" dirty="0"/>
          </a:p>
          <a:p>
            <a:pPr algn="just"/>
            <a:r>
              <a:rPr lang="it-IT" dirty="0"/>
              <a:t>La crisi del sistema industriale, iniziata nelle crisi degli anni 70, è destinata ad esplodere con il nuovo decennio.</a:t>
            </a:r>
          </a:p>
          <a:p>
            <a:pPr algn="just"/>
            <a:endParaRPr lang="it-IT" dirty="0"/>
          </a:p>
          <a:p>
            <a:pPr algn="just"/>
            <a:r>
              <a:rPr lang="it-IT" dirty="0"/>
              <a:t>Al termine degli anni 80, la fine dei blocchi, apre scenari del tutto nuovi: economici, rapporti internazionali, finanziarizzazione del capitalismo, temi ambientali e della sostenibilità, diritti, terziarizzazione, società dell’informazione, digitalizzazione accompagnano la nuova fase che ci porta al 2008.</a:t>
            </a:r>
          </a:p>
          <a:p>
            <a:pPr marL="0" indent="0" algn="just">
              <a:buNone/>
            </a:pPr>
            <a:endParaRPr lang="it-IT" sz="1800" dirty="0"/>
          </a:p>
        </p:txBody>
      </p:sp>
    </p:spTree>
    <p:extLst>
      <p:ext uri="{BB962C8B-B14F-4D97-AF65-F5344CB8AC3E}">
        <p14:creationId xmlns:p14="http://schemas.microsoft.com/office/powerpoint/2010/main" val="363577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722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p:txBody>
          <a:bodyPr/>
          <a:lstStyle/>
          <a:p>
            <a:pPr algn="just"/>
            <a:r>
              <a:rPr lang="it-IT" dirty="0"/>
              <a:t>Le due guerre mondiali sono </a:t>
            </a:r>
            <a:r>
              <a:rPr lang="it-IT" b="1" dirty="0"/>
              <a:t>al centro della storia novecentesca dell'Europa e del suo rapporto con il mondo</a:t>
            </a:r>
            <a:r>
              <a:rPr lang="it-IT" dirty="0"/>
              <a:t>. </a:t>
            </a:r>
          </a:p>
          <a:p>
            <a:pPr algn="just"/>
            <a:r>
              <a:rPr lang="it-IT" dirty="0"/>
              <a:t>Dopo la Prima guerra mondiale si sono ridisegnate le architetture geopolitiche del continente e si è riconfigurata la sua proiezione mondiale, ma si sono ridefinite anche le dinamiche politico-culturali. </a:t>
            </a:r>
          </a:p>
          <a:p>
            <a:pPr algn="just"/>
            <a:r>
              <a:rPr lang="it-IT" dirty="0"/>
              <a:t>Al termine della Seconda guerra mondiale un'Europa distrutta ha affrontato la sua ricostruzione in un quadro geopolitico dominato da due potenze coinvolte nelle vicende continentali, ma ad essa anche esterne. </a:t>
            </a:r>
          </a:p>
          <a:p>
            <a:pPr algn="just"/>
            <a:r>
              <a:rPr lang="it-IT" dirty="0"/>
              <a:t>La guerra fredda diventava la chiave di volta di nuovi equilibri internazionali, ma anche di quelli politici, economici e culturali.</a:t>
            </a:r>
          </a:p>
        </p:txBody>
      </p:sp>
    </p:spTree>
    <p:extLst>
      <p:ext uri="{BB962C8B-B14F-4D97-AF65-F5344CB8AC3E}">
        <p14:creationId xmlns:p14="http://schemas.microsoft.com/office/powerpoint/2010/main" val="320958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p:txBody>
          <a:bodyPr>
            <a:normAutofit lnSpcReduction="10000"/>
          </a:bodyPr>
          <a:lstStyle/>
          <a:p>
            <a:pPr algn="just"/>
            <a:r>
              <a:rPr lang="it-IT" dirty="0"/>
              <a:t>Per certi aspetti il secondo novecento è il mezzo secolo più lungo: inizia nella guerra fredda e termina nella globalizzazione ma è caratterizzato da una serie di fratture. </a:t>
            </a:r>
          </a:p>
          <a:p>
            <a:pPr algn="just"/>
            <a:r>
              <a:rPr lang="it-IT" dirty="0"/>
              <a:t>Per identificarle occorre periodizzare tenendo conto dei momenti di tensione e di rivendicazione che hanno – nel tempo lungo – modificato modelli e assetti egemonici (la GF NON è tutta uguale)</a:t>
            </a:r>
          </a:p>
          <a:p>
            <a:pPr algn="just"/>
            <a:r>
              <a:rPr lang="it-IT" dirty="0"/>
              <a:t>5 marzo 1946: «una cortina di ferro è scesa sull’Europa» (W. Churchill, ex premier GB). Il mondo e l’Europa sono divise in due parti. </a:t>
            </a:r>
          </a:p>
          <a:p>
            <a:pPr algn="just"/>
            <a:r>
              <a:rPr lang="it-IT" dirty="0"/>
              <a:t>E’ la </a:t>
            </a:r>
            <a:r>
              <a:rPr lang="it-IT" b="1" dirty="0"/>
              <a:t>prima grande frattura geopolitica </a:t>
            </a:r>
            <a:r>
              <a:rPr lang="it-IT" dirty="0"/>
              <a:t>del II^ 900 che coinvolge non solo gli stati vincitori della GM e le loro ideologie (la democrazia liberale e il comunismo) ma incise profondamente nella dialettica interna (politica, economica, dei movimenti, sociale) dei singoli Stati e nelle trame che si intrecciano a livello nazionale e internazionale.</a:t>
            </a:r>
          </a:p>
          <a:p>
            <a:pPr algn="just"/>
            <a:endParaRPr lang="it-IT" dirty="0"/>
          </a:p>
        </p:txBody>
      </p:sp>
    </p:spTree>
    <p:extLst>
      <p:ext uri="{BB962C8B-B14F-4D97-AF65-F5344CB8AC3E}">
        <p14:creationId xmlns:p14="http://schemas.microsoft.com/office/powerpoint/2010/main" val="302158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p:txBody>
          <a:bodyPr>
            <a:normAutofit fontScale="92500" lnSpcReduction="20000"/>
          </a:bodyPr>
          <a:lstStyle/>
          <a:p>
            <a:pPr algn="just">
              <a:lnSpc>
                <a:spcPct val="110000"/>
              </a:lnSpc>
            </a:pPr>
            <a:r>
              <a:rPr lang="it-IT" b="1" dirty="0"/>
              <a:t>La seconda frattura </a:t>
            </a:r>
            <a:r>
              <a:rPr lang="it-IT" dirty="0"/>
              <a:t>è l’emergere – con i movimenti di indipendenza coloniale – di un Terzo Mondo (Africa e Asia) e di una parte del continente americano (indipendenza da Usa – dottrina Monroe, </a:t>
            </a:r>
            <a:r>
              <a:rPr lang="it-IT" dirty="0" err="1"/>
              <a:t>Mahan</a:t>
            </a:r>
            <a:r>
              <a:rPr lang="it-IT" dirty="0"/>
              <a:t>) che ricercano una via intermedia fra Mosca e Washington</a:t>
            </a:r>
          </a:p>
          <a:p>
            <a:pPr algn="just">
              <a:lnSpc>
                <a:spcPct val="110000"/>
              </a:lnSpc>
            </a:pPr>
            <a:r>
              <a:rPr lang="it-IT" dirty="0"/>
              <a:t>Conferenza di Bandung (afro asiatica 18-24 aprile 1955 in Indonesia) del movimento dei non allineati: segnò l'affermazione del Terzo Mondo e del movimento dei non allineati sulla scena mondiale. </a:t>
            </a:r>
          </a:p>
          <a:p>
            <a:pPr algn="just">
              <a:lnSpc>
                <a:spcPct val="110000"/>
              </a:lnSpc>
            </a:pPr>
            <a:r>
              <a:rPr lang="it-IT" dirty="0"/>
              <a:t>I protagonisti dell'incontro furono l'indonesiano </a:t>
            </a:r>
            <a:r>
              <a:rPr lang="it-IT" dirty="0" err="1"/>
              <a:t>Sukarno</a:t>
            </a:r>
            <a:r>
              <a:rPr lang="it-IT" dirty="0"/>
              <a:t>, l'indiano </a:t>
            </a:r>
            <a:r>
              <a:rPr lang="it-IT" dirty="0" err="1"/>
              <a:t>Nehru</a:t>
            </a:r>
            <a:r>
              <a:rPr lang="it-IT" dirty="0"/>
              <a:t> e il cinese Zhou </a:t>
            </a:r>
            <a:r>
              <a:rPr lang="it-IT" dirty="0" err="1"/>
              <a:t>Enlai</a:t>
            </a:r>
            <a:r>
              <a:rPr lang="it-IT" dirty="0"/>
              <a:t>, l’egiziano Nasser. </a:t>
            </a:r>
          </a:p>
          <a:p>
            <a:pPr algn="just">
              <a:lnSpc>
                <a:spcPct val="110000"/>
              </a:lnSpc>
            </a:pPr>
            <a:r>
              <a:rPr lang="it-IT" dirty="0"/>
              <a:t>Nella dichiarazione finale si proclamò l'eguaglianza tra tutte le nazioni, il sostegno ai movimenti impegnati nella lotta al colonialismo, il rifiuto delle alleanze militari egemonizzate dalle superpotenze e alcuni principi fondamentali di cooperazione politica internazionale fra i Paesi aderenti.</a:t>
            </a:r>
          </a:p>
          <a:p>
            <a:pPr algn="just"/>
            <a:endParaRPr lang="it-IT" dirty="0"/>
          </a:p>
        </p:txBody>
      </p:sp>
    </p:spTree>
    <p:extLst>
      <p:ext uri="{BB962C8B-B14F-4D97-AF65-F5344CB8AC3E}">
        <p14:creationId xmlns:p14="http://schemas.microsoft.com/office/powerpoint/2010/main" val="223919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a:xfrm>
            <a:off x="2589212" y="2133600"/>
            <a:ext cx="8915400" cy="4100290"/>
          </a:xfrm>
        </p:spPr>
        <p:txBody>
          <a:bodyPr>
            <a:normAutofit fontScale="85000" lnSpcReduction="10000"/>
          </a:bodyPr>
          <a:lstStyle/>
          <a:p>
            <a:pPr algn="just">
              <a:lnSpc>
                <a:spcPct val="110000"/>
              </a:lnSpc>
            </a:pPr>
            <a:r>
              <a:rPr lang="it-IT" sz="1900" dirty="0"/>
              <a:t>Bandung fu un acceleratore dei processi di decolonizzazione</a:t>
            </a:r>
          </a:p>
          <a:p>
            <a:pPr algn="just">
              <a:lnSpc>
                <a:spcPct val="110000"/>
              </a:lnSpc>
            </a:pPr>
            <a:r>
              <a:rPr lang="it-IT" sz="1900" dirty="0"/>
              <a:t>La configurazione del movimento nel suo complesso incise sugli equilibri globali, ma  ben presto emersero differenze interne fra i paesi ideologicamente prossimi o vicini a uno dei due blocchi e quelli realmente distanti da Mosca e Washington. </a:t>
            </a:r>
          </a:p>
          <a:p>
            <a:pPr algn="just">
              <a:lnSpc>
                <a:spcPct val="110000"/>
              </a:lnSpc>
            </a:pPr>
            <a:r>
              <a:rPr lang="it-IT" sz="1900" dirty="0"/>
              <a:t>La vittoria di Fidel Castro a Cuba (1959), l’indipendenza algerina (1962), rottura tra Pechino e Mosca allargarono le speranze di una strada alternativa al bipolarismo</a:t>
            </a:r>
          </a:p>
          <a:p>
            <a:pPr algn="just">
              <a:lnSpc>
                <a:spcPct val="110000"/>
              </a:lnSpc>
            </a:pPr>
            <a:r>
              <a:rPr lang="it-IT" sz="1900" dirty="0"/>
              <a:t>Speranze ben presto tolte di torno dalle guerre fra i paesi membri (spesso i più poveri del mondo) dove USA e URSS giocarono un ruolo importante</a:t>
            </a:r>
          </a:p>
          <a:p>
            <a:pPr algn="just">
              <a:lnSpc>
                <a:spcPct val="110000"/>
              </a:lnSpc>
            </a:pPr>
            <a:r>
              <a:rPr lang="it-IT" sz="1900" dirty="0"/>
              <a:t>Guerre tra poveri: l'Etiopia che stermina gli eritrei e combatte la Somalia; l'Indonesia occupa l'isola di Timor e uccide decine di migliaia di abitanti; l'India contro il Pakistan, il Pakistan contro il Bangladesh, la Cina contro l'India, il Vietnam contro la Cina, la Cambogia contro il Vietnam, la Libia contro il Ciad, il Marocco contro la Libia, la Giordania contro l'OLP, il Kenya contro l'Uganda, l'Iraq contro l'Iran</a:t>
            </a:r>
          </a:p>
          <a:p>
            <a:pPr algn="just"/>
            <a:endParaRPr lang="it-IT" dirty="0"/>
          </a:p>
        </p:txBody>
      </p:sp>
    </p:spTree>
    <p:extLst>
      <p:ext uri="{BB962C8B-B14F-4D97-AF65-F5344CB8AC3E}">
        <p14:creationId xmlns:p14="http://schemas.microsoft.com/office/powerpoint/2010/main" val="28558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a:xfrm>
            <a:off x="2589212" y="2133600"/>
            <a:ext cx="8915400" cy="4100290"/>
          </a:xfrm>
        </p:spPr>
        <p:txBody>
          <a:bodyPr>
            <a:normAutofit/>
          </a:bodyPr>
          <a:lstStyle/>
          <a:p>
            <a:pPr algn="just"/>
            <a:r>
              <a:rPr lang="it-IT" dirty="0"/>
              <a:t>La crisi del 1973 e 1976 (petrolio) spacca ulteriormente il movimento all’interno del quale i produttori di petrolio assumono una posizione di scontro con l’Occidente</a:t>
            </a:r>
          </a:p>
          <a:p>
            <a:pPr algn="just"/>
            <a:r>
              <a:rPr lang="it-IT" dirty="0"/>
              <a:t>Tra il 1980 e il 1992 il movimento dei Non allineati entra in una parabola centripeta non cogliendo le grandi trasformazioni in atto e potendo semplicemente constatare la fine della GF, l’esplosione delle guerre in Jugoslavia (uno dei paesi fondatori) e in Iraq.</a:t>
            </a:r>
          </a:p>
          <a:p>
            <a:pPr algn="just"/>
            <a:r>
              <a:rPr lang="it-IT" dirty="0"/>
              <a:t>La fine del bipolarismo e la globalizzazione fecero crollare l’orizzonte della terza via, lasciando in una sorta di limbo coloro che erano stati protagonisti ma hanno progressivamente sempre più grandi problemi a trovare una collocazione precisa in un sistema di relazioni globalizzato. </a:t>
            </a:r>
          </a:p>
        </p:txBody>
      </p:sp>
    </p:spTree>
    <p:extLst>
      <p:ext uri="{BB962C8B-B14F-4D97-AF65-F5344CB8AC3E}">
        <p14:creationId xmlns:p14="http://schemas.microsoft.com/office/powerpoint/2010/main" val="190269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a:xfrm>
            <a:off x="2589212" y="2133600"/>
            <a:ext cx="8915400" cy="4100290"/>
          </a:xfrm>
        </p:spPr>
        <p:txBody>
          <a:bodyPr>
            <a:normAutofit/>
          </a:bodyPr>
          <a:lstStyle/>
          <a:p>
            <a:pPr algn="just"/>
            <a:r>
              <a:rPr lang="it-IT" dirty="0"/>
              <a:t>La </a:t>
            </a:r>
            <a:r>
              <a:rPr lang="it-IT" b="1" dirty="0"/>
              <a:t>terza frattura geopolitica </a:t>
            </a:r>
            <a:r>
              <a:rPr lang="it-IT" dirty="0"/>
              <a:t>del secondo 900 è sicuramente l’avvio dei processi di integrazione europea e la nascita della Comunità.</a:t>
            </a:r>
          </a:p>
          <a:p>
            <a:pPr algn="just"/>
            <a:r>
              <a:rPr lang="it-IT" dirty="0"/>
              <a:t>Un processo lungo, complesso, non lineare che di fatto sul piano economico si pone come soggetto terzo a livello mondiale, mentre su quello della politica estera e della forza militare rimane incardinato nel sistema occidentale. </a:t>
            </a:r>
          </a:p>
          <a:p>
            <a:pPr algn="just"/>
            <a:r>
              <a:rPr lang="it-IT" dirty="0"/>
              <a:t>Un progressivo allargamento ad est con la fine del blocco orientale che ha posto e pone problemi di equilibrio fra un occidente europeo ed un oriente europeo fra loro differenti e con percorsi di maturazione democratica e dei diritti ancora in corso.</a:t>
            </a:r>
          </a:p>
          <a:p>
            <a:pPr algn="just"/>
            <a:r>
              <a:rPr lang="it-IT" dirty="0"/>
              <a:t>Un est europeo ed un ovest europeo differenti per cultura, modelli sociali, diritti e tutela delle libertà che – pur essendo una periferia dello scenario geopolitico – è tornato ad essere uno dei protagonisti.</a:t>
            </a:r>
          </a:p>
          <a:p>
            <a:pPr algn="just"/>
            <a:endParaRPr lang="it-IT" dirty="0"/>
          </a:p>
          <a:p>
            <a:pPr algn="just"/>
            <a:endParaRPr lang="it-IT" dirty="0"/>
          </a:p>
        </p:txBody>
      </p:sp>
    </p:spTree>
    <p:extLst>
      <p:ext uri="{BB962C8B-B14F-4D97-AF65-F5344CB8AC3E}">
        <p14:creationId xmlns:p14="http://schemas.microsoft.com/office/powerpoint/2010/main" val="231626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22090"/>
          </a:xfrm>
        </p:spPr>
        <p:txBody>
          <a:bodyPr>
            <a:normAutofit/>
          </a:bodyPr>
          <a:lstStyle/>
          <a:p>
            <a:r>
              <a:rPr lang="it-IT" sz="3200" dirty="0"/>
              <a:t>Punti di partenza</a:t>
            </a:r>
          </a:p>
        </p:txBody>
      </p:sp>
      <p:sp>
        <p:nvSpPr>
          <p:cNvPr id="3" name="Segnaposto contenuto 2"/>
          <p:cNvSpPr>
            <a:spLocks noGrp="1"/>
          </p:cNvSpPr>
          <p:nvPr>
            <p:ph idx="1"/>
          </p:nvPr>
        </p:nvSpPr>
        <p:spPr>
          <a:xfrm>
            <a:off x="2589212" y="1557867"/>
            <a:ext cx="8915400" cy="4353355"/>
          </a:xfrm>
        </p:spPr>
        <p:txBody>
          <a:bodyPr>
            <a:normAutofit fontScale="77500" lnSpcReduction="20000"/>
          </a:bodyPr>
          <a:lstStyle/>
          <a:p>
            <a:pPr algn="just"/>
            <a:r>
              <a:rPr lang="it-IT" sz="2200" dirty="0"/>
              <a:t>Il secondo Novecento ha caratteristiche del tutto nuove rispetto alla prima parte del secolo rispetto alla dimensione dei fenomeni, ai soggetti in campo, al ruolo delle potenze, alle connessioni economiche, alla dimensione internazionale che tende ad essere prioritaria e decisiva</a:t>
            </a:r>
          </a:p>
          <a:p>
            <a:pPr marL="457200" lvl="1" indent="0" algn="just">
              <a:buNone/>
            </a:pPr>
            <a:r>
              <a:rPr lang="it-IT" sz="2000" dirty="0"/>
              <a:t> </a:t>
            </a:r>
          </a:p>
          <a:p>
            <a:pPr algn="just"/>
            <a:r>
              <a:rPr lang="it-IT" sz="2200" dirty="0"/>
              <a:t>Fissare grandi temi e grandi partizioni contribuisce a identificare gli elementi strutturali per delimitare il campo e identificare i soggetti che lo compongono, specie per la crescita delle connessioni e delle relazioni fra una parte e il tutto</a:t>
            </a:r>
          </a:p>
          <a:p>
            <a:pPr lvl="1" algn="just"/>
            <a:endParaRPr lang="it-IT" sz="2000" dirty="0"/>
          </a:p>
          <a:p>
            <a:pPr algn="just"/>
            <a:r>
              <a:rPr lang="it-IT" sz="2200" dirty="0"/>
              <a:t>Periodizzare: perché la storia si colloca in uno scenario internazionale ed è attraverso questo che definisce la prima. Dopo l’89, con la fine dei blocchi contrapposti,  la questione diviene ancor più complessa</a:t>
            </a:r>
          </a:p>
          <a:p>
            <a:pPr marL="0" indent="0" algn="just">
              <a:buNone/>
            </a:pPr>
            <a:endParaRPr lang="it-IT" sz="2200" dirty="0"/>
          </a:p>
          <a:p>
            <a:pPr algn="just"/>
            <a:r>
              <a:rPr lang="it-IT" sz="2200" dirty="0"/>
              <a:t>L’Italia nel secondo Novecento ha una posizione secondaria, è condizionata dalla sconfitta, si rende protagonista nei processi di integrazione ma il suo ruolo è inserito ed è tale solo nel quadro globale. </a:t>
            </a:r>
          </a:p>
          <a:p>
            <a:pPr lvl="1" algn="just">
              <a:buNone/>
            </a:pPr>
            <a:endParaRPr lang="it-IT"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CFB1E-729A-47DB-BDC9-75A9B27FB52A}"/>
              </a:ext>
            </a:extLst>
          </p:cNvPr>
          <p:cNvSpPr>
            <a:spLocks noGrp="1"/>
          </p:cNvSpPr>
          <p:nvPr>
            <p:ph type="title"/>
          </p:nvPr>
        </p:nvSpPr>
        <p:spPr>
          <a:xfrm>
            <a:off x="2592925" y="624110"/>
            <a:ext cx="8911687" cy="849090"/>
          </a:xfrm>
        </p:spPr>
        <p:txBody>
          <a:bodyPr>
            <a:normAutofit/>
          </a:bodyPr>
          <a:lstStyle/>
          <a:p>
            <a:pPr algn="just"/>
            <a:r>
              <a:rPr lang="it-IT" sz="3200" dirty="0"/>
              <a:t>Le fratture geopolitiche del II^ Novecento</a:t>
            </a:r>
          </a:p>
        </p:txBody>
      </p:sp>
      <p:sp>
        <p:nvSpPr>
          <p:cNvPr id="3" name="Segnaposto contenuto 2">
            <a:extLst>
              <a:ext uri="{FF2B5EF4-FFF2-40B4-BE49-F238E27FC236}">
                <a16:creationId xmlns:a16="http://schemas.microsoft.com/office/drawing/2014/main" id="{F5711587-79C4-4CF4-AD4A-04FAFD15B6D4}"/>
              </a:ext>
            </a:extLst>
          </p:cNvPr>
          <p:cNvSpPr>
            <a:spLocks noGrp="1"/>
          </p:cNvSpPr>
          <p:nvPr>
            <p:ph idx="1"/>
          </p:nvPr>
        </p:nvSpPr>
        <p:spPr>
          <a:xfrm>
            <a:off x="2589212" y="2133600"/>
            <a:ext cx="8915400" cy="4100290"/>
          </a:xfrm>
        </p:spPr>
        <p:txBody>
          <a:bodyPr>
            <a:normAutofit fontScale="92500" lnSpcReduction="20000"/>
          </a:bodyPr>
          <a:lstStyle/>
          <a:p>
            <a:pPr algn="just"/>
            <a:r>
              <a:rPr lang="it-IT" dirty="0"/>
              <a:t>La </a:t>
            </a:r>
            <a:r>
              <a:rPr lang="it-IT" b="1" dirty="0"/>
              <a:t>quarta frattura è</a:t>
            </a:r>
            <a:r>
              <a:rPr lang="it-IT" dirty="0"/>
              <a:t> la più profonda: il crollo dell’Urss con le conseguenze determinate all’interno dei paesi dell’ex blocco sovietico e nel mondo circostante. </a:t>
            </a:r>
          </a:p>
          <a:p>
            <a:pPr algn="just"/>
            <a:r>
              <a:rPr lang="it-IT" dirty="0"/>
              <a:t>Una sorta di fine della storia (1992, Francis Fukuyama che vedremo), che conduce invece all’emergere di nuovi conflitte e faglie di rottura fino ad allora – bene o male – contenute dalla contrapposizione bipolare e poi riassunte in uno «scontro di civiltà» (Samuel Huntington)</a:t>
            </a:r>
          </a:p>
          <a:p>
            <a:pPr algn="just"/>
            <a:r>
              <a:rPr lang="it-IT" dirty="0"/>
              <a:t>Un mondo sempre più connesso con un occidente impreparato a vincere il post guerra fredda ed a rispondere positivamente ai nuovi attori globali (Cina e BRICS)</a:t>
            </a:r>
          </a:p>
          <a:p>
            <a:pPr algn="just"/>
            <a:r>
              <a:rPr lang="it-IT" dirty="0"/>
              <a:t>Una </a:t>
            </a:r>
            <a:r>
              <a:rPr lang="it-IT" b="1" dirty="0"/>
              <a:t>quinta frattura </a:t>
            </a:r>
            <a:r>
              <a:rPr lang="it-IT" dirty="0"/>
              <a:t>è l’irrompere della globalizzazione e del neoliberismo che ha messo in crisi i sistemi economici e sociali dei singoli Paesi</a:t>
            </a:r>
          </a:p>
          <a:p>
            <a:pPr algn="just"/>
            <a:r>
              <a:rPr lang="it-IT" dirty="0"/>
              <a:t>Una </a:t>
            </a:r>
            <a:r>
              <a:rPr lang="it-IT" b="1" dirty="0"/>
              <a:t>sesta frattura </a:t>
            </a:r>
            <a:r>
              <a:rPr lang="it-IT" dirty="0"/>
              <a:t>è la rivoluzione digitale iniziata negli anni 90</a:t>
            </a:r>
          </a:p>
          <a:p>
            <a:pPr algn="just"/>
            <a:r>
              <a:rPr lang="it-IT" dirty="0"/>
              <a:t>Esistono poi fratture localizzate con effetti globali come quella rappresentata dalla nascita dello Stato di Israele all’interno del mondo arabo. </a:t>
            </a:r>
          </a:p>
          <a:p>
            <a:pPr algn="just"/>
            <a:endParaRPr lang="it-IT" dirty="0"/>
          </a:p>
        </p:txBody>
      </p:sp>
    </p:spTree>
    <p:extLst>
      <p:ext uri="{BB962C8B-B14F-4D97-AF65-F5344CB8AC3E}">
        <p14:creationId xmlns:p14="http://schemas.microsoft.com/office/powerpoint/2010/main" val="2128666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259367-8D2B-4E5A-B0D8-9DBEDAA553DD}"/>
              </a:ext>
            </a:extLst>
          </p:cNvPr>
          <p:cNvPicPr>
            <a:picLocks noChangeAspect="1"/>
          </p:cNvPicPr>
          <p:nvPr/>
        </p:nvPicPr>
        <p:blipFill>
          <a:blip r:embed="rId2"/>
          <a:stretch>
            <a:fillRect/>
          </a:stretch>
        </p:blipFill>
        <p:spPr>
          <a:xfrm>
            <a:off x="2438399" y="1009649"/>
            <a:ext cx="8373533" cy="5538743"/>
          </a:xfrm>
          <a:prstGeom prst="rect">
            <a:avLst/>
          </a:prstGeom>
        </p:spPr>
      </p:pic>
    </p:spTree>
    <p:extLst>
      <p:ext uri="{BB962C8B-B14F-4D97-AF65-F5344CB8AC3E}">
        <p14:creationId xmlns:p14="http://schemas.microsoft.com/office/powerpoint/2010/main" val="346950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B44EE59-22B6-49B1-A420-2B2E0629C6F7}"/>
              </a:ext>
            </a:extLst>
          </p:cNvPr>
          <p:cNvPicPr>
            <a:picLocks noChangeAspect="1"/>
          </p:cNvPicPr>
          <p:nvPr/>
        </p:nvPicPr>
        <p:blipFill>
          <a:blip r:embed="rId2"/>
          <a:stretch>
            <a:fillRect/>
          </a:stretch>
        </p:blipFill>
        <p:spPr>
          <a:xfrm>
            <a:off x="2291973" y="1007268"/>
            <a:ext cx="9015259" cy="4843463"/>
          </a:xfrm>
          <a:prstGeom prst="rect">
            <a:avLst/>
          </a:prstGeom>
        </p:spPr>
      </p:pic>
    </p:spTree>
    <p:extLst>
      <p:ext uri="{BB962C8B-B14F-4D97-AF65-F5344CB8AC3E}">
        <p14:creationId xmlns:p14="http://schemas.microsoft.com/office/powerpoint/2010/main" val="253883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8544A6F-746D-4C6F-AD7E-8DB2F003F468}"/>
              </a:ext>
            </a:extLst>
          </p:cNvPr>
          <p:cNvPicPr>
            <a:picLocks noChangeAspect="1"/>
          </p:cNvPicPr>
          <p:nvPr/>
        </p:nvPicPr>
        <p:blipFill>
          <a:blip r:embed="rId2"/>
          <a:stretch>
            <a:fillRect/>
          </a:stretch>
        </p:blipFill>
        <p:spPr>
          <a:xfrm>
            <a:off x="3048000" y="157162"/>
            <a:ext cx="6096000" cy="6543675"/>
          </a:xfrm>
          <a:prstGeom prst="rect">
            <a:avLst/>
          </a:prstGeom>
        </p:spPr>
      </p:pic>
    </p:spTree>
    <p:extLst>
      <p:ext uri="{BB962C8B-B14F-4D97-AF65-F5344CB8AC3E}">
        <p14:creationId xmlns:p14="http://schemas.microsoft.com/office/powerpoint/2010/main" val="408457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C2AC970-6EBE-401D-BE33-29369AFC228B}"/>
              </a:ext>
            </a:extLst>
          </p:cNvPr>
          <p:cNvPicPr>
            <a:picLocks noChangeAspect="1"/>
          </p:cNvPicPr>
          <p:nvPr/>
        </p:nvPicPr>
        <p:blipFill>
          <a:blip r:embed="rId2"/>
          <a:stretch>
            <a:fillRect/>
          </a:stretch>
        </p:blipFill>
        <p:spPr>
          <a:xfrm>
            <a:off x="2861734" y="711242"/>
            <a:ext cx="7467600" cy="5435515"/>
          </a:xfrm>
          <a:prstGeom prst="rect">
            <a:avLst/>
          </a:prstGeom>
        </p:spPr>
      </p:pic>
    </p:spTree>
    <p:extLst>
      <p:ext uri="{BB962C8B-B14F-4D97-AF65-F5344CB8AC3E}">
        <p14:creationId xmlns:p14="http://schemas.microsoft.com/office/powerpoint/2010/main" val="1270612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5F98E76-15F5-4487-9012-19C04327A6A0}"/>
              </a:ext>
            </a:extLst>
          </p:cNvPr>
          <p:cNvPicPr>
            <a:picLocks noChangeAspect="1"/>
          </p:cNvPicPr>
          <p:nvPr/>
        </p:nvPicPr>
        <p:blipFill>
          <a:blip r:embed="rId2"/>
          <a:stretch>
            <a:fillRect/>
          </a:stretch>
        </p:blipFill>
        <p:spPr>
          <a:xfrm>
            <a:off x="2658534" y="516467"/>
            <a:ext cx="7975599" cy="5981699"/>
          </a:xfrm>
          <a:prstGeom prst="rect">
            <a:avLst/>
          </a:prstGeom>
        </p:spPr>
      </p:pic>
    </p:spTree>
    <p:extLst>
      <p:ext uri="{BB962C8B-B14F-4D97-AF65-F5344CB8AC3E}">
        <p14:creationId xmlns:p14="http://schemas.microsoft.com/office/powerpoint/2010/main" val="362260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CAAAA00-1529-438B-BE0D-E895EA49E782}"/>
              </a:ext>
            </a:extLst>
          </p:cNvPr>
          <p:cNvPicPr>
            <a:picLocks noChangeAspect="1"/>
          </p:cNvPicPr>
          <p:nvPr/>
        </p:nvPicPr>
        <p:blipFill>
          <a:blip r:embed="rId2"/>
          <a:stretch>
            <a:fillRect/>
          </a:stretch>
        </p:blipFill>
        <p:spPr>
          <a:xfrm>
            <a:off x="2620378" y="927131"/>
            <a:ext cx="8902755" cy="5003738"/>
          </a:xfrm>
          <a:prstGeom prst="rect">
            <a:avLst/>
          </a:prstGeom>
        </p:spPr>
      </p:pic>
    </p:spTree>
    <p:extLst>
      <p:ext uri="{BB962C8B-B14F-4D97-AF65-F5344CB8AC3E}">
        <p14:creationId xmlns:p14="http://schemas.microsoft.com/office/powerpoint/2010/main" val="170540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 tre passaggi dell’Occidente</a:t>
            </a:r>
            <a:br>
              <a:rPr lang="it-IT" sz="4000" dirty="0"/>
            </a:br>
            <a:r>
              <a:rPr lang="it-IT" sz="1800" dirty="0"/>
              <a:t>(la mappa è tratta da www.novecento.org)</a:t>
            </a:r>
          </a:p>
        </p:txBody>
      </p:sp>
      <p:pic>
        <p:nvPicPr>
          <p:cNvPr id="4" name="Segnaposto contenuto 3" descr="mappa 0.png"/>
          <p:cNvPicPr>
            <a:picLocks noGrp="1" noChangeAspect="1"/>
          </p:cNvPicPr>
          <p:nvPr>
            <p:ph idx="1"/>
          </p:nvPr>
        </p:nvPicPr>
        <p:blipFill>
          <a:blip r:embed="rId2"/>
          <a:stretch>
            <a:fillRect/>
          </a:stretch>
        </p:blipFill>
        <p:spPr>
          <a:xfrm>
            <a:off x="3024166" y="2571744"/>
            <a:ext cx="6286544" cy="4070442"/>
          </a:xfrm>
        </p:spPr>
      </p:pic>
      <p:cxnSp>
        <p:nvCxnSpPr>
          <p:cNvPr id="6" name="Connettore 2 5"/>
          <p:cNvCxnSpPr/>
          <p:nvPr/>
        </p:nvCxnSpPr>
        <p:spPr>
          <a:xfrm rot="5400000">
            <a:off x="2703092" y="3178570"/>
            <a:ext cx="121444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5400000">
            <a:off x="4953786" y="3143248"/>
            <a:ext cx="128509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rot="5400000">
            <a:off x="7311240" y="3142454"/>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2595538" y="2285992"/>
            <a:ext cx="1428760" cy="523220"/>
          </a:xfrm>
          <a:prstGeom prst="rect">
            <a:avLst/>
          </a:prstGeom>
          <a:noFill/>
        </p:spPr>
        <p:txBody>
          <a:bodyPr wrap="square" rtlCol="0">
            <a:spAutoFit/>
          </a:bodyPr>
          <a:lstStyle/>
          <a:p>
            <a:r>
              <a:rPr lang="it-IT" sz="1400" dirty="0"/>
              <a:t>Fine della guerra</a:t>
            </a:r>
          </a:p>
        </p:txBody>
      </p:sp>
      <p:sp>
        <p:nvSpPr>
          <p:cNvPr id="19" name="CasellaDiTesto 18"/>
          <p:cNvSpPr txBox="1"/>
          <p:nvPr/>
        </p:nvSpPr>
        <p:spPr>
          <a:xfrm>
            <a:off x="4667240" y="2214555"/>
            <a:ext cx="1857388" cy="307777"/>
          </a:xfrm>
          <a:prstGeom prst="rect">
            <a:avLst/>
          </a:prstGeom>
          <a:noFill/>
        </p:spPr>
        <p:txBody>
          <a:bodyPr wrap="square" rtlCol="0">
            <a:spAutoFit/>
          </a:bodyPr>
          <a:lstStyle/>
          <a:p>
            <a:r>
              <a:rPr lang="it-IT" sz="1400" dirty="0"/>
              <a:t>Fine </a:t>
            </a:r>
            <a:r>
              <a:rPr lang="it-IT" sz="1400" dirty="0" err="1"/>
              <a:t>Bretton</a:t>
            </a:r>
            <a:r>
              <a:rPr lang="it-IT" sz="1400" dirty="0"/>
              <a:t> </a:t>
            </a:r>
            <a:r>
              <a:rPr lang="it-IT" sz="1400" dirty="0" err="1"/>
              <a:t>woods</a:t>
            </a:r>
            <a:r>
              <a:rPr lang="it-IT" sz="1400" dirty="0"/>
              <a:t> </a:t>
            </a:r>
          </a:p>
        </p:txBody>
      </p:sp>
      <p:sp>
        <p:nvSpPr>
          <p:cNvPr id="20" name="CasellaDiTesto 19"/>
          <p:cNvSpPr txBox="1"/>
          <p:nvPr/>
        </p:nvSpPr>
        <p:spPr>
          <a:xfrm>
            <a:off x="7167570" y="2285993"/>
            <a:ext cx="1571636" cy="307777"/>
          </a:xfrm>
          <a:prstGeom prst="rect">
            <a:avLst/>
          </a:prstGeom>
          <a:noFill/>
        </p:spPr>
        <p:txBody>
          <a:bodyPr wrap="square" rtlCol="0">
            <a:spAutoFit/>
          </a:bodyPr>
          <a:lstStyle/>
          <a:p>
            <a:r>
              <a:rPr lang="it-IT" sz="1400" dirty="0"/>
              <a:t>Nuova fase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71290"/>
          </a:xfrm>
        </p:spPr>
        <p:txBody>
          <a:bodyPr>
            <a:normAutofit/>
          </a:bodyPr>
          <a:lstStyle/>
          <a:p>
            <a:r>
              <a:rPr lang="it-IT" sz="3200" dirty="0"/>
              <a:t>Osservando la mappa </a:t>
            </a:r>
          </a:p>
        </p:txBody>
      </p:sp>
      <p:sp>
        <p:nvSpPr>
          <p:cNvPr id="3" name="Segnaposto contenuto 2"/>
          <p:cNvSpPr>
            <a:spLocks noGrp="1"/>
          </p:cNvSpPr>
          <p:nvPr>
            <p:ph idx="1"/>
          </p:nvPr>
        </p:nvSpPr>
        <p:spPr>
          <a:xfrm>
            <a:off x="2387600" y="1388533"/>
            <a:ext cx="9117012" cy="4522689"/>
          </a:xfrm>
        </p:spPr>
        <p:txBody>
          <a:bodyPr>
            <a:noAutofit/>
          </a:bodyPr>
          <a:lstStyle/>
          <a:p>
            <a:pPr algn="just" fontAlgn="base"/>
            <a:r>
              <a:rPr lang="it-IT" dirty="0"/>
              <a:t>All’ordine internazionale degli anni 30, strascico dell’età degli imperialismi, subentra un nuovo ordine internazionale  basato sulla contrapposizione bipolare di due sistemi antitetici (guerra fredda). </a:t>
            </a:r>
          </a:p>
          <a:p>
            <a:pPr algn="just" fontAlgn="base"/>
            <a:r>
              <a:rPr lang="it-IT" dirty="0"/>
              <a:t>Ci troviamo di fronte ad uno shift of power che segna la contemporaneità</a:t>
            </a:r>
          </a:p>
          <a:p>
            <a:pPr algn="just" fontAlgn="base"/>
            <a:r>
              <a:rPr lang="it-IT" dirty="0"/>
              <a:t>Con la formazione dei blocchi ci troviamo di fronte ad una sorta di duplice egemonia asimmetrica: cosa è una asimmetria nella storia.</a:t>
            </a:r>
          </a:p>
          <a:p>
            <a:pPr algn="just" fontAlgn="base"/>
            <a:r>
              <a:rPr lang="it-IT" dirty="0"/>
              <a:t>Le due superpotenze si confrontano a tutto campo e sono sostanzialmente in parità tranne che nel campo economico finanziario</a:t>
            </a:r>
          </a:p>
          <a:p>
            <a:pPr algn="just" fontAlgn="base"/>
            <a:r>
              <a:rPr lang="it-IT" dirty="0"/>
              <a:t>Nasce il Sistema delle N.U. : questo sistema va inquadrato nella progressiva globalizzazione dei fenomeni e delle relazioni che passa – nel suo caso -  dalla questione dei membri originari, dai limiti della </a:t>
            </a:r>
            <a:r>
              <a:rPr lang="it-IT" dirty="0" err="1"/>
              <a:t>SdN</a:t>
            </a:r>
            <a:r>
              <a:rPr lang="it-IT" dirty="0"/>
              <a:t>, alle </a:t>
            </a:r>
            <a:r>
              <a:rPr lang="it-IT" dirty="0" err="1"/>
              <a:t>trasfromazioni</a:t>
            </a:r>
            <a:r>
              <a:rPr lang="it-IT" dirty="0"/>
              <a:t> durante la GF e la decolonizzazione alle novità del </a:t>
            </a:r>
            <a:r>
              <a:rPr lang="it-IT" dirty="0" err="1"/>
              <a:t>postGF</a:t>
            </a:r>
            <a:r>
              <a:rPr lang="it-IT" dirty="0"/>
              <a:t>. Una ruolo che si interseca con quello delle IFI nate a </a:t>
            </a:r>
            <a:r>
              <a:rPr lang="it-IT" dirty="0" err="1"/>
              <a:t>Bretton</a:t>
            </a:r>
            <a:r>
              <a:rPr lang="it-IT" dirty="0"/>
              <a:t> Woods avviando ed alimentando mondializzazione e globalizzazione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79757"/>
          </a:xfrm>
        </p:spPr>
        <p:txBody>
          <a:bodyPr>
            <a:normAutofit/>
          </a:bodyPr>
          <a:lstStyle/>
          <a:p>
            <a:r>
              <a:rPr lang="it-IT" sz="3200" dirty="0"/>
              <a:t>Osservando la mappa </a:t>
            </a:r>
          </a:p>
        </p:txBody>
      </p:sp>
      <p:sp>
        <p:nvSpPr>
          <p:cNvPr id="3" name="Segnaposto contenuto 2"/>
          <p:cNvSpPr>
            <a:spLocks noGrp="1"/>
          </p:cNvSpPr>
          <p:nvPr>
            <p:ph idx="1"/>
          </p:nvPr>
        </p:nvSpPr>
        <p:spPr>
          <a:xfrm>
            <a:off x="1981199" y="1303867"/>
            <a:ext cx="9296401" cy="5054091"/>
          </a:xfrm>
        </p:spPr>
        <p:txBody>
          <a:bodyPr>
            <a:normAutofit fontScale="92500" lnSpcReduction="20000"/>
          </a:bodyPr>
          <a:lstStyle/>
          <a:p>
            <a:pPr algn="just" fontAlgn="base">
              <a:lnSpc>
                <a:spcPct val="120000"/>
              </a:lnSpc>
            </a:pPr>
            <a:r>
              <a:rPr lang="it-IT" dirty="0"/>
              <a:t>La forza economica e finanziaria USA e dell’Occidente si esprime su 4 pilastri:</a:t>
            </a:r>
          </a:p>
          <a:p>
            <a:pPr lvl="1" algn="just" fontAlgn="base">
              <a:lnSpc>
                <a:spcPct val="120000"/>
              </a:lnSpc>
            </a:pPr>
            <a:r>
              <a:rPr lang="it-IT" sz="1800" dirty="0"/>
              <a:t>accordi di </a:t>
            </a:r>
            <a:r>
              <a:rPr lang="it-IT" sz="1800" dirty="0" err="1"/>
              <a:t>Bretton</a:t>
            </a:r>
            <a:r>
              <a:rPr lang="it-IT" sz="1800" dirty="0"/>
              <a:t> Woods del 1944. Nascita FMI e creazione della Banca Mondiale per ricostruire un commercio internazionale aperto e multilaterale</a:t>
            </a:r>
          </a:p>
          <a:p>
            <a:pPr lvl="1" algn="just" fontAlgn="base">
              <a:lnSpc>
                <a:spcPct val="120000"/>
              </a:lnSpc>
            </a:pPr>
            <a:r>
              <a:rPr lang="it-IT" sz="1800" dirty="0"/>
              <a:t>Gold Exchange Standard, che prevedeva la centralità del dollaro negli scambi internazionali e la convertibilità della moneta USA in oro. Il sistema del </a:t>
            </a:r>
            <a:r>
              <a:rPr lang="it-IT" sz="1800" dirty="0" err="1"/>
              <a:t>gold</a:t>
            </a:r>
            <a:r>
              <a:rPr lang="it-IT" sz="1800" dirty="0"/>
              <a:t> </a:t>
            </a:r>
            <a:r>
              <a:rPr lang="it-IT" sz="1800" dirty="0" err="1"/>
              <a:t>exchange</a:t>
            </a:r>
            <a:r>
              <a:rPr lang="it-IT" sz="1800" dirty="0"/>
              <a:t> standard, basato su rapporti di cambio fissi tra le valute, tutte agganciate al dollaro, il quale a sua volta era agganciato all’oro, favorì un sistema liberista con barriere ridotte al minimo. A differenza del sistema che lo precedette (Gold Standard), la mobilità dei capitali fu limitata, poiché si era consci dell'enorme peso che essa ebbe nel determinare la crisi del '29. Quindi, anche se vi furono delle divergenze sulla sua implementazione, fu chiaramente un accordo per un sistema aperto.</a:t>
            </a:r>
          </a:p>
          <a:p>
            <a:pPr lvl="1" algn="just" fontAlgn="base">
              <a:lnSpc>
                <a:spcPct val="120000"/>
              </a:lnSpc>
            </a:pPr>
            <a:r>
              <a:rPr lang="it-IT" sz="1800" dirty="0"/>
              <a:t>GATT: accordo internazionale sulle tariffe e sul commercio. Si affianca a FMI e Banca Mondiale. Nel 1995 è sostituito dall’OMC (Organizzazione Mondiale del Commercio)</a:t>
            </a:r>
          </a:p>
          <a:p>
            <a:pPr lvl="1" algn="just" fontAlgn="base">
              <a:lnSpc>
                <a:spcPct val="120000"/>
              </a:lnSpc>
            </a:pPr>
            <a:r>
              <a:rPr lang="it-IT" sz="1800" dirty="0"/>
              <a:t>Il fordismo, il modo di produzione tipico della fase matura del capitalismo, che alimentò la crescita della produzione, dei redditi e dei consumi di massa.</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79757"/>
          </a:xfrm>
        </p:spPr>
        <p:txBody>
          <a:bodyPr>
            <a:normAutofit/>
          </a:bodyPr>
          <a:lstStyle/>
          <a:p>
            <a:r>
              <a:rPr lang="it-IT" sz="3200" dirty="0"/>
              <a:t>Osservando la mappa </a:t>
            </a:r>
          </a:p>
        </p:txBody>
      </p:sp>
      <p:sp>
        <p:nvSpPr>
          <p:cNvPr id="3" name="Segnaposto contenuto 2"/>
          <p:cNvSpPr>
            <a:spLocks noGrp="1"/>
          </p:cNvSpPr>
          <p:nvPr>
            <p:ph idx="1"/>
          </p:nvPr>
        </p:nvSpPr>
        <p:spPr>
          <a:xfrm>
            <a:off x="1981199" y="1600200"/>
            <a:ext cx="8805333" cy="4757758"/>
          </a:xfrm>
        </p:spPr>
        <p:txBody>
          <a:bodyPr>
            <a:normAutofit lnSpcReduction="10000"/>
          </a:bodyPr>
          <a:lstStyle/>
          <a:p>
            <a:pPr algn="just" fontAlgn="base"/>
            <a:r>
              <a:rPr lang="it-IT" dirty="0"/>
              <a:t>I 4 pilastri e la guerra fredda (con i derivanti accordi internazionali che in Europa sono Patto Atlantico e NATO) determinarono: </a:t>
            </a:r>
          </a:p>
          <a:p>
            <a:pPr lvl="1" algn="just" fontAlgn="base"/>
            <a:r>
              <a:rPr lang="it-IT" sz="1800" dirty="0"/>
              <a:t>una crescita economica stabile e di lungo periodo, </a:t>
            </a:r>
          </a:p>
          <a:p>
            <a:pPr lvl="1" algn="just" fontAlgn="base"/>
            <a:r>
              <a:rPr lang="it-IT" sz="1800" dirty="0"/>
              <a:t>una trasformazione socio-culturale impensabile </a:t>
            </a:r>
          </a:p>
          <a:p>
            <a:pPr lvl="1" algn="just" fontAlgn="base"/>
            <a:r>
              <a:rPr lang="it-IT" sz="1800" dirty="0"/>
              <a:t>condizionamenti delle politiche e dei sistemi nazionali </a:t>
            </a:r>
          </a:p>
          <a:p>
            <a:pPr marL="457200" lvl="1" indent="0" algn="just" fontAlgn="base">
              <a:buNone/>
            </a:pPr>
            <a:endParaRPr lang="it-IT" sz="1800" dirty="0"/>
          </a:p>
          <a:p>
            <a:pPr algn="just" fontAlgn="base"/>
            <a:r>
              <a:rPr lang="it-IT" dirty="0"/>
              <a:t>Gli accordi di </a:t>
            </a:r>
            <a:r>
              <a:rPr lang="it-IT" dirty="0" err="1"/>
              <a:t>Bretton</a:t>
            </a:r>
            <a:r>
              <a:rPr lang="it-IT" dirty="0"/>
              <a:t> Woods permisero di controllare i conflitti economici ma non prevedevano un corretto controllo della quantità di dollari emessi e circolanti. L’emissione incontrollata permise ad USA di esportare la loro inflazione impoverendo il resto del mondo</a:t>
            </a:r>
          </a:p>
          <a:p>
            <a:pPr marL="0" indent="0" algn="just" fontAlgn="base">
              <a:buNone/>
            </a:pPr>
            <a:endParaRPr lang="it-IT" dirty="0"/>
          </a:p>
          <a:p>
            <a:pPr algn="just" fontAlgn="base"/>
            <a:r>
              <a:rPr lang="it-IT" dirty="0"/>
              <a:t>Nel 1971 la svalutazione del dollaro mise in movimento i cambi e nel 1973 (crisi petrolio e medio oriente) si interruppe ogni legame tra la moneta USA e le altre valute. Il parametro dell’oro fu sostituito con il sistema dei cambi flessibili </a:t>
            </a:r>
          </a:p>
          <a:p>
            <a:pPr lvl="1" fontAlgn="base"/>
            <a:endParaRPr lang="it-IT" sz="2000" dirty="0"/>
          </a:p>
          <a:p>
            <a:endParaRPr lang="it-IT" dirty="0"/>
          </a:p>
        </p:txBody>
      </p:sp>
    </p:spTree>
    <p:extLst>
      <p:ext uri="{BB962C8B-B14F-4D97-AF65-F5344CB8AC3E}">
        <p14:creationId xmlns:p14="http://schemas.microsoft.com/office/powerpoint/2010/main" val="385037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39023"/>
          </a:xfrm>
        </p:spPr>
        <p:txBody>
          <a:bodyPr>
            <a:normAutofit/>
          </a:bodyPr>
          <a:lstStyle/>
          <a:p>
            <a:r>
              <a:rPr lang="it-IT" sz="3200" dirty="0"/>
              <a:t>Osservando la mappa </a:t>
            </a:r>
          </a:p>
        </p:txBody>
      </p:sp>
      <p:sp>
        <p:nvSpPr>
          <p:cNvPr id="3" name="Segnaposto contenuto 2"/>
          <p:cNvSpPr>
            <a:spLocks noGrp="1"/>
          </p:cNvSpPr>
          <p:nvPr>
            <p:ph idx="1"/>
          </p:nvPr>
        </p:nvSpPr>
        <p:spPr>
          <a:xfrm>
            <a:off x="1981200" y="1600200"/>
            <a:ext cx="8661400" cy="4757758"/>
          </a:xfrm>
        </p:spPr>
        <p:txBody>
          <a:bodyPr>
            <a:noAutofit/>
          </a:bodyPr>
          <a:lstStyle/>
          <a:p>
            <a:pPr algn="just" fontAlgn="base"/>
            <a:r>
              <a:rPr lang="it-IT" dirty="0"/>
              <a:t>La rottura  avviene con una serie di eventi  che caratterizzano il decennio 70:</a:t>
            </a:r>
          </a:p>
          <a:p>
            <a:pPr lvl="1" algn="just" fontAlgn="base"/>
            <a:r>
              <a:rPr lang="it-IT" sz="1800" dirty="0"/>
              <a:t>1971: crollo del sistema di </a:t>
            </a:r>
            <a:r>
              <a:rPr lang="it-IT" sz="1800" dirty="0" err="1"/>
              <a:t>Bretton</a:t>
            </a:r>
            <a:r>
              <a:rPr lang="it-IT" sz="1800" dirty="0"/>
              <a:t> Woods da parte degli Stati Uniti;</a:t>
            </a:r>
          </a:p>
          <a:p>
            <a:pPr lvl="1" algn="just" fontAlgn="base"/>
            <a:r>
              <a:rPr lang="it-IT" sz="1800" dirty="0"/>
              <a:t>1973 e 1979: le due crisi petrolifere, innescate da altrettante crisi politico-militari nel Medio Oriente, </a:t>
            </a:r>
          </a:p>
          <a:p>
            <a:pPr lvl="1" algn="just" fontAlgn="base"/>
            <a:r>
              <a:rPr lang="it-IT" sz="1800" dirty="0"/>
              <a:t>Per la prima volta si presenta la stagflazione;</a:t>
            </a:r>
          </a:p>
          <a:p>
            <a:pPr lvl="1" algn="just" fontAlgn="base"/>
            <a:r>
              <a:rPr lang="it-IT" sz="1800" dirty="0"/>
              <a:t>1979 e 1981; la svolta conservatrice o neoliberista iniziata nel mondo anglosassone da </a:t>
            </a:r>
            <a:r>
              <a:rPr lang="it-IT" sz="1800" dirty="0" err="1"/>
              <a:t>Tatcher</a:t>
            </a:r>
            <a:r>
              <a:rPr lang="it-IT" sz="1800" dirty="0"/>
              <a:t> e Reagan; </a:t>
            </a:r>
          </a:p>
          <a:p>
            <a:pPr lvl="1" algn="just" fontAlgn="base"/>
            <a:r>
              <a:rPr lang="it-IT" sz="1800" dirty="0"/>
              <a:t>Fenomeni successivi: apertura della Cina (78), crollo Muro Berlino (89), India (91), le nuove economie dell’est asiatico e del sud-</a:t>
            </a:r>
            <a:r>
              <a:rPr lang="it-IT" sz="1800" dirty="0" err="1"/>
              <a:t>america</a:t>
            </a:r>
            <a:endParaRPr lang="it-IT" sz="1800" dirty="0"/>
          </a:p>
          <a:p>
            <a:pPr algn="just" fontAlgn="base"/>
            <a:r>
              <a:rPr lang="it-IT" dirty="0"/>
              <a:t>L’esito fu  la fine della centralità del fordismo; la fine della piena occupazione; la crisi  del ruolo positivo dell’espansione della spesa pubblica. </a:t>
            </a:r>
          </a:p>
          <a:p>
            <a:pPr algn="just" fontAlgn="base"/>
            <a:endParaRPr lang="it-IT" sz="2000" dirty="0"/>
          </a:p>
          <a:p>
            <a:pPr algn="just" fontAlgn="base"/>
            <a:endParaRPr lang="it-IT" sz="2000" dirty="0"/>
          </a:p>
          <a:p>
            <a:endParaRPr lang="it-IT"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79757"/>
          </a:xfrm>
        </p:spPr>
        <p:txBody>
          <a:bodyPr>
            <a:normAutofit/>
          </a:bodyPr>
          <a:lstStyle/>
          <a:p>
            <a:r>
              <a:rPr lang="it-IT" sz="3200" dirty="0"/>
              <a:t>Osservando la mappa </a:t>
            </a:r>
          </a:p>
        </p:txBody>
      </p:sp>
      <p:sp>
        <p:nvSpPr>
          <p:cNvPr id="3" name="Segnaposto contenuto 2"/>
          <p:cNvSpPr>
            <a:spLocks noGrp="1"/>
          </p:cNvSpPr>
          <p:nvPr>
            <p:ph idx="1"/>
          </p:nvPr>
        </p:nvSpPr>
        <p:spPr>
          <a:xfrm>
            <a:off x="2589212" y="1775534"/>
            <a:ext cx="8915400" cy="4135688"/>
          </a:xfrm>
        </p:spPr>
        <p:txBody>
          <a:bodyPr>
            <a:normAutofit fontScale="85000" lnSpcReduction="20000"/>
          </a:bodyPr>
          <a:lstStyle/>
          <a:p>
            <a:pPr fontAlgn="base">
              <a:lnSpc>
                <a:spcPct val="120000"/>
              </a:lnSpc>
            </a:pPr>
            <a:r>
              <a:rPr lang="it-IT" sz="2000" dirty="0"/>
              <a:t>Crisi del fordismo e crisi della spesa pubblica conducono alla ripresa di concetti del liberismo classico attualizzati in:</a:t>
            </a:r>
          </a:p>
          <a:p>
            <a:pPr lvl="1" fontAlgn="base">
              <a:lnSpc>
                <a:spcPct val="120000"/>
              </a:lnSpc>
            </a:pPr>
            <a:r>
              <a:rPr lang="it-IT" sz="2000" dirty="0"/>
              <a:t>Austerità finanziaria (legata alla crisi petrolifera, ma anche alla spesa pubblica – pareggio del bilancio)</a:t>
            </a:r>
          </a:p>
          <a:p>
            <a:pPr lvl="1" fontAlgn="base">
              <a:lnSpc>
                <a:spcPct val="120000"/>
              </a:lnSpc>
            </a:pPr>
            <a:r>
              <a:rPr lang="it-IT" sz="2000" dirty="0"/>
              <a:t>Ridimensionamento dell’interventismo statale (crisi del welfare state)</a:t>
            </a:r>
          </a:p>
          <a:p>
            <a:pPr lvl="1" fontAlgn="base">
              <a:lnSpc>
                <a:spcPct val="120000"/>
              </a:lnSpc>
            </a:pPr>
            <a:r>
              <a:rPr lang="it-IT" sz="2000" dirty="0"/>
              <a:t>Liberalizzazione della circolazione dei capitali (origini della cosiddetta </a:t>
            </a:r>
            <a:r>
              <a:rPr lang="it-IT" sz="2000" dirty="0" err="1"/>
              <a:t>finanziarizzazione</a:t>
            </a:r>
            <a:r>
              <a:rPr lang="it-IT" sz="2000" dirty="0"/>
              <a:t> dell’economia)</a:t>
            </a:r>
          </a:p>
          <a:p>
            <a:pPr fontAlgn="base">
              <a:lnSpc>
                <a:spcPct val="120000"/>
              </a:lnSpc>
            </a:pPr>
            <a:endParaRPr lang="it-IT" sz="2000" dirty="0"/>
          </a:p>
          <a:p>
            <a:pPr fontAlgn="base">
              <a:lnSpc>
                <a:spcPct val="120000"/>
              </a:lnSpc>
            </a:pPr>
            <a:r>
              <a:rPr lang="it-IT" sz="2000" dirty="0"/>
              <a:t>Dal canto suo l’industria subì un duplice processo di trasformazione:</a:t>
            </a:r>
          </a:p>
          <a:p>
            <a:pPr lvl="1" fontAlgn="base">
              <a:lnSpc>
                <a:spcPct val="120000"/>
              </a:lnSpc>
            </a:pPr>
            <a:r>
              <a:rPr lang="it-IT" sz="2000" dirty="0"/>
              <a:t>il passaggio al post-fordismo (</a:t>
            </a:r>
            <a:r>
              <a:rPr lang="it-IT" sz="2000" dirty="0" err="1"/>
              <a:t>toyotismo</a:t>
            </a:r>
            <a:r>
              <a:rPr lang="it-IT" sz="2000" dirty="0"/>
              <a:t>, automazione, just in </a:t>
            </a:r>
            <a:r>
              <a:rPr lang="it-IT" sz="2000" dirty="0" err="1"/>
              <a:t>time</a:t>
            </a:r>
            <a:r>
              <a:rPr lang="it-IT" sz="2000" dirty="0"/>
              <a:t>);</a:t>
            </a:r>
          </a:p>
          <a:p>
            <a:pPr lvl="1" fontAlgn="base">
              <a:lnSpc>
                <a:spcPct val="120000"/>
              </a:lnSpc>
            </a:pPr>
            <a:r>
              <a:rPr lang="it-IT" sz="2000" dirty="0"/>
              <a:t>la delocalizzazione, a favore dei paesi di nuova industrializzazione, con costi del lavoro più bassi;</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45890"/>
          </a:xfrm>
        </p:spPr>
        <p:txBody>
          <a:bodyPr>
            <a:normAutofit/>
          </a:bodyPr>
          <a:lstStyle/>
          <a:p>
            <a:r>
              <a:rPr lang="it-IT" sz="3200" dirty="0"/>
              <a:t>Osservando la mappa </a:t>
            </a:r>
          </a:p>
        </p:txBody>
      </p:sp>
      <p:sp>
        <p:nvSpPr>
          <p:cNvPr id="3" name="Segnaposto contenuto 2"/>
          <p:cNvSpPr>
            <a:spLocks noGrp="1"/>
          </p:cNvSpPr>
          <p:nvPr>
            <p:ph idx="1"/>
          </p:nvPr>
        </p:nvSpPr>
        <p:spPr>
          <a:xfrm>
            <a:off x="2589212" y="1606858"/>
            <a:ext cx="8915400" cy="4304364"/>
          </a:xfrm>
        </p:spPr>
        <p:txBody>
          <a:bodyPr>
            <a:normAutofit fontScale="92500" lnSpcReduction="20000"/>
          </a:bodyPr>
          <a:lstStyle/>
          <a:p>
            <a:pPr algn="just">
              <a:lnSpc>
                <a:spcPct val="120000"/>
              </a:lnSpc>
            </a:pPr>
            <a:r>
              <a:rPr lang="it-IT" dirty="0"/>
              <a:t>A partire dalla metà degli anni Settanta si osserva una radicale modifica del mondo del lavoro : </a:t>
            </a:r>
          </a:p>
          <a:p>
            <a:pPr lvl="1" algn="just">
              <a:lnSpc>
                <a:spcPct val="120000"/>
              </a:lnSpc>
            </a:pPr>
            <a:r>
              <a:rPr lang="it-IT" sz="1800" dirty="0"/>
              <a:t>il declino numerico e del rilievo politico-sociale della classe operaia</a:t>
            </a:r>
          </a:p>
          <a:p>
            <a:pPr lvl="1" algn="just">
              <a:lnSpc>
                <a:spcPct val="120000"/>
              </a:lnSpc>
            </a:pPr>
            <a:r>
              <a:rPr lang="it-IT" sz="1800" dirty="0"/>
              <a:t>Lo sviluppo della terziarizzazione della società </a:t>
            </a:r>
          </a:p>
          <a:p>
            <a:pPr lvl="1" algn="just">
              <a:lnSpc>
                <a:spcPct val="120000"/>
              </a:lnSpc>
            </a:pPr>
            <a:r>
              <a:rPr lang="it-IT" sz="1800" dirty="0"/>
              <a:t>La precarizzazione del lavoro abbinata ad una polarizzazione dei redditi </a:t>
            </a:r>
          </a:p>
          <a:p>
            <a:pPr lvl="1" algn="just">
              <a:lnSpc>
                <a:spcPct val="120000"/>
              </a:lnSpc>
            </a:pPr>
            <a:r>
              <a:rPr lang="it-IT" sz="1800" dirty="0"/>
              <a:t>Il conseguente aumento delle disuguaglianze economico-sociali</a:t>
            </a:r>
          </a:p>
          <a:p>
            <a:pPr lvl="1" algn="just">
              <a:lnSpc>
                <a:spcPct val="120000"/>
              </a:lnSpc>
            </a:pPr>
            <a:r>
              <a:rPr lang="it-IT" sz="1800" dirty="0"/>
              <a:t>Bassi ritmi di crescita. </a:t>
            </a:r>
          </a:p>
          <a:p>
            <a:pPr lvl="1">
              <a:lnSpc>
                <a:spcPct val="120000"/>
              </a:lnSpc>
            </a:pPr>
            <a:r>
              <a:rPr lang="it-IT" sz="1800" dirty="0"/>
              <a:t>Ritorno a una quota rilevante di “disoccupazione strutturale”</a:t>
            </a:r>
          </a:p>
          <a:p>
            <a:pPr algn="just">
              <a:lnSpc>
                <a:spcPct val="120000"/>
              </a:lnSpc>
            </a:pPr>
            <a:r>
              <a:rPr lang="it-IT" dirty="0"/>
              <a:t>Le conseguenze sono dirompenti nelle economie “deboli” in presenza di un forte movimento operaio sindacalizzato e con istituzioni non in grado di condurre una politica di sostegno alla trasformazione se non attraverso l’intervento pubblico </a:t>
            </a:r>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254</TotalTime>
  <Words>2457</Words>
  <Application>Microsoft Office PowerPoint</Application>
  <PresentationFormat>Widescreen</PresentationFormat>
  <Paragraphs>126</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Century Gothic</vt:lpstr>
      <vt:lpstr>Times New Roman</vt:lpstr>
      <vt:lpstr>Wingdings 3</vt:lpstr>
      <vt:lpstr>Filo</vt:lpstr>
      <vt:lpstr>Gli scenari del secondo 900</vt:lpstr>
      <vt:lpstr>Punti di partenza</vt:lpstr>
      <vt:lpstr>I tre passaggi dell’Occidente (la mappa è tratta da www.novecento.org)</vt:lpstr>
      <vt:lpstr>Osservando la mappa </vt:lpstr>
      <vt:lpstr>Osservando la mappa </vt:lpstr>
      <vt:lpstr>Osservando la mappa </vt:lpstr>
      <vt:lpstr>Osservando la mappa </vt:lpstr>
      <vt:lpstr>Osservando la mappa </vt:lpstr>
      <vt:lpstr>Osservando la mappa </vt:lpstr>
      <vt:lpstr> I 3 mondi   (la mappa è tratta da www.novecento.org)</vt:lpstr>
      <vt:lpstr>Osservando la mappa</vt:lpstr>
      <vt:lpstr>Osservando la mappa</vt:lpstr>
      <vt:lpstr>Osservando la mappa</vt:lpstr>
      <vt:lpstr>Le fratture geopolitiche del II^ Novecento</vt:lpstr>
      <vt:lpstr>Le fratture geopolitiche del II^ Novecento</vt:lpstr>
      <vt:lpstr>Le fratture geopolitiche del II^ Novecento</vt:lpstr>
      <vt:lpstr>Le fratture geopolitiche del II^ Novecento</vt:lpstr>
      <vt:lpstr>Le fratture geopolitiche del II^ Novecento</vt:lpstr>
      <vt:lpstr>Le fratture geopolitiche del II^ Novecento</vt:lpstr>
      <vt:lpstr>Le fratture geopolitiche del II^ Novecento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scenari del secondo 900</dc:title>
  <dc:creator>utente</dc:creator>
  <cp:lastModifiedBy>utente</cp:lastModifiedBy>
  <cp:revision>30</cp:revision>
  <dcterms:created xsi:type="dcterms:W3CDTF">2020-12-30T16:40:49Z</dcterms:created>
  <dcterms:modified xsi:type="dcterms:W3CDTF">2023-12-23T11:14:50Z</dcterms:modified>
</cp:coreProperties>
</file>