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9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9048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047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318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404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marL="0"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3155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9/30/25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166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9/30/25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028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9/30/25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940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9/30/25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168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9/30/25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494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9/30/25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253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960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Sviluppo delle carriere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3346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POLITICHE DI DE-MANSIONAMENTO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45720" indent="0">
              <a:buNone/>
            </a:pPr>
            <a:r>
              <a:rPr lang="it-IT" dirty="0"/>
              <a:t>Il de-</a:t>
            </a:r>
            <a:r>
              <a:rPr lang="it-IT" dirty="0" err="1"/>
              <a:t>mansionamento</a:t>
            </a:r>
            <a:r>
              <a:rPr lang="it-IT" dirty="0"/>
              <a:t>, o trasferimento al ribasso, comporta una riduzione della retribuzione, dello status, del privilegio o delle opportunità.</a:t>
            </a:r>
          </a:p>
          <a:p>
            <a:pPr marL="45720" indent="0">
              <a:buNone/>
            </a:pPr>
            <a:r>
              <a:rPr lang="it-IT" dirty="0"/>
              <a:t>CAUSE: </a:t>
            </a:r>
          </a:p>
          <a:p>
            <a:r>
              <a:rPr lang="it-IT" dirty="0"/>
              <a:t>1. Può derivare da riduzioni del personale, sanzioni disciplinari o prestazioni inadeguate.</a:t>
            </a:r>
          </a:p>
          <a:p>
            <a:r>
              <a:rPr lang="it-IT" dirty="0"/>
              <a:t>2. Può essere un accordo reciprocamente soddisfacente tra un manager e un dipendente, ma in molti casi può rappresentare un grave shock per il dipendente interessato.</a:t>
            </a:r>
          </a:p>
        </p:txBody>
      </p:sp>
    </p:spTree>
    <p:extLst>
      <p:ext uri="{BB962C8B-B14F-4D97-AF65-F5344CB8AC3E}">
        <p14:creationId xmlns:p14="http://schemas.microsoft.com/office/powerpoint/2010/main" val="1452245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FORME DI CESSAZIONE DEL RAPPORTO DI LAVORO…..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43000" y="2081254"/>
            <a:ext cx="9872871" cy="40386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b="1" dirty="0"/>
              <a:t>Licenziamento involontario</a:t>
            </a:r>
          </a:p>
          <a:p>
            <a:pPr marL="45720" indent="0">
              <a:buNone/>
            </a:pPr>
            <a:r>
              <a:rPr lang="it-IT" dirty="0"/>
              <a:t>I licenziamenti possono essere </a:t>
            </a:r>
            <a:r>
              <a:rPr lang="it-IT" u="sng" dirty="0"/>
              <a:t>temporanei (cassa integrazione) o permanenti (indennità di disoccupazione e TFR)</a:t>
            </a:r>
          </a:p>
          <a:p>
            <a:pPr marL="45720" indent="0">
              <a:buNone/>
            </a:pPr>
            <a:r>
              <a:rPr lang="it-IT" b="1" dirty="0"/>
              <a:t>Ci sono conseguenze negative dei licenziamenti. In molti casi, la direzione è spesso troppo rapida nel licenziare i dipendenti a causa di una recessione finanziaria, esaurendo così le risorse umane preziose per l'organizzazione e danneggiando il morale.</a:t>
            </a:r>
          </a:p>
          <a:p>
            <a:pPr marL="45720" indent="0">
              <a:buNone/>
            </a:pP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41103121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………..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it-IT" b="1" u="sng" dirty="0"/>
              <a:t>Licenziamento volontario</a:t>
            </a:r>
          </a:p>
          <a:p>
            <a:pPr marL="45720" indent="0">
              <a:buNone/>
            </a:pPr>
            <a:r>
              <a:rPr lang="it-IT" dirty="0"/>
              <a:t>È un'azione attraverso la quale un dipendente viene separato dall'organizzazione e dal libro paga per violazione delle regole o scarso rendimento.</a:t>
            </a:r>
          </a:p>
          <a:p>
            <a:pPr marL="45720" indent="0">
              <a:buNone/>
            </a:pPr>
            <a:r>
              <a:rPr lang="it-IT" dirty="0"/>
              <a:t>Sebbene il diritto di licenziare un dipendente sia ben consolidato, la direzione deve fare attenzione che le pratiche di licenziamento non siano discriminatorie</a:t>
            </a:r>
          </a:p>
          <a:p>
            <a:pPr marL="45720" indent="0">
              <a:buNone/>
            </a:pPr>
            <a:r>
              <a:rPr lang="it-IT" dirty="0"/>
              <a:t>Il licenziamento dovrebbe essere per giusta causa e ai dipendenti carenti dovrebbero essere offerte ragionevoli opportunità di miglioramento prima che tale azione venga intrapresa.</a:t>
            </a:r>
          </a:p>
        </p:txBody>
      </p:sp>
    </p:spTree>
    <p:extLst>
      <p:ext uri="{BB962C8B-B14F-4D97-AF65-F5344CB8AC3E}">
        <p14:creationId xmlns:p14="http://schemas.microsoft.com/office/powerpoint/2010/main" val="6766122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…….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it-IT" dirty="0"/>
          </a:p>
          <a:p>
            <a:pPr marL="45720" indent="0">
              <a:buNone/>
            </a:pPr>
            <a:r>
              <a:rPr lang="it-IT" b="1" u="sng" dirty="0"/>
              <a:t>Dimissioni</a:t>
            </a:r>
          </a:p>
          <a:p>
            <a:pPr marL="45720" indent="0">
              <a:buNone/>
            </a:pPr>
            <a:r>
              <a:rPr lang="it-IT" dirty="0"/>
              <a:t>È la separazione volontaria di un dipendente dall'organizzazione</a:t>
            </a:r>
          </a:p>
          <a:p>
            <a:r>
              <a:rPr lang="it-IT" dirty="0"/>
              <a:t>a. Alcune dimissioni consentono a un'organizzazione di correggere un errore nella selezione del personale o di portare nuova linfa.</a:t>
            </a:r>
          </a:p>
          <a:p>
            <a:r>
              <a:rPr lang="it-IT" dirty="0"/>
              <a:t>b. Un turnover eccessivo può essere molto costoso, ad ogni dimissione l'organizzazione perde il proprio investimento effettuato nel reclutamento, nella selezione e nella formazione del dipendente che va via.</a:t>
            </a:r>
          </a:p>
        </p:txBody>
      </p:sp>
    </p:spTree>
    <p:extLst>
      <p:ext uri="{BB962C8B-B14F-4D97-AF65-F5344CB8AC3E}">
        <p14:creationId xmlns:p14="http://schemas.microsoft.com/office/powerpoint/2010/main" val="32025545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………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it-IT" b="1" u="sng" dirty="0"/>
              <a:t>Pensionamento</a:t>
            </a:r>
          </a:p>
          <a:p>
            <a:pPr marL="45720" indent="0">
              <a:buNone/>
            </a:pPr>
            <a:endParaRPr lang="it-IT" dirty="0"/>
          </a:p>
          <a:p>
            <a:pPr marL="45720" indent="0">
              <a:buNone/>
            </a:pPr>
            <a:r>
              <a:rPr lang="it-IT" dirty="0"/>
              <a:t>È la separazione dei lavoratori più anziani dall'organizzazione.</a:t>
            </a:r>
          </a:p>
          <a:p>
            <a:endParaRPr lang="it-IT" dirty="0"/>
          </a:p>
          <a:p>
            <a:r>
              <a:rPr lang="it-IT" dirty="0"/>
              <a:t>a. La maggior parte dei dipendenti va in pensione con la garanzia di un reddito pensionistico, o pensione, regolarmente versato, oltre ai contributi previdenziali.</a:t>
            </a:r>
          </a:p>
          <a:p>
            <a:r>
              <a:rPr lang="it-IT" dirty="0"/>
              <a:t>b. Tuttavia, le pensioni garantite non sono più date per scontato poiché le aziende assumono sempre di più con contratti di lavoro di tipo non standard.</a:t>
            </a:r>
          </a:p>
          <a:p>
            <a:r>
              <a:rPr lang="it-IT" dirty="0"/>
              <a:t>b. La preoccupazione per il finanziamento della pensione è forte a seguito dell’invecchiamento della popolazione.</a:t>
            </a:r>
          </a:p>
        </p:txBody>
      </p:sp>
    </p:spTree>
    <p:extLst>
      <p:ext uri="{BB962C8B-B14F-4D97-AF65-F5344CB8AC3E}">
        <p14:creationId xmlns:p14="http://schemas.microsoft.com/office/powerpoint/2010/main" val="15194443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GESTIONE DELLA CRISI DELLE CARRIERE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" indent="0">
              <a:buNone/>
            </a:pPr>
            <a:r>
              <a:rPr lang="it-IT" dirty="0"/>
              <a:t>I problemi finanziari, la recessione economica globale nel 2008 e la pandemia da Covid-19 nel 2020 hanno causato molti problemi ai dipendenti in termini di licenziamenti o di de-</a:t>
            </a:r>
            <a:r>
              <a:rPr lang="it-IT" dirty="0" err="1"/>
              <a:t>mansionamenti</a:t>
            </a:r>
            <a:r>
              <a:rPr lang="it-IT" dirty="0"/>
              <a:t>. Tuttavia, le aziende dispongono di alcuni strumenti per ridurre gli effetti negativi di tali eventi sui dipendenti.</a:t>
            </a:r>
          </a:p>
          <a:p>
            <a:pPr marL="45720" indent="0">
              <a:buNone/>
            </a:pPr>
            <a:r>
              <a:rPr lang="it-IT" dirty="0"/>
              <a:t>a. I programmi di ricollocamento che forniscono informazioni e assistenza nella ricerca di lavoro ai dipendenti licenziati (career </a:t>
            </a:r>
            <a:r>
              <a:rPr lang="it-IT" dirty="0" err="1"/>
              <a:t>crisis</a:t>
            </a:r>
            <a:r>
              <a:rPr lang="it-IT" dirty="0"/>
              <a:t> team management)</a:t>
            </a:r>
          </a:p>
          <a:p>
            <a:pPr marL="45720" indent="0">
              <a:buNone/>
            </a:pPr>
            <a:r>
              <a:rPr lang="it-IT" dirty="0"/>
              <a:t>b. Le politiche di riqualificazione dei lavoratori, le cui attuali competenze sono diventate obsolete, può ridurre il numero dei licenziamenti.</a:t>
            </a:r>
          </a:p>
          <a:p>
            <a:pPr marL="45720" indent="0">
              <a:buNone/>
            </a:pPr>
            <a:r>
              <a:rPr lang="it-IT" dirty="0"/>
              <a:t>c. La direzione dovrebbe pianificare in anticipo piani di emergenza per ridurre al minimo gli effetti negativi sulle risorse umane dell'azienda, di gravi problemi di flusso di cassa</a:t>
            </a:r>
          </a:p>
        </p:txBody>
      </p:sp>
    </p:spTree>
    <p:extLst>
      <p:ext uri="{BB962C8B-B14F-4D97-AF65-F5344CB8AC3E}">
        <p14:creationId xmlns:p14="http://schemas.microsoft.com/office/powerpoint/2010/main" val="13865642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it-IT" b="1" dirty="0"/>
            </a:br>
            <a:r>
              <a:rPr lang="it-IT" b="1" dirty="0"/>
              <a:t>Programmi di consulenza professionale per la pianificazione della carriera</a:t>
            </a:r>
            <a:br>
              <a:rPr lang="it-IT" b="1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45720" indent="0">
              <a:buNone/>
            </a:pPr>
            <a:r>
              <a:rPr lang="it-IT" b="1" dirty="0"/>
              <a:t>Possono aiutare i singoli dipendenti a far fronte sia agli sviluppi di carriera che ad affrontare eventuali crisi</a:t>
            </a:r>
          </a:p>
          <a:p>
            <a:pPr marL="45720" indent="0">
              <a:buNone/>
            </a:pPr>
            <a:endParaRPr lang="it-IT" b="1" dirty="0"/>
          </a:p>
          <a:p>
            <a:pPr marL="45720" indent="0">
              <a:buNone/>
            </a:pPr>
            <a:r>
              <a:rPr lang="it-IT" b="1" dirty="0"/>
              <a:t>1. I seminari di pianificazione della carriera, sotto la direzione di un formatore qualificato, possono aiutare le persone a comprendere i propri obiettivi e aspirazioni di carriera in modo più completo.</a:t>
            </a:r>
          </a:p>
          <a:p>
            <a:pPr marL="45720" indent="0">
              <a:buNone/>
            </a:pPr>
            <a:endParaRPr lang="it-IT" b="1" dirty="0"/>
          </a:p>
          <a:p>
            <a:pPr marL="45720" indent="0">
              <a:buNone/>
            </a:pPr>
            <a:r>
              <a:rPr lang="it-IT" b="1" dirty="0"/>
              <a:t>2. Le attività di consulenza professionale per aiutare le persone ad evitare di cercare assistenza esterna (consulenti di carriera, psicologi) in caso di recessione economica e chiusura dell’azienda o riduzione del personale.</a:t>
            </a:r>
          </a:p>
        </p:txBody>
      </p:sp>
    </p:spTree>
    <p:extLst>
      <p:ext uri="{BB962C8B-B14F-4D97-AF65-F5344CB8AC3E}">
        <p14:creationId xmlns:p14="http://schemas.microsoft.com/office/powerpoint/2010/main" val="409825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Contenuti della lezione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it-IT" b="1" dirty="0">
                <a:solidFill>
                  <a:schemeClr val="tx1"/>
                </a:solidFill>
              </a:rPr>
              <a:t>Spiegare perché la gestione efficace delle carriere è importante sia per i singoli dipendenti che per l'organizzazione nel suo insieme</a:t>
            </a:r>
          </a:p>
          <a:p>
            <a:r>
              <a:rPr lang="it-IT" b="1" dirty="0">
                <a:solidFill>
                  <a:schemeClr val="tx1"/>
                </a:solidFill>
              </a:rPr>
              <a:t>Descrivere l’importanza di un programma di orientamento efficace</a:t>
            </a:r>
          </a:p>
          <a:p>
            <a:r>
              <a:rPr lang="it-IT" b="1" dirty="0">
                <a:solidFill>
                  <a:schemeClr val="tx1"/>
                </a:solidFill>
              </a:rPr>
              <a:t>Descrivere le procedure comunemente utilizzate per prendere decisioni su eventuali promozioni</a:t>
            </a:r>
          </a:p>
          <a:p>
            <a:r>
              <a:rPr lang="it-IT" b="1" dirty="0">
                <a:solidFill>
                  <a:schemeClr val="tx1"/>
                </a:solidFill>
              </a:rPr>
              <a:t>Descrivere alcune opzioni che le organizzazioni hanno per evitare i licenziamenti</a:t>
            </a:r>
          </a:p>
          <a:p>
            <a:r>
              <a:rPr lang="it-IT" b="1" dirty="0">
                <a:solidFill>
                  <a:schemeClr val="tx1"/>
                </a:solidFill>
              </a:rPr>
              <a:t>Identificare alcune azioni che il management può intraprendere per garantire che i licenziamenti dei dipendenti non siano discriminatori</a:t>
            </a:r>
          </a:p>
          <a:p>
            <a:r>
              <a:rPr lang="it-IT" b="1" dirty="0">
                <a:solidFill>
                  <a:schemeClr val="tx1"/>
                </a:solidFill>
              </a:rPr>
              <a:t>La gestione delle crisi di carriera</a:t>
            </a:r>
          </a:p>
        </p:txBody>
      </p:sp>
    </p:spTree>
    <p:extLst>
      <p:ext uri="{BB962C8B-B14F-4D97-AF65-F5344CB8AC3E}">
        <p14:creationId xmlns:p14="http://schemas.microsoft.com/office/powerpoint/2010/main" val="952738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ORIENTAMENTO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t-IT" dirty="0">
                <a:solidFill>
                  <a:schemeClr val="tx1"/>
                </a:solidFill>
              </a:rPr>
              <a:t>La maggior parte delle grandi organizzazioni offre un programma di orientamento progettato per aiutare il nuovo dipendente a familiarizzare con l'azienda e iniziare in modo produttivo il lavoro.</a:t>
            </a:r>
          </a:p>
          <a:p>
            <a:pPr marL="45720" indent="0">
              <a:buNone/>
            </a:pPr>
            <a:r>
              <a:rPr lang="it-IT" dirty="0">
                <a:solidFill>
                  <a:schemeClr val="tx1"/>
                </a:solidFill>
              </a:rPr>
              <a:t>1. È probabile che i nuovi dipendenti si sentano ansiosi e insicuri il primo giorno di un nuovo lavoro</a:t>
            </a:r>
          </a:p>
          <a:p>
            <a:pPr marL="45720" indent="0">
              <a:buNone/>
            </a:pPr>
            <a:r>
              <a:rPr lang="it-IT" dirty="0">
                <a:solidFill>
                  <a:schemeClr val="tx1"/>
                </a:solidFill>
              </a:rPr>
              <a:t>2. Possono essere vittime di nonnismo, molestie, scherzi da parte dei colleghi che danneggiano il morale e allungano il tempo necessario ai nuovi arrivati ​​per essere produttivi.</a:t>
            </a:r>
          </a:p>
          <a:p>
            <a:r>
              <a:rPr lang="it-IT" dirty="0">
                <a:solidFill>
                  <a:schemeClr val="tx1"/>
                </a:solidFill>
              </a:rPr>
              <a:t>Offrono informazioni sulla routine quotidiana, benefit per i dipendenti, servizi, regole di lavoro, formazione e promozione, organizzazione aziendale, prodotti e servizi, storia aziendale.</a:t>
            </a:r>
          </a:p>
        </p:txBody>
      </p:sp>
    </p:spTree>
    <p:extLst>
      <p:ext uri="{BB962C8B-B14F-4D97-AF65-F5344CB8AC3E}">
        <p14:creationId xmlns:p14="http://schemas.microsoft.com/office/powerpoint/2010/main" val="505556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ORIENTAMENTO……..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it-IT" dirty="0">
                <a:solidFill>
                  <a:schemeClr val="tx1"/>
                </a:solidFill>
              </a:rPr>
              <a:t>Le informazioni vengono fornite attraverso una varietà di mezzi: interviste; incontri di gruppo; manuali per i dipendenti; film; tour</a:t>
            </a:r>
          </a:p>
          <a:p>
            <a:pPr marL="45720" indent="0">
              <a:buNone/>
            </a:pPr>
            <a:endParaRPr lang="it-IT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it-IT" b="1" dirty="0">
                <a:solidFill>
                  <a:schemeClr val="tx1"/>
                </a:solidFill>
              </a:rPr>
              <a:t>Il supervisore diretto del nuovo dipendente svolge un ruolo importante nell'orientamento</a:t>
            </a:r>
          </a:p>
          <a:p>
            <a:pPr marL="45720" indent="0">
              <a:buNone/>
            </a:pPr>
            <a:r>
              <a:rPr lang="it-IT" b="1" dirty="0">
                <a:solidFill>
                  <a:schemeClr val="tx1"/>
                </a:solidFill>
              </a:rPr>
              <a:t>a. Deve consentire al nuovo dipendente di partecipare alle sessioni di orientamento</a:t>
            </a:r>
          </a:p>
          <a:p>
            <a:pPr marL="45720" indent="0">
              <a:buNone/>
            </a:pPr>
            <a:r>
              <a:rPr lang="it-IT" b="1" dirty="0">
                <a:solidFill>
                  <a:schemeClr val="tx1"/>
                </a:solidFill>
              </a:rPr>
              <a:t>b. Sono responsabili dell'introduzione di nuovi dipendenti ai colleghi e ai compiti assegnati</a:t>
            </a:r>
          </a:p>
          <a:p>
            <a:pPr marL="45720" indent="0">
              <a:buNone/>
            </a:pPr>
            <a:r>
              <a:rPr lang="it-IT" b="1" dirty="0">
                <a:solidFill>
                  <a:schemeClr val="tx1"/>
                </a:solidFill>
              </a:rPr>
              <a:t>c. Idealmente, i supervisori lavorano a stretto contatto con il dipartimento delle risorse umane nella progettazione del programma di orientamento</a:t>
            </a:r>
          </a:p>
        </p:txBody>
      </p:sp>
    </p:spTree>
    <p:extLst>
      <p:ext uri="{BB962C8B-B14F-4D97-AF65-F5344CB8AC3E}">
        <p14:creationId xmlns:p14="http://schemas.microsoft.com/office/powerpoint/2010/main" val="1051243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PROCESSO INTERNO DI RECLUTAMENTO DEL PERSONALE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it-IT" dirty="0">
                <a:solidFill>
                  <a:schemeClr val="tx1"/>
                </a:solidFill>
              </a:rPr>
              <a:t>Il movimento delle risorse umane all'interno di un'organizzazione è importante quanto il reclutamento e la selezione di persone dal mercato del lavoro esterno.</a:t>
            </a:r>
          </a:p>
          <a:p>
            <a:r>
              <a:rPr lang="it-IT" dirty="0">
                <a:solidFill>
                  <a:schemeClr val="tx1"/>
                </a:solidFill>
              </a:rPr>
              <a:t>1. Far corrispondere le esigenze individuali di crescita e sviluppo con le esigenze dell'organizzazione è uno degli obiettivi principali del processo di assunzione del personale interno.</a:t>
            </a:r>
          </a:p>
          <a:p>
            <a:r>
              <a:rPr lang="it-IT" dirty="0">
                <a:solidFill>
                  <a:schemeClr val="tx1"/>
                </a:solidFill>
              </a:rPr>
              <a:t>2. Un'attenzione inadeguata o miope ai movimenti interni del personale può avere effetti negativi sul morale, sulla produttività e sul raggiungimento degli obiettivi organizzativi.</a:t>
            </a:r>
          </a:p>
        </p:txBody>
      </p:sp>
    </p:spTree>
    <p:extLst>
      <p:ext uri="{BB962C8B-B14F-4D97-AF65-F5344CB8AC3E}">
        <p14:creationId xmlns:p14="http://schemas.microsoft.com/office/powerpoint/2010/main" val="514679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POLITICHE DI TRASFERIMENTO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45720" indent="0">
              <a:buNone/>
            </a:pPr>
            <a:r>
              <a:rPr lang="it-IT" dirty="0">
                <a:solidFill>
                  <a:schemeClr val="tx1"/>
                </a:solidFill>
              </a:rPr>
              <a:t>I dipendenti possono essere trasferiti, o riassegnati, a un nuovo lavoro, dipartimento, turno, su iniziativa dell'organizzazione (trasferimento involontario) o del dipendente.</a:t>
            </a:r>
          </a:p>
          <a:p>
            <a:r>
              <a:rPr lang="it-IT" dirty="0">
                <a:solidFill>
                  <a:schemeClr val="tx1"/>
                </a:solidFill>
              </a:rPr>
              <a:t>a. Per garantire una stretta corrispondenza tra le qualifiche di un dipendente e la nuova posizione</a:t>
            </a:r>
          </a:p>
          <a:p>
            <a:r>
              <a:rPr lang="it-IT" dirty="0">
                <a:solidFill>
                  <a:schemeClr val="tx1"/>
                </a:solidFill>
              </a:rPr>
              <a:t>b. È importante aggiornare lo stipendio attuale a quello della nuova posizione lavorativa</a:t>
            </a:r>
          </a:p>
        </p:txBody>
      </p:sp>
    </p:spTree>
    <p:extLst>
      <p:ext uri="{BB962C8B-B14F-4D97-AF65-F5344CB8AC3E}">
        <p14:creationId xmlns:p14="http://schemas.microsoft.com/office/powerpoint/2010/main" val="2741222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Politiche di de-localizzazione/trasferimento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t-IT" dirty="0">
                <a:solidFill>
                  <a:schemeClr val="tx1"/>
                </a:solidFill>
              </a:rPr>
              <a:t>Spostare un dipendente in una nuova location</a:t>
            </a:r>
          </a:p>
          <a:p>
            <a:pPr marL="45720" indent="0">
              <a:buNone/>
            </a:pPr>
            <a:r>
              <a:rPr lang="it-IT" dirty="0">
                <a:solidFill>
                  <a:schemeClr val="tx1"/>
                </a:solidFill>
              </a:rPr>
              <a:t>I costi di trasloco e altre spese di trasferimento rappresentano un esborso finanziario importante per l'organizzazione</a:t>
            </a:r>
          </a:p>
          <a:p>
            <a:pPr marL="45720" indent="0">
              <a:buNone/>
            </a:pPr>
            <a:r>
              <a:rPr lang="it-IT" dirty="0">
                <a:solidFill>
                  <a:schemeClr val="tx1"/>
                </a:solidFill>
              </a:rPr>
              <a:t>Il trasferimento ha conseguenze sulle relazioni familiari del dipendente. </a:t>
            </a:r>
          </a:p>
          <a:p>
            <a:pPr marL="45720" indent="0">
              <a:buNone/>
            </a:pPr>
            <a:r>
              <a:rPr lang="it-IT" dirty="0">
                <a:solidFill>
                  <a:schemeClr val="tx1"/>
                </a:solidFill>
              </a:rPr>
              <a:t>L'aumento del numero di coppie a doppia carriera crea enormi problemi di delocalizzazione.</a:t>
            </a:r>
          </a:p>
          <a:p>
            <a:pPr marL="45720" indent="0">
              <a:buNone/>
            </a:pPr>
            <a:r>
              <a:rPr lang="it-IT" dirty="0">
                <a:solidFill>
                  <a:schemeClr val="tx1"/>
                </a:solidFill>
              </a:rPr>
              <a:t>L'assistenza agli anziani sta diventando sempre più un fattore di ostacolo alla de-localizzazione/trasferimento. Uno studio recente (</a:t>
            </a:r>
            <a:r>
              <a:rPr lang="it-IT" dirty="0" err="1">
                <a:solidFill>
                  <a:schemeClr val="tx1"/>
                </a:solidFill>
              </a:rPr>
              <a:t>Eurofound</a:t>
            </a:r>
            <a:r>
              <a:rPr lang="it-IT" dirty="0">
                <a:solidFill>
                  <a:schemeClr val="tx1"/>
                </a:solidFill>
              </a:rPr>
              <a:t>, 2020) ha mostrato che un quarto dei dipendenti che si prendono cura di un genitore anziano ha rifiutato il trasferimento.</a:t>
            </a:r>
          </a:p>
        </p:txBody>
      </p:sp>
    </p:spTree>
    <p:extLst>
      <p:ext uri="{BB962C8B-B14F-4D97-AF65-F5344CB8AC3E}">
        <p14:creationId xmlns:p14="http://schemas.microsoft.com/office/powerpoint/2010/main" val="395321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POLITICHE DI PROMOZIONE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45720" indent="0">
              <a:buNone/>
            </a:pPr>
            <a:endParaRPr lang="it-IT" dirty="0"/>
          </a:p>
          <a:p>
            <a:r>
              <a:rPr lang="it-IT" dirty="0"/>
              <a:t>Una promozione è il trasferimento di un dipendente in una posizione che offre una retribuzione più elevata, maggiori responsabilità, privilegi e potenziali opportunità.</a:t>
            </a:r>
          </a:p>
          <a:p>
            <a:pPr marL="45720" indent="0">
              <a:buNone/>
            </a:pPr>
            <a:endParaRPr lang="it-IT" dirty="0"/>
          </a:p>
          <a:p>
            <a:r>
              <a:rPr lang="it-IT" dirty="0"/>
              <a:t>Generalmente nelle organizzazioni sindacalizzate, il contratto di lavoro richiede tipicamente che l'anzianità di servizio di un dipendente presso l'azienda, sia presa in considerazione nelle decisioni di promozione, ma...</a:t>
            </a:r>
          </a:p>
        </p:txBody>
      </p:sp>
    </p:spTree>
    <p:extLst>
      <p:ext uri="{BB962C8B-B14F-4D97-AF65-F5344CB8AC3E}">
        <p14:creationId xmlns:p14="http://schemas.microsoft.com/office/powerpoint/2010/main" val="2277202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DECISIONI SULLE POLITICHE DI PROMOZIONE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it-IT" dirty="0"/>
              <a:t>Le organizzazioni utilizzano una serie di procedure per prendere decisioni di promozione al fine di garantire l'equità tra i dipendenti.</a:t>
            </a:r>
          </a:p>
          <a:p>
            <a:pPr marL="45720" indent="0">
              <a:buNone/>
            </a:pPr>
            <a:endParaRPr lang="it-IT" dirty="0"/>
          </a:p>
          <a:p>
            <a:pPr marL="45720" indent="0">
              <a:buNone/>
            </a:pPr>
            <a:r>
              <a:rPr lang="it-IT" dirty="0"/>
              <a:t>a. Le scale di avanzamento di carriera sono grafici che illustrano il potenziale movimento dei dipendenti da un lavoro all'altro all'interno dell'organizzazione.</a:t>
            </a:r>
          </a:p>
          <a:p>
            <a:pPr marL="45720" indent="0">
              <a:buNone/>
            </a:pPr>
            <a:r>
              <a:rPr lang="it-IT" dirty="0"/>
              <a:t>b. I colloqui consentono di promuovere quei candidati che esprimono interesse per opportunità di lavoro di livello superiore. </a:t>
            </a:r>
          </a:p>
          <a:p>
            <a:pPr marL="45720" indent="0">
              <a:buNone/>
            </a:pPr>
            <a:r>
              <a:rPr lang="it-IT" dirty="0"/>
              <a:t>c. I test possono essere utilizzati anche nel processo di promozione.</a:t>
            </a:r>
          </a:p>
          <a:p>
            <a:pPr marL="45720" indent="0">
              <a:buNone/>
            </a:pPr>
            <a:r>
              <a:rPr lang="it-IT" dirty="0"/>
              <a:t>d. Valutazioni tra pari: la valutazione delle prestazioni o del potenziale di avanzamento di un dipendente da parte di persone di pari rango</a:t>
            </a:r>
          </a:p>
          <a:p>
            <a:pPr marL="45720" indent="0">
              <a:buNone/>
            </a:pPr>
            <a:r>
              <a:rPr lang="it-IT" dirty="0"/>
              <a:t>e. Se una promozione dovesse rivelarsi infruttuosa, il dipendente può essere trasferito in una posizione di riserva: un lavoro con lo stesso status e la stessa retribuzione del lavoro originale del dipendente, che è stata identificata prima della promozione.</a:t>
            </a:r>
          </a:p>
        </p:txBody>
      </p:sp>
    </p:spTree>
    <p:extLst>
      <p:ext uri="{BB962C8B-B14F-4D97-AF65-F5344CB8AC3E}">
        <p14:creationId xmlns:p14="http://schemas.microsoft.com/office/powerpoint/2010/main" val="1886328456"/>
      </p:ext>
    </p:extLst>
  </p:cSld>
  <p:clrMapOvr>
    <a:masterClrMapping/>
  </p:clrMapOvr>
</p:sld>
</file>

<file path=ppt/theme/theme1.xml><?xml version="1.0" encoding="utf-8"?>
<a:theme xmlns:a="http://schemas.openxmlformats.org/drawingml/2006/main" name="Base">
  <a:themeElements>
    <a:clrScheme name="Bas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F5327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TM03457444[[fn=Base]]</Template>
  <TotalTime>112</TotalTime>
  <Words>1334</Words>
  <Application>Microsoft Macintosh PowerPoint</Application>
  <PresentationFormat>Widescreen</PresentationFormat>
  <Paragraphs>86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18" baseType="lpstr">
      <vt:lpstr>Corbel</vt:lpstr>
      <vt:lpstr>Base</vt:lpstr>
      <vt:lpstr>Sviluppo delle carriere</vt:lpstr>
      <vt:lpstr>Contenuti della lezione</vt:lpstr>
      <vt:lpstr>ORIENTAMENTO</vt:lpstr>
      <vt:lpstr>ORIENTAMENTO……..</vt:lpstr>
      <vt:lpstr>PROCESSO INTERNO DI RECLUTAMENTO DEL PERSONALE</vt:lpstr>
      <vt:lpstr>POLITICHE DI TRASFERIMENTO</vt:lpstr>
      <vt:lpstr>Politiche di de-localizzazione/trasferimento</vt:lpstr>
      <vt:lpstr>POLITICHE DI PROMOZIONE</vt:lpstr>
      <vt:lpstr>DECISIONI SULLE POLITICHE DI PROMOZIONE </vt:lpstr>
      <vt:lpstr>POLITICHE DI DE-MANSIONAMENTO</vt:lpstr>
      <vt:lpstr>FORME DI CESSAZIONE DEL RAPPORTO DI LAVORO…..</vt:lpstr>
      <vt:lpstr>………..</vt:lpstr>
      <vt:lpstr>…….</vt:lpstr>
      <vt:lpstr>………</vt:lpstr>
      <vt:lpstr>GESTIONE DELLA CRISI DELLE CARRIERE</vt:lpstr>
      <vt:lpstr> Programmi di consulenza professionale per la pianificazione della carriera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Sviluppo delle carriere</dc:title>
  <dc:creator>rossella</dc:creator>
  <cp:lastModifiedBy>Microsoft Office User</cp:lastModifiedBy>
  <cp:revision>17</cp:revision>
  <dcterms:created xsi:type="dcterms:W3CDTF">2022-04-28T14:21:18Z</dcterms:created>
  <dcterms:modified xsi:type="dcterms:W3CDTF">2025-09-30T14:27:42Z</dcterms:modified>
</cp:coreProperties>
</file>