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360" r:id="rId3"/>
    <p:sldId id="258" r:id="rId4"/>
    <p:sldId id="259" r:id="rId5"/>
    <p:sldId id="260" r:id="rId6"/>
    <p:sldId id="3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34" autoAdjust="0"/>
    <p:restoredTop sz="94705"/>
  </p:normalViewPr>
  <p:slideViewPr>
    <p:cSldViewPr snapToGrid="0">
      <p:cViewPr varScale="1">
        <p:scale>
          <a:sx n="108" d="100"/>
          <a:sy n="108" d="100"/>
        </p:scale>
        <p:origin x="6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C20BB3-3CCB-4FE5-991B-82F6BCB48AF3}" type="datetimeFigureOut">
              <a:rPr lang="en-US" smtClean="0"/>
              <a:t>3/3/24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46DE6-3336-457D-A091-FA20AC1C536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998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03C83C9C-21C5-3946-B190-F8BF8578C7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0FAE9AA0-0920-604C-A6A1-8524A820EE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it-IT" altLang="it-IT">
                <a:latin typeface="Arial" panose="020B0604020202020204" pitchFamily="34" charset="0"/>
                <a:ea typeface="ＭＳ Ｐゴシック" panose="020B0600070205080204" pitchFamily="34" charset="-128"/>
              </a:rPr>
              <a:t>Questa presentazione illustra le nuove capacità di PowerPoint ed è consigliabile visualizzarla nella modalità Presentazione. Queste diapositive sono progettate per illustrare alcune ottime idee per la creazione di presentazioni in PowerPoint 2011.</a:t>
            </a:r>
          </a:p>
          <a:p>
            <a:pPr>
              <a:spcBef>
                <a:spcPct val="0"/>
              </a:spcBef>
            </a:pPr>
            <a:endParaRPr lang="it-IT" altLang="it-IT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>
              <a:spcBef>
                <a:spcPct val="0"/>
              </a:spcBef>
            </a:pPr>
            <a:r>
              <a:rPr lang="it-IT" altLang="it-IT">
                <a:latin typeface="Arial" panose="020B0604020202020204" pitchFamily="34" charset="0"/>
                <a:ea typeface="ＭＳ Ｐゴシック" panose="020B0600070205080204" pitchFamily="34" charset="-128"/>
              </a:rPr>
              <a:t>Per visualizzare altri modelli di esempio, fare clic sul menu File, quindi scegliere Nuovo modello. In Modelli fare clic su Presentazioni.</a:t>
            </a:r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C2879BB4-96CE-CA4C-B73C-4CA134D984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ln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defTabSz="9001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01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01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01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011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1EC75ED-6655-A54C-8AC8-29CDD53261F9}" type="slidenum">
              <a:rPr lang="it-IT" altLang="it-IT" sz="1200">
                <a:cs typeface="Arial" panose="020B0604020202020204" pitchFamily="34" charset="0"/>
              </a:rPr>
              <a:pPr eaLnBrk="1" hangingPunct="1"/>
              <a:t>1</a:t>
            </a:fld>
            <a:endParaRPr lang="it-IT" altLang="it-IT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249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Argomenti da prendere in considerazione: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Età antica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Dal Medioevo al XIX secolo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Età contemporanea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46DE6-3336-457D-A091-FA20AC1C53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58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Argomenti da prendere in considerazione: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Tipi di strategie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Scelta delle strategie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46DE6-3336-457D-A091-FA20AC1C53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85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Argomenti da prendere in considerazione: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Tipi di strategie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Scelta delle strategie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46DE6-3336-457D-A091-FA20AC1C53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283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391AB-F383-4237-A071-AD1C6E9246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6636DA-4FDE-4B32-8CCE-37EFA3E757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F87932-8FF0-4DF1-A776-9A3CE376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38FAB8-C9F1-4DBB-B355-D8DEE3706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490E3-D8E8-4766-9104-14009BF56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01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B8678-553E-4A5B-8CFE-5DB358BDF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3AF303-1F73-4575-83E6-561589F163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6EC56-7DCF-400D-A871-C26291EB1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FAC5B-7C77-4F8C-ADB0-8D208A2EB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F48AF-AB8F-4DD2-BC77-7E2F42AD3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317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0ED820-BFE6-41B5-8064-984037A9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A27FEA-5359-474A-B4F8-FF510DD74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DD33D-563C-4B8C-B8C1-625FF5C5B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71877-89FD-46BE-832F-C5660A556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E675F-CC4D-48CF-90C8-53829EE08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621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4260" y="462455"/>
            <a:ext cx="10515600" cy="822263"/>
          </a:xfrm>
        </p:spPr>
        <p:txBody>
          <a:bodyPr>
            <a:normAutofit/>
          </a:bodyPr>
          <a:lstStyle>
            <a:lvl1pPr>
              <a:defRPr sz="3600">
                <a:solidFill>
                  <a:srgbClr val="D24726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25936"/>
            <a:ext cx="10515600" cy="4351338"/>
          </a:xfrm>
        </p:spPr>
        <p:txBody>
          <a:bodyPr/>
          <a:lstStyle>
            <a:lvl1pPr>
              <a:defRPr sz="14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>
              <a:defRPr sz="12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>
              <a:defRPr sz="12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3pPr>
            <a:lvl4pPr>
              <a:defRPr sz="12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4pPr>
            <a:lvl5pPr>
              <a:defRPr sz="1200" baseline="0">
                <a:solidFill>
                  <a:srgbClr val="59595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CD92-9D15-43B4-8516-073FCDAC90D4}" type="datetimeFigureOut">
              <a:rPr lang="en-US" smtClean="0"/>
              <a:t>3/3/24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1560-7126-406C-A531-3A398E8D0EEA}" type="slidenum">
              <a:rPr lang="en-US" smtClean="0"/>
              <a:t>‹N›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52500" y="1284718"/>
            <a:ext cx="103632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525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D80C37-5CBB-3643-A070-22463258A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550988-728C-784A-B889-9D66E4BA81F2}" type="datetimeFigureOut">
              <a:rPr lang="it-IT" altLang="it-IT"/>
              <a:pPr/>
              <a:t>03/03/24</a:t>
            </a:fld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291092-2547-3C46-8AA9-BB464C49A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B71BF0C-F206-FD42-A70C-DAC1D01C9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7005D1-2030-334F-B49F-F99F8F1FCD3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81825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BC967-18DB-4664-9B4D-06177FB94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F7174-64B4-4D8F-BF44-3DD1F66CA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D83D3-86C4-482F-A2DC-B4C55DBF3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05BE2-6C23-4CB4-A63E-457E635BF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97965-24FE-4C07-BE16-69AE43995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768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3394D-04EF-440C-B08B-114464B31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BE3F6-F021-4D6B-8B0D-EF74D7461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6233C-6806-4593-91C0-CF4ECD84A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A761E-2D3A-4397-A82C-2F3B981DE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97E71-B59F-4260-B01B-2B7CEB08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26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4DFCB-DD40-4637-9CAB-2BAF24231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94065F-4B44-4622-98EE-166F936489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F1249-B890-4466-9E24-84A249070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0FA9B4-D282-452F-B78A-FF5873ACF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9B0F13-A139-4B66-9544-16480800F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8791D0-EC30-4D8C-8764-475D8DB34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50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3AA7D-15D2-4D5F-B1C4-501073416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80A0E-25B9-4E8E-8B0D-201E1C564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89B111-0CA0-47CD-9F0B-DBCBA3AE3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F0E02D-3176-4B85-ACB6-721F268274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7D9317-BBE1-4F36-82FE-E348F6F18A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37DDCB-69F8-49FA-A111-C8AB27138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18B0CD-1F68-412E-9232-F267114C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9B21FC-12CC-472D-BC38-EF413158C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143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F51AB-8384-4E67-914C-B39484AD2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909660-3861-4545-BF68-9ED039B5D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DD5392-AC3A-4EAF-ADE6-B6CF4B50A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679880-BF48-4F4D-B8B3-4E99FC415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8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F98E25-CF37-4F73-9E22-210238167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D7A0E1-38AB-4FDA-8EC1-2D7617909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A8E424-5A91-4557-9ADF-4A9422A06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802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BB935-0427-44CC-A384-333EAD831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9DCF6-55CF-43EE-B135-BFC4B4D40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37538E-A112-4E8F-A445-1A06B0C353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30D413-9505-4ED8-BFF1-5141BE9EE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0815B0-4528-4FA2-8472-8F19C0F16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C9FCEF-4406-4552-BFE4-6DA376135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063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CE22C-69D4-49EC-8858-787B3C67B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6A4341-3C0B-4025-AE17-8F0F8FABF5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F5FF01-E0B6-419C-ABCC-70844E4EA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501218-FFD7-4F25-B220-F5DE5F706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495F3-B757-4FAF-98AA-EDA7D1485485}" type="datetimeFigureOut">
              <a:rPr lang="en-US" smtClean="0"/>
              <a:t>3/3/24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87CBFB-34A6-49D8-A1D2-45DF38876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2726A4-D33A-486A-B120-648AF3D8B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4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07C8C3-4165-4353-ABF2-492454AF9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9AA46A-3C66-4E4A-9907-225E50ABB7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F8214-A11A-4309-9D51-44F35987D1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495F3-B757-4FAF-98AA-EDA7D1485485}" type="datetimeFigureOut">
              <a:rPr lang="en-US" smtClean="0"/>
              <a:t>3/3/24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334EB-8260-4F13-9553-5A8593D9D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1EF96-E028-4E68-864E-9B77CF9F25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939C1-24D7-49E9-A58A-7960365209F5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93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2CD92-9D15-43B4-8516-073FCDAC90D4}" type="datetimeFigureOut">
              <a:rPr lang="en-US" smtClean="0"/>
              <a:t>3/3/24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E1560-7126-406C-A531-3A398E8D0EE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12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tiff"/><Relationship Id="rId7" Type="http://schemas.openxmlformats.org/officeDocument/2006/relationships/image" Target="../media/image6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AC81929-0EF2-C844-A0B7-4610FD895812}"/>
              </a:ext>
            </a:extLst>
          </p:cNvPr>
          <p:cNvSpPr txBox="1">
            <a:spLocks/>
          </p:cNvSpPr>
          <p:nvPr/>
        </p:nvSpPr>
        <p:spPr bwMode="auto">
          <a:xfrm>
            <a:off x="1741488" y="1421904"/>
            <a:ext cx="8530977" cy="114300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it-IT" altLang="it-IT" sz="2800" dirty="0">
                <a:solidFill>
                  <a:srgbClr val="404040"/>
                </a:solidFill>
                <a:latin typeface="Calibri" panose="020F0502020204030204" pitchFamily="34" charset="0"/>
              </a:rPr>
              <a:t>Corso di Laurea in Viticoltura ed Enologia (</a:t>
            </a:r>
            <a:r>
              <a:rPr lang="it-IT" altLang="it-IT" sz="2800" dirty="0" err="1">
                <a:solidFill>
                  <a:srgbClr val="404040"/>
                </a:solidFill>
                <a:latin typeface="Calibri" panose="020F0502020204030204" pitchFamily="34" charset="0"/>
              </a:rPr>
              <a:t>II°anno</a:t>
            </a:r>
            <a:r>
              <a:rPr lang="it-IT" altLang="it-IT" sz="2800" dirty="0">
                <a:solidFill>
                  <a:srgbClr val="404040"/>
                </a:solidFill>
                <a:latin typeface="Calibri" panose="020F0502020204030204" pitchFamily="34" charset="0"/>
              </a:rPr>
              <a:t>)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it-IT" altLang="it-IT" sz="2800" i="1" dirty="0">
              <a:solidFill>
                <a:srgbClr val="40404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4C2D4EF-FD75-844E-9353-A7C6DD53A0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512" y="4876800"/>
            <a:ext cx="8812088" cy="154840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  <a:miter lim="800000"/>
            <a:headEnd/>
            <a:tailEnd/>
          </a:ln>
        </p:spPr>
        <p:txBody>
          <a:bodyPr numCol="2"/>
          <a:lstStyle/>
          <a:p>
            <a:pPr>
              <a:defRPr/>
            </a:pPr>
            <a:r>
              <a:rPr lang="it-IT" sz="2800" b="1" i="1" dirty="0">
                <a:solidFill>
                  <a:srgbClr val="800000"/>
                </a:solidFill>
                <a:latin typeface="Eurostile"/>
                <a:ea typeface="ＭＳ Ｐゴシック" charset="0"/>
                <a:cs typeface="Eurostile"/>
              </a:rPr>
              <a:t>Orario ricevimento </a:t>
            </a:r>
          </a:p>
          <a:p>
            <a:pPr>
              <a:defRPr/>
            </a:pPr>
            <a:r>
              <a:rPr lang="it-IT" sz="2400" b="1" i="1" dirty="0">
                <a:latin typeface="Eurostile"/>
                <a:ea typeface="ＭＳ Ｐゴシック" charset="0"/>
                <a:cs typeface="Eurostile"/>
              </a:rPr>
              <a:t>mercoledì 11.00-13.00</a:t>
            </a:r>
          </a:p>
          <a:p>
            <a:pPr>
              <a:defRPr/>
            </a:pPr>
            <a:endParaRPr lang="it-IT" sz="2400" b="1" i="1" dirty="0">
              <a:solidFill>
                <a:srgbClr val="FFFF00"/>
              </a:solidFill>
              <a:latin typeface="Eurostile"/>
              <a:ea typeface="ＭＳ Ｐゴシック" charset="0"/>
              <a:cs typeface="Eurostile"/>
            </a:endParaRPr>
          </a:p>
          <a:p>
            <a:pPr>
              <a:defRPr/>
            </a:pPr>
            <a:endParaRPr lang="it-IT" b="1" i="1" dirty="0">
              <a:solidFill>
                <a:srgbClr val="800000"/>
              </a:solidFill>
              <a:latin typeface="Eurostile"/>
              <a:ea typeface="ＭＳ Ｐゴシック" charset="0"/>
              <a:cs typeface="Eurostile"/>
            </a:endParaRPr>
          </a:p>
          <a:p>
            <a:pPr>
              <a:defRPr/>
            </a:pPr>
            <a:r>
              <a:rPr lang="it-IT" b="1" i="1" dirty="0">
                <a:solidFill>
                  <a:srgbClr val="800000"/>
                </a:solidFill>
                <a:latin typeface="Eurostile"/>
                <a:ea typeface="ＭＳ Ｐゴシック" charset="0"/>
                <a:cs typeface="Eurostile"/>
              </a:rPr>
              <a:t>Contatti</a:t>
            </a:r>
          </a:p>
          <a:p>
            <a:pPr>
              <a:defRPr/>
            </a:pPr>
            <a:r>
              <a:rPr lang="it-IT" b="1" i="1" dirty="0">
                <a:latin typeface="Eurostile"/>
                <a:ea typeface="ＭＳ Ｐゴシック" charset="0"/>
                <a:cs typeface="Eurostile"/>
              </a:rPr>
              <a:t>Cell.:	348 8992198</a:t>
            </a:r>
            <a:br>
              <a:rPr lang="it-IT" b="1" i="1" dirty="0">
                <a:latin typeface="Eurostile"/>
                <a:ea typeface="ＭＳ Ｐゴシック" charset="0"/>
                <a:cs typeface="Eurostile"/>
              </a:rPr>
            </a:br>
            <a:r>
              <a:rPr lang="it-IT" b="1" i="1" dirty="0">
                <a:latin typeface="Eurostile"/>
                <a:ea typeface="ＭＳ Ｐゴシック" charset="0"/>
                <a:cs typeface="Eurostile"/>
              </a:rPr>
              <a:t>e-mail: 	</a:t>
            </a:r>
            <a:r>
              <a:rPr lang="it-IT" b="1" i="1" dirty="0" err="1">
                <a:latin typeface="Eurostile"/>
                <a:ea typeface="ＭＳ Ｐゴシック" charset="0"/>
                <a:cs typeface="Eurostile"/>
              </a:rPr>
              <a:t>sramazzotti@unite.it</a:t>
            </a:r>
            <a:r>
              <a:rPr lang="it-IT" b="1" i="1" dirty="0">
                <a:latin typeface="Eurostile"/>
                <a:ea typeface="ＭＳ Ｐゴシック" charset="0"/>
                <a:cs typeface="Eurostile"/>
              </a:rPr>
              <a:t> </a:t>
            </a:r>
          </a:p>
          <a:p>
            <a:pPr>
              <a:defRPr/>
            </a:pPr>
            <a:endParaRPr lang="it-IT" b="1" i="1" dirty="0">
              <a:latin typeface="Eurostile"/>
              <a:ea typeface="+mj-ea"/>
              <a:cs typeface="Eurostile"/>
            </a:endParaRPr>
          </a:p>
        </p:txBody>
      </p:sp>
      <p:pic>
        <p:nvPicPr>
          <p:cNvPr id="17411" name="Immagine 6">
            <a:extLst>
              <a:ext uri="{FF2B5EF4-FFF2-40B4-BE49-F238E27FC236}">
                <a16:creationId xmlns:a16="http://schemas.microsoft.com/office/drawing/2014/main" id="{D9A1FF3C-B2C6-1D49-9A01-5148FF11C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488" y="370447"/>
            <a:ext cx="1906241" cy="90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C444958E-A3DC-D04C-8783-C6CC5578AB73}"/>
              </a:ext>
            </a:extLst>
          </p:cNvPr>
          <p:cNvSpPr/>
          <p:nvPr/>
        </p:nvSpPr>
        <p:spPr>
          <a:xfrm>
            <a:off x="1676401" y="2714798"/>
            <a:ext cx="8812213" cy="2000548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3200" b="1" i="1" dirty="0">
                <a:solidFill>
                  <a:srgbClr val="800000"/>
                </a:solidFill>
                <a:latin typeface="Eurostile"/>
                <a:ea typeface="ＭＳ Ｐゴシック" charset="0"/>
              </a:rPr>
              <a:t>INSEGNAMENTO</a:t>
            </a:r>
          </a:p>
          <a:p>
            <a:pPr>
              <a:defRPr/>
            </a:pPr>
            <a:r>
              <a:rPr lang="it-IT" sz="3200" b="1" dirty="0">
                <a:latin typeface="Eurostile"/>
                <a:ea typeface="ＭＳ Ｐゴシック" charset="0"/>
                <a:cs typeface="Eurostile"/>
              </a:rPr>
              <a:t>Viticoltura speciale (8 </a:t>
            </a:r>
            <a:r>
              <a:rPr lang="it-IT" sz="3200" b="1" dirty="0" err="1">
                <a:latin typeface="Eurostile"/>
                <a:ea typeface="ＭＳ Ｐゴシック" charset="0"/>
                <a:cs typeface="Eurostile"/>
              </a:rPr>
              <a:t>cfu</a:t>
            </a:r>
            <a:r>
              <a:rPr lang="it-IT" sz="3200" b="1" dirty="0">
                <a:latin typeface="Eurostile"/>
                <a:ea typeface="ＭＳ Ｐゴシック" charset="0"/>
                <a:cs typeface="Eurostile"/>
              </a:rPr>
              <a:t>)</a:t>
            </a:r>
          </a:p>
          <a:p>
            <a:pPr>
              <a:defRPr/>
            </a:pPr>
            <a:r>
              <a:rPr lang="it-IT" sz="3200" b="1" i="1" dirty="0">
                <a:solidFill>
                  <a:srgbClr val="800000"/>
                </a:solidFill>
                <a:latin typeface="Eurostile"/>
                <a:ea typeface="ＭＳ Ｐゴシック" charset="0"/>
              </a:rPr>
              <a:t>Docente</a:t>
            </a:r>
          </a:p>
          <a:p>
            <a:pPr>
              <a:defRPr/>
            </a:pPr>
            <a:r>
              <a:rPr lang="it-IT" sz="2800" b="1" i="1" dirty="0">
                <a:latin typeface="Eurostile"/>
                <a:ea typeface="ＭＳ Ｐゴシック" charset="0"/>
                <a:cs typeface="Eurostile"/>
              </a:rPr>
              <a:t>Solange Ramazzotti</a:t>
            </a:r>
            <a:endParaRPr lang="it-IT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8193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dirty="0" err="1">
                <a:solidFill>
                  <a:schemeClr val="accent1"/>
                </a:solidFill>
              </a:rPr>
              <a:t>Contenuto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US" sz="2400" dirty="0" err="1"/>
              <a:t>Ecologia</a:t>
            </a:r>
            <a:r>
              <a:rPr lang="en-US" sz="2400" dirty="0"/>
              <a:t> </a:t>
            </a:r>
            <a:r>
              <a:rPr lang="en-US" sz="2400" dirty="0" err="1"/>
              <a:t>viticola</a:t>
            </a:r>
            <a:endParaRPr lang="en-US" sz="2400" dirty="0"/>
          </a:p>
          <a:p>
            <a:r>
              <a:rPr lang="en-US" sz="2400" dirty="0" err="1"/>
              <a:t>Propagazione</a:t>
            </a:r>
            <a:r>
              <a:rPr lang="en-US" sz="2400" dirty="0"/>
              <a:t> </a:t>
            </a:r>
            <a:r>
              <a:rPr lang="en-US" sz="2400" dirty="0" err="1"/>
              <a:t>della</a:t>
            </a:r>
            <a:r>
              <a:rPr lang="en-US" sz="2400" dirty="0"/>
              <a:t> </a:t>
            </a:r>
            <a:r>
              <a:rPr lang="en-US" sz="2400" dirty="0" err="1"/>
              <a:t>vite</a:t>
            </a:r>
            <a:endParaRPr lang="en-US" sz="2400" dirty="0"/>
          </a:p>
          <a:p>
            <a:r>
              <a:rPr lang="en-US" sz="2400" dirty="0" err="1"/>
              <a:t>Impianto</a:t>
            </a:r>
            <a:r>
              <a:rPr lang="en-US" sz="2400" dirty="0"/>
              <a:t> di un </a:t>
            </a:r>
            <a:r>
              <a:rPr lang="en-US" sz="2400" dirty="0" err="1"/>
              <a:t>vigneto</a:t>
            </a:r>
            <a:endParaRPr lang="en-US" sz="2400" dirty="0"/>
          </a:p>
          <a:p>
            <a:r>
              <a:rPr lang="en-US" sz="2400" dirty="0" err="1"/>
              <a:t>Gestione</a:t>
            </a:r>
            <a:r>
              <a:rPr lang="en-US" sz="2400" dirty="0"/>
              <a:t> del </a:t>
            </a:r>
            <a:r>
              <a:rPr lang="en-US" sz="2400" dirty="0" err="1"/>
              <a:t>vigneto</a:t>
            </a:r>
            <a:endParaRPr lang="en-US" sz="2400" dirty="0"/>
          </a:p>
          <a:p>
            <a:r>
              <a:rPr lang="en-US" sz="2400" dirty="0" err="1"/>
              <a:t>Meccanizzazione</a:t>
            </a:r>
            <a:r>
              <a:rPr lang="en-US" sz="2400" dirty="0"/>
              <a:t> </a:t>
            </a:r>
            <a:r>
              <a:rPr lang="en-US" sz="2400" dirty="0" err="1"/>
              <a:t>viticola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50060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dirty="0" err="1">
                <a:solidFill>
                  <a:schemeClr val="accent1"/>
                </a:solidFill>
              </a:rPr>
              <a:t>Testi</a:t>
            </a:r>
            <a:r>
              <a:rPr lang="en-US" dirty="0">
                <a:solidFill>
                  <a:schemeClr val="accent1"/>
                </a:solidFill>
              </a:rPr>
              <a:t> di </a:t>
            </a:r>
            <a:r>
              <a:rPr lang="en-US" dirty="0" err="1">
                <a:solidFill>
                  <a:schemeClr val="accent1"/>
                </a:solidFill>
              </a:rPr>
              <a:t>riferimento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62A6207-DE56-5B49-A37F-B3F29B1614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29213" y="3553487"/>
            <a:ext cx="1721924" cy="28641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magine 2">
            <a:extLst>
              <a:ext uri="{FF2B5EF4-FFF2-40B4-BE49-F238E27FC236}">
                <a16:creationId xmlns:a16="http://schemas.microsoft.com/office/drawing/2014/main" id="{EC2382D5-8A4A-E849-86FC-EA0EACF253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5541" y="384755"/>
            <a:ext cx="1985736" cy="280487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7">
            <a:extLst>
              <a:ext uri="{FF2B5EF4-FFF2-40B4-BE49-F238E27FC236}">
                <a16:creationId xmlns:a16="http://schemas.microsoft.com/office/drawing/2014/main" id="{47AD6EF6-9088-E042-8492-CAF0B8A011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841" y="3553487"/>
            <a:ext cx="1957981" cy="275341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5F420EA-DD6C-F941-BB86-107E3FC1BE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6784" y="384755"/>
            <a:ext cx="2046081" cy="27649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01C5F9F-1385-1D4E-BFFE-014A002598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1650" y="384755"/>
            <a:ext cx="1917050" cy="27649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CasellaDiTesto 4">
            <a:extLst>
              <a:ext uri="{FF2B5EF4-FFF2-40B4-BE49-F238E27FC236}">
                <a16:creationId xmlns:a16="http://schemas.microsoft.com/office/drawing/2014/main" id="{B8626950-8891-E54D-9698-CB0FA6CAA2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222" y="5336384"/>
            <a:ext cx="3631604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2000" dirty="0">
                <a:latin typeface="+mj-lt"/>
              </a:rPr>
              <a:t>+ Appunti delle lezioni e bibliografia di aggiornamento in riviste tecniche e scientifiche</a:t>
            </a:r>
            <a:endParaRPr lang="it-IT" altLang="it-IT" sz="20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26" name="Picture 2" descr="Viticoltura biologica. Tecniche agronomiche e strategie di difesa - Ruggero Mazzilli - copertina">
            <a:extLst>
              <a:ext uri="{FF2B5EF4-FFF2-40B4-BE49-F238E27FC236}">
                <a16:creationId xmlns:a16="http://schemas.microsoft.com/office/drawing/2014/main" id="{49508B4B-EC8C-D1C1-A595-378739688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115" y="3553487"/>
            <a:ext cx="2099679" cy="28091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546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dirty="0" err="1">
                <a:solidFill>
                  <a:schemeClr val="accent1"/>
                </a:solidFill>
              </a:rPr>
              <a:t>Strategie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didattiche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US" sz="2400" dirty="0" err="1"/>
              <a:t>Lezioni</a:t>
            </a:r>
            <a:r>
              <a:rPr lang="en-US" sz="2400" dirty="0"/>
              <a:t> </a:t>
            </a:r>
            <a:r>
              <a:rPr lang="en-US" sz="2400" dirty="0" err="1"/>
              <a:t>frontali</a:t>
            </a:r>
            <a:endParaRPr lang="en-US" sz="2400" dirty="0"/>
          </a:p>
          <a:p>
            <a:r>
              <a:rPr lang="en-US" sz="2400" dirty="0" err="1"/>
              <a:t>Attività</a:t>
            </a:r>
            <a:r>
              <a:rPr lang="en-US" sz="2400" dirty="0"/>
              <a:t> di </a:t>
            </a:r>
            <a:r>
              <a:rPr lang="en-US" sz="2400" dirty="0" err="1"/>
              <a:t>gruppo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Approfondimenti</a:t>
            </a:r>
            <a:r>
              <a:rPr lang="en-US" sz="2400" dirty="0"/>
              <a:t> </a:t>
            </a:r>
            <a:r>
              <a:rPr lang="en-US" sz="2400" dirty="0" err="1"/>
              <a:t>bibliografici</a:t>
            </a:r>
            <a:r>
              <a:rPr lang="en-US" sz="2400" dirty="0"/>
              <a:t> </a:t>
            </a:r>
            <a:r>
              <a:rPr lang="en-US" sz="2400" dirty="0" err="1"/>
              <a:t>individuali</a:t>
            </a:r>
            <a:endParaRPr lang="en-US" sz="2400" dirty="0"/>
          </a:p>
          <a:p>
            <a:r>
              <a:rPr lang="en-US" sz="2400" dirty="0"/>
              <a:t>Test </a:t>
            </a:r>
            <a:r>
              <a:rPr lang="en-US" sz="2400" dirty="0" err="1"/>
              <a:t>autovalutazione</a:t>
            </a:r>
            <a:endParaRPr lang="en-US" sz="2400" dirty="0"/>
          </a:p>
          <a:p>
            <a:r>
              <a:rPr lang="en-US" sz="2400" dirty="0" err="1"/>
              <a:t>Esercitazioni</a:t>
            </a:r>
            <a:r>
              <a:rPr lang="en-US" sz="2400" dirty="0"/>
              <a:t> in </a:t>
            </a:r>
            <a:r>
              <a:rPr lang="en-US" sz="2400" dirty="0" err="1"/>
              <a:t>azienda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16073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dirty="0" err="1">
                <a:solidFill>
                  <a:schemeClr val="accent1"/>
                </a:solidFill>
              </a:rPr>
              <a:t>Metodo</a:t>
            </a:r>
            <a:r>
              <a:rPr lang="en-US" dirty="0">
                <a:solidFill>
                  <a:schemeClr val="accent1"/>
                </a:solidFill>
              </a:rPr>
              <a:t> di </a:t>
            </a:r>
            <a:r>
              <a:rPr lang="en-US" dirty="0" err="1">
                <a:solidFill>
                  <a:schemeClr val="accent1"/>
                </a:solidFill>
              </a:rPr>
              <a:t>valutazione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US" sz="2400" dirty="0" err="1"/>
              <a:t>Svolgimento</a:t>
            </a:r>
            <a:r>
              <a:rPr lang="en-US" sz="2400" dirty="0"/>
              <a:t> di </a:t>
            </a:r>
            <a:r>
              <a:rPr lang="en-US" sz="2400" dirty="0" err="1"/>
              <a:t>attività</a:t>
            </a:r>
            <a:r>
              <a:rPr lang="en-US" sz="2400" dirty="0"/>
              <a:t> in </a:t>
            </a:r>
            <a:r>
              <a:rPr lang="en-US" sz="2400" dirty="0" err="1"/>
              <a:t>itinere</a:t>
            </a:r>
            <a:endParaRPr lang="en-US" sz="2400" dirty="0"/>
          </a:p>
          <a:p>
            <a:r>
              <a:rPr lang="en-US" sz="2400" dirty="0" err="1"/>
              <a:t>Colloquio</a:t>
            </a:r>
            <a:r>
              <a:rPr lang="en-US" sz="2400" dirty="0"/>
              <a:t> </a:t>
            </a:r>
            <a:r>
              <a:rPr lang="en-US" sz="2400" dirty="0" err="1"/>
              <a:t>orale</a:t>
            </a:r>
            <a:r>
              <a:rPr lang="en-US" sz="2400" dirty="0"/>
              <a:t> finale</a:t>
            </a:r>
          </a:p>
        </p:txBody>
      </p:sp>
    </p:spTree>
    <p:extLst>
      <p:ext uri="{BB962C8B-B14F-4D97-AF65-F5344CB8AC3E}">
        <p14:creationId xmlns:p14="http://schemas.microsoft.com/office/powerpoint/2010/main" val="28964100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QuickStarter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di Office</Template>
  <TotalTime>658</TotalTime>
  <Words>200</Words>
  <Application>Microsoft Macintosh PowerPoint</Application>
  <PresentationFormat>Widescreen</PresentationFormat>
  <Paragraphs>45</Paragraphs>
  <Slides>5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5</vt:i4>
      </vt:variant>
    </vt:vector>
  </HeadingPairs>
  <TitlesOfParts>
    <vt:vector size="14" baseType="lpstr">
      <vt:lpstr>Arial</vt:lpstr>
      <vt:lpstr>Calibri</vt:lpstr>
      <vt:lpstr>Calibri Light</vt:lpstr>
      <vt:lpstr>Eurostile</vt:lpstr>
      <vt:lpstr>Segoe UI</vt:lpstr>
      <vt:lpstr>Segoe UI Light</vt:lpstr>
      <vt:lpstr>Segoe UI Semilight</vt:lpstr>
      <vt:lpstr>Tema di Office</vt:lpstr>
      <vt:lpstr>QuickStarter Theme</vt:lpstr>
      <vt:lpstr>Presentazione standard di PowerPoint</vt:lpstr>
      <vt:lpstr>Contenuto</vt:lpstr>
      <vt:lpstr>Testi di riferimento</vt:lpstr>
      <vt:lpstr>Strategie didattiche</vt:lpstr>
      <vt:lpstr>Metodo di valutazione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Ecco la struttura per iniziare</dc:title>
  <dc:creator>sramazzotti@unite.it</dc:creator>
  <cp:lastModifiedBy>Microsoft Office User</cp:lastModifiedBy>
  <cp:revision>11</cp:revision>
  <dcterms:created xsi:type="dcterms:W3CDTF">2020-03-01T13:27:32Z</dcterms:created>
  <dcterms:modified xsi:type="dcterms:W3CDTF">2024-03-03T17:11:31Z</dcterms:modified>
</cp:coreProperties>
</file>