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335" r:id="rId2"/>
    <p:sldId id="397" r:id="rId3"/>
    <p:sldId id="349" r:id="rId4"/>
    <p:sldId id="398" r:id="rId5"/>
    <p:sldId id="399" r:id="rId6"/>
    <p:sldId id="400" r:id="rId7"/>
    <p:sldId id="401" r:id="rId8"/>
    <p:sldId id="402" r:id="rId9"/>
    <p:sldId id="403" r:id="rId10"/>
    <p:sldId id="407" r:id="rId11"/>
    <p:sldId id="355" r:id="rId12"/>
    <p:sldId id="404" r:id="rId13"/>
    <p:sldId id="408" r:id="rId14"/>
    <p:sldId id="409" r:id="rId15"/>
    <p:sldId id="410" r:id="rId16"/>
    <p:sldId id="405" r:id="rId17"/>
    <p:sldId id="411" r:id="rId18"/>
    <p:sldId id="435" r:id="rId19"/>
    <p:sldId id="406" r:id="rId20"/>
    <p:sldId id="436" r:id="rId21"/>
    <p:sldId id="437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781"/>
  </p:normalViewPr>
  <p:slideViewPr>
    <p:cSldViewPr snapToGrid="0">
      <p:cViewPr>
        <p:scale>
          <a:sx n="90" d="100"/>
          <a:sy n="90" d="100"/>
        </p:scale>
        <p:origin x="144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24/03/25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95467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14568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6974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9077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36348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5651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5684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7045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49521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596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1035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45715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5223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103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34853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960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70409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3019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7427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5062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24/03/25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24/03/25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24/03/25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24 marzo 2025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24/03/25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24/03/25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24/03/25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24/03/25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24/03/25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24/03/25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24/03/25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24/03/25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24/03/25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Successione degli Stati nei trattati</a:t>
            </a:r>
            <a:r>
              <a:rPr lang="it-IT" sz="5800" b="1" dirty="0"/>
              <a:t>
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endParaRPr lang="en-US" sz="3400" dirty="0"/>
          </a:p>
          <a:p>
            <a:pPr marL="0" indent="0" algn="ctr">
              <a:buNone/>
            </a:pPr>
            <a:r>
              <a:rPr lang="en-US" sz="4800" dirty="0" err="1"/>
              <a:t>cambiamenti</a:t>
            </a:r>
            <a:r>
              <a:rPr lang="en-US" sz="4800" dirty="0"/>
              <a:t> </a:t>
            </a:r>
            <a:r>
              <a:rPr lang="en-US" sz="4800" dirty="0" err="1"/>
              <a:t>nelle</a:t>
            </a:r>
            <a:r>
              <a:rPr lang="en-US" sz="4800" dirty="0"/>
              <a:t> </a:t>
            </a:r>
            <a:r>
              <a:rPr lang="en-US" sz="4800" dirty="0" err="1"/>
              <a:t>dimensioni</a:t>
            </a:r>
            <a:r>
              <a:rPr lang="en-US" sz="4800" dirty="0"/>
              <a:t> </a:t>
            </a:r>
            <a:r>
              <a:rPr lang="en-US" sz="4800" dirty="0" err="1"/>
              <a:t>dello</a:t>
            </a:r>
            <a:r>
              <a:rPr lang="en-US" sz="4800" dirty="0"/>
              <a:t> </a:t>
            </a:r>
            <a:r>
              <a:rPr lang="en-US" sz="4800" dirty="0" err="1"/>
              <a:t>Stato</a:t>
            </a:r>
            <a:r>
              <a:rPr lang="en-US" sz="4800" dirty="0"/>
              <a:t> (</a:t>
            </a:r>
            <a:r>
              <a:rPr lang="en-US" sz="4800" dirty="0" err="1"/>
              <a:t>annessioni</a:t>
            </a:r>
            <a:r>
              <a:rPr lang="en-US" sz="4800" dirty="0"/>
              <a:t>, </a:t>
            </a:r>
            <a:r>
              <a:rPr lang="en-US" sz="4800" dirty="0" err="1"/>
              <a:t>secessioni</a:t>
            </a:r>
            <a:r>
              <a:rPr lang="en-US" sz="4800" dirty="0"/>
              <a:t>, </a:t>
            </a:r>
            <a:r>
              <a:rPr lang="en-US" sz="4800" dirty="0" err="1"/>
              <a:t>ecc</a:t>
            </a:r>
            <a:r>
              <a:rPr lang="en-US" sz="4800" dirty="0"/>
              <a:t>.):</a:t>
            </a:r>
            <a:br>
              <a:rPr lang="en-US" sz="4800" dirty="0"/>
            </a:br>
            <a:br>
              <a:rPr lang="en-US" sz="4800" dirty="0"/>
            </a:br>
            <a:r>
              <a:rPr lang="en-US" sz="4800" dirty="0"/>
              <a:t>principio di «</a:t>
            </a:r>
            <a:r>
              <a:rPr lang="en-US" sz="4800" b="1" dirty="0" err="1"/>
              <a:t>mobilità</a:t>
            </a:r>
            <a:r>
              <a:rPr lang="en-US" sz="4800" b="1" dirty="0"/>
              <a:t> </a:t>
            </a:r>
            <a:r>
              <a:rPr lang="en-US" sz="4800" b="1" dirty="0" err="1"/>
              <a:t>delle</a:t>
            </a:r>
            <a:r>
              <a:rPr lang="en-US" sz="4800" b="1" dirty="0"/>
              <a:t> </a:t>
            </a:r>
            <a:r>
              <a:rPr lang="en-US" sz="4800" b="1" dirty="0" err="1"/>
              <a:t>frontiere</a:t>
            </a:r>
            <a:r>
              <a:rPr lang="en-US" sz="4800" dirty="0"/>
              <a:t>» del </a:t>
            </a:r>
            <a:r>
              <a:rPr lang="en-US" sz="4800" dirty="0" err="1"/>
              <a:t>trattato</a:t>
            </a:r>
            <a:endParaRPr lang="it-IT" sz="66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9156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sz="3200" dirty="0" err="1"/>
              <a:t>Quando</a:t>
            </a:r>
            <a:r>
              <a:rPr lang="en-US" sz="3200" dirty="0"/>
              <a:t> </a:t>
            </a:r>
            <a:r>
              <a:rPr lang="en-US" sz="3200" dirty="0" err="1"/>
              <a:t>una</a:t>
            </a:r>
            <a:r>
              <a:rPr lang="en-US" sz="3200" dirty="0"/>
              <a:t> </a:t>
            </a:r>
            <a:r>
              <a:rPr lang="en-US" sz="3200" dirty="0" err="1"/>
              <a:t>parte</a:t>
            </a:r>
            <a:r>
              <a:rPr lang="en-US" sz="3200" dirty="0"/>
              <a:t> del </a:t>
            </a:r>
            <a:r>
              <a:rPr lang="en-US" sz="3200" dirty="0" err="1"/>
              <a:t>territorio</a:t>
            </a:r>
            <a:r>
              <a:rPr lang="en-US" sz="3200" dirty="0"/>
              <a:t> di uno </a:t>
            </a:r>
            <a:r>
              <a:rPr lang="en-US" sz="3200" dirty="0" err="1"/>
              <a:t>Stato</a:t>
            </a:r>
            <a:r>
              <a:rPr lang="en-US" sz="3200" dirty="0"/>
              <a:t> […] </a:t>
            </a:r>
            <a:r>
              <a:rPr lang="en-US" sz="3200" dirty="0" err="1"/>
              <a:t>diventa</a:t>
            </a:r>
            <a:r>
              <a:rPr lang="en-US" sz="3200" dirty="0"/>
              <a:t> </a:t>
            </a:r>
            <a:r>
              <a:rPr lang="en-US" sz="3200" dirty="0" err="1"/>
              <a:t>parte</a:t>
            </a:r>
            <a:r>
              <a:rPr lang="en-US" sz="3200" dirty="0"/>
              <a:t> del </a:t>
            </a:r>
            <a:r>
              <a:rPr lang="en-US" sz="3200" dirty="0" err="1"/>
              <a:t>territorio</a:t>
            </a:r>
            <a:r>
              <a:rPr lang="en-US" sz="3200" dirty="0"/>
              <a:t> di un </a:t>
            </a:r>
            <a:r>
              <a:rPr lang="en-US" sz="3200" dirty="0" err="1"/>
              <a:t>altro</a:t>
            </a:r>
            <a:r>
              <a:rPr lang="en-US" sz="3200" dirty="0"/>
              <a:t> </a:t>
            </a:r>
            <a:r>
              <a:rPr lang="en-US" sz="3200" dirty="0" err="1"/>
              <a:t>Stato</a:t>
            </a:r>
            <a:r>
              <a:rPr lang="en-US" sz="3200" dirty="0"/>
              <a:t>:</a:t>
            </a:r>
          </a:p>
          <a:p>
            <a:pPr marL="742950" indent="-742950" algn="just">
              <a:buAutoNum type="alphaLcParenBoth"/>
            </a:pP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trattati</a:t>
            </a:r>
            <a:r>
              <a:rPr lang="en-US" sz="3200" dirty="0"/>
              <a:t> </a:t>
            </a:r>
            <a:r>
              <a:rPr lang="en-US" sz="3200" dirty="0" err="1"/>
              <a:t>dello</a:t>
            </a:r>
            <a:r>
              <a:rPr lang="en-US" sz="3200" dirty="0"/>
              <a:t> </a:t>
            </a:r>
            <a:r>
              <a:rPr lang="en-US" sz="3200" dirty="0" err="1"/>
              <a:t>Stato</a:t>
            </a:r>
            <a:r>
              <a:rPr lang="en-US" sz="3200" dirty="0"/>
              <a:t> </a:t>
            </a:r>
            <a:r>
              <a:rPr lang="en-US" sz="3200" dirty="0" err="1"/>
              <a:t>predecessore</a:t>
            </a:r>
            <a:r>
              <a:rPr lang="en-US" sz="3200" dirty="0"/>
              <a:t> </a:t>
            </a:r>
            <a:r>
              <a:rPr lang="en-US" sz="3200" dirty="0" err="1"/>
              <a:t>cessano</a:t>
            </a:r>
            <a:r>
              <a:rPr lang="en-US" sz="3200" dirty="0"/>
              <a:t> di </a:t>
            </a:r>
            <a:r>
              <a:rPr lang="en-US" sz="3200" dirty="0" err="1"/>
              <a:t>essere</a:t>
            </a:r>
            <a:r>
              <a:rPr lang="en-US" sz="3200" dirty="0"/>
              <a:t> in </a:t>
            </a:r>
            <a:r>
              <a:rPr lang="en-US" sz="3200" dirty="0" err="1"/>
              <a:t>vigore</a:t>
            </a:r>
            <a:r>
              <a:rPr lang="en-US" sz="3200" dirty="0"/>
              <a:t> </a:t>
            </a:r>
            <a:r>
              <a:rPr lang="en-US" sz="3200" dirty="0" err="1"/>
              <a:t>nei</a:t>
            </a:r>
            <a:r>
              <a:rPr lang="en-US" sz="3200" dirty="0"/>
              <a:t> </a:t>
            </a:r>
            <a:r>
              <a:rPr lang="en-US" sz="3200" dirty="0" err="1"/>
              <a:t>confronti</a:t>
            </a:r>
            <a:r>
              <a:rPr lang="en-US" sz="3200" dirty="0"/>
              <a:t> del </a:t>
            </a:r>
            <a:r>
              <a:rPr lang="en-US" sz="3200" dirty="0" err="1"/>
              <a:t>territorio</a:t>
            </a:r>
            <a:r>
              <a:rPr lang="en-US" sz="3200" dirty="0"/>
              <a:t> cui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riferisce</a:t>
            </a:r>
            <a:r>
              <a:rPr lang="en-US" sz="3200" dirty="0"/>
              <a:t> la </a:t>
            </a:r>
            <a:r>
              <a:rPr lang="en-US" sz="3200" dirty="0" err="1"/>
              <a:t>successione</a:t>
            </a:r>
            <a:r>
              <a:rPr lang="en-US" sz="3200" dirty="0"/>
              <a:t> </a:t>
            </a:r>
            <a:r>
              <a:rPr lang="en-US" sz="3200" dirty="0" err="1"/>
              <a:t>degli</a:t>
            </a:r>
            <a:r>
              <a:rPr lang="en-US" sz="3200" dirty="0"/>
              <a:t> </a:t>
            </a:r>
            <a:r>
              <a:rPr lang="en-US" sz="3200" dirty="0" err="1"/>
              <a:t>Stati</a:t>
            </a:r>
            <a:r>
              <a:rPr lang="en-US" sz="3200" dirty="0"/>
              <a:t> a </a:t>
            </a:r>
            <a:r>
              <a:rPr lang="en-US" sz="3200" dirty="0" err="1"/>
              <a:t>decorrere</a:t>
            </a:r>
            <a:r>
              <a:rPr lang="en-US" sz="3200" dirty="0"/>
              <a:t> </a:t>
            </a:r>
            <a:r>
              <a:rPr lang="en-US" sz="3200" dirty="0" err="1"/>
              <a:t>dalla</a:t>
            </a:r>
            <a:r>
              <a:rPr lang="en-US" sz="3200" dirty="0"/>
              <a:t> data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successione</a:t>
            </a:r>
            <a:r>
              <a:rPr lang="en-US" sz="3200" dirty="0"/>
              <a:t> </a:t>
            </a:r>
            <a:r>
              <a:rPr lang="en-US" sz="3200" dirty="0" err="1"/>
              <a:t>degli</a:t>
            </a:r>
            <a:r>
              <a:rPr lang="en-US" sz="3200" dirty="0"/>
              <a:t> </a:t>
            </a:r>
            <a:r>
              <a:rPr lang="en-US" sz="3200" dirty="0" err="1"/>
              <a:t>Stati</a:t>
            </a:r>
            <a:r>
              <a:rPr lang="en-US" sz="3200" dirty="0"/>
              <a:t>; e</a:t>
            </a:r>
          </a:p>
          <a:p>
            <a:pPr marL="742950" indent="-742950" algn="just">
              <a:buAutoNum type="alphaLcParenBoth"/>
            </a:pP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trattati</a:t>
            </a:r>
            <a:r>
              <a:rPr lang="en-US" sz="3200" dirty="0"/>
              <a:t> </a:t>
            </a:r>
            <a:r>
              <a:rPr lang="en-US" sz="3200" dirty="0" err="1"/>
              <a:t>dello</a:t>
            </a:r>
            <a:r>
              <a:rPr lang="en-US" sz="3200" dirty="0"/>
              <a:t> </a:t>
            </a:r>
            <a:r>
              <a:rPr lang="en-US" sz="3200" dirty="0" err="1"/>
              <a:t>Stato</a:t>
            </a:r>
            <a:r>
              <a:rPr lang="en-US" sz="3200" dirty="0"/>
              <a:t> </a:t>
            </a:r>
            <a:r>
              <a:rPr lang="en-US" sz="3200" dirty="0" err="1"/>
              <a:t>successore</a:t>
            </a:r>
            <a:r>
              <a:rPr lang="en-US" sz="3200" dirty="0"/>
              <a:t> </a:t>
            </a:r>
            <a:r>
              <a:rPr lang="en-US" sz="3200" dirty="0" err="1"/>
              <a:t>sono</a:t>
            </a:r>
            <a:r>
              <a:rPr lang="en-US" sz="3200" dirty="0"/>
              <a:t> in </a:t>
            </a:r>
            <a:r>
              <a:rPr lang="en-US" sz="3200" dirty="0" err="1"/>
              <a:t>vigore</a:t>
            </a:r>
            <a:r>
              <a:rPr lang="en-US" sz="3200" dirty="0"/>
              <a:t> per il </a:t>
            </a:r>
            <a:r>
              <a:rPr lang="en-US" sz="3200" dirty="0" err="1"/>
              <a:t>territorio</a:t>
            </a:r>
            <a:r>
              <a:rPr lang="en-US" sz="3200" dirty="0"/>
              <a:t> cui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riferisce</a:t>
            </a:r>
            <a:r>
              <a:rPr lang="en-US" sz="3200" dirty="0"/>
              <a:t> la </a:t>
            </a:r>
            <a:r>
              <a:rPr lang="en-US" sz="3200" dirty="0" err="1"/>
              <a:t>successione</a:t>
            </a:r>
            <a:r>
              <a:rPr lang="en-US" sz="3200" dirty="0"/>
              <a:t> </a:t>
            </a:r>
            <a:r>
              <a:rPr lang="en-US" sz="3200" dirty="0" err="1"/>
              <a:t>degli</a:t>
            </a:r>
            <a:r>
              <a:rPr lang="en-US" sz="3200" dirty="0"/>
              <a:t> </a:t>
            </a:r>
            <a:r>
              <a:rPr lang="en-US" sz="3200" dirty="0" err="1"/>
              <a:t>Stati</a:t>
            </a:r>
            <a:r>
              <a:rPr lang="en-US" sz="3200" dirty="0"/>
              <a:t> a </a:t>
            </a:r>
            <a:r>
              <a:rPr lang="en-US" sz="3200" dirty="0" err="1"/>
              <a:t>decorrere</a:t>
            </a:r>
            <a:r>
              <a:rPr lang="en-US" sz="3200" dirty="0"/>
              <a:t> </a:t>
            </a:r>
            <a:r>
              <a:rPr lang="en-US" sz="3200" dirty="0" err="1"/>
              <a:t>dalla</a:t>
            </a:r>
            <a:r>
              <a:rPr lang="en-US" sz="3200" dirty="0"/>
              <a:t> data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successione</a:t>
            </a:r>
            <a:r>
              <a:rPr lang="en-US" sz="3200" dirty="0"/>
              <a:t> </a:t>
            </a:r>
            <a:r>
              <a:rPr lang="en-US" sz="3200" dirty="0" err="1"/>
              <a:t>degli</a:t>
            </a:r>
            <a:r>
              <a:rPr lang="en-US" sz="3200" dirty="0"/>
              <a:t> </a:t>
            </a:r>
            <a:r>
              <a:rPr lang="en-US" sz="3200" dirty="0" err="1"/>
              <a:t>Stati</a:t>
            </a:r>
            <a:r>
              <a:rPr lang="en-US" sz="3200" dirty="0"/>
              <a:t>, a </a:t>
            </a:r>
            <a:r>
              <a:rPr lang="en-US" sz="3200" dirty="0" err="1"/>
              <a:t>meno</a:t>
            </a:r>
            <a:r>
              <a:rPr lang="en-US" sz="3200" dirty="0"/>
              <a:t> </a:t>
            </a:r>
            <a:r>
              <a:rPr lang="en-US" sz="3200" dirty="0" err="1"/>
              <a:t>che</a:t>
            </a:r>
            <a:r>
              <a:rPr lang="en-US" sz="3200" dirty="0"/>
              <a:t> dal </a:t>
            </a:r>
            <a:r>
              <a:rPr lang="en-US" sz="3200" dirty="0" err="1"/>
              <a:t>trattato</a:t>
            </a:r>
            <a:r>
              <a:rPr lang="en-US" sz="3200" dirty="0"/>
              <a:t> non </a:t>
            </a:r>
            <a:r>
              <a:rPr lang="en-US" sz="3200" dirty="0" err="1"/>
              <a:t>risulti</a:t>
            </a:r>
            <a:r>
              <a:rPr lang="en-US" sz="3200" dirty="0"/>
              <a:t> o </a:t>
            </a:r>
            <a:r>
              <a:rPr lang="en-US" sz="3200" dirty="0" err="1"/>
              <a:t>sia</a:t>
            </a:r>
            <a:r>
              <a:rPr lang="en-US" sz="3200" dirty="0"/>
              <a:t> </a:t>
            </a:r>
            <a:r>
              <a:rPr lang="en-US" sz="3200" dirty="0" err="1"/>
              <a:t>altrimenti</a:t>
            </a:r>
            <a:r>
              <a:rPr lang="en-US" sz="3200" dirty="0"/>
              <a:t> </a:t>
            </a:r>
            <a:r>
              <a:rPr lang="en-US" sz="3200" dirty="0" err="1"/>
              <a:t>stabilito</a:t>
            </a:r>
            <a:r>
              <a:rPr lang="en-US" sz="3200" dirty="0"/>
              <a:t> </a:t>
            </a:r>
            <a:r>
              <a:rPr lang="en-US" sz="3200" dirty="0" err="1"/>
              <a:t>che</a:t>
            </a:r>
            <a:r>
              <a:rPr lang="en-US" sz="3200" dirty="0"/>
              <a:t> </a:t>
            </a:r>
            <a:r>
              <a:rPr lang="en-US" sz="3200" dirty="0" err="1"/>
              <a:t>l’applicazione</a:t>
            </a:r>
            <a:r>
              <a:rPr lang="en-US" sz="3200" dirty="0"/>
              <a:t> del </a:t>
            </a:r>
            <a:r>
              <a:rPr lang="en-US" sz="3200" dirty="0" err="1"/>
              <a:t>trattato</a:t>
            </a:r>
            <a:r>
              <a:rPr lang="en-US" sz="3200" dirty="0"/>
              <a:t> a tale </a:t>
            </a:r>
            <a:r>
              <a:rPr lang="en-US" sz="3200" dirty="0" err="1"/>
              <a:t>territorio</a:t>
            </a:r>
            <a:r>
              <a:rPr lang="en-US" sz="3200" dirty="0"/>
              <a:t> </a:t>
            </a:r>
            <a:r>
              <a:rPr lang="en-US" sz="3200" dirty="0" err="1"/>
              <a:t>sarebbe</a:t>
            </a:r>
            <a:r>
              <a:rPr lang="en-US" sz="3200" dirty="0"/>
              <a:t> </a:t>
            </a:r>
            <a:r>
              <a:rPr lang="en-US" sz="3200" dirty="0" err="1"/>
              <a:t>incompatibile</a:t>
            </a:r>
            <a:r>
              <a:rPr lang="en-US" sz="3200" dirty="0"/>
              <a:t> con </a:t>
            </a:r>
            <a:r>
              <a:rPr lang="en-US" sz="3200" dirty="0" err="1"/>
              <a:t>l’oggetto</a:t>
            </a:r>
            <a:r>
              <a:rPr lang="en-US" sz="3200" dirty="0"/>
              <a:t> e lo </a:t>
            </a:r>
            <a:r>
              <a:rPr lang="en-US" sz="3200" dirty="0" err="1"/>
              <a:t>scopo</a:t>
            </a:r>
            <a:r>
              <a:rPr lang="en-US" sz="3200" dirty="0"/>
              <a:t> del </a:t>
            </a:r>
            <a:r>
              <a:rPr lang="en-US" sz="3200" dirty="0" err="1"/>
              <a:t>trattato</a:t>
            </a:r>
            <a:r>
              <a:rPr lang="en-US" sz="3200" dirty="0"/>
              <a:t> o </a:t>
            </a:r>
            <a:r>
              <a:rPr lang="en-US" sz="3200" dirty="0" err="1"/>
              <a:t>cambierebbe</a:t>
            </a:r>
            <a:r>
              <a:rPr lang="en-US" sz="3200" dirty="0"/>
              <a:t> </a:t>
            </a:r>
            <a:r>
              <a:rPr lang="en-US" sz="3200" dirty="0" err="1"/>
              <a:t>radicalmente</a:t>
            </a:r>
            <a:r>
              <a:rPr lang="en-US" sz="3200" dirty="0"/>
              <a:t> le </a:t>
            </a:r>
            <a:r>
              <a:rPr lang="en-US" sz="3200" dirty="0" err="1"/>
              <a:t>condizioni</a:t>
            </a:r>
            <a:r>
              <a:rPr lang="en-US" sz="3200" dirty="0"/>
              <a:t> del </a:t>
            </a:r>
            <a:r>
              <a:rPr lang="en-US" sz="3200" dirty="0" err="1"/>
              <a:t>suo</a:t>
            </a:r>
            <a:r>
              <a:rPr lang="en-US" sz="3200" dirty="0"/>
              <a:t> </a:t>
            </a:r>
            <a:r>
              <a:rPr lang="en-US" sz="3200" dirty="0" err="1"/>
              <a:t>funzionamento</a:t>
            </a:r>
            <a:r>
              <a:rPr lang="en-US" sz="32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76859" y="399307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Convenzione di Vienna del 1978</a:t>
            </a:r>
            <a:endParaRPr lang="it-IT" sz="4000" i="1" dirty="0"/>
          </a:p>
          <a:p>
            <a:pPr lvl="0" algn="ctr">
              <a:defRPr/>
            </a:pPr>
            <a:r>
              <a:rPr lang="it-IT" sz="4000" dirty="0"/>
              <a:t>Art. 15 – </a:t>
            </a:r>
            <a:r>
              <a:rPr lang="it-IT" sz="4000" i="1" dirty="0"/>
              <a:t>Successione in una parte del territorio</a:t>
            </a:r>
            <a:endParaRPr kumimoji="0" lang="it-IT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6645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endParaRPr lang="en-US" sz="3400" dirty="0"/>
          </a:p>
          <a:p>
            <a:pPr marL="0" indent="0" algn="ctr">
              <a:buNone/>
            </a:pPr>
            <a:endParaRPr lang="en-US" sz="3400" dirty="0"/>
          </a:p>
          <a:p>
            <a:pPr marL="0" indent="0" algn="ctr">
              <a:buNone/>
            </a:pPr>
            <a:r>
              <a:rPr lang="en-US" sz="4800" dirty="0" err="1"/>
              <a:t>nuovi</a:t>
            </a:r>
            <a:r>
              <a:rPr lang="en-US" sz="4800" dirty="0"/>
              <a:t> </a:t>
            </a:r>
            <a:r>
              <a:rPr lang="en-US" sz="4800" dirty="0" err="1"/>
              <a:t>Stati</a:t>
            </a:r>
            <a:r>
              <a:rPr lang="en-US" sz="4800" dirty="0"/>
              <a:t>:</a:t>
            </a:r>
            <a:br>
              <a:rPr lang="en-US" sz="4800" dirty="0"/>
            </a:br>
            <a:br>
              <a:rPr lang="en-US" sz="4800" dirty="0"/>
            </a:br>
            <a:r>
              <a:rPr lang="en-US" sz="4800" dirty="0"/>
              <a:t>principio </a:t>
            </a:r>
            <a:r>
              <a:rPr lang="en-US" sz="4800" dirty="0" err="1"/>
              <a:t>della</a:t>
            </a:r>
            <a:r>
              <a:rPr lang="en-US" sz="4800" dirty="0"/>
              <a:t> </a:t>
            </a:r>
            <a:r>
              <a:rPr lang="en-US" sz="4800" b="1" i="1" dirty="0"/>
              <a:t>tabula rasa</a:t>
            </a:r>
            <a:endParaRPr lang="it-IT" sz="6600" b="1" i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9175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r>
              <a:rPr lang="en-US" sz="4000" dirty="0"/>
              <a:t>Uno </a:t>
            </a:r>
            <a:r>
              <a:rPr lang="en-US" sz="4000" dirty="0" err="1"/>
              <a:t>Stato</a:t>
            </a:r>
            <a:r>
              <a:rPr lang="en-US" sz="4000" dirty="0"/>
              <a:t> di </a:t>
            </a:r>
            <a:r>
              <a:rPr lang="en-US" sz="4000" dirty="0" err="1"/>
              <a:t>nuova</a:t>
            </a:r>
            <a:r>
              <a:rPr lang="en-US" sz="4000" dirty="0"/>
              <a:t> </a:t>
            </a:r>
            <a:r>
              <a:rPr lang="en-US" sz="4000" dirty="0" err="1"/>
              <a:t>indipendenza</a:t>
            </a:r>
            <a:r>
              <a:rPr lang="en-US" sz="4000" dirty="0"/>
              <a:t> non </a:t>
            </a:r>
            <a:r>
              <a:rPr lang="en-US" sz="4000" dirty="0" err="1"/>
              <a:t>è</a:t>
            </a:r>
            <a:r>
              <a:rPr lang="en-US" sz="4000" dirty="0"/>
              <a:t> tenuto a </a:t>
            </a:r>
            <a:r>
              <a:rPr lang="en-US" sz="4000" dirty="0" err="1"/>
              <a:t>mantenere</a:t>
            </a:r>
            <a:r>
              <a:rPr lang="en-US" sz="4000" dirty="0"/>
              <a:t> in </a:t>
            </a:r>
            <a:r>
              <a:rPr lang="en-US" sz="4000" dirty="0" err="1"/>
              <a:t>vigore</a:t>
            </a:r>
            <a:r>
              <a:rPr lang="en-US" sz="4000" dirty="0"/>
              <a:t> o a </a:t>
            </a:r>
            <a:r>
              <a:rPr lang="en-US" sz="4000" dirty="0" err="1"/>
              <a:t>diventare</a:t>
            </a:r>
            <a:r>
              <a:rPr lang="en-US" sz="4000" dirty="0"/>
              <a:t> </a:t>
            </a:r>
            <a:r>
              <a:rPr lang="en-US" sz="4000" dirty="0" err="1"/>
              <a:t>parte</a:t>
            </a:r>
            <a:r>
              <a:rPr lang="en-US" sz="4000" dirty="0"/>
              <a:t> di </a:t>
            </a:r>
            <a:r>
              <a:rPr lang="en-US" sz="4000" dirty="0" err="1"/>
              <a:t>alcun</a:t>
            </a:r>
            <a:r>
              <a:rPr lang="en-US" sz="4000" dirty="0"/>
              <a:t> </a:t>
            </a:r>
            <a:r>
              <a:rPr lang="en-US" sz="4000" dirty="0" err="1"/>
              <a:t>trattato</a:t>
            </a:r>
            <a:r>
              <a:rPr lang="en-US" sz="4000" dirty="0"/>
              <a:t> per il solo </a:t>
            </a:r>
            <a:r>
              <a:rPr lang="en-US" sz="4000" dirty="0" err="1"/>
              <a:t>fatto</a:t>
            </a:r>
            <a:r>
              <a:rPr lang="en-US" sz="4000" dirty="0"/>
              <a:t> </a:t>
            </a:r>
            <a:r>
              <a:rPr lang="en-US" sz="4000" dirty="0" err="1"/>
              <a:t>che</a:t>
            </a:r>
            <a:r>
              <a:rPr lang="en-US" sz="4000" dirty="0"/>
              <a:t>, </a:t>
            </a:r>
            <a:r>
              <a:rPr lang="en-US" sz="4000" dirty="0" err="1"/>
              <a:t>alla</a:t>
            </a:r>
            <a:r>
              <a:rPr lang="en-US" sz="4000" dirty="0"/>
              <a:t> data </a:t>
            </a:r>
            <a:r>
              <a:rPr lang="en-US" sz="4000" dirty="0" err="1"/>
              <a:t>della</a:t>
            </a:r>
            <a:r>
              <a:rPr lang="en-US" sz="4000" dirty="0"/>
              <a:t> </a:t>
            </a:r>
            <a:r>
              <a:rPr lang="en-US" sz="4000" dirty="0" err="1"/>
              <a:t>successione</a:t>
            </a:r>
            <a:r>
              <a:rPr lang="en-US" sz="4000" dirty="0"/>
              <a:t> </a:t>
            </a:r>
            <a:r>
              <a:rPr lang="en-US" sz="4000" dirty="0" err="1"/>
              <a:t>degli</a:t>
            </a:r>
            <a:r>
              <a:rPr lang="en-US" sz="4000" dirty="0"/>
              <a:t> </a:t>
            </a:r>
            <a:r>
              <a:rPr lang="en-US" sz="4000" dirty="0" err="1"/>
              <a:t>Stati</a:t>
            </a:r>
            <a:r>
              <a:rPr lang="en-US" sz="4000" dirty="0"/>
              <a:t>, il </a:t>
            </a:r>
            <a:r>
              <a:rPr lang="en-US" sz="4000" dirty="0" err="1"/>
              <a:t>trattato</a:t>
            </a:r>
            <a:r>
              <a:rPr lang="en-US" sz="4000" dirty="0"/>
              <a:t> era in </a:t>
            </a:r>
            <a:r>
              <a:rPr lang="en-US" sz="4000" dirty="0" err="1"/>
              <a:t>vigore</a:t>
            </a:r>
            <a:r>
              <a:rPr lang="en-US" sz="4000" dirty="0"/>
              <a:t> per il </a:t>
            </a:r>
            <a:r>
              <a:rPr lang="en-US" sz="4000" dirty="0" err="1"/>
              <a:t>territorio</a:t>
            </a:r>
            <a:r>
              <a:rPr lang="en-US" sz="4000" dirty="0"/>
              <a:t> cui </a:t>
            </a:r>
            <a:r>
              <a:rPr lang="en-US" sz="4000" dirty="0" err="1"/>
              <a:t>si</a:t>
            </a:r>
            <a:r>
              <a:rPr lang="en-US" sz="4000" dirty="0"/>
              <a:t> </a:t>
            </a:r>
            <a:r>
              <a:rPr lang="en-US" sz="4000" dirty="0" err="1"/>
              <a:t>riferisce</a:t>
            </a:r>
            <a:r>
              <a:rPr lang="en-US" sz="4000" dirty="0"/>
              <a:t> la </a:t>
            </a:r>
            <a:r>
              <a:rPr lang="en-US" sz="4000" dirty="0" err="1"/>
              <a:t>successione</a:t>
            </a:r>
            <a:r>
              <a:rPr lang="en-US" sz="4000" dirty="0"/>
              <a:t> </a:t>
            </a:r>
            <a:r>
              <a:rPr lang="en-US" sz="4000" dirty="0" err="1"/>
              <a:t>degli</a:t>
            </a:r>
            <a:r>
              <a:rPr lang="en-US" sz="4000" dirty="0"/>
              <a:t> </a:t>
            </a:r>
            <a:r>
              <a:rPr lang="en-US" sz="4000" dirty="0" err="1"/>
              <a:t>Stati</a:t>
            </a:r>
            <a:r>
              <a:rPr lang="en-US" sz="40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76859" y="399307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Convenzione di Vienna del 1978</a:t>
            </a:r>
            <a:endParaRPr lang="it-IT" sz="4000" i="1" dirty="0"/>
          </a:p>
          <a:p>
            <a:pPr lvl="0" algn="ctr">
              <a:defRPr/>
            </a:pPr>
            <a:r>
              <a:rPr lang="it-IT" sz="4000" dirty="0"/>
              <a:t>Articolo 16</a:t>
            </a:r>
            <a:endParaRPr kumimoji="0" lang="it-IT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5222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514350" indent="-514350" algn="just">
              <a:buAutoNum type="arabicPeriod"/>
            </a:pPr>
            <a:r>
              <a:rPr lang="en-US" sz="3200" b="1" dirty="0" err="1"/>
              <a:t>Quando</a:t>
            </a:r>
            <a:r>
              <a:rPr lang="en-US" sz="3200" b="1" dirty="0"/>
              <a:t> </a:t>
            </a:r>
            <a:r>
              <a:rPr lang="en-US" sz="3200" b="1" dirty="0" err="1"/>
              <a:t>una</a:t>
            </a:r>
            <a:r>
              <a:rPr lang="en-US" sz="3200" b="1" dirty="0"/>
              <a:t> o </a:t>
            </a:r>
            <a:r>
              <a:rPr lang="en-US" sz="3200" b="1" dirty="0" err="1"/>
              <a:t>più</a:t>
            </a:r>
            <a:r>
              <a:rPr lang="en-US" sz="3200" b="1" dirty="0"/>
              <a:t> parti del </a:t>
            </a:r>
            <a:r>
              <a:rPr lang="en-US" sz="3200" b="1" dirty="0" err="1"/>
              <a:t>territorio</a:t>
            </a:r>
            <a:r>
              <a:rPr lang="en-US" sz="3200" b="1" dirty="0"/>
              <a:t> di uno </a:t>
            </a:r>
            <a:r>
              <a:rPr lang="en-US" sz="3200" b="1" dirty="0" err="1"/>
              <a:t>Stato</a:t>
            </a:r>
            <a:r>
              <a:rPr lang="en-US" sz="3200" b="1" dirty="0"/>
              <a:t> </a:t>
            </a:r>
            <a:r>
              <a:rPr lang="en-US" sz="3200" b="1" dirty="0" err="1"/>
              <a:t>si</a:t>
            </a:r>
            <a:r>
              <a:rPr lang="en-US" sz="3200" b="1" dirty="0"/>
              <a:t> </a:t>
            </a:r>
            <a:r>
              <a:rPr lang="en-US" sz="3200" b="1" dirty="0" err="1"/>
              <a:t>separano</a:t>
            </a:r>
            <a:r>
              <a:rPr lang="en-US" sz="3200" b="1" dirty="0"/>
              <a:t> </a:t>
            </a:r>
            <a:r>
              <a:rPr lang="en-US" sz="3200" dirty="0"/>
              <a:t>per </a:t>
            </a:r>
            <a:r>
              <a:rPr lang="en-US" sz="3200" dirty="0" err="1"/>
              <a:t>formare</a:t>
            </a:r>
            <a:r>
              <a:rPr lang="en-US" sz="3200" dirty="0"/>
              <a:t> uno o </a:t>
            </a:r>
            <a:r>
              <a:rPr lang="en-US" sz="3200" dirty="0" err="1"/>
              <a:t>più</a:t>
            </a:r>
            <a:r>
              <a:rPr lang="en-US" sz="3200" dirty="0"/>
              <a:t> </a:t>
            </a:r>
            <a:r>
              <a:rPr lang="en-US" sz="3200" dirty="0" err="1"/>
              <a:t>Stati</a:t>
            </a:r>
            <a:r>
              <a:rPr lang="en-US" sz="3200" dirty="0"/>
              <a:t>, </a:t>
            </a:r>
            <a:r>
              <a:rPr lang="en-US" sz="3200" dirty="0" err="1"/>
              <a:t>indipendentemente</a:t>
            </a:r>
            <a:r>
              <a:rPr lang="en-US" sz="3200" dirty="0"/>
              <a:t> dal </a:t>
            </a:r>
            <a:r>
              <a:rPr lang="en-US" sz="3200" dirty="0" err="1"/>
              <a:t>fatto</a:t>
            </a:r>
            <a:r>
              <a:rPr lang="en-US" sz="3200" dirty="0"/>
              <a:t> </a:t>
            </a:r>
            <a:r>
              <a:rPr lang="en-US" sz="3200" dirty="0" err="1"/>
              <a:t>che</a:t>
            </a:r>
            <a:r>
              <a:rPr lang="en-US" sz="3200" dirty="0"/>
              <a:t> lo </a:t>
            </a:r>
            <a:r>
              <a:rPr lang="en-US" sz="3200" dirty="0" err="1"/>
              <a:t>Stato</a:t>
            </a:r>
            <a:r>
              <a:rPr lang="en-US" sz="3200" dirty="0"/>
              <a:t> </a:t>
            </a:r>
            <a:r>
              <a:rPr lang="en-US" sz="3200" dirty="0" err="1"/>
              <a:t>predecessore</a:t>
            </a:r>
            <a:r>
              <a:rPr lang="en-US" sz="3200" dirty="0"/>
              <a:t> </a:t>
            </a:r>
            <a:r>
              <a:rPr lang="en-US" sz="3200" dirty="0" err="1"/>
              <a:t>continui</a:t>
            </a:r>
            <a:r>
              <a:rPr lang="en-US" sz="3200" dirty="0"/>
              <a:t> ad </a:t>
            </a:r>
            <a:r>
              <a:rPr lang="en-US" sz="3200" dirty="0" err="1"/>
              <a:t>esistere</a:t>
            </a:r>
            <a:r>
              <a:rPr lang="en-US" sz="3200" dirty="0"/>
              <a:t>:</a:t>
            </a:r>
          </a:p>
          <a:p>
            <a:pPr marL="514350" indent="-514350" algn="just">
              <a:buAutoNum type="alphaLcParenBoth"/>
            </a:pPr>
            <a:r>
              <a:rPr lang="en-US" sz="3200" b="1" dirty="0" err="1"/>
              <a:t>qualsiasi</a:t>
            </a:r>
            <a:r>
              <a:rPr lang="en-US" sz="3200" b="1" dirty="0"/>
              <a:t> </a:t>
            </a:r>
            <a:r>
              <a:rPr lang="en-US" sz="3200" b="1" dirty="0" err="1"/>
              <a:t>trattato</a:t>
            </a:r>
            <a:r>
              <a:rPr lang="en-US" sz="3200" b="1" dirty="0"/>
              <a:t> in </a:t>
            </a:r>
            <a:r>
              <a:rPr lang="en-US" sz="3200" b="1" dirty="0" err="1"/>
              <a:t>vigore</a:t>
            </a:r>
            <a:r>
              <a:rPr lang="en-US" sz="3200" dirty="0"/>
              <a:t> </a:t>
            </a:r>
            <a:r>
              <a:rPr lang="en-US" sz="3200" dirty="0" err="1"/>
              <a:t>alla</a:t>
            </a:r>
            <a:r>
              <a:rPr lang="en-US" sz="3200" dirty="0"/>
              <a:t> data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successione</a:t>
            </a:r>
            <a:r>
              <a:rPr lang="en-US" sz="3200" dirty="0"/>
              <a:t> </a:t>
            </a:r>
            <a:r>
              <a:rPr lang="en-US" sz="3200" dirty="0" err="1"/>
              <a:t>degli</a:t>
            </a:r>
            <a:r>
              <a:rPr lang="en-US" sz="3200" dirty="0"/>
              <a:t> </a:t>
            </a:r>
            <a:r>
              <a:rPr lang="en-US" sz="3200" dirty="0" err="1"/>
              <a:t>Stati</a:t>
            </a:r>
            <a:r>
              <a:rPr lang="en-US" sz="3200" dirty="0"/>
              <a:t> per </a:t>
            </a:r>
            <a:r>
              <a:rPr lang="en-US" sz="3200" dirty="0" err="1"/>
              <a:t>l’intero</a:t>
            </a:r>
            <a:r>
              <a:rPr lang="en-US" sz="3200" dirty="0"/>
              <a:t> </a:t>
            </a:r>
            <a:r>
              <a:rPr lang="en-US" sz="3200" dirty="0" err="1"/>
              <a:t>territorio</a:t>
            </a:r>
            <a:r>
              <a:rPr lang="en-US" sz="3200" dirty="0"/>
              <a:t> </a:t>
            </a:r>
            <a:r>
              <a:rPr lang="en-US" sz="3200" dirty="0" err="1"/>
              <a:t>dello</a:t>
            </a:r>
            <a:r>
              <a:rPr lang="en-US" sz="3200" dirty="0"/>
              <a:t> </a:t>
            </a:r>
            <a:r>
              <a:rPr lang="en-US" sz="3200" dirty="0" err="1"/>
              <a:t>Stato</a:t>
            </a:r>
            <a:r>
              <a:rPr lang="en-US" sz="3200" dirty="0"/>
              <a:t> </a:t>
            </a:r>
            <a:r>
              <a:rPr lang="en-US" sz="3200" dirty="0" err="1"/>
              <a:t>predecessore</a:t>
            </a:r>
            <a:r>
              <a:rPr lang="en-US" sz="3200" dirty="0"/>
              <a:t> </a:t>
            </a:r>
            <a:r>
              <a:rPr lang="en-US" sz="3200" b="1" dirty="0"/>
              <a:t>continua ad </a:t>
            </a:r>
            <a:r>
              <a:rPr lang="en-US" sz="3200" b="1" dirty="0" err="1"/>
              <a:t>essere</a:t>
            </a:r>
            <a:r>
              <a:rPr lang="en-US" sz="3200" b="1" dirty="0"/>
              <a:t> in </a:t>
            </a:r>
            <a:r>
              <a:rPr lang="en-US" sz="3200" b="1" dirty="0" err="1"/>
              <a:t>vigore</a:t>
            </a:r>
            <a:r>
              <a:rPr lang="en-US" sz="3200" b="1" dirty="0"/>
              <a:t> per </a:t>
            </a:r>
            <a:r>
              <a:rPr lang="en-US" sz="3200" b="1" dirty="0" err="1"/>
              <a:t>ciascuno</a:t>
            </a:r>
            <a:r>
              <a:rPr lang="en-US" sz="3200" b="1" dirty="0"/>
              <a:t> </a:t>
            </a:r>
            <a:r>
              <a:rPr lang="en-US" sz="3200" b="1" dirty="0" err="1"/>
              <a:t>Stato</a:t>
            </a:r>
            <a:r>
              <a:rPr lang="en-US" sz="3200" b="1" dirty="0"/>
              <a:t> </a:t>
            </a:r>
            <a:r>
              <a:rPr lang="en-US" sz="3200" b="1" dirty="0" err="1"/>
              <a:t>successore</a:t>
            </a:r>
            <a:r>
              <a:rPr lang="en-US" sz="3200" b="1" dirty="0"/>
              <a:t> </a:t>
            </a:r>
            <a:r>
              <a:rPr lang="en-US" sz="3200" b="1" dirty="0" err="1"/>
              <a:t>così</a:t>
            </a:r>
            <a:r>
              <a:rPr lang="en-US" sz="3200" b="1" dirty="0"/>
              <a:t> </a:t>
            </a:r>
            <a:r>
              <a:rPr lang="en-US" sz="3200" b="1" dirty="0" err="1"/>
              <a:t>formato</a:t>
            </a:r>
            <a:r>
              <a:rPr lang="en-US" sz="3200" dirty="0"/>
              <a:t>;</a:t>
            </a:r>
          </a:p>
          <a:p>
            <a:pPr marL="514350" indent="-514350" algn="just">
              <a:buAutoNum type="alphaLcParenBoth"/>
            </a:pPr>
            <a:r>
              <a:rPr lang="en-US" sz="3200" dirty="0" err="1"/>
              <a:t>qualsiasi</a:t>
            </a:r>
            <a:r>
              <a:rPr lang="en-US" sz="3200" dirty="0"/>
              <a:t> </a:t>
            </a:r>
            <a:r>
              <a:rPr lang="en-US" sz="3200" dirty="0" err="1"/>
              <a:t>trattato</a:t>
            </a:r>
            <a:r>
              <a:rPr lang="en-US" sz="3200" dirty="0"/>
              <a:t> in </a:t>
            </a:r>
            <a:r>
              <a:rPr lang="en-US" sz="3200" dirty="0" err="1"/>
              <a:t>vigore</a:t>
            </a:r>
            <a:r>
              <a:rPr lang="en-US" sz="3200" dirty="0"/>
              <a:t> </a:t>
            </a:r>
            <a:r>
              <a:rPr lang="en-US" sz="3200" dirty="0" err="1"/>
              <a:t>alla</a:t>
            </a:r>
            <a:r>
              <a:rPr lang="en-US" sz="3200" dirty="0"/>
              <a:t> data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/>
              <a:t>successione</a:t>
            </a:r>
            <a:r>
              <a:rPr lang="en-US" sz="3200" dirty="0"/>
              <a:t> </a:t>
            </a:r>
            <a:r>
              <a:rPr lang="en-US" sz="3200" dirty="0" err="1"/>
              <a:t>degli</a:t>
            </a:r>
            <a:r>
              <a:rPr lang="en-US" sz="3200" dirty="0"/>
              <a:t> </a:t>
            </a:r>
            <a:r>
              <a:rPr lang="en-US" sz="3200" dirty="0" err="1"/>
              <a:t>Stati</a:t>
            </a:r>
            <a:r>
              <a:rPr lang="en-US" sz="3200" dirty="0"/>
              <a:t> solo per </a:t>
            </a:r>
            <a:r>
              <a:rPr lang="en-US" sz="3200" dirty="0" err="1"/>
              <a:t>quella</a:t>
            </a:r>
            <a:r>
              <a:rPr lang="en-US" sz="3200" dirty="0"/>
              <a:t> </a:t>
            </a:r>
            <a:r>
              <a:rPr lang="en-US" sz="3200" dirty="0" err="1"/>
              <a:t>parte</a:t>
            </a:r>
            <a:r>
              <a:rPr lang="en-US" sz="3200" dirty="0"/>
              <a:t> del </a:t>
            </a:r>
            <a:r>
              <a:rPr lang="en-US" sz="3200" dirty="0" err="1"/>
              <a:t>territorio</a:t>
            </a:r>
            <a:r>
              <a:rPr lang="en-US" sz="3200" dirty="0"/>
              <a:t> </a:t>
            </a:r>
            <a:r>
              <a:rPr lang="en-US" sz="3200" dirty="0" err="1"/>
              <a:t>dello</a:t>
            </a:r>
            <a:r>
              <a:rPr lang="en-US" sz="3200" dirty="0"/>
              <a:t> </a:t>
            </a:r>
            <a:r>
              <a:rPr lang="en-US" sz="3200" dirty="0" err="1"/>
              <a:t>Stato</a:t>
            </a:r>
            <a:r>
              <a:rPr lang="en-US" sz="3200" dirty="0"/>
              <a:t> </a:t>
            </a:r>
            <a:r>
              <a:rPr lang="en-US" sz="3200" dirty="0" err="1"/>
              <a:t>predecessore</a:t>
            </a:r>
            <a:r>
              <a:rPr lang="en-US" sz="3200" dirty="0"/>
              <a:t> </a:t>
            </a:r>
            <a:r>
              <a:rPr lang="en-US" sz="3200" dirty="0" err="1"/>
              <a:t>che</a:t>
            </a:r>
            <a:r>
              <a:rPr lang="en-US" sz="3200" dirty="0"/>
              <a:t> </a:t>
            </a:r>
            <a:r>
              <a:rPr lang="en-US" sz="3200" dirty="0" err="1"/>
              <a:t>è</a:t>
            </a:r>
            <a:r>
              <a:rPr lang="en-US" sz="3200" dirty="0"/>
              <a:t> </a:t>
            </a:r>
            <a:r>
              <a:rPr lang="en-US" sz="3200" dirty="0" err="1"/>
              <a:t>divenuta</a:t>
            </a:r>
            <a:r>
              <a:rPr lang="en-US" sz="3200" dirty="0"/>
              <a:t> </a:t>
            </a:r>
            <a:r>
              <a:rPr lang="en-US" sz="3200" dirty="0" err="1"/>
              <a:t>Stato</a:t>
            </a:r>
            <a:r>
              <a:rPr lang="en-US" sz="3200" dirty="0"/>
              <a:t> </a:t>
            </a:r>
            <a:r>
              <a:rPr lang="en-US" sz="3200" dirty="0" err="1"/>
              <a:t>successore</a:t>
            </a:r>
            <a:r>
              <a:rPr lang="en-US" sz="3200" dirty="0"/>
              <a:t> continua ad </a:t>
            </a:r>
            <a:r>
              <a:rPr lang="en-US" sz="3200" dirty="0" err="1"/>
              <a:t>essere</a:t>
            </a:r>
            <a:r>
              <a:rPr lang="en-US" sz="3200" dirty="0"/>
              <a:t> in </a:t>
            </a:r>
            <a:r>
              <a:rPr lang="en-US" sz="3200" dirty="0" err="1"/>
              <a:t>vigore</a:t>
            </a:r>
            <a:r>
              <a:rPr lang="en-US" sz="3200" dirty="0"/>
              <a:t> solo per </a:t>
            </a:r>
            <a:r>
              <a:rPr lang="en-US" sz="3200" dirty="0" err="1"/>
              <a:t>questo</a:t>
            </a:r>
            <a:r>
              <a:rPr lang="en-US" sz="3200" dirty="0"/>
              <a:t> </a:t>
            </a:r>
            <a:r>
              <a:rPr lang="en-US" sz="3200" dirty="0" err="1"/>
              <a:t>Stato</a:t>
            </a:r>
            <a:r>
              <a:rPr lang="en-US" sz="3200" dirty="0"/>
              <a:t> </a:t>
            </a:r>
            <a:r>
              <a:rPr lang="en-US" sz="3200" dirty="0" err="1"/>
              <a:t>successore</a:t>
            </a:r>
            <a:r>
              <a:rPr lang="en-US" sz="32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76859" y="399307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Convenzione di Vienna del 1978</a:t>
            </a:r>
            <a:endParaRPr lang="it-IT" sz="4000" i="1" dirty="0"/>
          </a:p>
          <a:p>
            <a:pPr lvl="0" algn="ctr">
              <a:defRPr/>
            </a:pPr>
            <a:r>
              <a:rPr lang="it-IT" sz="4000" dirty="0"/>
              <a:t>Art. 34 – </a:t>
            </a:r>
            <a:r>
              <a:rPr lang="it-IT" sz="4000" i="1" dirty="0"/>
              <a:t>Separazione di parti di uno Stato</a:t>
            </a:r>
            <a:endParaRPr kumimoji="0" lang="it-IT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2251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r>
              <a:rPr lang="en-US" sz="4000" dirty="0"/>
              <a:t>(f) per «</a:t>
            </a:r>
            <a:r>
              <a:rPr lang="en-US" sz="4000" dirty="0" err="1"/>
              <a:t>Stato</a:t>
            </a:r>
            <a:r>
              <a:rPr lang="en-US" sz="4000" dirty="0"/>
              <a:t> di </a:t>
            </a:r>
            <a:r>
              <a:rPr lang="en-US" sz="4000" dirty="0" err="1"/>
              <a:t>nuova</a:t>
            </a:r>
            <a:r>
              <a:rPr lang="en-US" sz="4000" dirty="0"/>
              <a:t> </a:t>
            </a:r>
            <a:r>
              <a:rPr lang="en-US" sz="4000" dirty="0" err="1"/>
              <a:t>indipendenza</a:t>
            </a:r>
            <a:r>
              <a:rPr lang="en-US" sz="4000" dirty="0"/>
              <a:t>» </a:t>
            </a:r>
            <a:r>
              <a:rPr lang="en-US" sz="4000" dirty="0" err="1"/>
              <a:t>si</a:t>
            </a:r>
            <a:r>
              <a:rPr lang="en-US" sz="4000" dirty="0"/>
              <a:t> </a:t>
            </a:r>
            <a:r>
              <a:rPr lang="en-US" sz="4000" dirty="0" err="1"/>
              <a:t>intende</a:t>
            </a:r>
            <a:r>
              <a:rPr lang="en-US" sz="4000" dirty="0"/>
              <a:t> uno </a:t>
            </a:r>
            <a:r>
              <a:rPr lang="en-US" sz="4000" dirty="0" err="1"/>
              <a:t>Stato</a:t>
            </a:r>
            <a:r>
              <a:rPr lang="en-US" sz="4000" dirty="0"/>
              <a:t> </a:t>
            </a:r>
            <a:r>
              <a:rPr lang="en-US" sz="4000" dirty="0" err="1"/>
              <a:t>successore</a:t>
            </a:r>
            <a:r>
              <a:rPr lang="en-US" sz="4000" dirty="0"/>
              <a:t> il cui </a:t>
            </a:r>
            <a:r>
              <a:rPr lang="en-US" sz="4000" dirty="0" err="1"/>
              <a:t>territorio</a:t>
            </a:r>
            <a:r>
              <a:rPr lang="en-US" sz="4000" dirty="0"/>
              <a:t>, </a:t>
            </a:r>
            <a:r>
              <a:rPr lang="en-US" sz="4000" dirty="0" err="1"/>
              <a:t>immediatamente</a:t>
            </a:r>
            <a:r>
              <a:rPr lang="en-US" sz="4000" dirty="0"/>
              <a:t> prima </a:t>
            </a:r>
            <a:r>
              <a:rPr lang="en-US" sz="4000" dirty="0" err="1"/>
              <a:t>della</a:t>
            </a:r>
            <a:r>
              <a:rPr lang="en-US" sz="4000" dirty="0"/>
              <a:t> data di </a:t>
            </a:r>
            <a:r>
              <a:rPr lang="en-US" sz="4000" dirty="0" err="1"/>
              <a:t>successione</a:t>
            </a:r>
            <a:r>
              <a:rPr lang="en-US" sz="4000" dirty="0"/>
              <a:t> </a:t>
            </a:r>
            <a:r>
              <a:rPr lang="en-US" sz="4000" dirty="0" err="1"/>
              <a:t>degli</a:t>
            </a:r>
            <a:r>
              <a:rPr lang="en-US" sz="4000" dirty="0"/>
              <a:t> </a:t>
            </a:r>
            <a:r>
              <a:rPr lang="en-US" sz="4000" dirty="0" err="1"/>
              <a:t>Stati</a:t>
            </a:r>
            <a:r>
              <a:rPr lang="en-US" sz="4000" dirty="0"/>
              <a:t>, era </a:t>
            </a:r>
            <a:r>
              <a:rPr lang="en-US" sz="4000" b="1" dirty="0"/>
              <a:t>un </a:t>
            </a:r>
            <a:r>
              <a:rPr lang="en-US" sz="4000" b="1" dirty="0" err="1"/>
              <a:t>territorio</a:t>
            </a:r>
            <a:r>
              <a:rPr lang="en-US" sz="4000" b="1" dirty="0"/>
              <a:t> </a:t>
            </a:r>
            <a:r>
              <a:rPr lang="en-US" sz="4000" b="1" dirty="0" err="1"/>
              <a:t>dipendente</a:t>
            </a:r>
            <a:r>
              <a:rPr lang="en-US" sz="4000" b="1" dirty="0"/>
              <a:t> per le </a:t>
            </a:r>
            <a:r>
              <a:rPr lang="en-US" sz="4000" b="1" dirty="0" err="1"/>
              <a:t>relazioni</a:t>
            </a:r>
            <a:r>
              <a:rPr lang="en-US" sz="4000" b="1" dirty="0"/>
              <a:t> </a:t>
            </a:r>
            <a:r>
              <a:rPr lang="en-US" sz="4000" b="1" dirty="0" err="1"/>
              <a:t>internazionali</a:t>
            </a:r>
            <a:r>
              <a:rPr lang="en-US" sz="4000" b="1" dirty="0"/>
              <a:t> di cui lo </a:t>
            </a:r>
            <a:r>
              <a:rPr lang="en-US" sz="4000" b="1" dirty="0" err="1"/>
              <a:t>Stato</a:t>
            </a:r>
            <a:r>
              <a:rPr lang="en-US" sz="4000" b="1" dirty="0"/>
              <a:t> </a:t>
            </a:r>
            <a:r>
              <a:rPr lang="en-US" sz="4000" b="1" dirty="0" err="1"/>
              <a:t>predecessore</a:t>
            </a:r>
            <a:r>
              <a:rPr lang="en-US" sz="4000" b="1" dirty="0"/>
              <a:t> era </a:t>
            </a:r>
            <a:r>
              <a:rPr lang="en-US" sz="4000" b="1" dirty="0" err="1"/>
              <a:t>responsabile</a:t>
            </a:r>
            <a:r>
              <a:rPr lang="en-US" sz="40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76859" y="399307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Convenzione di Vienna del 1978</a:t>
            </a:r>
            <a:endParaRPr lang="it-IT" sz="4000" i="1" dirty="0"/>
          </a:p>
          <a:p>
            <a:pPr lvl="0" algn="ctr">
              <a:defRPr/>
            </a:pPr>
            <a:r>
              <a:rPr lang="it-IT" sz="4000" dirty="0"/>
              <a:t>Articolo 2 – </a:t>
            </a:r>
            <a:r>
              <a:rPr lang="it-IT" sz="4000" i="1" dirty="0"/>
              <a:t>Uso dei termini</a:t>
            </a:r>
            <a:endParaRPr kumimoji="0" lang="it-IT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54964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endParaRPr lang="en-US" sz="3400" dirty="0"/>
          </a:p>
          <a:p>
            <a:pPr marL="0" indent="0" algn="ctr">
              <a:buNone/>
            </a:pPr>
            <a:endParaRPr lang="en-US" sz="3400" dirty="0"/>
          </a:p>
          <a:p>
            <a:pPr marL="0" indent="0" algn="ctr">
              <a:buNone/>
            </a:pPr>
            <a:r>
              <a:rPr lang="en-US" sz="4800" dirty="0" err="1"/>
              <a:t>eccezione</a:t>
            </a:r>
            <a:r>
              <a:rPr lang="en-US" sz="4800" dirty="0"/>
              <a:t> </a:t>
            </a:r>
            <a:r>
              <a:rPr lang="en-US" sz="4800" dirty="0" err="1"/>
              <a:t>alla</a:t>
            </a:r>
            <a:r>
              <a:rPr lang="en-US" sz="4800" dirty="0"/>
              <a:t> tabula rasa (1):</a:t>
            </a:r>
          </a:p>
          <a:p>
            <a:pPr marL="0" indent="0" algn="ctr">
              <a:buNone/>
            </a:pPr>
            <a:r>
              <a:rPr lang="en-US" sz="4800" dirty="0" err="1"/>
              <a:t>trattati</a:t>
            </a:r>
            <a:r>
              <a:rPr lang="en-US" sz="4800" dirty="0"/>
              <a:t> </a:t>
            </a:r>
            <a:r>
              <a:rPr lang="en-US" sz="4800" dirty="0" err="1"/>
              <a:t>localizzabili</a:t>
            </a:r>
            <a:br>
              <a:rPr lang="en-US" sz="4800" dirty="0"/>
            </a:br>
            <a:br>
              <a:rPr lang="en-US" sz="4800" dirty="0"/>
            </a:br>
            <a:r>
              <a:rPr lang="en-US" sz="4800" i="1" dirty="0"/>
              <a:t>res transit cum </a:t>
            </a:r>
            <a:r>
              <a:rPr lang="en-US" sz="4800" i="1" dirty="0" err="1"/>
              <a:t>suo</a:t>
            </a:r>
            <a:r>
              <a:rPr lang="en-US" sz="4800" i="1" dirty="0"/>
              <a:t> </a:t>
            </a:r>
            <a:r>
              <a:rPr lang="en-US" sz="4800" i="1" dirty="0" err="1"/>
              <a:t>onere</a:t>
            </a:r>
            <a:endParaRPr lang="it-IT" sz="6600" i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856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r>
              <a:rPr lang="en-US" sz="4000" dirty="0"/>
              <a:t>1. Una </a:t>
            </a:r>
            <a:r>
              <a:rPr lang="en-US" sz="4000" dirty="0" err="1"/>
              <a:t>successione</a:t>
            </a:r>
            <a:r>
              <a:rPr lang="en-US" sz="4000" dirty="0"/>
              <a:t> di </a:t>
            </a:r>
            <a:r>
              <a:rPr lang="en-US" sz="4000" dirty="0" err="1"/>
              <a:t>Stati</a:t>
            </a:r>
            <a:r>
              <a:rPr lang="en-US" sz="4000" dirty="0"/>
              <a:t> non </a:t>
            </a:r>
            <a:r>
              <a:rPr lang="en-US" sz="4000" dirty="0" err="1"/>
              <a:t>pregiudica</a:t>
            </a:r>
            <a:r>
              <a:rPr lang="en-US" sz="4000" dirty="0"/>
              <a:t> di per </a:t>
            </a:r>
            <a:r>
              <a:rPr lang="en-US" sz="4000" dirty="0" err="1"/>
              <a:t>sé</a:t>
            </a:r>
            <a:r>
              <a:rPr lang="en-US" sz="4000" dirty="0"/>
              <a:t>:</a:t>
            </a:r>
          </a:p>
          <a:p>
            <a:pPr marL="742950" indent="-742950" algn="just">
              <a:buAutoNum type="alphaLcParenBoth"/>
            </a:pPr>
            <a:r>
              <a:rPr lang="en-US" sz="4000" dirty="0" err="1"/>
              <a:t>gli</a:t>
            </a:r>
            <a:r>
              <a:rPr lang="en-US" sz="4000" dirty="0"/>
              <a:t> </a:t>
            </a:r>
            <a:r>
              <a:rPr lang="en-US" sz="4000" dirty="0" err="1"/>
              <a:t>obblighi</a:t>
            </a:r>
            <a:r>
              <a:rPr lang="en-US" sz="4000" dirty="0"/>
              <a:t> </a:t>
            </a:r>
            <a:r>
              <a:rPr lang="en-US" sz="4000" dirty="0" err="1"/>
              <a:t>relativi</a:t>
            </a:r>
            <a:r>
              <a:rPr lang="en-US" sz="4000" dirty="0"/>
              <a:t> </a:t>
            </a:r>
            <a:r>
              <a:rPr lang="en-US" sz="4000" dirty="0" err="1"/>
              <a:t>all'uso</a:t>
            </a:r>
            <a:r>
              <a:rPr lang="en-US" sz="4000" dirty="0"/>
              <a:t> di un </a:t>
            </a:r>
            <a:r>
              <a:rPr lang="en-US" sz="4000" dirty="0" err="1"/>
              <a:t>territorio</a:t>
            </a:r>
            <a:r>
              <a:rPr lang="en-US" sz="4000" dirty="0"/>
              <a:t>, o alle </a:t>
            </a:r>
            <a:r>
              <a:rPr lang="en-US" sz="4000" dirty="0" err="1"/>
              <a:t>restrizioni</a:t>
            </a:r>
            <a:r>
              <a:rPr lang="en-US" sz="4000" dirty="0"/>
              <a:t> al </a:t>
            </a:r>
            <a:r>
              <a:rPr lang="en-US" sz="4000" dirty="0" err="1"/>
              <a:t>suo</a:t>
            </a:r>
            <a:r>
              <a:rPr lang="en-US" sz="4000" dirty="0"/>
              <a:t> </a:t>
            </a:r>
            <a:r>
              <a:rPr lang="en-US" sz="4000" dirty="0" err="1"/>
              <a:t>uso</a:t>
            </a:r>
            <a:r>
              <a:rPr lang="en-US" sz="4000" dirty="0"/>
              <a:t>, </a:t>
            </a:r>
            <a:r>
              <a:rPr lang="en-US" sz="4000" dirty="0" err="1"/>
              <a:t>stabiliti</a:t>
            </a:r>
            <a:r>
              <a:rPr lang="en-US" sz="4000" dirty="0"/>
              <a:t> da un </a:t>
            </a:r>
            <a:r>
              <a:rPr lang="en-US" sz="4000" dirty="0" err="1"/>
              <a:t>trattato</a:t>
            </a:r>
            <a:r>
              <a:rPr lang="en-US" sz="4000" dirty="0"/>
              <a:t> a </a:t>
            </a:r>
            <a:r>
              <a:rPr lang="en-US" sz="4000" dirty="0" err="1"/>
              <a:t>beneficio</a:t>
            </a:r>
            <a:r>
              <a:rPr lang="en-US" sz="4000" dirty="0"/>
              <a:t> di </a:t>
            </a:r>
            <a:r>
              <a:rPr lang="en-US" sz="4000" dirty="0" err="1"/>
              <a:t>qualsiasi</a:t>
            </a:r>
            <a:r>
              <a:rPr lang="en-US" sz="4000" dirty="0"/>
              <a:t> </a:t>
            </a:r>
            <a:r>
              <a:rPr lang="en-US" sz="4000" dirty="0" err="1"/>
              <a:t>territorio</a:t>
            </a:r>
            <a:r>
              <a:rPr lang="en-US" sz="4000" dirty="0"/>
              <a:t> di uno </a:t>
            </a:r>
            <a:r>
              <a:rPr lang="en-US" sz="4000" dirty="0" err="1"/>
              <a:t>Stato</a:t>
            </a:r>
            <a:r>
              <a:rPr lang="en-US" sz="4000" dirty="0"/>
              <a:t> estero e </a:t>
            </a:r>
            <a:r>
              <a:rPr lang="en-US" sz="4000" dirty="0" err="1"/>
              <a:t>considerati</a:t>
            </a:r>
            <a:r>
              <a:rPr lang="en-US" sz="4000" dirty="0"/>
              <a:t> come </a:t>
            </a:r>
            <a:r>
              <a:rPr lang="en-US" sz="4000" dirty="0" err="1"/>
              <a:t>connessi</a:t>
            </a:r>
            <a:r>
              <a:rPr lang="en-US" sz="4000" dirty="0"/>
              <a:t> ai </a:t>
            </a:r>
            <a:r>
              <a:rPr lang="en-US" sz="4000" dirty="0" err="1"/>
              <a:t>territori</a:t>
            </a:r>
            <a:r>
              <a:rPr lang="en-US" sz="4000" dirty="0"/>
              <a:t> in </a:t>
            </a:r>
            <a:r>
              <a:rPr lang="en-US" sz="4000" dirty="0" err="1"/>
              <a:t>questione</a:t>
            </a:r>
            <a:r>
              <a:rPr lang="en-US" sz="4000" dirty="0"/>
              <a:t>;</a:t>
            </a:r>
          </a:p>
          <a:p>
            <a:pPr marL="742950" indent="-742950" algn="just">
              <a:buAutoNum type="alphaLcParenBoth"/>
            </a:pPr>
            <a:r>
              <a:rPr lang="en-US" sz="4000" dirty="0" err="1"/>
              <a:t>diritti</a:t>
            </a:r>
            <a:r>
              <a:rPr lang="en-US" sz="4000" dirty="0"/>
              <a:t> </a:t>
            </a:r>
            <a:r>
              <a:rPr lang="en-US" sz="4000" dirty="0" err="1"/>
              <a:t>stabiliti</a:t>
            </a:r>
            <a:r>
              <a:rPr lang="en-US" sz="4000" dirty="0"/>
              <a:t> da un </a:t>
            </a:r>
            <a:r>
              <a:rPr lang="en-US" sz="4000" dirty="0" err="1"/>
              <a:t>trattato</a:t>
            </a:r>
            <a:r>
              <a:rPr lang="en-US" sz="4000" dirty="0"/>
              <a:t> a </a:t>
            </a:r>
            <a:r>
              <a:rPr lang="en-US" sz="4000" dirty="0" err="1"/>
              <a:t>beneficio</a:t>
            </a:r>
            <a:r>
              <a:rPr lang="en-US" sz="4000" dirty="0"/>
              <a:t> di un </a:t>
            </a:r>
            <a:r>
              <a:rPr lang="en-US" sz="4000" dirty="0" err="1"/>
              <a:t>territorio</a:t>
            </a:r>
            <a:r>
              <a:rPr lang="en-US" sz="4000" dirty="0"/>
              <a:t> e </a:t>
            </a:r>
            <a:r>
              <a:rPr lang="en-US" sz="4000" dirty="0" err="1"/>
              <a:t>relativi</a:t>
            </a:r>
            <a:r>
              <a:rPr lang="en-US" sz="4000" dirty="0"/>
              <a:t> </a:t>
            </a:r>
            <a:r>
              <a:rPr lang="en-US" sz="4000" dirty="0" err="1"/>
              <a:t>all'uso</a:t>
            </a:r>
            <a:r>
              <a:rPr lang="en-US" sz="4000" dirty="0"/>
              <a:t> o alle </a:t>
            </a:r>
            <a:r>
              <a:rPr lang="en-US" sz="4000" dirty="0" err="1"/>
              <a:t>restrizioni</a:t>
            </a:r>
            <a:r>
              <a:rPr lang="en-US" sz="4000" dirty="0"/>
              <a:t> </a:t>
            </a:r>
            <a:r>
              <a:rPr lang="en-US" sz="4000" dirty="0" err="1"/>
              <a:t>all'uso</a:t>
            </a:r>
            <a:r>
              <a:rPr lang="en-US" sz="4000" dirty="0"/>
              <a:t> di </a:t>
            </a:r>
            <a:r>
              <a:rPr lang="en-US" sz="4000" dirty="0" err="1"/>
              <a:t>qualsiasi</a:t>
            </a:r>
            <a:r>
              <a:rPr lang="en-US" sz="4000" dirty="0"/>
              <a:t> </a:t>
            </a:r>
            <a:r>
              <a:rPr lang="en-US" sz="4000" dirty="0" err="1"/>
              <a:t>territorio</a:t>
            </a:r>
            <a:r>
              <a:rPr lang="en-US" sz="4000" dirty="0"/>
              <a:t> di uno </a:t>
            </a:r>
            <a:r>
              <a:rPr lang="en-US" sz="4000" dirty="0" err="1"/>
              <a:t>Stato</a:t>
            </a:r>
            <a:r>
              <a:rPr lang="en-US" sz="4000" dirty="0"/>
              <a:t> estero e </a:t>
            </a:r>
            <a:r>
              <a:rPr lang="en-US" sz="4000" dirty="0" err="1"/>
              <a:t>considerati</a:t>
            </a:r>
            <a:r>
              <a:rPr lang="en-US" sz="4000" dirty="0"/>
              <a:t> come </a:t>
            </a:r>
            <a:r>
              <a:rPr lang="en-US" sz="4000" dirty="0" err="1"/>
              <a:t>connessi</a:t>
            </a:r>
            <a:r>
              <a:rPr lang="en-US" sz="4000" dirty="0"/>
              <a:t> ai </a:t>
            </a:r>
            <a:r>
              <a:rPr lang="en-US" sz="4000" dirty="0" err="1"/>
              <a:t>territori</a:t>
            </a:r>
            <a:r>
              <a:rPr lang="en-US" sz="4000" dirty="0"/>
              <a:t> in </a:t>
            </a:r>
            <a:r>
              <a:rPr lang="en-US" sz="4000" dirty="0" err="1"/>
              <a:t>questione</a:t>
            </a:r>
            <a:r>
              <a:rPr lang="en-US" sz="40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76859" y="399307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Convenzione di Vienna del 1978</a:t>
            </a:r>
            <a:endParaRPr lang="it-IT" sz="4000" i="1" dirty="0"/>
          </a:p>
          <a:p>
            <a:pPr lvl="0" algn="ctr">
              <a:defRPr/>
            </a:pPr>
            <a:r>
              <a:rPr lang="it-IT" sz="4000" dirty="0"/>
              <a:t>Articolo 12 – </a:t>
            </a:r>
            <a:r>
              <a:rPr lang="it-IT" sz="4000" i="1" dirty="0"/>
              <a:t>Altri regimi territoriali</a:t>
            </a:r>
            <a:endParaRPr kumimoji="0" lang="it-IT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8124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19973"/>
            <a:ext cx="10515600" cy="4456990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indent="0" algn="just">
              <a:buNone/>
            </a:pPr>
            <a:endParaRPr lang="it-IT" sz="3200" dirty="0"/>
          </a:p>
          <a:p>
            <a:pPr marL="0" indent="0" algn="just">
              <a:buNone/>
            </a:pPr>
            <a:r>
              <a:rPr lang="it-IT" sz="3600" dirty="0"/>
              <a:t>Nel suo Commentario ai progetti di articoli sulla successione degli Stati in relazione ai trattati, adottato nella sua ventiseiesima sessione, la Commissione di diritto internazionale ha notato come i «trattati di carattere territoriale» siano considerati, tanto nella dottrina tradizionale quanto nell’opinione moderna, come non influenzati da una successione di Stati [...]. Il progetto dell’articolo 12, che riflette questo principio, è stato successivamente adottato senza modifiche nella Convenzione di Vienna del 1978. </a:t>
            </a:r>
            <a:r>
              <a:rPr lang="it-IT" sz="3600" b="1" dirty="0"/>
              <a:t>La Corte ritiene che l’articolo 12 rifletta una norma di diritto internazionale consuetudinario</a:t>
            </a:r>
            <a:r>
              <a:rPr lang="it-IT" sz="3600" dirty="0"/>
              <a:t>, ed essa rileva che nessuna delle parti ha contestato tale circostanza. Inoltre, la Commissione ha indicato che «i trattati riguardanti i diritti sull’acqua o la navigazione sui fiumi sono comunemente considerati candidati all’inclusione nella categoria dei trattati localizzabili» [...].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0" y="396534"/>
            <a:ext cx="1219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i="1" dirty="0"/>
              <a:t>Progetto </a:t>
            </a:r>
            <a:r>
              <a:rPr lang="it-IT" sz="4000" i="1" dirty="0" err="1"/>
              <a:t>Gabčíkovo-Nagymaros</a:t>
            </a:r>
            <a:r>
              <a:rPr lang="it-IT" sz="4000" i="1" dirty="0"/>
              <a:t> (Ungheria/Slovacchia)</a:t>
            </a:r>
            <a:br>
              <a:rPr lang="it-IT" sz="4000" dirty="0"/>
            </a:br>
            <a:r>
              <a:rPr lang="it-IT" sz="4000" dirty="0"/>
              <a:t>Sentenza della CIG, 1997</a:t>
            </a:r>
            <a:endParaRPr kumimoji="0" lang="it-IT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23168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endParaRPr lang="en-US" sz="3400" dirty="0"/>
          </a:p>
          <a:p>
            <a:pPr marL="0" indent="0" algn="ctr">
              <a:buNone/>
            </a:pPr>
            <a:endParaRPr lang="en-US" sz="3400" dirty="0"/>
          </a:p>
          <a:p>
            <a:pPr marL="0" indent="0" algn="ctr">
              <a:buNone/>
            </a:pPr>
            <a:r>
              <a:rPr lang="en-US" sz="4800" dirty="0" err="1"/>
              <a:t>eccezione</a:t>
            </a:r>
            <a:r>
              <a:rPr lang="en-US" sz="4800" dirty="0"/>
              <a:t> </a:t>
            </a:r>
            <a:r>
              <a:rPr lang="en-US" sz="4800" dirty="0" err="1"/>
              <a:t>alla</a:t>
            </a:r>
            <a:r>
              <a:rPr lang="en-US" sz="4800" dirty="0"/>
              <a:t> tabula rasa (2):</a:t>
            </a:r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r>
              <a:rPr lang="en-US" sz="4800" dirty="0" err="1"/>
              <a:t>notifica</a:t>
            </a:r>
            <a:r>
              <a:rPr lang="en-US" sz="4800" dirty="0"/>
              <a:t> di </a:t>
            </a:r>
            <a:r>
              <a:rPr lang="en-US" sz="4800" dirty="0" err="1"/>
              <a:t>successione</a:t>
            </a:r>
            <a:endParaRPr lang="it-IT" sz="6600" i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156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514350" indent="-514350" algn="ctr">
              <a:buFont typeface="+mj-lt"/>
              <a:buAutoNum type="arabicPeriod"/>
            </a:pPr>
            <a:endParaRPr lang="en-US" sz="3400" dirty="0"/>
          </a:p>
          <a:p>
            <a:pPr marL="514350" indent="-514350" algn="ctr">
              <a:buFont typeface="+mj-lt"/>
              <a:buAutoNum type="arabicPeriod"/>
            </a:pPr>
            <a:r>
              <a:rPr lang="en-US" sz="4800" dirty="0" err="1"/>
              <a:t>incorporazione</a:t>
            </a:r>
            <a:r>
              <a:rPr lang="en-US" sz="4800" dirty="0"/>
              <a:t>/</a:t>
            </a:r>
            <a:r>
              <a:rPr lang="en-US" sz="4800" dirty="0" err="1"/>
              <a:t>annessione</a:t>
            </a:r>
            <a:r>
              <a:rPr lang="en-US" sz="4800" dirty="0"/>
              <a:t>
</a:t>
            </a:r>
            <a:r>
              <a:rPr lang="en-US" sz="4800" dirty="0" err="1"/>
              <a:t>unificazione</a:t>
            </a:r>
            <a:r>
              <a:rPr lang="en-US" sz="4800" dirty="0"/>
              <a:t>
</a:t>
            </a:r>
            <a:r>
              <a:rPr lang="en-US" sz="4800" dirty="0" err="1"/>
              <a:t>separazione</a:t>
            </a:r>
            <a:r>
              <a:rPr lang="en-US" sz="4800" dirty="0"/>
              <a:t>/</a:t>
            </a:r>
            <a:r>
              <a:rPr lang="en-US" sz="4800" dirty="0" err="1"/>
              <a:t>secessione</a:t>
            </a:r>
            <a:r>
              <a:rPr lang="en-US" sz="4800" dirty="0"/>
              <a:t>
</a:t>
            </a:r>
            <a:r>
              <a:rPr lang="en-US" sz="4800" dirty="0" err="1"/>
              <a:t>smembramento</a:t>
            </a:r>
            <a:endParaRPr lang="en-US" sz="4800" dirty="0"/>
          </a:p>
          <a:p>
            <a:pPr marL="514350" indent="-514350" algn="ctr">
              <a:buFont typeface="+mj-lt"/>
              <a:buAutoNum type="arabicPeriod"/>
            </a:pPr>
            <a:r>
              <a:rPr lang="en-US" sz="4800" dirty="0"/>
              <a:t>(</a:t>
            </a:r>
            <a:r>
              <a:rPr lang="en-US" sz="4800" dirty="0" err="1"/>
              <a:t>rivoluzione</a:t>
            </a:r>
            <a:r>
              <a:rPr lang="en-US" sz="4800" dirty="0"/>
              <a:t>?)</a:t>
            </a:r>
            <a:endParaRPr lang="it-IT" sz="66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5452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742950" indent="-742950" algn="just">
              <a:buAutoNum type="arabicPeriod"/>
            </a:pPr>
            <a:r>
              <a:rPr lang="en-US" sz="4000" dirty="0" err="1"/>
              <a:t>Fatti</a:t>
            </a:r>
            <a:r>
              <a:rPr lang="en-US" sz="4000" dirty="0"/>
              <a:t> </a:t>
            </a:r>
            <a:r>
              <a:rPr lang="en-US" sz="4000" dirty="0" err="1"/>
              <a:t>salvi</a:t>
            </a:r>
            <a:r>
              <a:rPr lang="en-US" sz="4000" dirty="0"/>
              <a:t> </a:t>
            </a:r>
            <a:r>
              <a:rPr lang="en-US" sz="4000" dirty="0" err="1"/>
              <a:t>i</a:t>
            </a:r>
            <a:r>
              <a:rPr lang="en-US" sz="4000" dirty="0"/>
              <a:t> </a:t>
            </a:r>
            <a:r>
              <a:rPr lang="en-US" sz="4000" dirty="0" err="1"/>
              <a:t>paragrafi</a:t>
            </a:r>
            <a:r>
              <a:rPr lang="en-US" sz="4000" dirty="0"/>
              <a:t> 2 e 3, un nuovo </a:t>
            </a:r>
            <a:r>
              <a:rPr lang="en-US" sz="4000" dirty="0" err="1"/>
              <a:t>Stato</a:t>
            </a:r>
            <a:r>
              <a:rPr lang="en-US" sz="4000" dirty="0"/>
              <a:t> </a:t>
            </a:r>
            <a:r>
              <a:rPr lang="en-US" sz="4000" dirty="0" err="1"/>
              <a:t>indipendente</a:t>
            </a:r>
            <a:r>
              <a:rPr lang="en-US" sz="4000" dirty="0"/>
              <a:t> </a:t>
            </a:r>
            <a:r>
              <a:rPr lang="en-US" sz="4000" dirty="0" err="1"/>
              <a:t>può</a:t>
            </a:r>
            <a:r>
              <a:rPr lang="en-US" sz="4000" dirty="0"/>
              <a:t>, </a:t>
            </a:r>
            <a:r>
              <a:rPr lang="en-US" sz="4000" dirty="0" err="1"/>
              <a:t>mediante</a:t>
            </a:r>
            <a:r>
              <a:rPr lang="en-US" sz="4000" dirty="0"/>
              <a:t> </a:t>
            </a:r>
            <a:r>
              <a:rPr lang="en-US" sz="4000" dirty="0" err="1"/>
              <a:t>una</a:t>
            </a:r>
            <a:r>
              <a:rPr lang="en-US" sz="4000" dirty="0"/>
              <a:t> </a:t>
            </a:r>
            <a:r>
              <a:rPr lang="en-US" sz="4000" dirty="0" err="1"/>
              <a:t>notifica</a:t>
            </a:r>
            <a:r>
              <a:rPr lang="en-US" sz="4000" dirty="0"/>
              <a:t> di </a:t>
            </a:r>
            <a:r>
              <a:rPr lang="en-US" sz="4000" dirty="0" err="1"/>
              <a:t>successione</a:t>
            </a:r>
            <a:r>
              <a:rPr lang="en-US" sz="4000" dirty="0"/>
              <a:t>, </a:t>
            </a:r>
            <a:r>
              <a:rPr lang="en-US" sz="4000" dirty="0" err="1"/>
              <a:t>stabilire</a:t>
            </a:r>
            <a:r>
              <a:rPr lang="en-US" sz="4000" dirty="0"/>
              <a:t> il </a:t>
            </a:r>
            <a:r>
              <a:rPr lang="en-US" sz="4000" dirty="0" err="1"/>
              <a:t>suo</a:t>
            </a:r>
            <a:r>
              <a:rPr lang="en-US" sz="4000" dirty="0"/>
              <a:t> </a:t>
            </a:r>
            <a:r>
              <a:rPr lang="en-US" sz="4000" i="1" dirty="0"/>
              <a:t>status</a:t>
            </a:r>
            <a:r>
              <a:rPr lang="en-US" sz="4000" dirty="0"/>
              <a:t> di </a:t>
            </a:r>
            <a:r>
              <a:rPr lang="en-US" sz="4000" dirty="0" err="1"/>
              <a:t>parte</a:t>
            </a:r>
            <a:r>
              <a:rPr lang="en-US" sz="4000" dirty="0"/>
              <a:t> di </a:t>
            </a:r>
            <a:r>
              <a:rPr lang="en-US" sz="4000" dirty="0" err="1"/>
              <a:t>qualsiasi</a:t>
            </a:r>
            <a:r>
              <a:rPr lang="en-US" sz="4000" dirty="0"/>
              <a:t> </a:t>
            </a:r>
            <a:r>
              <a:rPr lang="en-US" sz="4000" dirty="0" err="1"/>
              <a:t>trattato</a:t>
            </a:r>
            <a:r>
              <a:rPr lang="en-US" sz="4000" dirty="0"/>
              <a:t> </a:t>
            </a:r>
            <a:r>
              <a:rPr lang="en-US" sz="4000" dirty="0" err="1"/>
              <a:t>multilaterale</a:t>
            </a:r>
            <a:r>
              <a:rPr lang="en-US" sz="4000" dirty="0"/>
              <a:t> </a:t>
            </a:r>
            <a:r>
              <a:rPr lang="en-US" sz="4000" dirty="0" err="1"/>
              <a:t>che</a:t>
            </a:r>
            <a:r>
              <a:rPr lang="en-US" sz="4000" dirty="0"/>
              <a:t>, </a:t>
            </a:r>
            <a:r>
              <a:rPr lang="en-US" sz="4000" dirty="0" err="1"/>
              <a:t>alla</a:t>
            </a:r>
            <a:r>
              <a:rPr lang="en-US" sz="4000" dirty="0"/>
              <a:t> data </a:t>
            </a:r>
            <a:r>
              <a:rPr lang="en-US" sz="4000" dirty="0" err="1"/>
              <a:t>della</a:t>
            </a:r>
            <a:r>
              <a:rPr lang="en-US" sz="4000" dirty="0"/>
              <a:t> </a:t>
            </a:r>
            <a:r>
              <a:rPr lang="en-US" sz="4000" dirty="0" err="1"/>
              <a:t>successione</a:t>
            </a:r>
            <a:r>
              <a:rPr lang="en-US" sz="4000" dirty="0"/>
              <a:t> </a:t>
            </a:r>
            <a:r>
              <a:rPr lang="en-US" sz="4000" dirty="0" err="1"/>
              <a:t>degli</a:t>
            </a:r>
            <a:r>
              <a:rPr lang="en-US" sz="4000" dirty="0"/>
              <a:t> </a:t>
            </a:r>
            <a:r>
              <a:rPr lang="en-US" sz="4000" dirty="0" err="1"/>
              <a:t>Stati</a:t>
            </a:r>
            <a:r>
              <a:rPr lang="en-US" sz="4000" dirty="0"/>
              <a:t>, era in </a:t>
            </a:r>
            <a:r>
              <a:rPr lang="en-US" sz="4000" dirty="0" err="1"/>
              <a:t>vigore</a:t>
            </a:r>
            <a:r>
              <a:rPr lang="en-US" sz="4000" dirty="0"/>
              <a:t> per il </a:t>
            </a:r>
            <a:r>
              <a:rPr lang="en-US" sz="4000" dirty="0" err="1"/>
              <a:t>territorio</a:t>
            </a:r>
            <a:r>
              <a:rPr lang="en-US" sz="4000" dirty="0"/>
              <a:t> cui </a:t>
            </a:r>
            <a:r>
              <a:rPr lang="en-US" sz="4000" dirty="0" err="1"/>
              <a:t>si</a:t>
            </a:r>
            <a:r>
              <a:rPr lang="en-US" sz="4000" dirty="0"/>
              <a:t> </a:t>
            </a:r>
            <a:r>
              <a:rPr lang="en-US" sz="4000" dirty="0" err="1"/>
              <a:t>riferisce</a:t>
            </a:r>
            <a:r>
              <a:rPr lang="en-US" sz="4000" dirty="0"/>
              <a:t> la </a:t>
            </a:r>
            <a:r>
              <a:rPr lang="en-US" sz="4000" dirty="0" err="1"/>
              <a:t>successione</a:t>
            </a:r>
            <a:r>
              <a:rPr lang="en-US" sz="4000" dirty="0"/>
              <a:t> </a:t>
            </a:r>
            <a:r>
              <a:rPr lang="en-US" sz="4000" dirty="0" err="1"/>
              <a:t>degli</a:t>
            </a:r>
            <a:r>
              <a:rPr lang="en-US" sz="4000" dirty="0"/>
              <a:t> </a:t>
            </a:r>
            <a:r>
              <a:rPr lang="en-US" sz="4000" dirty="0" err="1"/>
              <a:t>Stati</a:t>
            </a:r>
            <a:r>
              <a:rPr lang="en-US" sz="4000" dirty="0"/>
              <a:t>.
[…].
</a:t>
            </a:r>
            <a:r>
              <a:rPr lang="en-US" sz="4000" dirty="0" err="1"/>
              <a:t>Quando</a:t>
            </a:r>
            <a:r>
              <a:rPr lang="en-US" sz="4000" dirty="0"/>
              <a:t>, ai sensi del </a:t>
            </a:r>
            <a:r>
              <a:rPr lang="en-US" sz="4000" dirty="0" err="1"/>
              <a:t>trattato</a:t>
            </a:r>
            <a:r>
              <a:rPr lang="en-US" sz="4000" dirty="0"/>
              <a:t> o a causa del </a:t>
            </a:r>
            <a:r>
              <a:rPr lang="en-US" sz="4000" dirty="0" err="1"/>
              <a:t>numero</a:t>
            </a:r>
            <a:r>
              <a:rPr lang="en-US" sz="4000" dirty="0"/>
              <a:t> </a:t>
            </a:r>
            <a:r>
              <a:rPr lang="en-US" sz="4000" dirty="0" err="1"/>
              <a:t>limitato</a:t>
            </a:r>
            <a:r>
              <a:rPr lang="en-US" sz="4000" dirty="0"/>
              <a:t> </a:t>
            </a:r>
            <a:r>
              <a:rPr lang="en-US" sz="4000" dirty="0" err="1"/>
              <a:t>degli</a:t>
            </a:r>
            <a:r>
              <a:rPr lang="en-US" sz="4000" dirty="0"/>
              <a:t> </a:t>
            </a:r>
            <a:r>
              <a:rPr lang="en-US" sz="4000" dirty="0" err="1"/>
              <a:t>Stati</a:t>
            </a:r>
            <a:r>
              <a:rPr lang="en-US" sz="4000" dirty="0"/>
              <a:t> </a:t>
            </a:r>
            <a:r>
              <a:rPr lang="en-US" sz="4000" dirty="0" err="1"/>
              <a:t>negoziatori</a:t>
            </a:r>
            <a:r>
              <a:rPr lang="en-US" sz="4000" dirty="0"/>
              <a:t> e </a:t>
            </a:r>
            <a:r>
              <a:rPr lang="en-US" sz="4000" dirty="0" err="1"/>
              <a:t>dell’oggetto</a:t>
            </a:r>
            <a:r>
              <a:rPr lang="en-US" sz="4000" dirty="0"/>
              <a:t> e </a:t>
            </a:r>
            <a:r>
              <a:rPr lang="en-US" sz="4000" dirty="0" err="1"/>
              <a:t>dello</a:t>
            </a:r>
            <a:r>
              <a:rPr lang="en-US" sz="4000" dirty="0"/>
              <a:t> </a:t>
            </a:r>
            <a:r>
              <a:rPr lang="en-US" sz="4000" dirty="0" err="1"/>
              <a:t>scopo</a:t>
            </a:r>
            <a:r>
              <a:rPr lang="en-US" sz="4000" dirty="0"/>
              <a:t> del </a:t>
            </a:r>
            <a:r>
              <a:rPr lang="en-US" sz="4000" dirty="0" err="1"/>
              <a:t>trattato</a:t>
            </a:r>
            <a:r>
              <a:rPr lang="en-US" sz="4000" dirty="0"/>
              <a:t>, la </a:t>
            </a:r>
            <a:r>
              <a:rPr lang="en-US" sz="4000" dirty="0" err="1"/>
              <a:t>partecipazione</a:t>
            </a:r>
            <a:r>
              <a:rPr lang="en-US" sz="4000" dirty="0"/>
              <a:t> di </a:t>
            </a:r>
            <a:r>
              <a:rPr lang="en-US" sz="4000" dirty="0" err="1"/>
              <a:t>qualsiasi</a:t>
            </a:r>
            <a:r>
              <a:rPr lang="en-US" sz="4000" dirty="0"/>
              <a:t> </a:t>
            </a:r>
            <a:r>
              <a:rPr lang="en-US" sz="4000" dirty="0" err="1"/>
              <a:t>altro</a:t>
            </a:r>
            <a:r>
              <a:rPr lang="en-US" sz="4000" dirty="0"/>
              <a:t> </a:t>
            </a:r>
            <a:r>
              <a:rPr lang="en-US" sz="4000" dirty="0" err="1"/>
              <a:t>Stato</a:t>
            </a:r>
            <a:r>
              <a:rPr lang="en-US" sz="4000" dirty="0"/>
              <a:t> al </a:t>
            </a:r>
            <a:r>
              <a:rPr lang="en-US" sz="4000" dirty="0" err="1"/>
              <a:t>trattato</a:t>
            </a:r>
            <a:r>
              <a:rPr lang="en-US" sz="4000" dirty="0"/>
              <a:t> </a:t>
            </a:r>
            <a:r>
              <a:rPr lang="en-US" sz="4000" dirty="0" err="1"/>
              <a:t>deve</a:t>
            </a:r>
            <a:r>
              <a:rPr lang="en-US" sz="4000" dirty="0"/>
              <a:t> </a:t>
            </a:r>
            <a:r>
              <a:rPr lang="en-US" sz="4000" dirty="0" err="1"/>
              <a:t>essere</a:t>
            </a:r>
            <a:r>
              <a:rPr lang="en-US" sz="4000" dirty="0"/>
              <a:t> </a:t>
            </a:r>
            <a:r>
              <a:rPr lang="en-US" sz="4000" dirty="0" err="1"/>
              <a:t>considerata</a:t>
            </a:r>
            <a:r>
              <a:rPr lang="en-US" sz="4000" dirty="0"/>
              <a:t> come </a:t>
            </a:r>
            <a:r>
              <a:rPr lang="en-US" sz="4000" dirty="0" err="1"/>
              <a:t>soggetta</a:t>
            </a:r>
            <a:r>
              <a:rPr lang="en-US" sz="4000" dirty="0"/>
              <a:t> al </a:t>
            </a:r>
            <a:r>
              <a:rPr lang="en-US" sz="4000" dirty="0" err="1"/>
              <a:t>consenso</a:t>
            </a:r>
            <a:r>
              <a:rPr lang="en-US" sz="4000" dirty="0"/>
              <a:t> di </a:t>
            </a:r>
            <a:r>
              <a:rPr lang="en-US" sz="4000" dirty="0" err="1"/>
              <a:t>tutte</a:t>
            </a:r>
            <a:r>
              <a:rPr lang="en-US" sz="4000" dirty="0"/>
              <a:t> le parti, il nuovo </a:t>
            </a:r>
            <a:r>
              <a:rPr lang="en-US" sz="4000" dirty="0" err="1"/>
              <a:t>Stato</a:t>
            </a:r>
            <a:r>
              <a:rPr lang="en-US" sz="4000" dirty="0"/>
              <a:t> </a:t>
            </a:r>
            <a:r>
              <a:rPr lang="en-US" sz="4000" dirty="0" err="1"/>
              <a:t>indipendente</a:t>
            </a:r>
            <a:r>
              <a:rPr lang="en-US" sz="4000" dirty="0"/>
              <a:t> </a:t>
            </a:r>
            <a:r>
              <a:rPr lang="en-US" sz="4000" dirty="0" err="1"/>
              <a:t>può</a:t>
            </a:r>
            <a:r>
              <a:rPr lang="en-US" sz="4000" dirty="0"/>
              <a:t> </a:t>
            </a:r>
            <a:r>
              <a:rPr lang="en-US" sz="4000" dirty="0" err="1"/>
              <a:t>stabilire</a:t>
            </a:r>
            <a:r>
              <a:rPr lang="en-US" sz="4000" dirty="0"/>
              <a:t> il </a:t>
            </a:r>
            <a:r>
              <a:rPr lang="en-US" sz="4000" dirty="0" err="1"/>
              <a:t>suo</a:t>
            </a:r>
            <a:r>
              <a:rPr lang="en-US" sz="4000" dirty="0"/>
              <a:t> status di </a:t>
            </a:r>
            <a:r>
              <a:rPr lang="en-US" sz="4000" dirty="0" err="1"/>
              <a:t>parte</a:t>
            </a:r>
            <a:r>
              <a:rPr lang="en-US" sz="4000" dirty="0"/>
              <a:t> del </a:t>
            </a:r>
            <a:r>
              <a:rPr lang="en-US" sz="4000" dirty="0" err="1"/>
              <a:t>trattato</a:t>
            </a:r>
            <a:r>
              <a:rPr lang="en-US" sz="4000" dirty="0"/>
              <a:t> solo con tale </a:t>
            </a:r>
            <a:r>
              <a:rPr lang="en-US" sz="4000" dirty="0" err="1"/>
              <a:t>consenso</a:t>
            </a:r>
            <a:r>
              <a:rPr lang="en-US" sz="40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76859" y="399307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Convenzione di Vienna del 1978</a:t>
            </a:r>
            <a:endParaRPr lang="it-IT" sz="4000" i="1" dirty="0"/>
          </a:p>
          <a:p>
            <a:pPr lvl="0" algn="ctr">
              <a:defRPr/>
            </a:pPr>
            <a:r>
              <a:rPr lang="it-IT" sz="4000" dirty="0"/>
              <a:t>Articolo 17</a:t>
            </a:r>
            <a:endParaRPr kumimoji="0" lang="it-IT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7749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just">
              <a:buNone/>
            </a:pPr>
            <a:endParaRPr lang="en-US" sz="3200" dirty="0"/>
          </a:p>
          <a:p>
            <a:pPr marL="742950" indent="-742950" algn="just">
              <a:buAutoNum type="arabicPeriod"/>
            </a:pPr>
            <a:r>
              <a:rPr lang="en-US" sz="4000" dirty="0"/>
              <a:t>A </a:t>
            </a:r>
            <a:r>
              <a:rPr lang="en-US" sz="4000" dirty="0" err="1"/>
              <a:t>meno</a:t>
            </a:r>
            <a:r>
              <a:rPr lang="en-US" sz="4000" dirty="0"/>
              <a:t> </a:t>
            </a:r>
            <a:r>
              <a:rPr lang="en-US" sz="4000" dirty="0" err="1"/>
              <a:t>che</a:t>
            </a:r>
            <a:r>
              <a:rPr lang="en-US" sz="4000" dirty="0"/>
              <a:t> il </a:t>
            </a:r>
            <a:r>
              <a:rPr lang="en-US" sz="4000" dirty="0" err="1"/>
              <a:t>trattato</a:t>
            </a:r>
            <a:r>
              <a:rPr lang="en-US" sz="4000" dirty="0"/>
              <a:t> non </a:t>
            </a:r>
            <a:r>
              <a:rPr lang="en-US" sz="4000" dirty="0" err="1"/>
              <a:t>disponga</a:t>
            </a:r>
            <a:r>
              <a:rPr lang="en-US" sz="4000" dirty="0"/>
              <a:t> </a:t>
            </a:r>
            <a:r>
              <a:rPr lang="en-US" sz="4000" dirty="0" err="1"/>
              <a:t>diversamente</a:t>
            </a:r>
            <a:r>
              <a:rPr lang="en-US" sz="4000" dirty="0"/>
              <a:t> o non </a:t>
            </a:r>
            <a:r>
              <a:rPr lang="en-US" sz="4000" dirty="0" err="1"/>
              <a:t>sia</a:t>
            </a:r>
            <a:r>
              <a:rPr lang="en-US" sz="4000" dirty="0"/>
              <a:t> </a:t>
            </a:r>
            <a:r>
              <a:rPr lang="en-US" sz="4000" dirty="0" err="1"/>
              <a:t>diversamente</a:t>
            </a:r>
            <a:r>
              <a:rPr lang="en-US" sz="4000" dirty="0"/>
              <a:t> </a:t>
            </a:r>
            <a:r>
              <a:rPr lang="en-US" sz="4000" dirty="0" err="1"/>
              <a:t>concordato</a:t>
            </a:r>
            <a:r>
              <a:rPr lang="en-US" sz="4000" dirty="0"/>
              <a:t>, </a:t>
            </a:r>
            <a:r>
              <a:rPr lang="en-US" sz="4000" b="1" dirty="0"/>
              <a:t>uno </a:t>
            </a:r>
            <a:r>
              <a:rPr lang="en-US" sz="4000" b="1" dirty="0" err="1"/>
              <a:t>Stato</a:t>
            </a:r>
            <a:r>
              <a:rPr lang="en-US" sz="4000" b="1" dirty="0"/>
              <a:t> di </a:t>
            </a:r>
            <a:r>
              <a:rPr lang="en-US" sz="4000" b="1" dirty="0" err="1"/>
              <a:t>nuova</a:t>
            </a:r>
            <a:r>
              <a:rPr lang="en-US" sz="4000" b="1" dirty="0"/>
              <a:t> </a:t>
            </a:r>
            <a:r>
              <a:rPr lang="en-US" sz="4000" b="1" dirty="0" err="1"/>
              <a:t>indipendenza</a:t>
            </a:r>
            <a:r>
              <a:rPr lang="en-US" sz="4000" b="1" dirty="0"/>
              <a:t> </a:t>
            </a:r>
            <a:r>
              <a:rPr lang="en-US" sz="4000" b="1" dirty="0" err="1"/>
              <a:t>che</a:t>
            </a:r>
            <a:r>
              <a:rPr lang="en-US" sz="4000" b="1" dirty="0"/>
              <a:t> </a:t>
            </a:r>
            <a:r>
              <a:rPr lang="en-US" sz="4000" b="1" dirty="0" err="1"/>
              <a:t>effettua</a:t>
            </a:r>
            <a:r>
              <a:rPr lang="en-US" sz="4000" b="1" dirty="0"/>
              <a:t> </a:t>
            </a:r>
            <a:r>
              <a:rPr lang="en-US" sz="4000" b="1" dirty="0" err="1"/>
              <a:t>una</a:t>
            </a:r>
            <a:r>
              <a:rPr lang="en-US" sz="4000" b="1" dirty="0"/>
              <a:t> </a:t>
            </a:r>
            <a:r>
              <a:rPr lang="en-US" sz="4000" b="1" dirty="0" err="1"/>
              <a:t>notifica</a:t>
            </a:r>
            <a:r>
              <a:rPr lang="en-US" sz="4000" b="1" dirty="0"/>
              <a:t> di </a:t>
            </a:r>
            <a:r>
              <a:rPr lang="en-US" sz="4000" b="1" dirty="0" err="1"/>
              <a:t>successione</a:t>
            </a:r>
            <a:r>
              <a:rPr lang="en-US" sz="4000" b="1" dirty="0"/>
              <a:t> </a:t>
            </a:r>
            <a:r>
              <a:rPr lang="en-US" sz="4000" dirty="0"/>
              <a:t>ai sensi </a:t>
            </a:r>
            <a:r>
              <a:rPr lang="en-US" sz="4000" dirty="0" err="1"/>
              <a:t>dell'articolo</a:t>
            </a:r>
            <a:r>
              <a:rPr lang="en-US" sz="4000" dirty="0"/>
              <a:t> 17 o </a:t>
            </a:r>
            <a:r>
              <a:rPr lang="en-US" sz="4000" dirty="0" err="1"/>
              <a:t>dell’articolo</a:t>
            </a:r>
            <a:r>
              <a:rPr lang="en-US" sz="4000" dirty="0"/>
              <a:t> 18, </a:t>
            </a:r>
            <a:r>
              <a:rPr lang="en-US" sz="4000" dirty="0" err="1"/>
              <a:t>paragrafo</a:t>
            </a:r>
            <a:r>
              <a:rPr lang="en-US" sz="4000" dirty="0"/>
              <a:t> 2, </a:t>
            </a:r>
            <a:r>
              <a:rPr lang="en-US" sz="4000" b="1" dirty="0" err="1"/>
              <a:t>è</a:t>
            </a:r>
            <a:r>
              <a:rPr lang="en-US" sz="4000" b="1" dirty="0"/>
              <a:t> </a:t>
            </a:r>
            <a:r>
              <a:rPr lang="en-US" sz="4000" b="1" dirty="0" err="1"/>
              <a:t>considerato</a:t>
            </a:r>
            <a:r>
              <a:rPr lang="en-US" sz="4000" b="1" dirty="0"/>
              <a:t> </a:t>
            </a:r>
            <a:r>
              <a:rPr lang="en-US" sz="4000" b="1" dirty="0" err="1"/>
              <a:t>parte</a:t>
            </a:r>
            <a:r>
              <a:rPr lang="en-US" sz="4000" b="1" dirty="0"/>
              <a:t> del </a:t>
            </a:r>
            <a:r>
              <a:rPr lang="en-US" sz="4000" b="1" dirty="0" err="1"/>
              <a:t>trattato</a:t>
            </a:r>
            <a:r>
              <a:rPr lang="en-US" sz="4000" b="1" dirty="0"/>
              <a:t> a </a:t>
            </a:r>
            <a:r>
              <a:rPr lang="en-US" sz="4000" b="1" dirty="0" err="1"/>
              <a:t>decorrere</a:t>
            </a:r>
            <a:r>
              <a:rPr lang="en-US" sz="4000" b="1" dirty="0"/>
              <a:t> </a:t>
            </a:r>
            <a:r>
              <a:rPr lang="en-US" sz="4000" b="1" dirty="0" err="1"/>
              <a:t>dalla</a:t>
            </a:r>
            <a:r>
              <a:rPr lang="en-US" sz="4000" b="1" dirty="0"/>
              <a:t> data di </a:t>
            </a:r>
            <a:r>
              <a:rPr lang="en-US" sz="4000" b="1" dirty="0" err="1"/>
              <a:t>successione</a:t>
            </a:r>
            <a:r>
              <a:rPr lang="en-US" sz="4000" b="1" dirty="0"/>
              <a:t> </a:t>
            </a:r>
            <a:r>
              <a:rPr lang="en-US" sz="4000" b="1" dirty="0" err="1"/>
              <a:t>degli</a:t>
            </a:r>
            <a:r>
              <a:rPr lang="en-US" sz="4000" b="1" dirty="0"/>
              <a:t> </a:t>
            </a:r>
            <a:r>
              <a:rPr lang="en-US" sz="4000" b="1" dirty="0" err="1"/>
              <a:t>Stati</a:t>
            </a:r>
            <a:r>
              <a:rPr lang="en-US" sz="4000" b="1" dirty="0"/>
              <a:t> </a:t>
            </a:r>
            <a:r>
              <a:rPr lang="en-US" sz="4000" dirty="0"/>
              <a:t>o </a:t>
            </a:r>
            <a:r>
              <a:rPr lang="en-US" sz="4000" dirty="0" err="1"/>
              <a:t>dalla</a:t>
            </a:r>
            <a:r>
              <a:rPr lang="en-US" sz="4000" dirty="0"/>
              <a:t> data di </a:t>
            </a:r>
            <a:r>
              <a:rPr lang="en-US" sz="4000" dirty="0" err="1"/>
              <a:t>entrata</a:t>
            </a:r>
            <a:r>
              <a:rPr lang="en-US" sz="4000" dirty="0"/>
              <a:t> in </a:t>
            </a:r>
            <a:r>
              <a:rPr lang="en-US" sz="4000" dirty="0" err="1"/>
              <a:t>vigore</a:t>
            </a:r>
            <a:r>
              <a:rPr lang="en-US" sz="4000" dirty="0"/>
              <a:t> del </a:t>
            </a:r>
            <a:r>
              <a:rPr lang="en-US" sz="4000" dirty="0" err="1"/>
              <a:t>trattato</a:t>
            </a:r>
            <a:r>
              <a:rPr lang="en-US" sz="4000" dirty="0"/>
              <a:t>, se </a:t>
            </a:r>
            <a:r>
              <a:rPr lang="en-US" sz="4000" dirty="0" err="1"/>
              <a:t>posteriore</a:t>
            </a:r>
            <a:r>
              <a:rPr lang="en-US" sz="4000"/>
              <a:t>.</a:t>
            </a:r>
            <a:endParaRPr lang="en-US" sz="4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76859" y="399307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Convenzione di Vienna del 1978</a:t>
            </a:r>
            <a:endParaRPr lang="it-IT" sz="4000" i="1" dirty="0"/>
          </a:p>
          <a:p>
            <a:pPr lvl="0" algn="ctr">
              <a:defRPr/>
            </a:pPr>
            <a:r>
              <a:rPr lang="it-IT" sz="4000" dirty="0"/>
              <a:t>Articolo 23 – </a:t>
            </a:r>
            <a:r>
              <a:rPr lang="it-IT" sz="4000" i="1" dirty="0"/>
              <a:t>Effetti di una notifica di successione</a:t>
            </a:r>
            <a:endParaRPr kumimoji="0" lang="it-IT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3597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DA2E7C1E-2B5A-4BBA-AE51-1CD8C1930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6">
            <a:extLst>
              <a:ext uri="{FF2B5EF4-FFF2-40B4-BE49-F238E27FC236}">
                <a16:creationId xmlns:a16="http://schemas.microsoft.com/office/drawing/2014/main" id="{43DF76B1-5174-4FAF-9D19-FFEE98426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4762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 descr="Immagine che contiene mappa&#10;&#10;Descrizione generata automaticamente">
            <a:extLst>
              <a:ext uri="{FF2B5EF4-FFF2-40B4-BE49-F238E27FC236}">
                <a16:creationId xmlns:a16="http://schemas.microsoft.com/office/drawing/2014/main" id="{4C6E9DA9-65A1-E497-0D97-CC7F25AD4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2158" y="914400"/>
            <a:ext cx="5811484" cy="4968819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b="0" i="0" u="none" strike="noStrike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83244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664E23E2-7440-4E36-A67B-0F88C5F7E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06949AE-010D-4C18-8AED-7872085AD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7090"/>
            <a:ext cx="5458121" cy="5897880"/>
          </a:xfrm>
          <a:prstGeom prst="rect">
            <a:avLst/>
          </a:prstGeom>
          <a:solidFill>
            <a:srgbClr val="FFFFFF"/>
          </a:solidFill>
          <a:ln w="19050">
            <a:solidFill>
              <a:srgbClr val="FF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 descr="Immagine che contiene mappa&#10;&#10;Descrizione generata automaticamente">
            <a:extLst>
              <a:ext uri="{FF2B5EF4-FFF2-40B4-BE49-F238E27FC236}">
                <a16:creationId xmlns:a16="http://schemas.microsoft.com/office/drawing/2014/main" id="{509AF991-7A26-32DB-A7C3-4CFEFAD786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180" y="1884271"/>
            <a:ext cx="5129784" cy="3103518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FE54AADB-50C7-4293-94C0-27361A32B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1" cy="5897880"/>
          </a:xfrm>
          <a:prstGeom prst="rect">
            <a:avLst/>
          </a:prstGeom>
          <a:solidFill>
            <a:srgbClr val="FFFFFF"/>
          </a:solidFill>
          <a:ln w="19050">
            <a:solidFill>
              <a:srgbClr val="FF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0515FCE-D5F0-261F-7866-7CE9FE43F8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1034" y="1934951"/>
            <a:ext cx="5129784" cy="298809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b="0" i="0" u="none" strike="noStrike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6498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mappa&#10;&#10;Descrizione generata automaticamente">
            <a:extLst>
              <a:ext uri="{FF2B5EF4-FFF2-40B4-BE49-F238E27FC236}">
                <a16:creationId xmlns:a16="http://schemas.microsoft.com/office/drawing/2014/main" id="{BAB12A8D-51B3-D0FC-2A96-1B83BDFA2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167" y="643467"/>
            <a:ext cx="5174266" cy="5571066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5DFAFDDA-F49B-4D8E-5BCD-AA64BB579A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7088" y="643467"/>
            <a:ext cx="5191220" cy="5571066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b="0" i="0" u="none" strike="noStrike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97981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mappa&#10;&#10;Descrizione generata automaticamente">
            <a:extLst>
              <a:ext uri="{FF2B5EF4-FFF2-40B4-BE49-F238E27FC236}">
                <a16:creationId xmlns:a16="http://schemas.microsoft.com/office/drawing/2014/main" id="{9AC0DB00-400F-F82C-170D-2986A67531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839" y="643467"/>
            <a:ext cx="4442922" cy="5571066"/>
          </a:xfrm>
          <a:prstGeom prst="rect">
            <a:avLst/>
          </a:prstGeom>
        </p:spPr>
      </p:pic>
      <p:pic>
        <p:nvPicPr>
          <p:cNvPr id="5" name="Immagine 4" descr="Immagine che contiene mappa&#10;&#10;Descrizione generata automaticamente">
            <a:extLst>
              <a:ext uri="{FF2B5EF4-FFF2-40B4-BE49-F238E27FC236}">
                <a16:creationId xmlns:a16="http://schemas.microsoft.com/office/drawing/2014/main" id="{7998A823-FF5A-E2E0-09E1-4D5036193A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7265" y="643467"/>
            <a:ext cx="5210867" cy="5571066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b="0" i="0" u="none" strike="noStrike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751493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mappa&#10;&#10;Descrizione generata automaticamente">
            <a:extLst>
              <a:ext uri="{FF2B5EF4-FFF2-40B4-BE49-F238E27FC236}">
                <a16:creationId xmlns:a16="http://schemas.microsoft.com/office/drawing/2014/main" id="{41B1A817-5E18-E3FF-5E74-0A61AF2EA3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b="0" i="0" u="none" strike="noStrike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b="0" i="0" u="none" strike="noStrike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16BB327-7AA9-4EC5-815F-9D8E6BC53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66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mappa&#10;&#10;Descrizione generata automaticamente">
            <a:extLst>
              <a:ext uri="{FF2B5EF4-FFF2-40B4-BE49-F238E27FC236}">
                <a16:creationId xmlns:a16="http://schemas.microsoft.com/office/drawing/2014/main" id="{29F9386D-EFD8-CBCC-5EBC-23F9F0A078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46" r="1" b="395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b="0" i="0" u="none" strike="noStrike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b="0" i="0" u="none" strike="noStrike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16BB327-7AA9-4EC5-815F-9D8E6BC53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056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FEAE179-C525-48F3-AD47-0E9E2B6F2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5C8260E-968F-44E8-A823-ABB431311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865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89" y="0"/>
            <a:ext cx="11231745" cy="458818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 descr="Immagine che contiene mappa&#10;&#10;Descrizione generata automaticamente">
            <a:extLst>
              <a:ext uri="{FF2B5EF4-FFF2-40B4-BE49-F238E27FC236}">
                <a16:creationId xmlns:a16="http://schemas.microsoft.com/office/drawing/2014/main" id="{3802D9B3-36C2-2C1D-762D-D178FA9D7C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7217"/>
          <a:stretch/>
        </p:blipFill>
        <p:spPr>
          <a:xfrm>
            <a:off x="959205" y="364142"/>
            <a:ext cx="10369645" cy="3867993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FE43805F-24A6-46A4-B19B-54F283473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01107" y="5661132"/>
            <a:ext cx="146304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62719" y="4883544"/>
            <a:ext cx="6586915" cy="155690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dirty="0" err="1"/>
              <a:t>Convenzione</a:t>
            </a:r>
            <a:r>
              <a:rPr lang="en-US" dirty="0"/>
              <a:t> di Vienna del 1978 </a:t>
            </a:r>
            <a:r>
              <a:rPr lang="en-US" dirty="0" err="1"/>
              <a:t>sulla</a:t>
            </a:r>
            <a:r>
              <a:rPr lang="en-US" dirty="0"/>
              <a:t> </a:t>
            </a:r>
            <a:r>
              <a:rPr lang="en-US" dirty="0" err="1"/>
              <a:t>successione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Stati</a:t>
            </a:r>
            <a:r>
              <a:rPr lang="en-US" dirty="0"/>
              <a:t> </a:t>
            </a:r>
            <a:r>
              <a:rPr lang="en-US" dirty="0" err="1"/>
              <a:t>nei</a:t>
            </a:r>
            <a:r>
              <a:rPr lang="en-US" dirty="0"/>
              <a:t> </a:t>
            </a:r>
            <a:r>
              <a:rPr lang="en-US" dirty="0" err="1"/>
              <a:t>trattati</a:t>
            </a:r>
            <a:endParaRPr lang="en-US" dirty="0"/>
          </a:p>
          <a:p>
            <a:pPr marL="0"/>
            <a:endParaRPr lang="en-US" sz="18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9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021939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6827</TotalTime>
  <Words>919</Words>
  <Application>Microsoft Macintosh PowerPoint</Application>
  <PresentationFormat>Widescreen</PresentationFormat>
  <Paragraphs>97</Paragraphs>
  <Slides>21</Slides>
  <Notes>21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245</cp:revision>
  <dcterms:created xsi:type="dcterms:W3CDTF">2023-02-07T10:10:48Z</dcterms:created>
  <dcterms:modified xsi:type="dcterms:W3CDTF">2025-03-24T16:24:22Z</dcterms:modified>
</cp:coreProperties>
</file>