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4" r:id="rId9"/>
    <p:sldId id="261" r:id="rId10"/>
    <p:sldId id="265" r:id="rId11"/>
    <p:sldId id="266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CE1F-B409-4B1A-AF8E-87905D7B46B0}" type="datetimeFigureOut">
              <a:rPr lang="it-IT" smtClean="0"/>
              <a:pPr/>
              <a:t>10/04/2020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40EB-F077-41C9-A02B-E4B0CD51078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CE1F-B409-4B1A-AF8E-87905D7B46B0}" type="datetimeFigureOut">
              <a:rPr lang="it-IT" smtClean="0"/>
              <a:pPr/>
              <a:t>10/04/2020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40EB-F077-41C9-A02B-E4B0CD51078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CE1F-B409-4B1A-AF8E-87905D7B46B0}" type="datetimeFigureOut">
              <a:rPr lang="it-IT" smtClean="0"/>
              <a:pPr/>
              <a:t>10/04/2020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40EB-F077-41C9-A02B-E4B0CD51078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CE1F-B409-4B1A-AF8E-87905D7B46B0}" type="datetimeFigureOut">
              <a:rPr lang="it-IT" smtClean="0"/>
              <a:pPr/>
              <a:t>10/04/2020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40EB-F077-41C9-A02B-E4B0CD51078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CE1F-B409-4B1A-AF8E-87905D7B46B0}" type="datetimeFigureOut">
              <a:rPr lang="it-IT" smtClean="0"/>
              <a:pPr/>
              <a:t>10/04/2020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40EB-F077-41C9-A02B-E4B0CD51078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CE1F-B409-4B1A-AF8E-87905D7B46B0}" type="datetimeFigureOut">
              <a:rPr lang="it-IT" smtClean="0"/>
              <a:pPr/>
              <a:t>10/04/2020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40EB-F077-41C9-A02B-E4B0CD51078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CE1F-B409-4B1A-AF8E-87905D7B46B0}" type="datetimeFigureOut">
              <a:rPr lang="it-IT" smtClean="0"/>
              <a:pPr/>
              <a:t>10/04/2020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40EB-F077-41C9-A02B-E4B0CD51078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CE1F-B409-4B1A-AF8E-87905D7B46B0}" type="datetimeFigureOut">
              <a:rPr lang="it-IT" smtClean="0"/>
              <a:pPr/>
              <a:t>10/04/2020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40EB-F077-41C9-A02B-E4B0CD51078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CE1F-B409-4B1A-AF8E-87905D7B46B0}" type="datetimeFigureOut">
              <a:rPr lang="it-IT" smtClean="0"/>
              <a:pPr/>
              <a:t>10/04/2020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40EB-F077-41C9-A02B-E4B0CD51078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CE1F-B409-4B1A-AF8E-87905D7B46B0}" type="datetimeFigureOut">
              <a:rPr lang="it-IT" smtClean="0"/>
              <a:pPr/>
              <a:t>10/04/2020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40EB-F077-41C9-A02B-E4B0CD51078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CE1F-B409-4B1A-AF8E-87905D7B46B0}" type="datetimeFigureOut">
              <a:rPr lang="it-IT" smtClean="0"/>
              <a:pPr/>
              <a:t>10/04/2020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40EB-F077-41C9-A02B-E4B0CD51078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1CE1F-B409-4B1A-AF8E-87905D7B46B0}" type="datetimeFigureOut">
              <a:rPr lang="it-IT" smtClean="0"/>
              <a:pPr/>
              <a:t>10/04/2020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A40EB-F077-41C9-A02B-E4B0CD51078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4143404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it-IT" dirty="0" smtClean="0"/>
              <a:t>IMMUNITA’ DELLO STATO E DEI SUOI ORGANI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Immunità e crimini </a:t>
            </a:r>
            <a:r>
              <a:rPr lang="it-IT" dirty="0" smtClean="0"/>
              <a:t>internazionali </a:t>
            </a:r>
            <a:r>
              <a:rPr lang="it-IT" dirty="0" err="1" smtClean="0"/>
              <a:t>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</a:t>
            </a:r>
            <a:r>
              <a:rPr lang="it-IT" dirty="0" smtClean="0"/>
              <a:t>immunità funzionale e giurisdizione penale (Pinochet/UK)</a:t>
            </a:r>
          </a:p>
          <a:p>
            <a:pPr>
              <a:buNone/>
            </a:pPr>
            <a:r>
              <a:rPr lang="it-IT" dirty="0" smtClean="0"/>
              <a:t>	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	</a:t>
            </a:r>
            <a:r>
              <a:rPr lang="it-IT" dirty="0" smtClean="0"/>
              <a:t>immunità funzionale e giurisdizione civile (</a:t>
            </a:r>
            <a:r>
              <a:rPr lang="it-IT" dirty="0" err="1" smtClean="0"/>
              <a:t>Filartiga</a:t>
            </a:r>
            <a:r>
              <a:rPr lang="it-IT" dirty="0" smtClean="0"/>
              <a:t>/USA, Jones/CEDU))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</a:t>
            </a:r>
            <a:r>
              <a:rPr lang="it-IT" dirty="0" smtClean="0"/>
              <a:t>immunità dello Stato e giurisdizione civile (</a:t>
            </a:r>
            <a:r>
              <a:rPr lang="it-IT" dirty="0" err="1" smtClean="0"/>
              <a:t>Ferrini</a:t>
            </a:r>
            <a:r>
              <a:rPr lang="it-IT" dirty="0" smtClean="0"/>
              <a:t>/Cassazione e CIG, </a:t>
            </a:r>
            <a:r>
              <a:rPr lang="it-IT" dirty="0" err="1" smtClean="0"/>
              <a:t>Al-Adsani</a:t>
            </a:r>
            <a:r>
              <a:rPr lang="it-IT" dirty="0" smtClean="0"/>
              <a:t>/UK e CEDU)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</a:t>
            </a:r>
            <a:r>
              <a:rPr lang="it-IT" dirty="0" smtClean="0"/>
              <a:t>immunità personale e giurisdizione penale (</a:t>
            </a:r>
            <a:r>
              <a:rPr lang="it-IT" dirty="0" err="1" smtClean="0"/>
              <a:t>Yerodia</a:t>
            </a:r>
            <a:r>
              <a:rPr lang="it-IT" dirty="0" smtClean="0"/>
              <a:t>/Belgio e CIG)</a:t>
            </a:r>
          </a:p>
          <a:p>
            <a:pPr>
              <a:buNone/>
            </a:pPr>
            <a:r>
              <a:rPr lang="it-IT" dirty="0" smtClean="0"/>
              <a:t>	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Immunità e crimini internazionali </a:t>
            </a:r>
            <a:r>
              <a:rPr lang="it-IT" dirty="0" err="1" smtClean="0"/>
              <a:t>III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sz="7400" dirty="0" smtClean="0"/>
              <a:t>	Tribunali </a:t>
            </a:r>
            <a:r>
              <a:rPr lang="it-IT" sz="7400" dirty="0" smtClean="0"/>
              <a:t>penali internazionali: immunità non </a:t>
            </a:r>
            <a:r>
              <a:rPr lang="it-IT" sz="7400" dirty="0" smtClean="0"/>
              <a:t>vale</a:t>
            </a:r>
          </a:p>
          <a:p>
            <a:pPr>
              <a:buNone/>
            </a:pPr>
            <a:endParaRPr lang="it-IT" sz="7400" dirty="0" smtClean="0"/>
          </a:p>
          <a:p>
            <a:pPr>
              <a:buNone/>
            </a:pPr>
            <a:r>
              <a:rPr lang="it-IT" sz="7400" dirty="0" smtClean="0"/>
              <a:t>	Prassi non univoca</a:t>
            </a:r>
          </a:p>
          <a:p>
            <a:pPr>
              <a:buNone/>
            </a:pPr>
            <a:r>
              <a:rPr lang="it-IT" sz="7400" dirty="0" smtClean="0"/>
              <a:t>	</a:t>
            </a:r>
            <a:r>
              <a:rPr lang="it-IT" sz="7400" dirty="0" smtClean="0"/>
              <a:t>Conflitto fra logiche differenti (carattere paritario vs. interessi collettivi) </a:t>
            </a:r>
          </a:p>
          <a:p>
            <a:pPr>
              <a:buNone/>
            </a:pPr>
            <a:r>
              <a:rPr lang="it-IT" sz="7400" dirty="0" smtClean="0"/>
              <a:t>	</a:t>
            </a:r>
          </a:p>
          <a:p>
            <a:pPr>
              <a:buNone/>
            </a:pPr>
            <a:r>
              <a:rPr lang="it-IT" sz="7400" dirty="0" smtClean="0"/>
              <a:t>	</a:t>
            </a:r>
            <a:r>
              <a:rPr lang="it-IT" sz="7400" dirty="0" smtClean="0"/>
              <a:t>iato fra norme sostanziali (che tutelano diritti fondamentali) e norme procedurali (che impediscono i rimedi) </a:t>
            </a:r>
          </a:p>
          <a:p>
            <a:pPr>
              <a:buNone/>
            </a:pPr>
            <a:endParaRPr lang="it-IT" sz="7400" dirty="0" smtClean="0"/>
          </a:p>
          <a:p>
            <a:pPr>
              <a:buNone/>
            </a:pPr>
            <a:r>
              <a:rPr lang="it-IT" sz="7400" dirty="0" smtClean="0"/>
              <a:t>	soluzione da cercare caso per caso, bilanciamento</a:t>
            </a:r>
            <a:endParaRPr lang="it-IT" sz="5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I diversi tipi di immunità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	3 tipi distinti di immunità dalla giurisdizione di </a:t>
            </a:r>
            <a:r>
              <a:rPr lang="it-IT" i="1" dirty="0" smtClean="0"/>
              <a:t>altri</a:t>
            </a:r>
            <a:r>
              <a:rPr lang="it-IT" dirty="0" smtClean="0"/>
              <a:t> Stati:</a:t>
            </a:r>
          </a:p>
          <a:p>
            <a:pPr>
              <a:buNone/>
            </a:pPr>
            <a:r>
              <a:rPr lang="it-IT" dirty="0" smtClean="0"/>
              <a:t> 	- immunità di tutti gli organi statali per atti compiuti nell’esercizio delle funzioni</a:t>
            </a:r>
          </a:p>
          <a:p>
            <a:pPr>
              <a:buNone/>
            </a:pPr>
            <a:r>
              <a:rPr lang="it-IT" dirty="0" smtClean="0"/>
              <a:t>	- immunità degli Stati (che possono essere chiamati a rispondere sul piano internazionale)</a:t>
            </a:r>
          </a:p>
          <a:p>
            <a:pPr>
              <a:buNone/>
            </a:pPr>
            <a:r>
              <a:rPr lang="it-IT" dirty="0" smtClean="0"/>
              <a:t>	- immunità di alcuni organi statali per atti privati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Le immunità funzionali degli organi statali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	 Non è propriamente immunità ma imputazione allo Stato degli atti dei suoi organi </a:t>
            </a:r>
          </a:p>
          <a:p>
            <a:pPr>
              <a:buNone/>
            </a:pPr>
            <a:r>
              <a:rPr lang="it-IT" dirty="0" smtClean="0"/>
              <a:t>	I casi: Caroline, Calipari, Abu Omar</a:t>
            </a:r>
          </a:p>
          <a:p>
            <a:pPr>
              <a:buNone/>
            </a:pPr>
            <a:r>
              <a:rPr lang="it-IT" dirty="0" smtClean="0"/>
              <a:t>	Caso dei Marò: diversa posizione sul carattere “ufficiale” della missione – giurisdizione dello Stato territoriale o di quello nazionale</a:t>
            </a:r>
          </a:p>
          <a:p>
            <a:pPr>
              <a:buNone/>
            </a:pPr>
            <a:r>
              <a:rPr lang="it-IT" dirty="0" smtClean="0"/>
              <a:t>	Le eccezioni: spionaggio (attività “sleali”, crimini internazionali – doppia responsabilità)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Le immunità dello Stato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	Diritto classico: l’immunità assoluta</a:t>
            </a:r>
          </a:p>
          <a:p>
            <a:pPr>
              <a:buNone/>
            </a:pPr>
            <a:r>
              <a:rPr lang="it-IT" dirty="0" smtClean="0"/>
              <a:t>	Ampliamento delle funzioni statali alle attività commerciali</a:t>
            </a:r>
          </a:p>
          <a:p>
            <a:pPr>
              <a:buNone/>
            </a:pPr>
            <a:r>
              <a:rPr lang="it-IT" dirty="0" smtClean="0"/>
              <a:t>	L’immunità ristretta e la distinzione tra atti </a:t>
            </a:r>
            <a:r>
              <a:rPr lang="it-IT" i="1" dirty="0" smtClean="0"/>
              <a:t>iure imperii </a:t>
            </a:r>
            <a:r>
              <a:rPr lang="it-IT" dirty="0" smtClean="0"/>
              <a:t>e atti </a:t>
            </a:r>
            <a:r>
              <a:rPr lang="it-IT" i="1" dirty="0" smtClean="0"/>
              <a:t>iure </a:t>
            </a:r>
            <a:r>
              <a:rPr lang="it-IT" i="1" dirty="0" err="1" smtClean="0"/>
              <a:t>gestionis</a:t>
            </a:r>
            <a:endParaRPr lang="it-IT" i="1" dirty="0" smtClean="0"/>
          </a:p>
          <a:p>
            <a:pPr>
              <a:buNone/>
            </a:pPr>
            <a:r>
              <a:rPr lang="it-IT" i="1" dirty="0" smtClean="0"/>
              <a:t>	</a:t>
            </a:r>
            <a:r>
              <a:rPr lang="it-IT" dirty="0" smtClean="0"/>
              <a:t>Difficoltà di applicazione: riferita non al fine ma alle modalità – attività composite (vicenda dei bond argentini)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Le immunità dello Stato 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	Convenzione sulle immunità degli Stati dalla giurisdizione (2004): regola dell’immunità ed eccezioni specifiche (regresso)</a:t>
            </a:r>
          </a:p>
          <a:p>
            <a:pPr>
              <a:buNone/>
            </a:pPr>
            <a:r>
              <a:rPr lang="it-IT" dirty="0" smtClean="0"/>
              <a:t>	Rapporti di lavoro: vari criteri (mansioni, luogo della prestazione, cittadinanza del lavoratore</a:t>
            </a:r>
          </a:p>
          <a:p>
            <a:pPr>
              <a:buNone/>
            </a:pPr>
            <a:r>
              <a:rPr lang="it-IT" dirty="0" smtClean="0"/>
              <a:t>	Giurisdizione cognitiva ed esecutiva: applicazione della distinzione a quest’ultima (destinazione del bene)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Le immunità personali degli agenti diplomatici e degli organi di vertice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 smtClean="0"/>
              <a:t>	</a:t>
            </a:r>
            <a:endParaRPr lang="it-IT" dirty="0" smtClean="0"/>
          </a:p>
          <a:p>
            <a:pPr>
              <a:buNone/>
            </a:pPr>
            <a:r>
              <a:rPr lang="it-IT" sz="3500" dirty="0" smtClean="0"/>
              <a:t>	</a:t>
            </a:r>
            <a:r>
              <a:rPr lang="it-IT" sz="3500" dirty="0" smtClean="0"/>
              <a:t>Immunità </a:t>
            </a:r>
            <a:r>
              <a:rPr lang="it-IT" sz="3500" dirty="0" smtClean="0"/>
              <a:t>personale per atti privati di organi di rappresentanza presso altri Stati (agenti diplomatici, consoli, organi di vertice)</a:t>
            </a:r>
          </a:p>
          <a:p>
            <a:pPr>
              <a:buNone/>
            </a:pPr>
            <a:r>
              <a:rPr lang="it-IT" sz="3500" dirty="0" smtClean="0"/>
              <a:t>	</a:t>
            </a:r>
          </a:p>
          <a:p>
            <a:pPr>
              <a:buNone/>
            </a:pPr>
            <a:r>
              <a:rPr lang="it-IT" sz="3500" dirty="0" smtClean="0"/>
              <a:t>	Convenzione di Vienna sulle relazioni diplomatiche: base consensuale, “gradimento” dell’agente, confusione tra due tipi di immunità degli organi (critica)</a:t>
            </a:r>
          </a:p>
          <a:p>
            <a:pPr>
              <a:buNone/>
            </a:pPr>
            <a:r>
              <a:rPr lang="it-IT" sz="3500" dirty="0" smtClean="0"/>
              <a:t>	</a:t>
            </a:r>
            <a:endParaRPr lang="it-IT" sz="3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Le immunità personali degli agenti diplomatici e degli organi di vertice 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	Disciplina dell’immunità personale: durata, diritto dello Stato di invio, rinuncia (espressa – caso dei Marò)</a:t>
            </a:r>
          </a:p>
          <a:p>
            <a:pPr>
              <a:buNone/>
            </a:pPr>
            <a:r>
              <a:rPr lang="it-IT" dirty="0" smtClean="0"/>
              <a:t>	Altre immunità: sede, residenza privata, immunità dalla coercizione (perquisizione, arresto) </a:t>
            </a:r>
          </a:p>
          <a:p>
            <a:pPr>
              <a:buNone/>
            </a:pPr>
            <a:r>
              <a:rPr lang="it-IT" dirty="0" smtClean="0"/>
              <a:t>	Immunità dalla giurisdizione penale (assoluta) e civile (eccezioni: azioni reali, azioni successorie …)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it-IT" dirty="0" smtClean="0"/>
              <a:t>Immunità e illecito internazionale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it-IT" dirty="0" smtClean="0"/>
              <a:t>	Le immunità trovano applicazione anche ad attività contrarie al diritto internazionale (separazione della responsabilità internazionale dalla responsabilità interna)</a:t>
            </a:r>
          </a:p>
          <a:p>
            <a:pPr>
              <a:buNone/>
            </a:pPr>
            <a:r>
              <a:rPr lang="it-IT" dirty="0" smtClean="0"/>
              <a:t>	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	</a:t>
            </a:r>
            <a:r>
              <a:rPr lang="it-IT" dirty="0" smtClean="0"/>
              <a:t>Inviolabilità delle immunità a titolo di contromisura (caso del personale diplomatico USA a Teheran) – (carattere </a:t>
            </a:r>
            <a:r>
              <a:rPr lang="it-IT" i="1" dirty="0" err="1" smtClean="0"/>
              <a:t>self-contained</a:t>
            </a:r>
            <a:r>
              <a:rPr lang="it-IT" dirty="0" smtClean="0"/>
              <a:t> delle immunità - dichiarazione di </a:t>
            </a:r>
            <a:r>
              <a:rPr lang="it-IT" i="1" dirty="0" smtClean="0"/>
              <a:t>persona non grata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Immunità e crimini internazionali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	Conflitto tra immunità (diritto classico) e obblighi di punizione (diritti umani)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</a:t>
            </a:r>
            <a:r>
              <a:rPr lang="it-IT" dirty="0" smtClean="0"/>
              <a:t>Non </a:t>
            </a:r>
            <a:r>
              <a:rPr lang="it-IT" dirty="0" err="1" smtClean="0"/>
              <a:t>invocabilità</a:t>
            </a:r>
            <a:r>
              <a:rPr lang="it-IT" dirty="0" smtClean="0"/>
              <a:t> in base a norme convenzionali (CAT: tortura commessa da agenti statali – obbligo di punizione e giurisdizione universale)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</a:t>
            </a:r>
            <a:r>
              <a:rPr lang="it-IT" dirty="0" smtClean="0"/>
              <a:t>Regola generale? 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69</Words>
  <Application>Microsoft Office PowerPoint</Application>
  <PresentationFormat>Presentazione su schermo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IMMUNITA’ DELLO STATO E DEI SUOI ORGANI</vt:lpstr>
      <vt:lpstr>I diversi tipi di immunità</vt:lpstr>
      <vt:lpstr>Le immunità funzionali degli organi statali</vt:lpstr>
      <vt:lpstr>Le immunità dello Stato</vt:lpstr>
      <vt:lpstr>Le immunità dello Stato II</vt:lpstr>
      <vt:lpstr>Le immunità personali degli agenti diplomatici e degli organi di vertice</vt:lpstr>
      <vt:lpstr>Le immunità personali degli agenti diplomatici e degli organi di vertice II</vt:lpstr>
      <vt:lpstr>Immunità e illecito internazionale</vt:lpstr>
      <vt:lpstr>Immunità e crimini internazionali</vt:lpstr>
      <vt:lpstr>Immunità e crimini internazionali II</vt:lpstr>
      <vt:lpstr>Immunità e crimini internazionali III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IMMUNITA’ DELLO STATO E DEI SUOI ORGANI</dc:title>
  <dc:creator>Antonio Marchesi</dc:creator>
  <cp:lastModifiedBy>Antonio Marchesi</cp:lastModifiedBy>
  <cp:revision>16</cp:revision>
  <dcterms:created xsi:type="dcterms:W3CDTF">2020-04-09T17:10:27Z</dcterms:created>
  <dcterms:modified xsi:type="dcterms:W3CDTF">2020-04-10T10:21:56Z</dcterms:modified>
</cp:coreProperties>
</file>