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326" r:id="rId3"/>
    <p:sldId id="257" r:id="rId4"/>
    <p:sldId id="258" r:id="rId5"/>
    <p:sldId id="259" r:id="rId6"/>
    <p:sldId id="261" r:id="rId7"/>
    <p:sldId id="262" r:id="rId8"/>
    <p:sldId id="263" r:id="rId9"/>
    <p:sldId id="325" r:id="rId10"/>
    <p:sldId id="265" r:id="rId11"/>
    <p:sldId id="267" r:id="rId12"/>
    <p:sldId id="275" r:id="rId13"/>
    <p:sldId id="301" r:id="rId14"/>
    <p:sldId id="302" r:id="rId15"/>
    <p:sldId id="304" r:id="rId16"/>
    <p:sldId id="305" r:id="rId17"/>
    <p:sldId id="313" r:id="rId18"/>
    <p:sldId id="315" r:id="rId19"/>
    <p:sldId id="307" r:id="rId20"/>
    <p:sldId id="317" r:id="rId21"/>
    <p:sldId id="309" r:id="rId22"/>
    <p:sldId id="316" r:id="rId23"/>
    <p:sldId id="327" r:id="rId24"/>
    <p:sldId id="319" r:id="rId25"/>
    <p:sldId id="318" r:id="rId26"/>
    <p:sldId id="320" r:id="rId27"/>
    <p:sldId id="311" r:id="rId28"/>
    <p:sldId id="321" r:id="rId29"/>
    <p:sldId id="322" r:id="rId30"/>
    <p:sldId id="323" r:id="rId31"/>
  </p:sldIdLst>
  <p:sldSz cx="9144000" cy="6858000" type="screen4x3"/>
  <p:notesSz cx="6635750" cy="977265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2" autoAdjust="0"/>
    <p:restoredTop sz="94959"/>
  </p:normalViewPr>
  <p:slideViewPr>
    <p:cSldViewPr>
      <p:cViewPr varScale="1">
        <p:scale>
          <a:sx n="98" d="100"/>
          <a:sy n="98" d="100"/>
        </p:scale>
        <p:origin x="896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11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55F3936F-EB3B-E44A-BFBA-899E0A993B9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74963" cy="488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9C8DBB4A-7A78-6249-9C21-A77EB2AB442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60788" y="0"/>
            <a:ext cx="2874962" cy="488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8F285370-F72B-5746-9D56-D51073B3A12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83700"/>
            <a:ext cx="2874963" cy="488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B4479736-5CBD-3A41-B344-EEEF8121D4C5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60788" y="9283700"/>
            <a:ext cx="2874962" cy="488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36AA815-5A7B-004D-834A-754E4F15C46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78544D31-A6BA-F04A-BC92-A79A98A1E99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A9CFB897-6EF7-7B4A-BD62-5CE2BAB4B90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33800" y="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2F4C6A1D-2EB1-B340-A7F4-44E53EE74D5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62000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437" name="Rectangle 5">
            <a:extLst>
              <a:ext uri="{FF2B5EF4-FFF2-40B4-BE49-F238E27FC236}">
                <a16:creationId xmlns:a16="http://schemas.microsoft.com/office/drawing/2014/main" id="{F5F8E846-DCB5-204B-88B6-8A2F1118B20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48200"/>
            <a:ext cx="4800600" cy="44196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noProof="0"/>
              <a:t>Fare clic per modificare gli stili del testo dello schema</a:t>
            </a:r>
          </a:p>
          <a:p>
            <a:pPr lvl="1"/>
            <a:r>
              <a:rPr lang="it-IT" altLang="it-IT" noProof="0"/>
              <a:t>Secondo livello</a:t>
            </a:r>
          </a:p>
          <a:p>
            <a:pPr lvl="2"/>
            <a:r>
              <a:rPr lang="it-IT" altLang="it-IT" noProof="0"/>
              <a:t>Terzo livello</a:t>
            </a:r>
          </a:p>
          <a:p>
            <a:pPr lvl="3"/>
            <a:r>
              <a:rPr lang="it-IT" altLang="it-IT" noProof="0"/>
              <a:t>Quarto livello</a:t>
            </a:r>
          </a:p>
          <a:p>
            <a:pPr lvl="4"/>
            <a:r>
              <a:rPr lang="it-IT" altLang="it-IT" noProof="0"/>
              <a:t>Quinto livello</a:t>
            </a:r>
          </a:p>
        </p:txBody>
      </p:sp>
      <p:sp>
        <p:nvSpPr>
          <p:cNvPr id="18438" name="Rectangle 6">
            <a:extLst>
              <a:ext uri="{FF2B5EF4-FFF2-40B4-BE49-F238E27FC236}">
                <a16:creationId xmlns:a16="http://schemas.microsoft.com/office/drawing/2014/main" id="{983351CB-133B-9A42-9D2F-EF9FD2AB268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96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8439" name="Rectangle 7">
            <a:extLst>
              <a:ext uri="{FF2B5EF4-FFF2-40B4-BE49-F238E27FC236}">
                <a16:creationId xmlns:a16="http://schemas.microsoft.com/office/drawing/2014/main" id="{C2F1E607-BF7E-FE4B-B363-FFC2A3B90D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33800" y="9296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1CD471C-D05E-024A-A0C1-DC4378FAD6C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egnaposto immagine diapositiva 1">
            <a:extLst>
              <a:ext uri="{FF2B5EF4-FFF2-40B4-BE49-F238E27FC236}">
                <a16:creationId xmlns:a16="http://schemas.microsoft.com/office/drawing/2014/main" id="{0D90A23F-DB09-9043-8368-E2A6B5507A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4" name="Segnaposto note 2">
            <a:extLst>
              <a:ext uri="{FF2B5EF4-FFF2-40B4-BE49-F238E27FC236}">
                <a16:creationId xmlns:a16="http://schemas.microsoft.com/office/drawing/2014/main" id="{10BD1B24-28D4-124C-8074-325913E2B4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it-IT"/>
              <a:t>Deduzionismo&gt;hume&gt;Positivismo</a:t>
            </a:r>
          </a:p>
        </p:txBody>
      </p:sp>
      <p:sp>
        <p:nvSpPr>
          <p:cNvPr id="33795" name="Segnaposto numero diapositiva 3">
            <a:extLst>
              <a:ext uri="{FF2B5EF4-FFF2-40B4-BE49-F238E27FC236}">
                <a16:creationId xmlns:a16="http://schemas.microsoft.com/office/drawing/2014/main" id="{C3391E39-3FEB-2646-8D07-269718CC91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7929E13-A8CC-2A42-AACE-F85F7C8D4206}" type="slidenum">
              <a:rPr lang="it-IT" altLang="it-IT" sz="1200" smtClean="0"/>
              <a:pPr/>
              <a:t>5</a:t>
            </a:fld>
            <a:endParaRPr lang="it-IT" altLang="it-IT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12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I concetti sono i “mattoni fondamentali” con i quali possiamo rappresentare la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realta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̀ (la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realta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̀ è il “Mondo 1” di Popper) </a:t>
            </a:r>
            <a:endParaRPr lang="it-IT" dirty="0">
              <a:effectLst/>
            </a:endParaRPr>
          </a:p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1CD471C-D05E-024A-A0C1-DC4378FAD6CF}" type="slidenum">
              <a:rPr lang="it-IT" altLang="it-IT" smtClean="0"/>
              <a:pPr>
                <a:defRPr/>
              </a:pPr>
              <a:t>18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01450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F0CED1B-D254-3743-8025-52465F7BFF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AAA0152-92D3-694D-BD8D-8041625AEF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03ABD35-36C4-8840-ADB8-C7648D2840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D3F340-B7ED-9643-8809-CE9378E8459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09227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9438BB5-ABA5-C542-B320-5FA9E5C7B2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9486B26-69C1-4D49-A9CB-FF22AD6F76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72C6088-C876-8D4B-8656-9D3EC80FC4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19D91D-4CE8-F648-BA5D-8633AB13159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77876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49B40B3-C532-A34A-BBE3-DE10247203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DA3C4F7-8747-1B40-AEFE-EFF392D468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BD6C3FF-706B-5D45-9711-98F4818780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394416-657C-8D4A-818C-98D84697646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41299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FACCBA1-2496-7D4F-BDA9-9235F30A40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87A53BB-CEF9-CF49-B269-0E4FE02C5F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7B99002-7975-A34C-80D2-58074F2D2A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00D87E-77C6-2647-ACFA-8D93CD25457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21856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E555287-E959-5B4E-8722-BF5FBAEC2C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1557443-0C91-0948-B5CA-21D40688EA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34CD4B0-8B7F-154C-8142-B26B7CFE05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7C0859-95FC-324A-A38B-6B09BB18EED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2793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691F06-9B63-B54D-88BB-966F39D4CD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2861E4-6DD6-4844-ACB5-BE2E3A98FB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BBAF21-A0E0-0249-BE4D-EA1F3063CC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5BACE-7E81-2E48-BB74-877D00AE759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07032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97BD9DE-4A84-B442-8D99-4AB51F6447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68417F3-6841-994C-BD2B-4D6E89CBD0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4B35478-88FB-FF43-8FB7-7A4D29D803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6D8CE7-D566-3B4F-BE5A-17197C7F2F2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84347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AD65FEA-E0E3-174F-AA4B-1C2E3BD47C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4626B40-9084-1F49-86E1-6644687148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1977C10-8550-614E-B4C0-0DFF44148C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68ECC-8900-C54C-98BE-296DE76A657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4025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1F99BBD-B687-5746-AE0B-66F7BF1BB5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49BAF88-E3EC-CD4E-A1A2-844CE06F0F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349BA8D-5ECC-BA42-A9D0-AD3EEA14A1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7647A-DFE8-7546-8BF5-F76F44590E7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55760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42005E-D2D3-0843-8F0B-6D98560FAC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C7D329-FDDA-DE4F-96DC-29E3E2FFD7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F64644-3882-7D4D-9294-4B0DE2A459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A74227-BC02-D54A-8E41-2D8B9A9FDC5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7114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851114-701D-1448-B409-2E8D39FD9D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0B233D-D17D-8243-9FCE-A6E9B672F0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6AEB5E3-97F4-9B40-A006-460A9F57B4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1D566-BF03-7949-8A6F-1B476019B01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91145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3BFC1EC-9161-4844-8DFB-C110F99DA9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CAEFD2B-C5AF-0E45-BCCB-055BB4D4B4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B621E11-8768-9340-BF45-52E738603D2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CBD2CFB-5A2B-1B4B-BFBF-3C7987DB1BE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0EF42C4-1499-F34A-B5D9-4907241EEAE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25D35C93-171A-A640-8042-AE7EA6876F5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 descr="&quot;&quot;">
            <a:extLst>
              <a:ext uri="{FF2B5EF4-FFF2-40B4-BE49-F238E27FC236}">
                <a16:creationId xmlns:a16="http://schemas.microsoft.com/office/drawing/2014/main" id="{788C6A15-E79E-974F-B740-E0EC7EDCF96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3" name="Rectangle 72" descr="&quot;&quot;">
            <a:extLst>
              <a:ext uri="{FF2B5EF4-FFF2-40B4-BE49-F238E27FC236}">
                <a16:creationId xmlns:a16="http://schemas.microsoft.com/office/drawing/2014/main" id="{9CEF765B-C2B6-CC47-8BAB-2F47284F4AF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-9525" y="0"/>
            <a:ext cx="9170988" cy="6867525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03B6D6B-EB9E-A643-BD00-EFBC0641DB9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 flipH="1">
            <a:off x="331469" y="-3"/>
            <a:ext cx="8829202" cy="6868074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83000"/>
                </a:schemeClr>
              </a:gs>
              <a:gs pos="100000">
                <a:schemeClr val="accent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7" name="Rectangle 76" descr="&quot;&quot;">
            <a:extLst>
              <a:ext uri="{FF2B5EF4-FFF2-40B4-BE49-F238E27FC236}">
                <a16:creationId xmlns:a16="http://schemas.microsoft.com/office/drawing/2014/main" id="{11C5F3EA-EF10-3A4E-8300-87229CCF1F3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-11113" y="0"/>
            <a:ext cx="2717801" cy="6867525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CD10142-AE06-C044-92BF-14E7499285B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-11906" y="-3"/>
            <a:ext cx="9175185" cy="6868076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73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3CF0720E-B644-E741-8765-3479B45BFF1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2505509" y="212908"/>
            <a:ext cx="6861931" cy="6448394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27000"/>
                </a:srgb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3" name="Oval 82" descr="&quot;&quot;">
            <a:extLst>
              <a:ext uri="{FF2B5EF4-FFF2-40B4-BE49-F238E27FC236}">
                <a16:creationId xmlns:a16="http://schemas.microsoft.com/office/drawing/2014/main" id="{21BE8C0B-EEAA-5B4F-A821-4C67CC4B647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993193">
            <a:off x="269875" y="1712913"/>
            <a:ext cx="4967287" cy="3741738"/>
          </a:xfrm>
          <a:prstGeom prst="ellipse">
            <a:avLst/>
          </a:prstGeom>
          <a:gradFill>
            <a:gsLst>
              <a:gs pos="0">
                <a:schemeClr val="accent1">
                  <a:alpha val="26000"/>
                </a:schemeClr>
              </a:gs>
              <a:gs pos="85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375" name="Rectangle 2">
            <a:extLst>
              <a:ext uri="{FF2B5EF4-FFF2-40B4-BE49-F238E27FC236}">
                <a16:creationId xmlns:a16="http://schemas.microsoft.com/office/drawing/2014/main" id="{75AEFD59-7021-0640-A01E-0571AE3BB0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122613" y="819150"/>
            <a:ext cx="5035550" cy="3178175"/>
          </a:xfrm>
        </p:spPr>
        <p:txBody>
          <a:bodyPr anchor="b"/>
          <a:lstStyle/>
          <a:p>
            <a:pPr algn="l" eaLnBrk="1" hangingPunct="1">
              <a:lnSpc>
                <a:spcPct val="90000"/>
              </a:lnSpc>
            </a:pPr>
            <a:r>
              <a:rPr lang="en-US" altLang="it-IT" sz="4200">
                <a:solidFill>
                  <a:srgbClr val="FFFFFF"/>
                </a:solidFill>
              </a:rPr>
              <a:t>Introduzione alla Metodologia</a:t>
            </a:r>
            <a:br>
              <a:rPr lang="en-US" altLang="it-IT" sz="4200">
                <a:solidFill>
                  <a:srgbClr val="FFFFFF"/>
                </a:solidFill>
              </a:rPr>
            </a:br>
            <a:r>
              <a:rPr lang="en-US" altLang="it-IT" sz="4200">
                <a:solidFill>
                  <a:srgbClr val="FFFFFF"/>
                </a:solidFill>
              </a:rPr>
              <a:t>della ricerca sociale</a:t>
            </a:r>
            <a:br>
              <a:rPr lang="en-US" altLang="it-IT" sz="4200">
                <a:solidFill>
                  <a:srgbClr val="FFFFFF"/>
                </a:solidFill>
              </a:rPr>
            </a:br>
            <a:endParaRPr lang="en-US" altLang="it-IT" sz="4200">
              <a:solidFill>
                <a:srgbClr val="FFFFFF"/>
              </a:solidFill>
            </a:endParaRPr>
          </a:p>
        </p:txBody>
      </p:sp>
      <p:sp>
        <p:nvSpPr>
          <p:cNvPr id="85" name="Rectangle 84" descr="&quot;&quot;">
            <a:extLst>
              <a:ext uri="{FF2B5EF4-FFF2-40B4-BE49-F238E27FC236}">
                <a16:creationId xmlns:a16="http://schemas.microsoft.com/office/drawing/2014/main" id="{5E376C7F-1368-7140-A604-6DBE521816C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4489450"/>
            <a:ext cx="9163050" cy="2378075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097" name="Segnaposto numero diapositiva 5">
            <a:extLst>
              <a:ext uri="{FF2B5EF4-FFF2-40B4-BE49-F238E27FC236}">
                <a16:creationId xmlns:a16="http://schemas.microsoft.com/office/drawing/2014/main" id="{E55DB382-4553-9447-92D8-E55F04C53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875" y="6456363"/>
            <a:ext cx="334963" cy="365125"/>
          </a:xfrm>
        </p:spPr>
        <p:txBody>
          <a:bodyPr rtlCol="0" anchor="ctr">
            <a:norm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Aft>
                <a:spcPts val="600"/>
              </a:spcAft>
              <a:defRPr/>
            </a:pPr>
            <a:fld id="{CA2462F6-7BE0-C24A-90C3-F1706FFC7AAB}" type="slidenum">
              <a:rPr lang="en-US" altLang="it-IT" sz="1000">
                <a:solidFill>
                  <a:srgbClr val="FFFFFF"/>
                </a:solidFill>
                <a:latin typeface="+mn-lt"/>
              </a:rPr>
              <a:pPr>
                <a:spcAft>
                  <a:spcPts val="600"/>
                </a:spcAft>
                <a:defRPr/>
              </a:pPr>
              <a:t>1</a:t>
            </a:fld>
            <a:endParaRPr lang="en-US" altLang="it-IT" sz="1000">
              <a:solidFill>
                <a:srgbClr val="FFFFFF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 descr="&quot;&quot;">
            <a:extLst>
              <a:ext uri="{FF2B5EF4-FFF2-40B4-BE49-F238E27FC236}">
                <a16:creationId xmlns:a16="http://schemas.microsoft.com/office/drawing/2014/main" id="{0374EFE5-459B-BA4D-BF1A-3BC6CA02766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3AACB780-CC15-FD4A-9119-674BD5D101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2488" y="25911"/>
            <a:ext cx="7265987" cy="1643063"/>
          </a:xfrm>
        </p:spPr>
        <p:txBody>
          <a:bodyPr anchor="b"/>
          <a:lstStyle/>
          <a:p>
            <a:pPr eaLnBrk="1" hangingPunct="1"/>
            <a:r>
              <a:rPr lang="it-IT" altLang="it-IT" sz="3500" dirty="0"/>
              <a:t>Ricerca qualitativa e quantitativa</a:t>
            </a:r>
          </a:p>
        </p:txBody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301CCAE7-A106-A947-B331-34E401DE6A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9571" y="2060848"/>
            <a:ext cx="7265987" cy="34544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it-IT" altLang="it-IT" sz="1800" dirty="0"/>
              <a:t>Una distinzione astratta basata soprattutto sul fatto se si usano tecniche di contabilità matematica e statistica nella ricerca.</a:t>
            </a:r>
          </a:p>
          <a:p>
            <a:pPr eaLnBrk="1" hangingPunct="1"/>
            <a:r>
              <a:rPr lang="it-IT" altLang="it-IT" sz="1800" dirty="0"/>
              <a:t>Se conto i casi e faccio delle percentuali compio una ricerca </a:t>
            </a:r>
            <a:r>
              <a:rPr lang="it-IT" altLang="it-IT" sz="1800" b="1" dirty="0"/>
              <a:t>quantitativa</a:t>
            </a:r>
            <a:endParaRPr lang="it-IT" altLang="it-IT" sz="1800" dirty="0"/>
          </a:p>
          <a:p>
            <a:pPr eaLnBrk="1" hangingPunct="1"/>
            <a:r>
              <a:rPr lang="it-IT" altLang="it-IT" sz="1800" dirty="0"/>
              <a:t>Se mi limito ad un commento verbale la mia ricerca è </a:t>
            </a:r>
            <a:r>
              <a:rPr lang="it-IT" altLang="it-IT" sz="1800" b="1" dirty="0"/>
              <a:t>qualitativa</a:t>
            </a:r>
          </a:p>
          <a:p>
            <a:pPr marL="0" indent="0" eaLnBrk="1" hangingPunct="1">
              <a:buNone/>
            </a:pPr>
            <a:endParaRPr lang="it-IT" altLang="it-IT" sz="1800" dirty="0"/>
          </a:p>
          <a:p>
            <a:pPr eaLnBrk="1" hangingPunct="1"/>
            <a:r>
              <a:rPr lang="it-IT" altLang="it-IT" sz="1800" dirty="0"/>
              <a:t>In ambedue i casi le modalità di ricerca non sono sufficienti per ottenere i risultati.</a:t>
            </a:r>
          </a:p>
          <a:p>
            <a:pPr eaLnBrk="1" hangingPunct="1"/>
            <a:r>
              <a:rPr lang="it-IT" altLang="it-IT" sz="1800" dirty="0"/>
              <a:t>Come vedremo si tratta di due famiglie di tecniche egualmente importanti per arrivare ad una rappresentazione della realtà adeguata. </a:t>
            </a:r>
          </a:p>
          <a:p>
            <a:pPr eaLnBrk="1" hangingPunct="1"/>
            <a:r>
              <a:rPr lang="it-IT" altLang="it-IT" sz="1800" dirty="0"/>
              <a:t>Sempre più di frequente vengono usate </a:t>
            </a:r>
            <a:r>
              <a:rPr lang="it-IT" altLang="it-IT" sz="1800" b="1" dirty="0"/>
              <a:t>metodologie miste</a:t>
            </a:r>
            <a:r>
              <a:rPr lang="it-IT" altLang="it-IT" sz="1800" dirty="0"/>
              <a:t>: qualitative e interpretative</a:t>
            </a:r>
          </a:p>
          <a:p>
            <a:pPr eaLnBrk="1" hangingPunct="1"/>
            <a:endParaRPr lang="it-IT" altLang="it-IT" sz="1700" dirty="0"/>
          </a:p>
        </p:txBody>
      </p:sp>
      <p:sp>
        <p:nvSpPr>
          <p:cNvPr id="74" name="Rectangle 73" descr="&quot;&quot;">
            <a:extLst>
              <a:ext uri="{FF2B5EF4-FFF2-40B4-BE49-F238E27FC236}">
                <a16:creationId xmlns:a16="http://schemas.microsoft.com/office/drawing/2014/main" id="{A71450F1-613A-7C48-955C-F77E8F339F3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 flipH="1">
            <a:off x="0" y="6400800"/>
            <a:ext cx="9144000" cy="457200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6" name="Rectangle 75" descr="&quot;&quot;">
            <a:extLst>
              <a:ext uri="{FF2B5EF4-FFF2-40B4-BE49-F238E27FC236}">
                <a16:creationId xmlns:a16="http://schemas.microsoft.com/office/drawing/2014/main" id="{ADA457DA-954C-FA4B-8C12-E814AE69652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3028950" y="6400800"/>
            <a:ext cx="6115050" cy="457200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703" name="Segnaposto numero diapositiva 5">
            <a:extLst>
              <a:ext uri="{FF2B5EF4-FFF2-40B4-BE49-F238E27FC236}">
                <a16:creationId xmlns:a16="http://schemas.microsoft.com/office/drawing/2014/main" id="{2B1B16E5-654A-F545-8AAA-D2E713ACF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875" y="6456363"/>
            <a:ext cx="33496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fld id="{A1E52876-C652-E942-87DC-BA61C253276E}" type="slidenum">
              <a:rPr lang="it-IT" altLang="it-IT" sz="1000" smtClean="0">
                <a:solidFill>
                  <a:srgbClr val="FFFFFF"/>
                </a:solidFill>
              </a:rPr>
              <a:pPr>
                <a:spcBef>
                  <a:spcPct val="0"/>
                </a:spcBef>
                <a:spcAft>
                  <a:spcPts val="600"/>
                </a:spcAft>
                <a:buFontTx/>
                <a:buNone/>
              </a:pPr>
              <a:t>10</a:t>
            </a:fld>
            <a:endParaRPr lang="it-IT" altLang="it-IT" sz="1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 descr="&quot;&quot;">
            <a:extLst>
              <a:ext uri="{FF2B5EF4-FFF2-40B4-BE49-F238E27FC236}">
                <a16:creationId xmlns:a16="http://schemas.microsoft.com/office/drawing/2014/main" id="{94A9E49D-4F95-184C-953F-7723A74366E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6D54A1B8-8755-904E-8ADD-CC679615CB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2488" y="501650"/>
            <a:ext cx="7265987" cy="1643063"/>
          </a:xfrm>
        </p:spPr>
        <p:txBody>
          <a:bodyPr anchor="b"/>
          <a:lstStyle/>
          <a:p>
            <a:pPr eaLnBrk="1" hangingPunct="1"/>
            <a:r>
              <a:rPr lang="it-IT" altLang="it-IT" sz="3500"/>
              <a:t>Il tema della ricerca</a:t>
            </a:r>
          </a:p>
        </p:txBody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FD861A0D-FC54-8642-9AD1-883E63E8C7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2488" y="2417763"/>
            <a:ext cx="7265987" cy="3454400"/>
          </a:xfrm>
        </p:spPr>
        <p:txBody>
          <a:bodyPr/>
          <a:lstStyle/>
          <a:p>
            <a:pPr eaLnBrk="1" hangingPunct="1"/>
            <a:r>
              <a:rPr lang="it-IT" altLang="it-IT" sz="2000" dirty="0"/>
              <a:t>La ricerca ha bisogno di un tema, di un argomento o </a:t>
            </a:r>
            <a:r>
              <a:rPr lang="it-IT" altLang="it-IT" sz="2000" b="1" i="1" dirty="0"/>
              <a:t>oggetto</a:t>
            </a:r>
            <a:r>
              <a:rPr lang="it-IT" altLang="it-IT" sz="2000" dirty="0"/>
              <a:t> di ricerca</a:t>
            </a:r>
          </a:p>
          <a:p>
            <a:pPr eaLnBrk="1" hangingPunct="1"/>
            <a:r>
              <a:rPr lang="it-IT" altLang="it-IT" sz="2000" dirty="0"/>
              <a:t>La </a:t>
            </a:r>
            <a:r>
              <a:rPr lang="it-IT" altLang="it-IT" sz="2000" i="1" dirty="0"/>
              <a:t>limitazione</a:t>
            </a:r>
            <a:r>
              <a:rPr lang="it-IT" altLang="it-IT" sz="2000" dirty="0"/>
              <a:t> del tema di ricerca facilita la ricerca e ci permette anche di prevedere quali risorse in termini di lavoro e finanziamenti siano necessari per la ricerca</a:t>
            </a:r>
          </a:p>
          <a:p>
            <a:pPr eaLnBrk="1" hangingPunct="1"/>
            <a:r>
              <a:rPr lang="it-IT" altLang="it-IT" sz="2000" dirty="0"/>
              <a:t>L’oggetto della ricerca deve essere </a:t>
            </a:r>
            <a:r>
              <a:rPr lang="it-IT" altLang="it-IT" sz="2000" i="1" dirty="0"/>
              <a:t>liberato</a:t>
            </a:r>
            <a:r>
              <a:rPr lang="it-IT" altLang="it-IT" sz="2000" dirty="0"/>
              <a:t> dalle </a:t>
            </a:r>
            <a:r>
              <a:rPr lang="it-IT" altLang="it-IT" sz="2000" i="1" dirty="0"/>
              <a:t>ambiguità</a:t>
            </a:r>
            <a:r>
              <a:rPr lang="it-IT" altLang="it-IT" sz="2000" dirty="0"/>
              <a:t> relative a qualcosa che può essere e non essere</a:t>
            </a:r>
          </a:p>
          <a:p>
            <a:pPr eaLnBrk="1" hangingPunct="1"/>
            <a:r>
              <a:rPr lang="it-IT" altLang="it-IT" sz="2000" dirty="0"/>
              <a:t>Il </a:t>
            </a:r>
            <a:r>
              <a:rPr lang="it-IT" altLang="it-IT" sz="2000" i="1" dirty="0"/>
              <a:t>contributo</a:t>
            </a:r>
            <a:r>
              <a:rPr lang="it-IT" altLang="it-IT" sz="2000" dirty="0"/>
              <a:t> della ricerca è anche quello di </a:t>
            </a:r>
            <a:r>
              <a:rPr lang="it-IT" altLang="it-IT" sz="2000" i="1" dirty="0"/>
              <a:t>specificare</a:t>
            </a:r>
            <a:r>
              <a:rPr lang="it-IT" altLang="it-IT" sz="2000" dirty="0"/>
              <a:t> meglio l’oggetto di ricerca</a:t>
            </a:r>
          </a:p>
        </p:txBody>
      </p:sp>
      <p:sp>
        <p:nvSpPr>
          <p:cNvPr id="74" name="Rectangle 73" descr="&quot;&quot;">
            <a:extLst>
              <a:ext uri="{FF2B5EF4-FFF2-40B4-BE49-F238E27FC236}">
                <a16:creationId xmlns:a16="http://schemas.microsoft.com/office/drawing/2014/main" id="{023EA627-3104-1444-AF69-1B30C4D8B4B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 flipH="1">
            <a:off x="0" y="6400800"/>
            <a:ext cx="9144000" cy="457200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6" name="Rectangle 75" descr="&quot;&quot;">
            <a:extLst>
              <a:ext uri="{FF2B5EF4-FFF2-40B4-BE49-F238E27FC236}">
                <a16:creationId xmlns:a16="http://schemas.microsoft.com/office/drawing/2014/main" id="{728500A1-7045-B245-8D5B-D8B4C8CE8C2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3028950" y="6400800"/>
            <a:ext cx="6115050" cy="457200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727" name="Segnaposto numero diapositiva 5">
            <a:extLst>
              <a:ext uri="{FF2B5EF4-FFF2-40B4-BE49-F238E27FC236}">
                <a16:creationId xmlns:a16="http://schemas.microsoft.com/office/drawing/2014/main" id="{9C0BEB2B-504B-7645-A90D-45D4447F1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875" y="6456363"/>
            <a:ext cx="33496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fld id="{5BB71187-13BD-194C-BEE6-AC6BF6F779AA}" type="slidenum">
              <a:rPr lang="it-IT" altLang="it-IT" sz="1000" smtClean="0">
                <a:solidFill>
                  <a:srgbClr val="FFFFFF"/>
                </a:solidFill>
              </a:rPr>
              <a:pPr>
                <a:spcBef>
                  <a:spcPct val="0"/>
                </a:spcBef>
                <a:spcAft>
                  <a:spcPts val="600"/>
                </a:spcAft>
                <a:buFontTx/>
                <a:buNone/>
              </a:pPr>
              <a:t>11</a:t>
            </a:fld>
            <a:endParaRPr lang="it-IT" altLang="it-IT" sz="1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 descr="&quot;&quot;">
            <a:extLst>
              <a:ext uri="{FF2B5EF4-FFF2-40B4-BE49-F238E27FC236}">
                <a16:creationId xmlns:a16="http://schemas.microsoft.com/office/drawing/2014/main" id="{A07FDCD6-15F0-B94D-8320-B2ECCBB4601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ectangle 10" descr="&quot;&quot;">
            <a:extLst>
              <a:ext uri="{FF2B5EF4-FFF2-40B4-BE49-F238E27FC236}">
                <a16:creationId xmlns:a16="http://schemas.microsoft.com/office/drawing/2014/main" id="{29E3119E-9512-3949-B82D-95692B0F220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-1922463" y="1922463"/>
            <a:ext cx="6875463" cy="3030538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3" name="Rectangle 12" descr="&quot;&quot;">
            <a:extLst>
              <a:ext uri="{FF2B5EF4-FFF2-40B4-BE49-F238E27FC236}">
                <a16:creationId xmlns:a16="http://schemas.microsoft.com/office/drawing/2014/main" id="{11ABCFE5-6755-1E42-A479-771AF4D09E4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6200000">
            <a:off x="-663575" y="3165475"/>
            <a:ext cx="4356100" cy="302895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48F784D-C249-7C40-B9F7-3D90806A017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6200000" flipH="1">
            <a:off x="-1742858" y="2085760"/>
            <a:ext cx="6857572" cy="268605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44EC37C-29EB-0B44-BDCD-43AC76352D3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6097846">
            <a:off x="-1161554" y="1712395"/>
            <a:ext cx="4808302" cy="3066500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2779" name="Title 1">
            <a:extLst>
              <a:ext uri="{FF2B5EF4-FFF2-40B4-BE49-F238E27FC236}">
                <a16:creationId xmlns:a16="http://schemas.microsoft.com/office/drawing/2014/main" id="{C634988E-3D17-4448-A9C6-0BD3CF3038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95300" y="2767013"/>
            <a:ext cx="2160588" cy="3071812"/>
          </a:xfrm>
        </p:spPr>
        <p:txBody>
          <a:bodyPr anchor="t"/>
          <a:lstStyle/>
          <a:p>
            <a:pPr algn="l" eaLnBrk="1" hangingPunct="1">
              <a:lnSpc>
                <a:spcPct val="90000"/>
              </a:lnSpc>
            </a:pPr>
            <a:br>
              <a:rPr lang="en-US" altLang="it-IT" sz="3500" b="1">
                <a:solidFill>
                  <a:srgbClr val="FFFFFF"/>
                </a:solidFill>
              </a:rPr>
            </a:br>
            <a:r>
              <a:rPr lang="en-US" altLang="it-IT" sz="3500" b="1">
                <a:solidFill>
                  <a:srgbClr val="FFFFFF"/>
                </a:solidFill>
              </a:rPr>
              <a:t>Come si conduce una ricerca</a:t>
            </a:r>
            <a:br>
              <a:rPr lang="en-US" altLang="it-IT" sz="3500">
                <a:solidFill>
                  <a:srgbClr val="FFFFFF"/>
                </a:solidFill>
              </a:rPr>
            </a:br>
            <a:endParaRPr lang="en-US" altLang="it-IT" sz="3500">
              <a:solidFill>
                <a:srgbClr val="FFFFFF"/>
              </a:solidFill>
            </a:endParaRPr>
          </a:p>
        </p:txBody>
      </p:sp>
      <p:pic>
        <p:nvPicPr>
          <p:cNvPr id="32780" name="Content Placeholder 3">
            <a:extLst>
              <a:ext uri="{FF2B5EF4-FFF2-40B4-BE49-F238E27FC236}">
                <a16:creationId xmlns:a16="http://schemas.microsoft.com/office/drawing/2014/main" id="{8525C272-230A-374C-BE8B-E85997667129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11" r="-9711"/>
          <a:stretch>
            <a:fillRect/>
          </a:stretch>
        </p:blipFill>
        <p:spPr>
          <a:xfrm>
            <a:off x="2808288" y="1936750"/>
            <a:ext cx="6335712" cy="3795713"/>
          </a:xfrm>
        </p:spPr>
      </p:pic>
      <p:sp>
        <p:nvSpPr>
          <p:cNvPr id="32781" name="Segnaposto numero diapositiva 1">
            <a:extLst>
              <a:ext uri="{FF2B5EF4-FFF2-40B4-BE49-F238E27FC236}">
                <a16:creationId xmlns:a16="http://schemas.microsoft.com/office/drawing/2014/main" id="{3D5AD01D-AEB6-3045-ABBD-FFA98B9297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E59340E-7F2E-AC4C-819D-3665F5864887}" type="slidenum">
              <a:rPr lang="it-IT" altLang="it-IT" sz="1400" smtClean="0"/>
              <a:pPr/>
              <a:t>12</a:t>
            </a:fld>
            <a:endParaRPr lang="it-IT" altLang="it-IT" sz="14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8950" y="0"/>
            <a:ext cx="6118093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25902" y="1839884"/>
            <a:ext cx="6118095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190134" y="832294"/>
            <a:ext cx="6857999" cy="5192552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C74C9E5-B06D-254F-A18E-912BA1C4E2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5714" y="457200"/>
            <a:ext cx="4652572" cy="5943600"/>
          </a:xfrm>
          <a:prstGeom prst="rect">
            <a:avLst/>
          </a:prstGeom>
        </p:spPr>
      </p:pic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65B6BED-C8B6-1E46-8C74-89AE67657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455664"/>
            <a:ext cx="33604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fld id="{3A00D87E-77C6-2647-ACFA-8D93CD254576}" type="slidenum">
              <a:rPr lang="it-IT" altLang="it-IT" sz="1000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13</a:t>
            </a:fld>
            <a:endParaRPr lang="it-IT" altLang="it-IT" sz="1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7128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34ECC25B-59D2-F74C-A615-A9FD94998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297" y="502022"/>
            <a:ext cx="7266222" cy="483212"/>
          </a:xfrm>
        </p:spPr>
        <p:txBody>
          <a:bodyPr anchor="b">
            <a:normAutofit fontScale="90000"/>
          </a:bodyPr>
          <a:lstStyle/>
          <a:p>
            <a:r>
              <a:rPr lang="en-GB" sz="3500" dirty="0"/>
              <a:t>Teoria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E02AC10-BF81-5840-9613-D117DB8C5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297" y="1052737"/>
            <a:ext cx="7266222" cy="3024335"/>
          </a:xfrm>
        </p:spPr>
        <p:txBody>
          <a:bodyPr anchor="t">
            <a:normAutofit/>
          </a:bodyPr>
          <a:lstStyle/>
          <a:p>
            <a:r>
              <a:rPr lang="it-IT" sz="2200" dirty="0"/>
              <a:t>La teoria è un insieme di proposizioni organizzate che si pongono ad un elevato livello di astrazione e di generalità. </a:t>
            </a:r>
          </a:p>
          <a:p>
            <a:r>
              <a:rPr lang="it-IT" sz="2200" dirty="0"/>
              <a:t>Le proposizioni teoriche derivano da precedenti ricerche empiriche e possono avere valore previsionale. </a:t>
            </a:r>
          </a:p>
          <a:p>
            <a:r>
              <a:rPr lang="it-IT" sz="2200" dirty="0"/>
              <a:t>Per potere controllare empiricamente una teoria, la sua capacità esplicativa e previsionale, occorre ridurre il suo livello di generalità deducendo dalla teoria una o più ipotesi.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9144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28950" y="6400799"/>
            <a:ext cx="611504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egnaposto contenuto 3">
            <a:extLst>
              <a:ext uri="{FF2B5EF4-FFF2-40B4-BE49-F238E27FC236}">
                <a16:creationId xmlns:a16="http://schemas.microsoft.com/office/drawing/2014/main" id="{63C70A1B-DEB4-AA2F-F063-CAEE6F663E79}"/>
              </a:ext>
            </a:extLst>
          </p:cNvPr>
          <p:cNvSpPr txBox="1">
            <a:spLocks/>
          </p:cNvSpPr>
          <p:nvPr/>
        </p:nvSpPr>
        <p:spPr bwMode="auto">
          <a:xfrm>
            <a:off x="938889" y="4375758"/>
            <a:ext cx="7266222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it-IT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Es.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it-IT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it-IT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teoria del capitale sociale </a:t>
            </a:r>
            <a:r>
              <a:rPr lang="it-IT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sz="20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Putnam</a:t>
            </a:r>
            <a:r>
              <a:rPr lang="it-IT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/Coleman) </a:t>
            </a:r>
            <a:r>
              <a:rPr lang="it-IT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postula che le relazioni sociali, la fiducia e le norme condivise costituiscano una risorsa collettiva e individuale capace di facilitare la cooperazione, ridurre i costi transazionali e promuovere lo sviluppo economico e sociale.</a:t>
            </a:r>
            <a:b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478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3D4A8B7-FD27-7340-AE32-421A0B142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359" y="707346"/>
            <a:ext cx="2711591" cy="1008112"/>
          </a:xfrm>
        </p:spPr>
        <p:txBody>
          <a:bodyPr anchor="b">
            <a:normAutofit/>
          </a:bodyPr>
          <a:lstStyle/>
          <a:p>
            <a:r>
              <a:rPr lang="it-IT" sz="2800" dirty="0"/>
              <a:t>Definizione di ipotesi </a:t>
            </a:r>
            <a:endParaRPr lang="en-GB" sz="28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6D400D3-195C-B745-A82C-BFD07D0BE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8950" y="692696"/>
            <a:ext cx="5437365" cy="3672408"/>
          </a:xfrm>
        </p:spPr>
        <p:txBody>
          <a:bodyPr anchor="t"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200" dirty="0"/>
              <a:t>È un </a:t>
            </a:r>
            <a:r>
              <a:rPr lang="it-IT" sz="2200" i="1" dirty="0"/>
              <a:t>asserto</a:t>
            </a:r>
            <a:r>
              <a:rPr lang="it-IT" sz="2200" dirty="0"/>
              <a:t> (affermazione, proposizione) che esprime una </a:t>
            </a:r>
            <a:r>
              <a:rPr lang="it-IT" sz="2200" i="1" dirty="0"/>
              <a:t>relazione</a:t>
            </a:r>
            <a:r>
              <a:rPr lang="it-IT" sz="2200" dirty="0"/>
              <a:t> fra due o più proprietà che può essere controllato empiricamente</a:t>
            </a:r>
          </a:p>
          <a:p>
            <a:pPr>
              <a:buFont typeface="Wingdings" pitchFamily="2" charset="2"/>
              <a:buChar char="Ø"/>
            </a:pPr>
            <a:r>
              <a:rPr lang="it-IT" sz="2200" dirty="0"/>
              <a:t>Le ipotesi scientifiche devono essere falsificabili </a:t>
            </a:r>
          </a:p>
          <a:p>
            <a:pPr>
              <a:buFont typeface="Wingdings" pitchFamily="2" charset="2"/>
              <a:buChar char="Ø"/>
            </a:pPr>
            <a:r>
              <a:rPr lang="en-GB" sz="2200" dirty="0"/>
              <a:t>Grado di </a:t>
            </a:r>
            <a:r>
              <a:rPr lang="en-GB" sz="2200" dirty="0" err="1"/>
              <a:t>astrazione</a:t>
            </a:r>
            <a:r>
              <a:rPr lang="en-GB" sz="2200" dirty="0"/>
              <a:t> e di </a:t>
            </a:r>
            <a:r>
              <a:rPr lang="en-GB" sz="2200" dirty="0" err="1"/>
              <a:t>generalità</a:t>
            </a:r>
            <a:r>
              <a:rPr lang="en-GB" sz="2200" dirty="0"/>
              <a:t> </a:t>
            </a:r>
            <a:r>
              <a:rPr lang="en-GB" sz="2200" dirty="0" err="1"/>
              <a:t>inferiore</a:t>
            </a:r>
            <a:r>
              <a:rPr lang="en-GB" sz="2200" dirty="0"/>
              <a:t> a </a:t>
            </a:r>
            <a:r>
              <a:rPr lang="en-GB" sz="2200" dirty="0" err="1"/>
              <a:t>quello</a:t>
            </a:r>
            <a:r>
              <a:rPr lang="en-GB" sz="2200" dirty="0"/>
              <a:t> </a:t>
            </a:r>
            <a:r>
              <a:rPr lang="en-GB" sz="2200" dirty="0" err="1"/>
              <a:t>della</a:t>
            </a:r>
            <a:r>
              <a:rPr lang="en-GB" sz="2200" dirty="0"/>
              <a:t> </a:t>
            </a:r>
            <a:r>
              <a:rPr lang="en-GB" sz="2200" i="1" dirty="0"/>
              <a:t>Teoria</a:t>
            </a:r>
          </a:p>
          <a:p>
            <a:pPr>
              <a:buFont typeface="Wingdings" pitchFamily="2" charset="2"/>
              <a:buChar char="Ø"/>
            </a:pPr>
            <a:r>
              <a:rPr lang="en-GB" sz="2200" dirty="0" err="1"/>
              <a:t>possono</a:t>
            </a:r>
            <a:r>
              <a:rPr lang="en-GB" sz="2200" dirty="0"/>
              <a:t> </a:t>
            </a:r>
            <a:r>
              <a:rPr lang="en-GB" sz="2200" dirty="0" err="1"/>
              <a:t>essere</a:t>
            </a:r>
            <a:r>
              <a:rPr lang="en-GB" sz="2200" dirty="0"/>
              <a:t> </a:t>
            </a:r>
            <a:r>
              <a:rPr lang="en-GB" sz="2200" dirty="0" err="1"/>
              <a:t>controllate</a:t>
            </a:r>
            <a:r>
              <a:rPr lang="en-GB" sz="2200" dirty="0"/>
              <a:t> </a:t>
            </a:r>
            <a:r>
              <a:rPr lang="en-GB" sz="2200" dirty="0" err="1"/>
              <a:t>attraverso</a:t>
            </a:r>
            <a:r>
              <a:rPr lang="en-GB" sz="2200" dirty="0"/>
              <a:t> </a:t>
            </a:r>
            <a:r>
              <a:rPr lang="en-GB" sz="2200" dirty="0" err="1"/>
              <a:t>un’operativizzazione</a:t>
            </a:r>
            <a:r>
              <a:rPr lang="en-GB" sz="2200" dirty="0"/>
              <a:t> </a:t>
            </a:r>
            <a:r>
              <a:rPr lang="en-GB" sz="2200" dirty="0" err="1"/>
              <a:t>dei</a:t>
            </a:r>
            <a:r>
              <a:rPr lang="en-GB" sz="2200" dirty="0"/>
              <a:t> </a:t>
            </a:r>
            <a:r>
              <a:rPr lang="en-GB" sz="2200" i="1" dirty="0" err="1"/>
              <a:t>concetti</a:t>
            </a:r>
            <a:r>
              <a:rPr lang="en-GB" sz="2200" dirty="0"/>
              <a:t> in </a:t>
            </a:r>
            <a:r>
              <a:rPr lang="en-GB" sz="2200" dirty="0" err="1"/>
              <a:t>costrutti</a:t>
            </a:r>
            <a:r>
              <a:rPr lang="en-GB" sz="2200" dirty="0"/>
              <a:t> </a:t>
            </a:r>
            <a:r>
              <a:rPr lang="en-GB" sz="2200" i="1" dirty="0" err="1"/>
              <a:t>ispezionabili</a:t>
            </a:r>
            <a:r>
              <a:rPr lang="en-GB" sz="2200" i="1" dirty="0"/>
              <a:t> </a:t>
            </a:r>
            <a:r>
              <a:rPr lang="en-GB" sz="2200" i="1" dirty="0" err="1"/>
              <a:t>empiricamente</a:t>
            </a:r>
            <a:endParaRPr lang="en-GB" sz="2200" dirty="0"/>
          </a:p>
          <a:p>
            <a:pPr>
              <a:buFont typeface="Wingdings" pitchFamily="2" charset="2"/>
              <a:buChar char="Ø"/>
            </a:pPr>
            <a:endParaRPr lang="it-IT" sz="22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9144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28950" y="6400799"/>
            <a:ext cx="611504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2241B4F-2B04-AB40-9DAB-9C818EB61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455664"/>
            <a:ext cx="33604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fld id="{3A00D87E-77C6-2647-ACFA-8D93CD254576}" type="slidenum">
              <a:rPr lang="it-IT" altLang="it-IT" sz="1000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15</a:t>
            </a:fld>
            <a:endParaRPr lang="it-IT" altLang="it-IT" sz="1000">
              <a:solidFill>
                <a:srgbClr val="FFFFFF"/>
              </a:solidFill>
            </a:endParaRPr>
          </a:p>
        </p:txBody>
      </p:sp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4A02F3D0-EDC8-A422-8DF2-00EBB0895EA2}"/>
              </a:ext>
            </a:extLst>
          </p:cNvPr>
          <p:cNvSpPr txBox="1">
            <a:spLocks/>
          </p:cNvSpPr>
          <p:nvPr/>
        </p:nvSpPr>
        <p:spPr bwMode="auto">
          <a:xfrm>
            <a:off x="971600" y="4797152"/>
            <a:ext cx="7359421" cy="5510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GB" sz="2200" dirty="0"/>
              <a:t>Es. di </a:t>
            </a:r>
            <a:r>
              <a:rPr lang="en-GB" sz="2200" i="1" dirty="0" err="1"/>
              <a:t>ipotesi</a:t>
            </a:r>
            <a:r>
              <a:rPr lang="en-GB" sz="2200" dirty="0"/>
              <a:t> rispetto </a:t>
            </a:r>
            <a:r>
              <a:rPr lang="en-GB" sz="2200" dirty="0" err="1"/>
              <a:t>alla</a:t>
            </a:r>
            <a:r>
              <a:rPr lang="en-GB" sz="2200" dirty="0"/>
              <a:t> </a:t>
            </a:r>
            <a:r>
              <a:rPr lang="en-GB" sz="2200" dirty="0" err="1"/>
              <a:t>teoria</a:t>
            </a:r>
            <a:r>
              <a:rPr lang="en-GB" sz="2200" dirty="0"/>
              <a:t> del </a:t>
            </a:r>
            <a:r>
              <a:rPr lang="en-GB" sz="2200" dirty="0" err="1"/>
              <a:t>capitale</a:t>
            </a:r>
            <a:r>
              <a:rPr lang="en-GB" sz="2200" dirty="0"/>
              <a:t> </a:t>
            </a:r>
            <a:r>
              <a:rPr lang="en-GB" sz="2200" dirty="0" err="1"/>
              <a:t>sociale</a:t>
            </a:r>
            <a:r>
              <a:rPr lang="en-GB" sz="2200" dirty="0"/>
              <a:t>: “</a:t>
            </a:r>
            <a:r>
              <a:rPr lang="en-GB" sz="2200" dirty="0" err="1"/>
              <a:t>maggiore</a:t>
            </a:r>
            <a:r>
              <a:rPr lang="en-GB" sz="2200" dirty="0"/>
              <a:t> </a:t>
            </a:r>
            <a:r>
              <a:rPr lang="en-GB" sz="2200" dirty="0" err="1"/>
              <a:t>è</a:t>
            </a:r>
            <a:r>
              <a:rPr lang="en-GB" sz="2200" dirty="0"/>
              <a:t> il </a:t>
            </a:r>
            <a:r>
              <a:rPr lang="en-GB" sz="2200" dirty="0" err="1"/>
              <a:t>capitale</a:t>
            </a:r>
            <a:r>
              <a:rPr lang="en-GB" sz="2200" dirty="0"/>
              <a:t> </a:t>
            </a:r>
            <a:r>
              <a:rPr lang="en-GB" sz="2200" dirty="0" err="1"/>
              <a:t>sociale</a:t>
            </a:r>
            <a:r>
              <a:rPr lang="en-GB" sz="2200" dirty="0"/>
              <a:t> (</a:t>
            </a:r>
            <a:r>
              <a:rPr lang="en-GB" sz="2200" dirty="0" err="1"/>
              <a:t>misurato</a:t>
            </a:r>
            <a:r>
              <a:rPr lang="en-GB" sz="2200" dirty="0"/>
              <a:t> come </a:t>
            </a:r>
            <a:r>
              <a:rPr lang="en-GB" sz="2200" dirty="0" err="1"/>
              <a:t>partecipazione</a:t>
            </a:r>
            <a:r>
              <a:rPr lang="en-GB" sz="2200" dirty="0"/>
              <a:t> </a:t>
            </a:r>
            <a:r>
              <a:rPr lang="en-GB" sz="2200" dirty="0" err="1"/>
              <a:t>associativa</a:t>
            </a:r>
            <a:r>
              <a:rPr lang="en-GB" sz="2200" dirty="0"/>
              <a:t> e </a:t>
            </a:r>
            <a:r>
              <a:rPr lang="en-GB" sz="2200" dirty="0" err="1"/>
              <a:t>livello</a:t>
            </a:r>
            <a:r>
              <a:rPr lang="en-GB" sz="2200" dirty="0"/>
              <a:t> di fiducia </a:t>
            </a:r>
            <a:r>
              <a:rPr lang="en-GB" sz="2200" dirty="0" err="1"/>
              <a:t>interpersonale</a:t>
            </a:r>
            <a:r>
              <a:rPr lang="en-GB" sz="2200" dirty="0"/>
              <a:t>), </a:t>
            </a:r>
            <a:r>
              <a:rPr lang="en-GB" sz="2200" dirty="0" err="1"/>
              <a:t>maggiore</a:t>
            </a:r>
            <a:r>
              <a:rPr lang="en-GB" sz="2200" dirty="0"/>
              <a:t> </a:t>
            </a:r>
            <a:r>
              <a:rPr lang="en-GB" sz="2200" dirty="0" err="1"/>
              <a:t>è</a:t>
            </a:r>
            <a:r>
              <a:rPr lang="en-GB" sz="2200" dirty="0"/>
              <a:t> la </a:t>
            </a:r>
            <a:r>
              <a:rPr lang="en-GB" sz="2200" dirty="0" err="1"/>
              <a:t>capacità</a:t>
            </a:r>
            <a:r>
              <a:rPr lang="en-GB" sz="2200" dirty="0"/>
              <a:t> di </a:t>
            </a:r>
            <a:r>
              <a:rPr lang="en-GB" sz="2200" dirty="0" err="1"/>
              <a:t>innovazione</a:t>
            </a:r>
            <a:r>
              <a:rPr lang="en-GB" sz="2200" dirty="0"/>
              <a:t> </a:t>
            </a:r>
            <a:r>
              <a:rPr lang="en-GB" sz="2200" dirty="0" err="1"/>
              <a:t>turistica</a:t>
            </a:r>
            <a:r>
              <a:rPr lang="en-GB" sz="2200" dirty="0"/>
              <a:t> </a:t>
            </a:r>
            <a:r>
              <a:rPr lang="en-GB" sz="2200" dirty="0" err="1"/>
              <a:t>sostenibile</a:t>
            </a:r>
            <a:r>
              <a:rPr lang="en-GB" sz="2200" dirty="0"/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38812586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759723D-B920-1743-AC84-0F290F212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GB" sz="3500">
                <a:solidFill>
                  <a:srgbClr val="FFFFFF"/>
                </a:solidFill>
              </a:rPr>
              <a:t>Operativizzazione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31A0F6-6D3D-EB44-B3BC-264EE5005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2060848"/>
            <a:ext cx="8136903" cy="4248472"/>
          </a:xfrm>
        </p:spPr>
        <p:txBody>
          <a:bodyPr anchor="ctr">
            <a:normAutofit/>
          </a:bodyPr>
          <a:lstStyle/>
          <a:p>
            <a:endParaRPr lang="en-GB" sz="2000" dirty="0"/>
          </a:p>
          <a:p>
            <a:r>
              <a:rPr lang="en-GB" sz="2000" dirty="0" err="1"/>
              <a:t>L’operativizzazione</a:t>
            </a:r>
            <a:r>
              <a:rPr lang="en-GB" sz="2000" dirty="0"/>
              <a:t> </a:t>
            </a:r>
            <a:r>
              <a:rPr lang="en-GB" sz="2000" dirty="0" err="1"/>
              <a:t>delle</a:t>
            </a:r>
            <a:r>
              <a:rPr lang="en-GB" sz="2000" dirty="0"/>
              <a:t> </a:t>
            </a:r>
            <a:r>
              <a:rPr lang="en-GB" sz="2000" dirty="0" err="1"/>
              <a:t>ipotesi</a:t>
            </a:r>
            <a:r>
              <a:rPr lang="en-GB" sz="2000" dirty="0"/>
              <a:t> </a:t>
            </a:r>
            <a:r>
              <a:rPr lang="en-GB" sz="2000" dirty="0" err="1"/>
              <a:t>è</a:t>
            </a:r>
            <a:r>
              <a:rPr lang="en-GB" sz="2000" dirty="0"/>
              <a:t> la </a:t>
            </a:r>
            <a:r>
              <a:rPr lang="en-GB" sz="2000" dirty="0" err="1"/>
              <a:t>loro</a:t>
            </a:r>
            <a:r>
              <a:rPr lang="en-GB" sz="2000" dirty="0"/>
              <a:t> </a:t>
            </a:r>
            <a:r>
              <a:rPr lang="en-GB" sz="2000" dirty="0" err="1"/>
              <a:t>trasformazione</a:t>
            </a:r>
            <a:r>
              <a:rPr lang="en-GB" sz="2000" dirty="0"/>
              <a:t> in </a:t>
            </a:r>
            <a:r>
              <a:rPr lang="en-GB" sz="2000" dirty="0" err="1"/>
              <a:t>affermazioni</a:t>
            </a:r>
            <a:r>
              <a:rPr lang="en-GB" sz="2000" dirty="0"/>
              <a:t> </a:t>
            </a:r>
            <a:r>
              <a:rPr lang="en-GB" sz="2000" dirty="0" err="1"/>
              <a:t>empiricamente</a:t>
            </a:r>
            <a:r>
              <a:rPr lang="en-GB" sz="2000" dirty="0"/>
              <a:t> </a:t>
            </a:r>
            <a:r>
              <a:rPr lang="en-GB" sz="2000" dirty="0" err="1"/>
              <a:t>osservabili</a:t>
            </a:r>
            <a:r>
              <a:rPr lang="en-GB" sz="2000" dirty="0"/>
              <a:t>.</a:t>
            </a:r>
          </a:p>
          <a:p>
            <a:r>
              <a:rPr lang="en-GB" sz="2000" dirty="0"/>
              <a:t>Due le </a:t>
            </a:r>
            <a:r>
              <a:rPr lang="en-GB" sz="2000" dirty="0" err="1"/>
              <a:t>fasi</a:t>
            </a:r>
            <a:r>
              <a:rPr lang="en-GB" sz="2000" dirty="0"/>
              <a:t>: </a:t>
            </a:r>
          </a:p>
          <a:p>
            <a:pPr marL="457200" lvl="1" indent="0">
              <a:buNone/>
            </a:pPr>
            <a:r>
              <a:rPr lang="en-GB" sz="2000" dirty="0"/>
              <a:t>1) </a:t>
            </a:r>
            <a:r>
              <a:rPr lang="en-GB" sz="2000" dirty="0" err="1"/>
              <a:t>l’operativizzazione</a:t>
            </a:r>
            <a:r>
              <a:rPr lang="en-GB" sz="2000" dirty="0"/>
              <a:t> </a:t>
            </a:r>
            <a:r>
              <a:rPr lang="en-GB" sz="2000" dirty="0" err="1"/>
              <a:t>dei</a:t>
            </a:r>
            <a:r>
              <a:rPr lang="en-GB" sz="2000" dirty="0"/>
              <a:t> </a:t>
            </a:r>
            <a:r>
              <a:rPr lang="en-GB" sz="2000" dirty="0" err="1"/>
              <a:t>concetti</a:t>
            </a:r>
            <a:r>
              <a:rPr lang="en-GB" sz="2000" dirty="0"/>
              <a:t> in </a:t>
            </a:r>
            <a:r>
              <a:rPr lang="en-GB" sz="2000" b="1" dirty="0" err="1"/>
              <a:t>variabili</a:t>
            </a:r>
            <a:r>
              <a:rPr lang="en-GB" sz="2000" dirty="0"/>
              <a:t> (ad </a:t>
            </a:r>
            <a:r>
              <a:rPr lang="en-GB" sz="2000" dirty="0" err="1"/>
              <a:t>esempio</a:t>
            </a:r>
            <a:r>
              <a:rPr lang="en-GB" sz="2000" dirty="0"/>
              <a:t> </a:t>
            </a:r>
            <a:r>
              <a:rPr lang="en-GB" sz="2000" dirty="0" err="1"/>
              <a:t>operativizzo</a:t>
            </a:r>
            <a:r>
              <a:rPr lang="en-GB" sz="2000" dirty="0"/>
              <a:t> il </a:t>
            </a:r>
            <a:r>
              <a:rPr lang="en-GB" sz="2000" dirty="0" err="1"/>
              <a:t>concetto</a:t>
            </a:r>
            <a:r>
              <a:rPr lang="en-GB" sz="2000" dirty="0"/>
              <a:t> di </a:t>
            </a:r>
            <a:r>
              <a:rPr lang="en-GB" sz="2000" dirty="0" err="1"/>
              <a:t>benessere</a:t>
            </a:r>
            <a:r>
              <a:rPr lang="en-GB" sz="2000" dirty="0"/>
              <a:t> </a:t>
            </a:r>
            <a:r>
              <a:rPr lang="en-GB" sz="2000" dirty="0" err="1"/>
              <a:t>psicologico</a:t>
            </a:r>
            <a:r>
              <a:rPr lang="en-GB" sz="2000" dirty="0"/>
              <a:t> </a:t>
            </a:r>
            <a:r>
              <a:rPr lang="en-GB" sz="2000" dirty="0" err="1"/>
              <a:t>nella</a:t>
            </a:r>
            <a:r>
              <a:rPr lang="en-GB" sz="2000" dirty="0"/>
              <a:t> </a:t>
            </a:r>
            <a:r>
              <a:rPr lang="en-GB" sz="2000" dirty="0" err="1"/>
              <a:t>variabile</a:t>
            </a:r>
            <a:r>
              <a:rPr lang="en-GB" sz="2000" dirty="0"/>
              <a:t> </a:t>
            </a:r>
            <a:r>
              <a:rPr lang="en-GB" sz="2000" dirty="0" err="1"/>
              <a:t>numero</a:t>
            </a:r>
            <a:r>
              <a:rPr lang="en-GB" sz="2000" dirty="0"/>
              <a:t> di </a:t>
            </a:r>
            <a:r>
              <a:rPr lang="en-GB" sz="2000" dirty="0" err="1"/>
              <a:t>relazioni</a:t>
            </a:r>
            <a:r>
              <a:rPr lang="en-GB" sz="2000" dirty="0"/>
              <a:t> </a:t>
            </a:r>
            <a:r>
              <a:rPr lang="en-GB" sz="2000" dirty="0" err="1"/>
              <a:t>che</a:t>
            </a:r>
            <a:r>
              <a:rPr lang="en-GB" sz="2000" dirty="0"/>
              <a:t> un </a:t>
            </a:r>
            <a:r>
              <a:rPr lang="en-GB" sz="2000" dirty="0" err="1"/>
              <a:t>individuo</a:t>
            </a:r>
            <a:r>
              <a:rPr lang="en-GB" sz="2000" dirty="0"/>
              <a:t> </a:t>
            </a:r>
            <a:r>
              <a:rPr lang="en-GB" sz="2000" dirty="0" err="1"/>
              <a:t>afferma</a:t>
            </a:r>
            <a:r>
              <a:rPr lang="en-GB" sz="2000" dirty="0"/>
              <a:t> di </a:t>
            </a:r>
            <a:r>
              <a:rPr lang="en-GB" sz="2000" dirty="0" err="1"/>
              <a:t>avere</a:t>
            </a:r>
            <a:r>
              <a:rPr lang="en-GB" sz="2000" dirty="0"/>
              <a:t>) </a:t>
            </a:r>
          </a:p>
          <a:p>
            <a:pPr marL="457200" lvl="1" indent="0">
              <a:buNone/>
            </a:pPr>
            <a:r>
              <a:rPr lang="en-GB" sz="2000" dirty="0"/>
              <a:t>2) la </a:t>
            </a:r>
            <a:r>
              <a:rPr lang="en-GB" sz="2000" dirty="0" err="1"/>
              <a:t>scelta</a:t>
            </a:r>
            <a:r>
              <a:rPr lang="en-GB" sz="2000" dirty="0"/>
              <a:t> </a:t>
            </a:r>
            <a:r>
              <a:rPr lang="en-GB" sz="2000" dirty="0" err="1"/>
              <a:t>dello</a:t>
            </a:r>
            <a:r>
              <a:rPr lang="en-GB" sz="2000" dirty="0"/>
              <a:t> </a:t>
            </a:r>
            <a:r>
              <a:rPr lang="en-GB" sz="2000" dirty="0" err="1"/>
              <a:t>strumento</a:t>
            </a:r>
            <a:r>
              <a:rPr lang="en-GB" sz="2000" dirty="0"/>
              <a:t> </a:t>
            </a:r>
            <a:r>
              <a:rPr lang="en-GB" sz="2000" dirty="0" err="1"/>
              <a:t>attraverso</a:t>
            </a:r>
            <a:r>
              <a:rPr lang="en-GB" sz="2000" dirty="0"/>
              <a:t> cui </a:t>
            </a:r>
            <a:r>
              <a:rPr lang="en-GB" sz="2000" dirty="0" err="1"/>
              <a:t>rilevare</a:t>
            </a:r>
            <a:r>
              <a:rPr lang="en-GB" sz="2000" dirty="0"/>
              <a:t> il </a:t>
            </a:r>
            <a:r>
              <a:rPr lang="en-GB" sz="2000" b="1" i="1" dirty="0" err="1"/>
              <a:t>concetto</a:t>
            </a:r>
            <a:r>
              <a:rPr lang="en-GB" sz="2000" dirty="0"/>
              <a:t> </a:t>
            </a:r>
            <a:r>
              <a:rPr lang="en-GB" sz="2000" dirty="0" err="1"/>
              <a:t>operativizzato</a:t>
            </a:r>
            <a:r>
              <a:rPr lang="en-GB" sz="2000" dirty="0"/>
              <a:t>.</a:t>
            </a:r>
          </a:p>
          <a:p>
            <a:r>
              <a:rPr lang="en-GB" sz="2000" dirty="0" err="1"/>
              <a:t>Questi</a:t>
            </a:r>
            <a:r>
              <a:rPr lang="en-GB" sz="2000" dirty="0"/>
              <a:t> due </a:t>
            </a:r>
            <a:r>
              <a:rPr lang="en-GB" sz="2000" dirty="0" err="1"/>
              <a:t>procedimenti</a:t>
            </a:r>
            <a:r>
              <a:rPr lang="en-GB" sz="2000" dirty="0"/>
              <a:t> </a:t>
            </a:r>
            <a:r>
              <a:rPr lang="en-GB" sz="2000" dirty="0" err="1"/>
              <a:t>fanno</a:t>
            </a:r>
            <a:r>
              <a:rPr lang="en-GB" sz="2000" dirty="0"/>
              <a:t> </a:t>
            </a:r>
            <a:r>
              <a:rPr lang="en-GB" sz="2000" dirty="0" err="1"/>
              <a:t>parte</a:t>
            </a:r>
            <a:r>
              <a:rPr lang="en-GB" sz="2000" dirty="0"/>
              <a:t> di </a:t>
            </a:r>
            <a:r>
              <a:rPr lang="en-GB" sz="2000" dirty="0" err="1"/>
              <a:t>quello</a:t>
            </a:r>
            <a:r>
              <a:rPr lang="en-GB" sz="2000" dirty="0"/>
              <a:t> </a:t>
            </a:r>
            <a:r>
              <a:rPr lang="en-GB" sz="2000" dirty="0" err="1"/>
              <a:t>che</a:t>
            </a:r>
            <a:r>
              <a:rPr lang="en-GB" sz="2000" dirty="0"/>
              <a:t> </a:t>
            </a:r>
            <a:r>
              <a:rPr lang="en-GB" sz="2000" dirty="0" err="1"/>
              <a:t>viene</a:t>
            </a:r>
            <a:r>
              <a:rPr lang="en-GB" sz="2000" dirty="0"/>
              <a:t> </a:t>
            </a:r>
            <a:r>
              <a:rPr lang="en-GB" sz="2000" dirty="0" err="1"/>
              <a:t>definito</a:t>
            </a:r>
            <a:r>
              <a:rPr lang="en-GB" sz="2000" dirty="0"/>
              <a:t> </a:t>
            </a:r>
            <a:r>
              <a:rPr lang="en-GB" sz="2000" b="1" i="1" dirty="0" err="1"/>
              <a:t>disegno</a:t>
            </a:r>
            <a:r>
              <a:rPr lang="en-GB" sz="2000" b="1" i="1" dirty="0"/>
              <a:t> </a:t>
            </a:r>
            <a:r>
              <a:rPr lang="en-GB" sz="2000" b="1" i="1" dirty="0" err="1"/>
              <a:t>della</a:t>
            </a:r>
            <a:r>
              <a:rPr lang="en-GB" sz="2000" b="1" i="1" dirty="0"/>
              <a:t> </a:t>
            </a:r>
            <a:r>
              <a:rPr lang="en-GB" sz="2000" b="1" i="1" dirty="0" err="1"/>
              <a:t>ricerca</a:t>
            </a:r>
            <a:r>
              <a:rPr lang="en-GB" sz="2000" i="1" dirty="0"/>
              <a:t> </a:t>
            </a:r>
            <a:r>
              <a:rPr lang="en-GB" sz="2000" dirty="0" err="1"/>
              <a:t>insieme</a:t>
            </a:r>
            <a:r>
              <a:rPr lang="en-GB" sz="2000" dirty="0"/>
              <a:t> ad </a:t>
            </a:r>
            <a:r>
              <a:rPr lang="en-GB" sz="2000" dirty="0" err="1"/>
              <a:t>altri</a:t>
            </a:r>
            <a:r>
              <a:rPr lang="en-GB" sz="2000" dirty="0"/>
              <a:t> </a:t>
            </a:r>
            <a:r>
              <a:rPr lang="en-GB" sz="2000" dirty="0" err="1"/>
              <a:t>elementi</a:t>
            </a:r>
            <a:r>
              <a:rPr lang="en-GB" sz="2000" dirty="0"/>
              <a:t>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A77AE08-9D23-7D43-85DF-448CA2D84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455431"/>
            <a:ext cx="33443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fld id="{3A00D87E-77C6-2647-ACFA-8D93CD254576}" type="slidenum">
              <a:rPr lang="it-IT" altLang="it-IT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  <a:defRPr/>
              </a:pPr>
              <a:t>16</a:t>
            </a:fld>
            <a:endParaRPr lang="it-IT" altLang="it-IT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057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4999378-1E18-6446-8E47-1A4D598FB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it-IT" sz="3500">
                <a:solidFill>
                  <a:srgbClr val="FFFFFF"/>
                </a:solidFill>
              </a:rPr>
              <a:t>Concetti semplici e concetti complessi (generali)</a:t>
            </a:r>
            <a:endParaRPr lang="en-GB" sz="3500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8A152F0-CCD6-064C-AAA6-133F25F79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718" y="2490436"/>
            <a:ext cx="7281746" cy="3567173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it-IT" sz="2100"/>
              <a:t>Vi è grande varietà dietro la nozione di concetto. </a:t>
            </a:r>
          </a:p>
          <a:p>
            <a:pPr>
              <a:lnSpc>
                <a:spcPct val="90000"/>
              </a:lnSpc>
            </a:pPr>
            <a:r>
              <a:rPr lang="it-IT" sz="2100"/>
              <a:t>Abbiamo concetti semplici come sesso, occupazione, titolo di studio, ecc., e concetti complessi come alienazione, coesione sociale, religiosità, ecc. </a:t>
            </a:r>
          </a:p>
          <a:p>
            <a:pPr>
              <a:lnSpc>
                <a:spcPct val="90000"/>
              </a:lnSpc>
            </a:pPr>
            <a:r>
              <a:rPr lang="it-IT" sz="2100"/>
              <a:t>I concetti complessi si differenziano da quelli semplici perché </a:t>
            </a:r>
            <a:r>
              <a:rPr lang="it-IT" sz="2100" i="1"/>
              <a:t>non</a:t>
            </a:r>
            <a:r>
              <a:rPr lang="it-IT" sz="2100"/>
              <a:t> sono facilmente operativizzabili. </a:t>
            </a:r>
          </a:p>
          <a:p>
            <a:pPr>
              <a:lnSpc>
                <a:spcPct val="90000"/>
              </a:lnSpc>
            </a:pPr>
            <a:r>
              <a:rPr lang="it-IT" sz="2100"/>
              <a:t>Moltissimi concetti in ambito sociale hanno un elevato livello di generalità e, pertanto, non sono osservabili in modo diretto. </a:t>
            </a:r>
          </a:p>
          <a:p>
            <a:pPr>
              <a:lnSpc>
                <a:spcPct val="90000"/>
              </a:lnSpc>
            </a:pPr>
            <a:r>
              <a:rPr lang="it-IT" sz="2100"/>
              <a:t>Molti concetti di grande importanza teorica sono così generali da non potere essere definiti in modo soddisfacente mediante un’</a:t>
            </a:r>
            <a:r>
              <a:rPr lang="it-IT" sz="2100" i="1"/>
              <a:t>unica</a:t>
            </a:r>
            <a:r>
              <a:rPr lang="it-IT" sz="2100"/>
              <a:t> operazione di “misura”.</a:t>
            </a:r>
            <a:endParaRPr lang="en-GB" sz="210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120C25E-65D2-C24C-A0BB-0EE5D9010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30718" y="6382512"/>
            <a:ext cx="514350" cy="320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fld id="{3A00D87E-77C6-2647-ACFA-8D93CD254576}" type="slidenum">
              <a:rPr lang="it-IT" altLang="it-IT" sz="900"/>
              <a:pPr>
                <a:spcAft>
                  <a:spcPts val="600"/>
                </a:spcAft>
                <a:defRPr/>
              </a:pPr>
              <a:t>17</a:t>
            </a:fld>
            <a:endParaRPr lang="it-IT" altLang="it-IT" sz="900"/>
          </a:p>
        </p:txBody>
      </p:sp>
    </p:spTree>
    <p:extLst>
      <p:ext uri="{BB962C8B-B14F-4D97-AF65-F5344CB8AC3E}">
        <p14:creationId xmlns:p14="http://schemas.microsoft.com/office/powerpoint/2010/main" val="25943809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934F751-1921-E54A-A5EB-995E4A2BC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en-GB" sz="4700"/>
              <a:t>Esempi di concetti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677373"/>
            <a:ext cx="8140446" cy="18288"/>
          </a:xfrm>
          <a:custGeom>
            <a:avLst/>
            <a:gdLst>
              <a:gd name="connsiteX0" fmla="*/ 0 w 8140446"/>
              <a:gd name="connsiteY0" fmla="*/ 0 h 18288"/>
              <a:gd name="connsiteX1" fmla="*/ 434157 w 8140446"/>
              <a:gd name="connsiteY1" fmla="*/ 0 h 18288"/>
              <a:gd name="connsiteX2" fmla="*/ 1193932 w 8140446"/>
              <a:gd name="connsiteY2" fmla="*/ 0 h 18288"/>
              <a:gd name="connsiteX3" fmla="*/ 1628089 w 8140446"/>
              <a:gd name="connsiteY3" fmla="*/ 0 h 18288"/>
              <a:gd name="connsiteX4" fmla="*/ 2225055 w 8140446"/>
              <a:gd name="connsiteY4" fmla="*/ 0 h 18288"/>
              <a:gd name="connsiteX5" fmla="*/ 3066235 w 8140446"/>
              <a:gd name="connsiteY5" fmla="*/ 0 h 18288"/>
              <a:gd name="connsiteX6" fmla="*/ 3744605 w 8140446"/>
              <a:gd name="connsiteY6" fmla="*/ 0 h 18288"/>
              <a:gd name="connsiteX7" fmla="*/ 4504380 w 8140446"/>
              <a:gd name="connsiteY7" fmla="*/ 0 h 18288"/>
              <a:gd name="connsiteX8" fmla="*/ 5101346 w 8140446"/>
              <a:gd name="connsiteY8" fmla="*/ 0 h 18288"/>
              <a:gd name="connsiteX9" fmla="*/ 5779717 w 8140446"/>
              <a:gd name="connsiteY9" fmla="*/ 0 h 18288"/>
              <a:gd name="connsiteX10" fmla="*/ 6620896 w 8140446"/>
              <a:gd name="connsiteY10" fmla="*/ 0 h 18288"/>
              <a:gd name="connsiteX11" fmla="*/ 7136458 w 8140446"/>
              <a:gd name="connsiteY11" fmla="*/ 0 h 18288"/>
              <a:gd name="connsiteX12" fmla="*/ 8140446 w 8140446"/>
              <a:gd name="connsiteY12" fmla="*/ 0 h 18288"/>
              <a:gd name="connsiteX13" fmla="*/ 8140446 w 8140446"/>
              <a:gd name="connsiteY13" fmla="*/ 18288 h 18288"/>
              <a:gd name="connsiteX14" fmla="*/ 7543480 w 8140446"/>
              <a:gd name="connsiteY14" fmla="*/ 18288 h 18288"/>
              <a:gd name="connsiteX15" fmla="*/ 7109323 w 8140446"/>
              <a:gd name="connsiteY15" fmla="*/ 18288 h 18288"/>
              <a:gd name="connsiteX16" fmla="*/ 6430952 w 8140446"/>
              <a:gd name="connsiteY16" fmla="*/ 18288 h 18288"/>
              <a:gd name="connsiteX17" fmla="*/ 5915391 w 8140446"/>
              <a:gd name="connsiteY17" fmla="*/ 18288 h 18288"/>
              <a:gd name="connsiteX18" fmla="*/ 5237020 w 8140446"/>
              <a:gd name="connsiteY18" fmla="*/ 18288 h 18288"/>
              <a:gd name="connsiteX19" fmla="*/ 4558650 w 8140446"/>
              <a:gd name="connsiteY19" fmla="*/ 18288 h 18288"/>
              <a:gd name="connsiteX20" fmla="*/ 3880279 w 8140446"/>
              <a:gd name="connsiteY20" fmla="*/ 18288 h 18288"/>
              <a:gd name="connsiteX21" fmla="*/ 3201909 w 8140446"/>
              <a:gd name="connsiteY21" fmla="*/ 18288 h 18288"/>
              <a:gd name="connsiteX22" fmla="*/ 2604943 w 8140446"/>
              <a:gd name="connsiteY22" fmla="*/ 18288 h 18288"/>
              <a:gd name="connsiteX23" fmla="*/ 1845168 w 8140446"/>
              <a:gd name="connsiteY23" fmla="*/ 18288 h 18288"/>
              <a:gd name="connsiteX24" fmla="*/ 1166797 w 8140446"/>
              <a:gd name="connsiteY24" fmla="*/ 18288 h 18288"/>
              <a:gd name="connsiteX25" fmla="*/ 0 w 8140446"/>
              <a:gd name="connsiteY25" fmla="*/ 18288 h 18288"/>
              <a:gd name="connsiteX26" fmla="*/ 0 w 8140446"/>
              <a:gd name="connsiteY26" fmla="*/ 0 h 18288"/>
              <a:gd name="connsiteX0" fmla="*/ 0 w 8140446"/>
              <a:gd name="connsiteY0" fmla="*/ 0 h 18288"/>
              <a:gd name="connsiteX1" fmla="*/ 596966 w 8140446"/>
              <a:gd name="connsiteY1" fmla="*/ 0 h 18288"/>
              <a:gd name="connsiteX2" fmla="*/ 1031123 w 8140446"/>
              <a:gd name="connsiteY2" fmla="*/ 0 h 18288"/>
              <a:gd name="connsiteX3" fmla="*/ 1872303 w 8140446"/>
              <a:gd name="connsiteY3" fmla="*/ 0 h 18288"/>
              <a:gd name="connsiteX4" fmla="*/ 2469269 w 8140446"/>
              <a:gd name="connsiteY4" fmla="*/ 0 h 18288"/>
              <a:gd name="connsiteX5" fmla="*/ 3066235 w 8140446"/>
              <a:gd name="connsiteY5" fmla="*/ 0 h 18288"/>
              <a:gd name="connsiteX6" fmla="*/ 3907414 w 8140446"/>
              <a:gd name="connsiteY6" fmla="*/ 0 h 18288"/>
              <a:gd name="connsiteX7" fmla="*/ 4422976 w 8140446"/>
              <a:gd name="connsiteY7" fmla="*/ 0 h 18288"/>
              <a:gd name="connsiteX8" fmla="*/ 5264155 w 8140446"/>
              <a:gd name="connsiteY8" fmla="*/ 0 h 18288"/>
              <a:gd name="connsiteX9" fmla="*/ 6105335 w 8140446"/>
              <a:gd name="connsiteY9" fmla="*/ 0 h 18288"/>
              <a:gd name="connsiteX10" fmla="*/ 6783705 w 8140446"/>
              <a:gd name="connsiteY10" fmla="*/ 0 h 18288"/>
              <a:gd name="connsiteX11" fmla="*/ 8140446 w 8140446"/>
              <a:gd name="connsiteY11" fmla="*/ 0 h 18288"/>
              <a:gd name="connsiteX12" fmla="*/ 8140446 w 8140446"/>
              <a:gd name="connsiteY12" fmla="*/ 18288 h 18288"/>
              <a:gd name="connsiteX13" fmla="*/ 7706289 w 8140446"/>
              <a:gd name="connsiteY13" fmla="*/ 18288 h 18288"/>
              <a:gd name="connsiteX14" fmla="*/ 6865109 w 8140446"/>
              <a:gd name="connsiteY14" fmla="*/ 18288 h 18288"/>
              <a:gd name="connsiteX15" fmla="*/ 6349548 w 8140446"/>
              <a:gd name="connsiteY15" fmla="*/ 18288 h 18288"/>
              <a:gd name="connsiteX16" fmla="*/ 5671177 w 8140446"/>
              <a:gd name="connsiteY16" fmla="*/ 18288 h 18288"/>
              <a:gd name="connsiteX17" fmla="*/ 4829998 w 8140446"/>
              <a:gd name="connsiteY17" fmla="*/ 18288 h 18288"/>
              <a:gd name="connsiteX18" fmla="*/ 4151627 w 8140446"/>
              <a:gd name="connsiteY18" fmla="*/ 18288 h 18288"/>
              <a:gd name="connsiteX19" fmla="*/ 3717470 w 8140446"/>
              <a:gd name="connsiteY19" fmla="*/ 18288 h 18288"/>
              <a:gd name="connsiteX20" fmla="*/ 3201909 w 8140446"/>
              <a:gd name="connsiteY20" fmla="*/ 18288 h 18288"/>
              <a:gd name="connsiteX21" fmla="*/ 2360729 w 8140446"/>
              <a:gd name="connsiteY21" fmla="*/ 18288 h 18288"/>
              <a:gd name="connsiteX22" fmla="*/ 1682359 w 8140446"/>
              <a:gd name="connsiteY22" fmla="*/ 18288 h 18288"/>
              <a:gd name="connsiteX23" fmla="*/ 1166797 w 8140446"/>
              <a:gd name="connsiteY23" fmla="*/ 18288 h 18288"/>
              <a:gd name="connsiteX24" fmla="*/ 0 w 8140446"/>
              <a:gd name="connsiteY24" fmla="*/ 18288 h 18288"/>
              <a:gd name="connsiteX25" fmla="*/ 0 w 8140446"/>
              <a:gd name="connsiteY2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140446" h="18288" fill="none" extrusionOk="0">
                <a:moveTo>
                  <a:pt x="0" y="0"/>
                </a:moveTo>
                <a:cubicBezTo>
                  <a:pt x="87427" y="6231"/>
                  <a:pt x="309612" y="-26324"/>
                  <a:pt x="434157" y="0"/>
                </a:cubicBezTo>
                <a:cubicBezTo>
                  <a:pt x="536972" y="29330"/>
                  <a:pt x="959392" y="28619"/>
                  <a:pt x="1193932" y="0"/>
                </a:cubicBezTo>
                <a:cubicBezTo>
                  <a:pt x="1446097" y="13819"/>
                  <a:pt x="1471680" y="7203"/>
                  <a:pt x="1628089" y="0"/>
                </a:cubicBezTo>
                <a:cubicBezTo>
                  <a:pt x="1817415" y="4047"/>
                  <a:pt x="1949536" y="-59324"/>
                  <a:pt x="2225055" y="0"/>
                </a:cubicBezTo>
                <a:cubicBezTo>
                  <a:pt x="2520490" y="18365"/>
                  <a:pt x="2717469" y="18707"/>
                  <a:pt x="3066235" y="0"/>
                </a:cubicBezTo>
                <a:cubicBezTo>
                  <a:pt x="3437075" y="3751"/>
                  <a:pt x="3408347" y="31644"/>
                  <a:pt x="3744605" y="0"/>
                </a:cubicBezTo>
                <a:cubicBezTo>
                  <a:pt x="4097249" y="-11527"/>
                  <a:pt x="4249699" y="-32555"/>
                  <a:pt x="4504380" y="0"/>
                </a:cubicBezTo>
                <a:cubicBezTo>
                  <a:pt x="4737570" y="17980"/>
                  <a:pt x="4877497" y="1006"/>
                  <a:pt x="5101346" y="0"/>
                </a:cubicBezTo>
                <a:cubicBezTo>
                  <a:pt x="5359305" y="-15330"/>
                  <a:pt x="5447195" y="7257"/>
                  <a:pt x="5779717" y="0"/>
                </a:cubicBezTo>
                <a:cubicBezTo>
                  <a:pt x="6090019" y="-17621"/>
                  <a:pt x="6273151" y="4279"/>
                  <a:pt x="6620896" y="0"/>
                </a:cubicBezTo>
                <a:cubicBezTo>
                  <a:pt x="6968586" y="34056"/>
                  <a:pt x="6990073" y="23587"/>
                  <a:pt x="7136458" y="0"/>
                </a:cubicBezTo>
                <a:cubicBezTo>
                  <a:pt x="7320575" y="20480"/>
                  <a:pt x="7847401" y="-6173"/>
                  <a:pt x="8140446" y="0"/>
                </a:cubicBezTo>
                <a:cubicBezTo>
                  <a:pt x="8139878" y="7862"/>
                  <a:pt x="8140227" y="13269"/>
                  <a:pt x="8140446" y="18288"/>
                </a:cubicBezTo>
                <a:cubicBezTo>
                  <a:pt x="7908069" y="-20636"/>
                  <a:pt x="7683037" y="21977"/>
                  <a:pt x="7543480" y="18288"/>
                </a:cubicBezTo>
                <a:cubicBezTo>
                  <a:pt x="7393752" y="10050"/>
                  <a:pt x="7221032" y="-3229"/>
                  <a:pt x="7109323" y="18288"/>
                </a:cubicBezTo>
                <a:cubicBezTo>
                  <a:pt x="7015297" y="22483"/>
                  <a:pt x="6599332" y="40899"/>
                  <a:pt x="6430952" y="18288"/>
                </a:cubicBezTo>
                <a:cubicBezTo>
                  <a:pt x="6292915" y="-34150"/>
                  <a:pt x="6142305" y="21507"/>
                  <a:pt x="5915391" y="18288"/>
                </a:cubicBezTo>
                <a:cubicBezTo>
                  <a:pt x="5682725" y="47843"/>
                  <a:pt x="5440566" y="31420"/>
                  <a:pt x="5237020" y="18288"/>
                </a:cubicBezTo>
                <a:cubicBezTo>
                  <a:pt x="5046456" y="10577"/>
                  <a:pt x="4706449" y="51976"/>
                  <a:pt x="4558650" y="18288"/>
                </a:cubicBezTo>
                <a:cubicBezTo>
                  <a:pt x="4361396" y="-987"/>
                  <a:pt x="4145362" y="-22303"/>
                  <a:pt x="3880279" y="18288"/>
                </a:cubicBezTo>
                <a:cubicBezTo>
                  <a:pt x="3610716" y="25411"/>
                  <a:pt x="3472690" y="4008"/>
                  <a:pt x="3201909" y="18288"/>
                </a:cubicBezTo>
                <a:cubicBezTo>
                  <a:pt x="2913595" y="35097"/>
                  <a:pt x="2753317" y="-1149"/>
                  <a:pt x="2604943" y="18288"/>
                </a:cubicBezTo>
                <a:cubicBezTo>
                  <a:pt x="2450130" y="36989"/>
                  <a:pt x="1974183" y="40159"/>
                  <a:pt x="1845168" y="18288"/>
                </a:cubicBezTo>
                <a:cubicBezTo>
                  <a:pt x="1677929" y="220"/>
                  <a:pt x="1378098" y="-772"/>
                  <a:pt x="1166797" y="18288"/>
                </a:cubicBezTo>
                <a:cubicBezTo>
                  <a:pt x="921150" y="53277"/>
                  <a:pt x="327457" y="47297"/>
                  <a:pt x="0" y="18288"/>
                </a:cubicBezTo>
                <a:cubicBezTo>
                  <a:pt x="-589" y="13471"/>
                  <a:pt x="-474" y="7409"/>
                  <a:pt x="0" y="0"/>
                </a:cubicBezTo>
                <a:close/>
              </a:path>
              <a:path w="8140446" h="18288" stroke="0" extrusionOk="0">
                <a:moveTo>
                  <a:pt x="0" y="0"/>
                </a:moveTo>
                <a:cubicBezTo>
                  <a:pt x="136968" y="-25482"/>
                  <a:pt x="379786" y="11224"/>
                  <a:pt x="596966" y="0"/>
                </a:cubicBezTo>
                <a:cubicBezTo>
                  <a:pt x="815878" y="-21223"/>
                  <a:pt x="832062" y="11868"/>
                  <a:pt x="1031123" y="0"/>
                </a:cubicBezTo>
                <a:cubicBezTo>
                  <a:pt x="1256800" y="-30738"/>
                  <a:pt x="1658090" y="-20345"/>
                  <a:pt x="1872303" y="0"/>
                </a:cubicBezTo>
                <a:cubicBezTo>
                  <a:pt x="2115604" y="28431"/>
                  <a:pt x="2277865" y="-40642"/>
                  <a:pt x="2469269" y="0"/>
                </a:cubicBezTo>
                <a:cubicBezTo>
                  <a:pt x="2679731" y="25919"/>
                  <a:pt x="2788602" y="-6498"/>
                  <a:pt x="3066235" y="0"/>
                </a:cubicBezTo>
                <a:cubicBezTo>
                  <a:pt x="3325663" y="-14487"/>
                  <a:pt x="3706561" y="67517"/>
                  <a:pt x="3907414" y="0"/>
                </a:cubicBezTo>
                <a:cubicBezTo>
                  <a:pt x="4127229" y="-37113"/>
                  <a:pt x="4179037" y="-8167"/>
                  <a:pt x="4422976" y="0"/>
                </a:cubicBezTo>
                <a:cubicBezTo>
                  <a:pt x="4683575" y="-28486"/>
                  <a:pt x="5055803" y="-13799"/>
                  <a:pt x="5264155" y="0"/>
                </a:cubicBezTo>
                <a:cubicBezTo>
                  <a:pt x="5513566" y="14315"/>
                  <a:pt x="5735215" y="2768"/>
                  <a:pt x="6105335" y="0"/>
                </a:cubicBezTo>
                <a:cubicBezTo>
                  <a:pt x="6510913" y="-12587"/>
                  <a:pt x="6456171" y="3247"/>
                  <a:pt x="6783705" y="0"/>
                </a:cubicBezTo>
                <a:cubicBezTo>
                  <a:pt x="7057099" y="-15461"/>
                  <a:pt x="7592067" y="5384"/>
                  <a:pt x="8140446" y="0"/>
                </a:cubicBezTo>
                <a:cubicBezTo>
                  <a:pt x="8140452" y="8597"/>
                  <a:pt x="8141122" y="9732"/>
                  <a:pt x="8140446" y="18288"/>
                </a:cubicBezTo>
                <a:cubicBezTo>
                  <a:pt x="7961834" y="8406"/>
                  <a:pt x="7874097" y="10350"/>
                  <a:pt x="7706289" y="18288"/>
                </a:cubicBezTo>
                <a:cubicBezTo>
                  <a:pt x="7582508" y="-14920"/>
                  <a:pt x="7179551" y="-33111"/>
                  <a:pt x="6865109" y="18288"/>
                </a:cubicBezTo>
                <a:cubicBezTo>
                  <a:pt x="6583382" y="24117"/>
                  <a:pt x="6525821" y="36696"/>
                  <a:pt x="6349548" y="18288"/>
                </a:cubicBezTo>
                <a:cubicBezTo>
                  <a:pt x="6209953" y="10881"/>
                  <a:pt x="5959707" y="-47828"/>
                  <a:pt x="5671177" y="18288"/>
                </a:cubicBezTo>
                <a:cubicBezTo>
                  <a:pt x="5387744" y="29809"/>
                  <a:pt x="5228514" y="101507"/>
                  <a:pt x="4829998" y="18288"/>
                </a:cubicBezTo>
                <a:cubicBezTo>
                  <a:pt x="4415646" y="-28596"/>
                  <a:pt x="4343809" y="28954"/>
                  <a:pt x="4151627" y="18288"/>
                </a:cubicBezTo>
                <a:cubicBezTo>
                  <a:pt x="3950673" y="-9796"/>
                  <a:pt x="3879947" y="41143"/>
                  <a:pt x="3717470" y="18288"/>
                </a:cubicBezTo>
                <a:cubicBezTo>
                  <a:pt x="3558660" y="10110"/>
                  <a:pt x="3468854" y="29375"/>
                  <a:pt x="3201909" y="18288"/>
                </a:cubicBezTo>
                <a:cubicBezTo>
                  <a:pt x="2965673" y="10505"/>
                  <a:pt x="2568327" y="22116"/>
                  <a:pt x="2360729" y="18288"/>
                </a:cubicBezTo>
                <a:cubicBezTo>
                  <a:pt x="2171885" y="49144"/>
                  <a:pt x="1923258" y="16020"/>
                  <a:pt x="1682359" y="18288"/>
                </a:cubicBezTo>
                <a:cubicBezTo>
                  <a:pt x="1430698" y="-2378"/>
                  <a:pt x="1324229" y="-1751"/>
                  <a:pt x="1166797" y="18288"/>
                </a:cubicBezTo>
                <a:cubicBezTo>
                  <a:pt x="1001390" y="41795"/>
                  <a:pt x="324313" y="57964"/>
                  <a:pt x="0" y="18288"/>
                </a:cubicBezTo>
                <a:cubicBezTo>
                  <a:pt x="285" y="13135"/>
                  <a:pt x="532" y="5956"/>
                  <a:pt x="0" y="0"/>
                </a:cubicBezTo>
                <a:close/>
              </a:path>
              <a:path w="8140446" h="18288" fill="none" stroke="0" extrusionOk="0">
                <a:moveTo>
                  <a:pt x="0" y="0"/>
                </a:moveTo>
                <a:cubicBezTo>
                  <a:pt x="69532" y="-6557"/>
                  <a:pt x="264219" y="3919"/>
                  <a:pt x="434157" y="0"/>
                </a:cubicBezTo>
                <a:cubicBezTo>
                  <a:pt x="600013" y="9090"/>
                  <a:pt x="921449" y="-13478"/>
                  <a:pt x="1193932" y="0"/>
                </a:cubicBezTo>
                <a:cubicBezTo>
                  <a:pt x="1443592" y="14844"/>
                  <a:pt x="1471188" y="10722"/>
                  <a:pt x="1628089" y="0"/>
                </a:cubicBezTo>
                <a:cubicBezTo>
                  <a:pt x="1750006" y="-24149"/>
                  <a:pt x="1967480" y="-14904"/>
                  <a:pt x="2225055" y="0"/>
                </a:cubicBezTo>
                <a:cubicBezTo>
                  <a:pt x="2503918" y="19247"/>
                  <a:pt x="2709263" y="-16351"/>
                  <a:pt x="3066235" y="0"/>
                </a:cubicBezTo>
                <a:cubicBezTo>
                  <a:pt x="3429723" y="-1627"/>
                  <a:pt x="3399401" y="30976"/>
                  <a:pt x="3744605" y="0"/>
                </a:cubicBezTo>
                <a:cubicBezTo>
                  <a:pt x="4081920" y="-40602"/>
                  <a:pt x="4258272" y="-2441"/>
                  <a:pt x="4504380" y="0"/>
                </a:cubicBezTo>
                <a:cubicBezTo>
                  <a:pt x="4760039" y="21121"/>
                  <a:pt x="4866555" y="-1351"/>
                  <a:pt x="5101346" y="0"/>
                </a:cubicBezTo>
                <a:cubicBezTo>
                  <a:pt x="5336279" y="1859"/>
                  <a:pt x="5465100" y="30801"/>
                  <a:pt x="5779717" y="0"/>
                </a:cubicBezTo>
                <a:cubicBezTo>
                  <a:pt x="6117018" y="-2879"/>
                  <a:pt x="6273497" y="-5002"/>
                  <a:pt x="6620896" y="0"/>
                </a:cubicBezTo>
                <a:cubicBezTo>
                  <a:pt x="6972306" y="38666"/>
                  <a:pt x="6992056" y="28334"/>
                  <a:pt x="7136458" y="0"/>
                </a:cubicBezTo>
                <a:cubicBezTo>
                  <a:pt x="7325567" y="-61201"/>
                  <a:pt x="7766555" y="-88399"/>
                  <a:pt x="8140446" y="0"/>
                </a:cubicBezTo>
                <a:cubicBezTo>
                  <a:pt x="8140031" y="7748"/>
                  <a:pt x="8139515" y="13015"/>
                  <a:pt x="8140446" y="18288"/>
                </a:cubicBezTo>
                <a:cubicBezTo>
                  <a:pt x="7892673" y="-4012"/>
                  <a:pt x="7668025" y="650"/>
                  <a:pt x="7543480" y="18288"/>
                </a:cubicBezTo>
                <a:cubicBezTo>
                  <a:pt x="7406710" y="-3467"/>
                  <a:pt x="7207646" y="8893"/>
                  <a:pt x="7109323" y="18288"/>
                </a:cubicBezTo>
                <a:cubicBezTo>
                  <a:pt x="6993037" y="49011"/>
                  <a:pt x="6598723" y="59405"/>
                  <a:pt x="6430952" y="18288"/>
                </a:cubicBezTo>
                <a:cubicBezTo>
                  <a:pt x="6284771" y="15315"/>
                  <a:pt x="6162730" y="20350"/>
                  <a:pt x="5915391" y="18288"/>
                </a:cubicBezTo>
                <a:cubicBezTo>
                  <a:pt x="5684668" y="13603"/>
                  <a:pt x="5422852" y="53618"/>
                  <a:pt x="5237020" y="18288"/>
                </a:cubicBezTo>
                <a:cubicBezTo>
                  <a:pt x="5035482" y="26296"/>
                  <a:pt x="4719808" y="55145"/>
                  <a:pt x="4558650" y="18288"/>
                </a:cubicBezTo>
                <a:cubicBezTo>
                  <a:pt x="4375169" y="-35587"/>
                  <a:pt x="4137553" y="12086"/>
                  <a:pt x="3880279" y="18288"/>
                </a:cubicBezTo>
                <a:cubicBezTo>
                  <a:pt x="3624533" y="32648"/>
                  <a:pt x="3467387" y="6480"/>
                  <a:pt x="3201909" y="18288"/>
                </a:cubicBezTo>
                <a:cubicBezTo>
                  <a:pt x="2918126" y="73342"/>
                  <a:pt x="2717830" y="-17156"/>
                  <a:pt x="2604943" y="18288"/>
                </a:cubicBezTo>
                <a:cubicBezTo>
                  <a:pt x="2496133" y="44525"/>
                  <a:pt x="2003915" y="18254"/>
                  <a:pt x="1845168" y="18288"/>
                </a:cubicBezTo>
                <a:cubicBezTo>
                  <a:pt x="1694518" y="14989"/>
                  <a:pt x="1344959" y="44188"/>
                  <a:pt x="1166797" y="18288"/>
                </a:cubicBezTo>
                <a:cubicBezTo>
                  <a:pt x="935925" y="69451"/>
                  <a:pt x="319712" y="-63972"/>
                  <a:pt x="0" y="18288"/>
                </a:cubicBezTo>
                <a:cubicBezTo>
                  <a:pt x="1307" y="12414"/>
                  <a:pt x="-32" y="574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140446"/>
                      <a:gd name="connsiteY0" fmla="*/ 0 h 18288"/>
                      <a:gd name="connsiteX1" fmla="*/ 434157 w 8140446"/>
                      <a:gd name="connsiteY1" fmla="*/ 0 h 18288"/>
                      <a:gd name="connsiteX2" fmla="*/ 1193932 w 8140446"/>
                      <a:gd name="connsiteY2" fmla="*/ 0 h 18288"/>
                      <a:gd name="connsiteX3" fmla="*/ 1628089 w 8140446"/>
                      <a:gd name="connsiteY3" fmla="*/ 0 h 18288"/>
                      <a:gd name="connsiteX4" fmla="*/ 2225055 w 8140446"/>
                      <a:gd name="connsiteY4" fmla="*/ 0 h 18288"/>
                      <a:gd name="connsiteX5" fmla="*/ 3066235 w 8140446"/>
                      <a:gd name="connsiteY5" fmla="*/ 0 h 18288"/>
                      <a:gd name="connsiteX6" fmla="*/ 3744605 w 8140446"/>
                      <a:gd name="connsiteY6" fmla="*/ 0 h 18288"/>
                      <a:gd name="connsiteX7" fmla="*/ 4504380 w 8140446"/>
                      <a:gd name="connsiteY7" fmla="*/ 0 h 18288"/>
                      <a:gd name="connsiteX8" fmla="*/ 5101346 w 8140446"/>
                      <a:gd name="connsiteY8" fmla="*/ 0 h 18288"/>
                      <a:gd name="connsiteX9" fmla="*/ 5779717 w 8140446"/>
                      <a:gd name="connsiteY9" fmla="*/ 0 h 18288"/>
                      <a:gd name="connsiteX10" fmla="*/ 6620896 w 8140446"/>
                      <a:gd name="connsiteY10" fmla="*/ 0 h 18288"/>
                      <a:gd name="connsiteX11" fmla="*/ 7136458 w 8140446"/>
                      <a:gd name="connsiteY11" fmla="*/ 0 h 18288"/>
                      <a:gd name="connsiteX12" fmla="*/ 8140446 w 8140446"/>
                      <a:gd name="connsiteY12" fmla="*/ 0 h 18288"/>
                      <a:gd name="connsiteX13" fmla="*/ 8140446 w 8140446"/>
                      <a:gd name="connsiteY13" fmla="*/ 18288 h 18288"/>
                      <a:gd name="connsiteX14" fmla="*/ 7543480 w 8140446"/>
                      <a:gd name="connsiteY14" fmla="*/ 18288 h 18288"/>
                      <a:gd name="connsiteX15" fmla="*/ 7109323 w 8140446"/>
                      <a:gd name="connsiteY15" fmla="*/ 18288 h 18288"/>
                      <a:gd name="connsiteX16" fmla="*/ 6430952 w 8140446"/>
                      <a:gd name="connsiteY16" fmla="*/ 18288 h 18288"/>
                      <a:gd name="connsiteX17" fmla="*/ 5915391 w 8140446"/>
                      <a:gd name="connsiteY17" fmla="*/ 18288 h 18288"/>
                      <a:gd name="connsiteX18" fmla="*/ 5237020 w 8140446"/>
                      <a:gd name="connsiteY18" fmla="*/ 18288 h 18288"/>
                      <a:gd name="connsiteX19" fmla="*/ 4558650 w 8140446"/>
                      <a:gd name="connsiteY19" fmla="*/ 18288 h 18288"/>
                      <a:gd name="connsiteX20" fmla="*/ 3880279 w 8140446"/>
                      <a:gd name="connsiteY20" fmla="*/ 18288 h 18288"/>
                      <a:gd name="connsiteX21" fmla="*/ 3201909 w 8140446"/>
                      <a:gd name="connsiteY21" fmla="*/ 18288 h 18288"/>
                      <a:gd name="connsiteX22" fmla="*/ 2604943 w 8140446"/>
                      <a:gd name="connsiteY22" fmla="*/ 18288 h 18288"/>
                      <a:gd name="connsiteX23" fmla="*/ 1845168 w 8140446"/>
                      <a:gd name="connsiteY23" fmla="*/ 18288 h 18288"/>
                      <a:gd name="connsiteX24" fmla="*/ 1166797 w 8140446"/>
                      <a:gd name="connsiteY24" fmla="*/ 18288 h 18288"/>
                      <a:gd name="connsiteX25" fmla="*/ 0 w 8140446"/>
                      <a:gd name="connsiteY25" fmla="*/ 18288 h 18288"/>
                      <a:gd name="connsiteX26" fmla="*/ 0 w 8140446"/>
                      <a:gd name="connsiteY26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8140446" h="18288" fill="none" extrusionOk="0">
                        <a:moveTo>
                          <a:pt x="0" y="0"/>
                        </a:moveTo>
                        <a:cubicBezTo>
                          <a:pt x="94920" y="9103"/>
                          <a:pt x="287892" y="-4966"/>
                          <a:pt x="434157" y="0"/>
                        </a:cubicBezTo>
                        <a:cubicBezTo>
                          <a:pt x="580422" y="4966"/>
                          <a:pt x="943595" y="-14182"/>
                          <a:pt x="1193932" y="0"/>
                        </a:cubicBezTo>
                        <a:cubicBezTo>
                          <a:pt x="1444270" y="14182"/>
                          <a:pt x="1472129" y="5523"/>
                          <a:pt x="1628089" y="0"/>
                        </a:cubicBezTo>
                        <a:cubicBezTo>
                          <a:pt x="1784049" y="-5523"/>
                          <a:pt x="1962419" y="-17322"/>
                          <a:pt x="2225055" y="0"/>
                        </a:cubicBezTo>
                        <a:cubicBezTo>
                          <a:pt x="2487691" y="17322"/>
                          <a:pt x="2700681" y="1311"/>
                          <a:pt x="3066235" y="0"/>
                        </a:cubicBezTo>
                        <a:cubicBezTo>
                          <a:pt x="3431789" y="-1311"/>
                          <a:pt x="3405662" y="25081"/>
                          <a:pt x="3744605" y="0"/>
                        </a:cubicBezTo>
                        <a:cubicBezTo>
                          <a:pt x="4083548" y="-25081"/>
                          <a:pt x="4265111" y="-11945"/>
                          <a:pt x="4504380" y="0"/>
                        </a:cubicBezTo>
                        <a:cubicBezTo>
                          <a:pt x="4743649" y="11945"/>
                          <a:pt x="4860394" y="-2832"/>
                          <a:pt x="5101346" y="0"/>
                        </a:cubicBezTo>
                        <a:cubicBezTo>
                          <a:pt x="5342298" y="2832"/>
                          <a:pt x="5456387" y="23676"/>
                          <a:pt x="5779717" y="0"/>
                        </a:cubicBezTo>
                        <a:cubicBezTo>
                          <a:pt x="6103047" y="-23676"/>
                          <a:pt x="6270379" y="-37291"/>
                          <a:pt x="6620896" y="0"/>
                        </a:cubicBezTo>
                        <a:cubicBezTo>
                          <a:pt x="6971413" y="37291"/>
                          <a:pt x="6989068" y="24674"/>
                          <a:pt x="7136458" y="0"/>
                        </a:cubicBezTo>
                        <a:cubicBezTo>
                          <a:pt x="7283848" y="-24674"/>
                          <a:pt x="7752532" y="-22436"/>
                          <a:pt x="8140446" y="0"/>
                        </a:cubicBezTo>
                        <a:cubicBezTo>
                          <a:pt x="8140314" y="7702"/>
                          <a:pt x="8140234" y="13511"/>
                          <a:pt x="8140446" y="18288"/>
                        </a:cubicBezTo>
                        <a:cubicBezTo>
                          <a:pt x="7906329" y="-3043"/>
                          <a:pt x="7681180" y="27465"/>
                          <a:pt x="7543480" y="18288"/>
                        </a:cubicBezTo>
                        <a:cubicBezTo>
                          <a:pt x="7405780" y="9111"/>
                          <a:pt x="7216607" y="3660"/>
                          <a:pt x="7109323" y="18288"/>
                        </a:cubicBezTo>
                        <a:cubicBezTo>
                          <a:pt x="7002039" y="32916"/>
                          <a:pt x="6576231" y="42692"/>
                          <a:pt x="6430952" y="18288"/>
                        </a:cubicBezTo>
                        <a:cubicBezTo>
                          <a:pt x="6285673" y="-6116"/>
                          <a:pt x="6138840" y="34521"/>
                          <a:pt x="5915391" y="18288"/>
                        </a:cubicBezTo>
                        <a:cubicBezTo>
                          <a:pt x="5691942" y="2055"/>
                          <a:pt x="5459460" y="51666"/>
                          <a:pt x="5237020" y="18288"/>
                        </a:cubicBezTo>
                        <a:cubicBezTo>
                          <a:pt x="5014580" y="-15090"/>
                          <a:pt x="4747677" y="40449"/>
                          <a:pt x="4558650" y="18288"/>
                        </a:cubicBezTo>
                        <a:cubicBezTo>
                          <a:pt x="4369623" y="-3873"/>
                          <a:pt x="4146061" y="12568"/>
                          <a:pt x="3880279" y="18288"/>
                        </a:cubicBezTo>
                        <a:cubicBezTo>
                          <a:pt x="3614497" y="24008"/>
                          <a:pt x="3473808" y="-12908"/>
                          <a:pt x="3201909" y="18288"/>
                        </a:cubicBezTo>
                        <a:cubicBezTo>
                          <a:pt x="2930010" y="49484"/>
                          <a:pt x="2728175" y="-3430"/>
                          <a:pt x="2604943" y="18288"/>
                        </a:cubicBezTo>
                        <a:cubicBezTo>
                          <a:pt x="2481711" y="40006"/>
                          <a:pt x="2004334" y="26952"/>
                          <a:pt x="1845168" y="18288"/>
                        </a:cubicBezTo>
                        <a:cubicBezTo>
                          <a:pt x="1686003" y="9624"/>
                          <a:pt x="1375070" y="37580"/>
                          <a:pt x="1166797" y="18288"/>
                        </a:cubicBezTo>
                        <a:cubicBezTo>
                          <a:pt x="958524" y="-1004"/>
                          <a:pt x="342846" y="8880"/>
                          <a:pt x="0" y="18288"/>
                        </a:cubicBezTo>
                        <a:cubicBezTo>
                          <a:pt x="129" y="13298"/>
                          <a:pt x="-675" y="6857"/>
                          <a:pt x="0" y="0"/>
                        </a:cubicBezTo>
                        <a:close/>
                      </a:path>
                      <a:path w="8140446" h="18288" stroke="0" extrusionOk="0">
                        <a:moveTo>
                          <a:pt x="0" y="0"/>
                        </a:moveTo>
                        <a:cubicBezTo>
                          <a:pt x="142435" y="-24533"/>
                          <a:pt x="380026" y="17447"/>
                          <a:pt x="596966" y="0"/>
                        </a:cubicBezTo>
                        <a:cubicBezTo>
                          <a:pt x="813906" y="-17447"/>
                          <a:pt x="830530" y="13462"/>
                          <a:pt x="1031123" y="0"/>
                        </a:cubicBezTo>
                        <a:cubicBezTo>
                          <a:pt x="1231716" y="-13462"/>
                          <a:pt x="1634038" y="0"/>
                          <a:pt x="1872303" y="0"/>
                        </a:cubicBezTo>
                        <a:cubicBezTo>
                          <a:pt x="2110568" y="0"/>
                          <a:pt x="2261934" y="-25727"/>
                          <a:pt x="2469269" y="0"/>
                        </a:cubicBezTo>
                        <a:cubicBezTo>
                          <a:pt x="2676604" y="25727"/>
                          <a:pt x="2790440" y="16284"/>
                          <a:pt x="3066235" y="0"/>
                        </a:cubicBezTo>
                        <a:cubicBezTo>
                          <a:pt x="3342030" y="-16284"/>
                          <a:pt x="3685603" y="41976"/>
                          <a:pt x="3907414" y="0"/>
                        </a:cubicBezTo>
                        <a:cubicBezTo>
                          <a:pt x="4129225" y="-41976"/>
                          <a:pt x="4177416" y="-7598"/>
                          <a:pt x="4422976" y="0"/>
                        </a:cubicBezTo>
                        <a:cubicBezTo>
                          <a:pt x="4668536" y="7598"/>
                          <a:pt x="5023499" y="-28058"/>
                          <a:pt x="5264155" y="0"/>
                        </a:cubicBezTo>
                        <a:cubicBezTo>
                          <a:pt x="5504811" y="28058"/>
                          <a:pt x="5703675" y="13288"/>
                          <a:pt x="6105335" y="0"/>
                        </a:cubicBezTo>
                        <a:cubicBezTo>
                          <a:pt x="6506995" y="-13288"/>
                          <a:pt x="6455516" y="-5124"/>
                          <a:pt x="6783705" y="0"/>
                        </a:cubicBezTo>
                        <a:cubicBezTo>
                          <a:pt x="7111894" y="5124"/>
                          <a:pt x="7512856" y="10604"/>
                          <a:pt x="8140446" y="0"/>
                        </a:cubicBezTo>
                        <a:cubicBezTo>
                          <a:pt x="8140458" y="8833"/>
                          <a:pt x="8140986" y="9830"/>
                          <a:pt x="8140446" y="18288"/>
                        </a:cubicBezTo>
                        <a:cubicBezTo>
                          <a:pt x="7959314" y="3345"/>
                          <a:pt x="7870113" y="10437"/>
                          <a:pt x="7706289" y="18288"/>
                        </a:cubicBezTo>
                        <a:cubicBezTo>
                          <a:pt x="7542465" y="26139"/>
                          <a:pt x="7157940" y="17482"/>
                          <a:pt x="6865109" y="18288"/>
                        </a:cubicBezTo>
                        <a:cubicBezTo>
                          <a:pt x="6572278" y="19094"/>
                          <a:pt x="6524256" y="38051"/>
                          <a:pt x="6349548" y="18288"/>
                        </a:cubicBezTo>
                        <a:cubicBezTo>
                          <a:pt x="6174840" y="-1475"/>
                          <a:pt x="5951624" y="174"/>
                          <a:pt x="5671177" y="18288"/>
                        </a:cubicBezTo>
                        <a:cubicBezTo>
                          <a:pt x="5390730" y="36402"/>
                          <a:pt x="5222992" y="60058"/>
                          <a:pt x="4829998" y="18288"/>
                        </a:cubicBezTo>
                        <a:cubicBezTo>
                          <a:pt x="4437004" y="-23482"/>
                          <a:pt x="4344181" y="39087"/>
                          <a:pt x="4151627" y="18288"/>
                        </a:cubicBezTo>
                        <a:cubicBezTo>
                          <a:pt x="3959073" y="-2511"/>
                          <a:pt x="3886970" y="32875"/>
                          <a:pt x="3717470" y="18288"/>
                        </a:cubicBezTo>
                        <a:cubicBezTo>
                          <a:pt x="3547970" y="3701"/>
                          <a:pt x="3451521" y="31872"/>
                          <a:pt x="3201909" y="18288"/>
                        </a:cubicBezTo>
                        <a:cubicBezTo>
                          <a:pt x="2952297" y="4704"/>
                          <a:pt x="2543413" y="6029"/>
                          <a:pt x="2360729" y="18288"/>
                        </a:cubicBezTo>
                        <a:cubicBezTo>
                          <a:pt x="2178045" y="30547"/>
                          <a:pt x="1906056" y="25847"/>
                          <a:pt x="1682359" y="18288"/>
                        </a:cubicBezTo>
                        <a:cubicBezTo>
                          <a:pt x="1458662" y="10730"/>
                          <a:pt x="1330405" y="8046"/>
                          <a:pt x="1166797" y="18288"/>
                        </a:cubicBezTo>
                        <a:cubicBezTo>
                          <a:pt x="1003189" y="28530"/>
                          <a:pt x="278098" y="19533"/>
                          <a:pt x="0" y="18288"/>
                        </a:cubicBezTo>
                        <a:cubicBezTo>
                          <a:pt x="74" y="14054"/>
                          <a:pt x="-46" y="699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8A98F7-1224-0047-80D7-FDF8338D67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29384"/>
            <a:ext cx="78867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900"/>
              <a:t>Alienazione</a:t>
            </a:r>
          </a:p>
          <a:p>
            <a:pPr marL="0" indent="0">
              <a:buNone/>
            </a:pPr>
            <a:r>
              <a:rPr lang="en-GB" sz="1900"/>
              <a:t>Integrazione nella comunità </a:t>
            </a:r>
          </a:p>
          <a:p>
            <a:pPr marL="0" indent="0">
              <a:buNone/>
            </a:pPr>
            <a:r>
              <a:rPr lang="en-GB" sz="1900"/>
              <a:t>Autoritarismo</a:t>
            </a:r>
          </a:p>
          <a:p>
            <a:pPr marL="0" indent="0">
              <a:buNone/>
            </a:pPr>
            <a:r>
              <a:rPr lang="en-GB" sz="1900"/>
              <a:t>Intelligenza</a:t>
            </a:r>
          </a:p>
          <a:p>
            <a:pPr marL="0" indent="0">
              <a:buNone/>
            </a:pPr>
            <a:r>
              <a:rPr lang="en-GB" sz="1900"/>
              <a:t>Consumo culturale</a:t>
            </a:r>
          </a:p>
          <a:p>
            <a:pPr marL="0" indent="0">
              <a:buNone/>
            </a:pPr>
            <a:r>
              <a:rPr lang="en-GB" sz="1900"/>
              <a:t>Devianza</a:t>
            </a:r>
          </a:p>
          <a:p>
            <a:pPr marL="0" indent="0">
              <a:buNone/>
            </a:pPr>
            <a:r>
              <a:rPr lang="en-GB" sz="1900"/>
              <a:t>Potere</a:t>
            </a:r>
          </a:p>
          <a:p>
            <a:pPr marL="0" indent="0">
              <a:buNone/>
            </a:pPr>
            <a:r>
              <a:rPr lang="en-GB" sz="1900"/>
              <a:t>Esclusione sociale</a:t>
            </a:r>
          </a:p>
          <a:p>
            <a:pPr marL="0" indent="0">
              <a:buNone/>
            </a:pPr>
            <a:r>
              <a:rPr lang="en-GB" sz="1900"/>
              <a:t>Femminismo</a:t>
            </a:r>
          </a:p>
          <a:p>
            <a:pPr marL="0" indent="0">
              <a:buNone/>
            </a:pPr>
            <a:r>
              <a:rPr lang="en-GB" sz="1900"/>
              <a:t>Religiosità</a:t>
            </a:r>
          </a:p>
          <a:p>
            <a:pPr marL="0" indent="0">
              <a:buNone/>
            </a:pPr>
            <a:r>
              <a:rPr lang="en-GB" sz="1900"/>
              <a:t>Integrazione lavorativa</a:t>
            </a:r>
          </a:p>
          <a:p>
            <a:pPr marL="0" indent="0">
              <a:buNone/>
            </a:pPr>
            <a:r>
              <a:rPr lang="en-GB" sz="1900"/>
              <a:t>Trasgressione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0A72B38-67B5-F749-8299-75807EBE3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fld id="{3A00D87E-77C6-2647-ACFA-8D93CD254576}" type="slidenum">
              <a:rPr lang="it-IT" altLang="it-IT" smtClean="0"/>
              <a:pPr>
                <a:spcAft>
                  <a:spcPts val="600"/>
                </a:spcAft>
                <a:defRPr/>
              </a:pPr>
              <a:t>18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348541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8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06BCC5B-794B-1A4D-B45C-5DB1AD749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617" y="962166"/>
            <a:ext cx="1847135" cy="4411050"/>
          </a:xfrm>
        </p:spPr>
        <p:txBody>
          <a:bodyPr anchor="t">
            <a:normAutofit/>
          </a:bodyPr>
          <a:lstStyle/>
          <a:p>
            <a:pPr algn="r"/>
            <a:r>
              <a:rPr lang="en-GB" sz="3500" dirty="0"/>
              <a:t>Dal </a:t>
            </a:r>
            <a:r>
              <a:rPr lang="en-GB" sz="3500" dirty="0" err="1"/>
              <a:t>concetto</a:t>
            </a:r>
            <a:r>
              <a:rPr lang="en-GB" sz="3500" dirty="0"/>
              <a:t> </a:t>
            </a:r>
            <a:r>
              <a:rPr lang="en-GB" sz="3500" dirty="0" err="1"/>
              <a:t>alla</a:t>
            </a:r>
            <a:r>
              <a:rPr lang="en-GB" sz="3500" dirty="0"/>
              <a:t> </a:t>
            </a:r>
            <a:r>
              <a:rPr lang="en-GB" sz="3500" i="1" dirty="0" err="1"/>
              <a:t>variabile</a:t>
            </a:r>
            <a:endParaRPr lang="en-GB" sz="3500" i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87B7D26-C7A5-1B47-893A-F623FB9DC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6696" y="962167"/>
            <a:ext cx="5143585" cy="4743174"/>
          </a:xfrm>
        </p:spPr>
        <p:txBody>
          <a:bodyPr anchor="t">
            <a:normAutofit/>
          </a:bodyPr>
          <a:lstStyle/>
          <a:p>
            <a:pPr marL="0" indent="0" algn="just">
              <a:buNone/>
            </a:pPr>
            <a:r>
              <a:rPr lang="en-GB" sz="2200" b="1" dirty="0" err="1"/>
              <a:t>Proprietà</a:t>
            </a:r>
            <a:r>
              <a:rPr lang="en-GB" sz="2200" dirty="0"/>
              <a:t>: </a:t>
            </a:r>
            <a:r>
              <a:rPr lang="en-GB" sz="2200" dirty="0" err="1"/>
              <a:t>concetto</a:t>
            </a:r>
            <a:r>
              <a:rPr lang="en-GB" sz="2200" dirty="0"/>
              <a:t> </a:t>
            </a:r>
            <a:r>
              <a:rPr lang="en-GB" sz="2200" dirty="0" err="1"/>
              <a:t>ancorato</a:t>
            </a:r>
            <a:r>
              <a:rPr lang="en-GB" sz="2200" dirty="0"/>
              <a:t> ad un </a:t>
            </a:r>
            <a:r>
              <a:rPr lang="en-GB" sz="2200" dirty="0" err="1"/>
              <a:t>referente</a:t>
            </a:r>
            <a:r>
              <a:rPr lang="en-GB" sz="2200" dirty="0"/>
              <a:t>, </a:t>
            </a:r>
            <a:r>
              <a:rPr lang="en-GB" sz="2200" dirty="0" err="1"/>
              <a:t>unità</a:t>
            </a:r>
            <a:r>
              <a:rPr lang="en-GB" sz="2200" dirty="0"/>
              <a:t> di </a:t>
            </a:r>
            <a:r>
              <a:rPr lang="en-GB" sz="2200" dirty="0" err="1"/>
              <a:t>analisi</a:t>
            </a:r>
            <a:r>
              <a:rPr lang="en-GB" sz="2200" dirty="0"/>
              <a:t> </a:t>
            </a:r>
          </a:p>
          <a:p>
            <a:pPr marL="0" indent="0" algn="just">
              <a:buNone/>
            </a:pPr>
            <a:r>
              <a:rPr lang="en-GB" sz="2200" b="1" dirty="0" err="1"/>
              <a:t>Stato</a:t>
            </a:r>
            <a:r>
              <a:rPr lang="en-GB" sz="2200" dirty="0"/>
              <a:t> (</a:t>
            </a:r>
            <a:r>
              <a:rPr lang="en-GB" sz="2200" dirty="0" err="1"/>
              <a:t>della</a:t>
            </a:r>
            <a:r>
              <a:rPr lang="en-GB" sz="2200" dirty="0"/>
              <a:t> </a:t>
            </a:r>
            <a:r>
              <a:rPr lang="en-GB" sz="2200" dirty="0" err="1"/>
              <a:t>proprietà</a:t>
            </a:r>
            <a:r>
              <a:rPr lang="en-GB" sz="2200" dirty="0"/>
              <a:t>): </a:t>
            </a:r>
            <a:r>
              <a:rPr lang="en-GB" sz="2200" dirty="0" err="1"/>
              <a:t>valore</a:t>
            </a:r>
            <a:r>
              <a:rPr lang="en-GB" sz="2200" dirty="0"/>
              <a:t> </a:t>
            </a:r>
            <a:r>
              <a:rPr lang="en-GB" sz="2200" dirty="0" err="1"/>
              <a:t>che</a:t>
            </a:r>
            <a:r>
              <a:rPr lang="en-GB" sz="2200" dirty="0"/>
              <a:t> assume la </a:t>
            </a:r>
            <a:r>
              <a:rPr lang="en-GB" sz="2200" dirty="0" err="1"/>
              <a:t>proprietà</a:t>
            </a:r>
            <a:r>
              <a:rPr lang="en-GB" sz="2200" dirty="0"/>
              <a:t> </a:t>
            </a:r>
            <a:r>
              <a:rPr lang="en-GB" sz="2200" dirty="0" err="1"/>
              <a:t>nell’unità</a:t>
            </a:r>
            <a:r>
              <a:rPr lang="en-GB" sz="2200" dirty="0"/>
              <a:t> di </a:t>
            </a:r>
            <a:r>
              <a:rPr lang="en-GB" sz="2200" dirty="0" err="1"/>
              <a:t>analisi</a:t>
            </a:r>
            <a:endParaRPr lang="en-GB" sz="2200" dirty="0"/>
          </a:p>
          <a:p>
            <a:pPr marL="0" indent="0" algn="just">
              <a:buNone/>
            </a:pPr>
            <a:r>
              <a:rPr lang="en-GB" sz="2200" b="1" dirty="0"/>
              <a:t>Operativizzazione</a:t>
            </a:r>
            <a:endParaRPr lang="en-GB" sz="2200" dirty="0"/>
          </a:p>
          <a:p>
            <a:pPr marL="0" indent="0" algn="just">
              <a:buNone/>
            </a:pPr>
            <a:r>
              <a:rPr lang="en-GB" sz="2200" dirty="0" err="1"/>
              <a:t>Applicazione</a:t>
            </a:r>
            <a:r>
              <a:rPr lang="en-GB" sz="2200" dirty="0"/>
              <a:t> </a:t>
            </a:r>
            <a:r>
              <a:rPr lang="en-GB" sz="2200" dirty="0" err="1"/>
              <a:t>delle</a:t>
            </a:r>
            <a:r>
              <a:rPr lang="en-GB" sz="2200" dirty="0"/>
              <a:t> procedure ai </a:t>
            </a:r>
            <a:r>
              <a:rPr lang="en-GB" sz="2200" dirty="0" err="1"/>
              <a:t>casi</a:t>
            </a:r>
            <a:r>
              <a:rPr lang="en-GB" sz="2200" dirty="0"/>
              <a:t> </a:t>
            </a:r>
            <a:r>
              <a:rPr lang="en-GB" sz="2200" dirty="0" err="1"/>
              <a:t>concretamente</a:t>
            </a:r>
            <a:r>
              <a:rPr lang="en-GB" sz="2200" dirty="0"/>
              <a:t> </a:t>
            </a:r>
            <a:r>
              <a:rPr lang="en-GB" sz="2200" dirty="0" err="1"/>
              <a:t>selezionati</a:t>
            </a:r>
            <a:r>
              <a:rPr lang="en-GB" sz="2200" dirty="0"/>
              <a:t>, </a:t>
            </a:r>
            <a:r>
              <a:rPr lang="en-GB" sz="2200" dirty="0" err="1"/>
              <a:t>perché</a:t>
            </a:r>
            <a:r>
              <a:rPr lang="en-GB" sz="2200" dirty="0"/>
              <a:t> il </a:t>
            </a:r>
            <a:r>
              <a:rPr lang="en-GB" sz="2200" dirty="0" err="1"/>
              <a:t>concetto</a:t>
            </a:r>
            <a:r>
              <a:rPr lang="en-GB" sz="2200" dirty="0"/>
              <a:t>/</a:t>
            </a:r>
            <a:r>
              <a:rPr lang="en-GB" sz="2200" dirty="0" err="1"/>
              <a:t>proprietà</a:t>
            </a:r>
            <a:r>
              <a:rPr lang="en-GB" sz="2200" dirty="0"/>
              <a:t> </a:t>
            </a:r>
            <a:r>
              <a:rPr lang="en-GB" sz="2200" dirty="0" err="1"/>
              <a:t>sia</a:t>
            </a:r>
            <a:r>
              <a:rPr lang="en-GB" sz="2200" dirty="0"/>
              <a:t> </a:t>
            </a:r>
            <a:r>
              <a:rPr lang="en-GB" sz="2200" dirty="0" err="1"/>
              <a:t>rilevato</a:t>
            </a:r>
            <a:r>
              <a:rPr lang="en-GB" sz="2200" dirty="0"/>
              <a:t> </a:t>
            </a:r>
            <a:r>
              <a:rPr lang="en-GB" sz="2200" i="1" dirty="0" err="1"/>
              <a:t>empiricamente</a:t>
            </a:r>
            <a:r>
              <a:rPr lang="en-GB" sz="2200" dirty="0"/>
              <a:t>.</a:t>
            </a:r>
          </a:p>
          <a:p>
            <a:pPr marL="0" indent="0" algn="just">
              <a:buNone/>
            </a:pPr>
            <a:r>
              <a:rPr lang="en-GB" sz="2200" b="1" dirty="0" err="1"/>
              <a:t>Variabile</a:t>
            </a:r>
            <a:r>
              <a:rPr lang="en-GB" sz="2200" dirty="0"/>
              <a:t>: </a:t>
            </a:r>
            <a:r>
              <a:rPr lang="en-GB" sz="2200" dirty="0" err="1"/>
              <a:t>proprietà</a:t>
            </a:r>
            <a:r>
              <a:rPr lang="en-GB" sz="2200" dirty="0"/>
              <a:t> </a:t>
            </a:r>
            <a:r>
              <a:rPr lang="en-GB" sz="2200" dirty="0" err="1"/>
              <a:t>operativizzata</a:t>
            </a:r>
            <a:r>
              <a:rPr lang="en-GB" sz="2200" dirty="0"/>
              <a:t> </a:t>
            </a:r>
            <a:r>
              <a:rPr lang="en-GB" sz="2200" dirty="0" err="1"/>
              <a:t>così</a:t>
            </a:r>
            <a:r>
              <a:rPr lang="en-GB" sz="2200" dirty="0"/>
              <a:t> come </a:t>
            </a:r>
            <a:r>
              <a:rPr lang="en-GB" sz="2200" dirty="0" err="1"/>
              <a:t>si</a:t>
            </a:r>
            <a:r>
              <a:rPr lang="en-GB" sz="2200" dirty="0"/>
              <a:t> </a:t>
            </a:r>
            <a:r>
              <a:rPr lang="en-GB" sz="2200" dirty="0" err="1"/>
              <a:t>manifesta</a:t>
            </a:r>
            <a:r>
              <a:rPr lang="en-GB" sz="2200" dirty="0"/>
              <a:t> </a:t>
            </a:r>
            <a:r>
              <a:rPr lang="en-GB" sz="2200" dirty="0" err="1"/>
              <a:t>nel</a:t>
            </a:r>
            <a:r>
              <a:rPr lang="en-GB" sz="2200" dirty="0"/>
              <a:t> </a:t>
            </a:r>
            <a:r>
              <a:rPr lang="en-GB" sz="2200" dirty="0" err="1"/>
              <a:t>caso</a:t>
            </a:r>
            <a:endParaRPr lang="en-GB" sz="2200" dirty="0"/>
          </a:p>
        </p:txBody>
      </p:sp>
      <p:sp>
        <p:nvSpPr>
          <p:cNvPr id="20" name="Rectangle 10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9144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2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28950" y="6400799"/>
            <a:ext cx="6115048" cy="456772"/>
          </a:xfrm>
          <a:prstGeom prst="rect">
            <a:avLst/>
          </a:prstGeom>
          <a:gradFill>
            <a:gsLst>
              <a:gs pos="0">
                <a:srgbClr val="000000">
                  <a:alpha val="76000"/>
                </a:srgbClr>
              </a:gs>
              <a:gs pos="100000">
                <a:schemeClr val="accent1"/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623008F-7067-424F-AD2D-CFF34CA7C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455664"/>
            <a:ext cx="33604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fld id="{3A00D87E-77C6-2647-ACFA-8D93CD254576}" type="slidenum">
              <a:rPr lang="it-IT" altLang="it-IT" sz="1000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19</a:t>
            </a:fld>
            <a:endParaRPr lang="it-IT" altLang="it-IT" sz="1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976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66CB47-877B-C21E-8EEC-AEB863049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 descr="&quot;&quot;">
            <a:extLst>
              <a:ext uri="{FF2B5EF4-FFF2-40B4-BE49-F238E27FC236}">
                <a16:creationId xmlns:a16="http://schemas.microsoft.com/office/drawing/2014/main" id="{61315DE3-AF87-F871-8C4F-23B25AF4BB7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4" name="Rectangle 73" descr="&quot;&quot;">
            <a:extLst>
              <a:ext uri="{FF2B5EF4-FFF2-40B4-BE49-F238E27FC236}">
                <a16:creationId xmlns:a16="http://schemas.microsoft.com/office/drawing/2014/main" id="{47741007-42FA-BE2F-2D7E-7D0AD607785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0"/>
            <a:ext cx="9144000" cy="1590675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E428846E-2AC1-A4FF-CF6C-4D5164FE631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8" name="Rectangle 77" descr="&quot;&quot;">
            <a:extLst>
              <a:ext uri="{FF2B5EF4-FFF2-40B4-BE49-F238E27FC236}">
                <a16:creationId xmlns:a16="http://schemas.microsoft.com/office/drawing/2014/main" id="{6D34C682-83A4-C968-674F-082C838597E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086475" y="0"/>
            <a:ext cx="3057525" cy="1590675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7113C107-AE49-1C2F-3B2D-C3224D6FA60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539" name="Rectangle 2">
            <a:extLst>
              <a:ext uri="{FF2B5EF4-FFF2-40B4-BE49-F238E27FC236}">
                <a16:creationId xmlns:a16="http://schemas.microsoft.com/office/drawing/2014/main" id="{55570F0D-1A0F-F3A0-EAE7-D8A21C077D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28700" y="295275"/>
            <a:ext cx="7421563" cy="1033463"/>
          </a:xfrm>
        </p:spPr>
        <p:txBody>
          <a:bodyPr/>
          <a:lstStyle/>
          <a:p>
            <a:pPr eaLnBrk="1" hangingPunct="1"/>
            <a:r>
              <a:rPr lang="it-IT" altLang="it-IT" sz="3500" dirty="0">
                <a:solidFill>
                  <a:srgbClr val="FFFFFF"/>
                </a:solidFill>
              </a:rPr>
              <a:t>Info utili</a:t>
            </a:r>
          </a:p>
        </p:txBody>
      </p:sp>
      <p:sp>
        <p:nvSpPr>
          <p:cNvPr id="22540" name="Rectangle 3">
            <a:extLst>
              <a:ext uri="{FF2B5EF4-FFF2-40B4-BE49-F238E27FC236}">
                <a16:creationId xmlns:a16="http://schemas.microsoft.com/office/drawing/2014/main" id="{89154E52-F4CF-5EC3-4A17-C86102E3CB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560" y="1885949"/>
            <a:ext cx="7992888" cy="2767187"/>
          </a:xfrm>
        </p:spPr>
        <p:txBody>
          <a:bodyPr anchor="ctr"/>
          <a:lstStyle/>
          <a:p>
            <a:pPr marL="0" indent="0" algn="just" eaLnBrk="1" hangingPunct="1">
              <a:buNone/>
            </a:pPr>
            <a:r>
              <a:rPr lang="it-IT" altLang="it-IT" sz="2000" dirty="0"/>
              <a:t>Corso da 6 CFU</a:t>
            </a:r>
          </a:p>
          <a:p>
            <a:pPr marL="0" indent="0" algn="just" eaLnBrk="1" hangingPunct="1">
              <a:buNone/>
            </a:pPr>
            <a:r>
              <a:rPr lang="it-IT" altLang="it-IT" sz="2000" b="1" dirty="0"/>
              <a:t>Obiettivo</a:t>
            </a:r>
            <a:r>
              <a:rPr lang="it-IT" altLang="it-IT" sz="2000" dirty="0"/>
              <a:t>: apprendere come applicare le metodologie di ricerca sociale e di mercato</a:t>
            </a:r>
          </a:p>
          <a:p>
            <a:pPr marL="0" indent="0" algn="just" eaLnBrk="1" hangingPunct="1">
              <a:buNone/>
            </a:pPr>
            <a:r>
              <a:rPr lang="it-IT" altLang="it-IT" sz="2000" b="1" dirty="0"/>
              <a:t>Manuale</a:t>
            </a:r>
            <a:r>
              <a:rPr lang="it-IT" altLang="it-IT" sz="2000" dirty="0"/>
              <a:t>: M. Caselli «Fare domande e ottenere risposte» oppure «Indagare col questionario: introduzione alla ricerca sociale di tipo standard»</a:t>
            </a:r>
          </a:p>
          <a:p>
            <a:pPr marL="0" indent="0" algn="just" eaLnBrk="1" hangingPunct="1">
              <a:buNone/>
            </a:pPr>
            <a:r>
              <a:rPr lang="it-IT" altLang="it-IT" sz="2000" b="1" dirty="0"/>
              <a:t>E-learning</a:t>
            </a:r>
            <a:r>
              <a:rPr lang="it-IT" altLang="it-IT" sz="2000" dirty="0"/>
              <a:t>: https://</a:t>
            </a:r>
            <a:r>
              <a:rPr lang="it-IT" altLang="it-IT" sz="2000" dirty="0" err="1"/>
              <a:t>elearning.unite.it</a:t>
            </a:r>
            <a:r>
              <a:rPr lang="it-IT" altLang="it-IT" sz="2000" dirty="0"/>
              <a:t>/</a:t>
            </a:r>
            <a:r>
              <a:rPr lang="it-IT" altLang="it-IT" sz="2000" dirty="0" err="1"/>
              <a:t>course</a:t>
            </a:r>
            <a:r>
              <a:rPr lang="it-IT" altLang="it-IT" sz="2000" dirty="0"/>
              <a:t>/</a:t>
            </a:r>
            <a:r>
              <a:rPr lang="it-IT" altLang="it-IT" sz="2000" dirty="0" err="1"/>
              <a:t>view.php?id</a:t>
            </a:r>
            <a:r>
              <a:rPr lang="it-IT" altLang="it-IT" sz="2000" dirty="0"/>
              <a:t>=6815</a:t>
            </a:r>
          </a:p>
          <a:p>
            <a:pPr marL="0" indent="0" algn="just" eaLnBrk="1" hangingPunct="1">
              <a:buNone/>
            </a:pPr>
            <a:endParaRPr lang="it-IT" altLang="it-IT" sz="2000" dirty="0"/>
          </a:p>
        </p:txBody>
      </p:sp>
      <p:sp>
        <p:nvSpPr>
          <p:cNvPr id="6145" name="Segnaposto numero diapositiva 5">
            <a:extLst>
              <a:ext uri="{FF2B5EF4-FFF2-40B4-BE49-F238E27FC236}">
                <a16:creationId xmlns:a16="http://schemas.microsoft.com/office/drawing/2014/main" id="{C5DCCC4D-A463-290D-CE33-A87C71CD4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875" y="6454775"/>
            <a:ext cx="333375" cy="365125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Aft>
                <a:spcPts val="600"/>
              </a:spcAft>
              <a:defRPr/>
            </a:pPr>
            <a:fld id="{0CD75033-41BC-9D4B-8357-E9C596752905}" type="slidenum">
              <a:rPr lang="it-IT" altLang="it-IT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  <a:defRPr/>
              </a:pPr>
              <a:t>2</a:t>
            </a:fld>
            <a:endParaRPr lang="it-IT" altLang="it-IT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026" name="Picture 2" descr="Fare domande e ottenere risposte. Il questionario nella ricerca sociale :  Caselli, Marco: Amazon.it: Libri">
            <a:extLst>
              <a:ext uri="{FF2B5EF4-FFF2-40B4-BE49-F238E27FC236}">
                <a16:creationId xmlns:a16="http://schemas.microsoft.com/office/drawing/2014/main" id="{BB95188E-A5D6-0AC6-A340-84AB9F85F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188" y="4283428"/>
            <a:ext cx="1765722" cy="2508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are domande e ottenere risposte. Il questionario nella ricerca sociale |  Marco Caselli | sconto 5%">
            <a:extLst>
              <a:ext uri="{FF2B5EF4-FFF2-40B4-BE49-F238E27FC236}">
                <a16:creationId xmlns:a16="http://schemas.microsoft.com/office/drawing/2014/main" id="{1751660A-155E-5EF8-EFFF-8808789817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9124" y="4280791"/>
            <a:ext cx="1705100" cy="251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5252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282117" y="-253670"/>
            <a:ext cx="137072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668730" y="422146"/>
            <a:ext cx="484026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7532611" y="655140"/>
            <a:ext cx="515604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7017482" y="0"/>
            <a:ext cx="2126518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CDAA747-C9A1-A942-9A61-D06C4190D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03999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fld id="{3A00D87E-77C6-2647-ACFA-8D93CD254576}" type="slidenum">
              <a:rPr lang="it-IT" altLang="it-IT" smtClean="0"/>
              <a:pPr>
                <a:spcAft>
                  <a:spcPts val="600"/>
                </a:spcAft>
                <a:defRPr/>
              </a:pPr>
              <a:t>20</a:t>
            </a:fld>
            <a:endParaRPr lang="it-IT" altLang="it-IT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82258" y="6115501"/>
            <a:ext cx="1120884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A6981F0-751B-B742-B43D-6062012B69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801560"/>
            <a:ext cx="8178799" cy="5254878"/>
          </a:xfrm>
          <a:prstGeom prst="rect">
            <a:avLst/>
          </a:prstGeom>
          <a:ln>
            <a:noFill/>
          </a:ln>
        </p:spPr>
      </p:pic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03060" y="6453143"/>
            <a:ext cx="611177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8104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342A8BFC-E754-1B41-8349-F5325504A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617" y="962166"/>
            <a:ext cx="2327856" cy="4421876"/>
          </a:xfrm>
        </p:spPr>
        <p:txBody>
          <a:bodyPr anchor="t">
            <a:normAutofit/>
          </a:bodyPr>
          <a:lstStyle/>
          <a:p>
            <a:pPr algn="r"/>
            <a:r>
              <a:rPr lang="it-IT" sz="3200"/>
              <a:t>Costruzione di una variabile</a:t>
            </a:r>
            <a:endParaRPr lang="en-GB" sz="320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AF02AB6-88D0-C74B-86CF-F835958675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6696" y="962167"/>
            <a:ext cx="5143585" cy="4743174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it-IT" sz="2000" b="1" dirty="0"/>
              <a:t>Definizione operativa</a:t>
            </a:r>
            <a:r>
              <a:rPr lang="it-IT" sz="2000" dirty="0"/>
              <a:t>: insieme di regole e di convenzioni che stabiliscono come una PROPRIETÀ che possa essere rilevata e trasformata in VARIABILE </a:t>
            </a:r>
          </a:p>
          <a:p>
            <a:pPr marL="400050" lvl="1" indent="0">
              <a:buNone/>
            </a:pPr>
            <a:r>
              <a:rPr lang="it-IT" sz="2000" dirty="0"/>
              <a:t>a) Definizione degli STATI assunti da una proprietà e riferiti ad un CASO: </a:t>
            </a:r>
            <a:r>
              <a:rPr lang="it-IT" sz="2000" b="1" dirty="0"/>
              <a:t>MODALITA</a:t>
            </a:r>
            <a:r>
              <a:rPr lang="it-IT" sz="2000" dirty="0"/>
              <a:t>’ </a:t>
            </a:r>
          </a:p>
          <a:p>
            <a:pPr marL="400050" lvl="1" indent="0">
              <a:buNone/>
            </a:pPr>
            <a:r>
              <a:rPr lang="it-IT" sz="2000" dirty="0"/>
              <a:t>b) assegnazione di un codice alla MODALITÀ rilevata </a:t>
            </a:r>
          </a:p>
          <a:p>
            <a:pPr marL="400050" lvl="1" indent="0">
              <a:buNone/>
            </a:pPr>
            <a:r>
              <a:rPr lang="it-IT" sz="2000" dirty="0"/>
              <a:t>c) procedure per attribuire ciascun caso alle modalità previste (classificazione, ordinamento, conteggio misurazione) </a:t>
            </a:r>
          </a:p>
          <a:p>
            <a:pPr marL="400050" lvl="1" indent="0">
              <a:buNone/>
            </a:pPr>
            <a:r>
              <a:rPr lang="it-IT" sz="2000" dirty="0"/>
              <a:t>d) formulazione del testo della domanda </a:t>
            </a:r>
          </a:p>
          <a:p>
            <a:pPr marL="400050" lvl="1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en-GB" sz="2000" dirty="0"/>
              <a:t>☞ </a:t>
            </a:r>
            <a:r>
              <a:rPr lang="en-GB" sz="2000" dirty="0" err="1">
                <a:highlight>
                  <a:srgbClr val="FFFF00"/>
                </a:highlight>
              </a:rPr>
              <a:t>Variabile</a:t>
            </a:r>
            <a:endParaRPr lang="en-GB" sz="2000" dirty="0">
              <a:highlight>
                <a:srgbClr val="FFFF00"/>
              </a:highligh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9144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28950" y="6400799"/>
            <a:ext cx="6115048" cy="456772"/>
          </a:xfrm>
          <a:prstGeom prst="rect">
            <a:avLst/>
          </a:prstGeom>
          <a:gradFill>
            <a:gsLst>
              <a:gs pos="0">
                <a:srgbClr val="000000">
                  <a:alpha val="76000"/>
                </a:srgbClr>
              </a:gs>
              <a:gs pos="100000">
                <a:schemeClr val="accent1"/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4B3A03CE-C654-944C-8033-224712D58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455664"/>
            <a:ext cx="33604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fld id="{6EF7647A-DFE8-7546-8BF5-F76F44590E7B}" type="slidenum">
              <a:rPr lang="it-IT" altLang="it-IT" sz="1000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21</a:t>
            </a:fld>
            <a:endParaRPr lang="it-IT" altLang="it-IT" sz="1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0709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E2ED457-2F3D-B547-A7FC-B98043E6C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200" dirty="0">
                <a:solidFill>
                  <a:srgbClr val="FFFFFF"/>
                </a:solidFill>
              </a:rPr>
              <a:t>ESEMPIO</a:t>
            </a:r>
            <a:br>
              <a:rPr lang="en-GB" sz="3200" dirty="0">
                <a:solidFill>
                  <a:srgbClr val="FFFFFF"/>
                </a:solidFill>
              </a:rPr>
            </a:br>
            <a:r>
              <a:rPr lang="en-GB" sz="3200" dirty="0" err="1">
                <a:solidFill>
                  <a:srgbClr val="FFFFFF"/>
                </a:solidFill>
              </a:rPr>
              <a:t>Ipotesi</a:t>
            </a:r>
            <a:r>
              <a:rPr lang="en-GB" sz="3200" dirty="0">
                <a:solidFill>
                  <a:srgbClr val="FFFFFF"/>
                </a:solidFill>
              </a:rPr>
              <a:t>: </a:t>
            </a:r>
            <a:r>
              <a:rPr lang="en-GB" sz="3200" dirty="0" err="1">
                <a:solidFill>
                  <a:srgbClr val="FFFFFF"/>
                </a:solidFill>
              </a:rPr>
              <a:t>l’istruzione</a:t>
            </a:r>
            <a:r>
              <a:rPr lang="en-GB" sz="3200" dirty="0">
                <a:solidFill>
                  <a:srgbClr val="FFFFFF"/>
                </a:solidFill>
              </a:rPr>
              <a:t> fa </a:t>
            </a:r>
            <a:r>
              <a:rPr lang="en-GB" sz="3200" dirty="0" err="1">
                <a:solidFill>
                  <a:srgbClr val="FFFFFF"/>
                </a:solidFill>
              </a:rPr>
              <a:t>viaggiare</a:t>
            </a:r>
            <a:r>
              <a:rPr lang="en-GB" sz="3200" dirty="0">
                <a:solidFill>
                  <a:srgbClr val="FFFFFF"/>
                </a:solidFill>
              </a:rPr>
              <a:t> di </a:t>
            </a:r>
            <a:r>
              <a:rPr lang="en-GB" sz="3200" dirty="0" err="1">
                <a:solidFill>
                  <a:srgbClr val="FFFFFF"/>
                </a:solidFill>
              </a:rPr>
              <a:t>più</a:t>
            </a:r>
            <a:endParaRPr lang="en-GB" sz="3200" dirty="0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02B839-E9C8-374B-A0F1-5C57D6CBDB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891970"/>
            <a:ext cx="7992887" cy="4563461"/>
          </a:xfrm>
        </p:spPr>
        <p:txBody>
          <a:bodyPr anchor="ctr">
            <a:normAutofit/>
          </a:bodyPr>
          <a:lstStyle/>
          <a:p>
            <a:r>
              <a:rPr lang="it-IT" sz="2000" dirty="0"/>
              <a:t>Il concetto “istruzione” deve essere </a:t>
            </a:r>
            <a:r>
              <a:rPr lang="it-IT" sz="2000" i="1" dirty="0"/>
              <a:t>tradotto</a:t>
            </a:r>
            <a:r>
              <a:rPr lang="it-IT" sz="2000" dirty="0"/>
              <a:t> in una formulazione più concreta di un aspetto del concetto stesso, che chiameremo </a:t>
            </a:r>
            <a:r>
              <a:rPr lang="it-IT" sz="2000" b="1" dirty="0"/>
              <a:t>INDICATORE</a:t>
            </a:r>
            <a:r>
              <a:rPr lang="it-IT" sz="2000" dirty="0"/>
              <a:t>. </a:t>
            </a:r>
          </a:p>
          <a:p>
            <a:r>
              <a:rPr lang="it-IT" sz="2000" dirty="0"/>
              <a:t>Questo INDICATORE potrebbe essere il “titolo di studio”.  L’indicatore “titolo di studio” viene OSSERVATO attraverso le sue proprietà (ad esempio la gradazione) che possono assumere STATI differenti. </a:t>
            </a:r>
          </a:p>
          <a:p>
            <a:r>
              <a:rPr lang="it-IT" sz="2000" dirty="0"/>
              <a:t>Gli STATI sono misurati attraverso una definizione operativa, la quale consiste in un insieme di regole che traducono le proprietà dei concetti in variabili: “…il complesso di regole che guidano le operazioni con cui lo stato di ciascun caso sulla proprietà X viene rilevato, assegnato a una delle categorie stabilite in precedenza “. </a:t>
            </a:r>
            <a:endParaRPr lang="en-GB" sz="20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9705AFC-6D01-9E47-AD69-8C05BD787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455431"/>
            <a:ext cx="33443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fld id="{3A00D87E-77C6-2647-ACFA-8D93CD254576}" type="slidenum">
              <a:rPr lang="it-IT" altLang="it-IT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  <a:defRPr/>
              </a:pPr>
              <a:t>22</a:t>
            </a:fld>
            <a:endParaRPr lang="it-IT" altLang="it-IT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3332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D776D5-47E6-9EB4-A714-6283A213B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3993D9-183E-B93A-4A9C-3E97A3D8C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12CE53-0CF7-278B-46C4-FC2B9EAE9F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48B1DFC-EFFB-D98D-2809-4D1A287B3B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4FCD357-827B-E8ED-7111-1FFF179DC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EDDC7D1-D54C-8666-D671-9EC0AFBBF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4673779-7647-E3F1-F2D1-97CE4A750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200" dirty="0">
                <a:solidFill>
                  <a:srgbClr val="FFFFFF"/>
                </a:solidFill>
              </a:rPr>
              <a:t>ESERCIZIO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2AEE36-D8E5-95ED-42ED-B03A6693C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1" y="1891970"/>
            <a:ext cx="3960440" cy="456346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 Concetto alla Variabile</a:t>
            </a:r>
          </a:p>
          <a:p>
            <a:pPr marL="0" indent="0">
              <a:buNone/>
            </a:pPr>
            <a:endParaRPr lang="it-IT" sz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AutoNum type="arabicPeriod"/>
            </a:pPr>
            <a:r>
              <a:rPr lang="it-IT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Formazione delle coppie/gruppi </a:t>
            </a:r>
          </a:p>
          <a:p>
            <a:pPr marL="228600" indent="-228600">
              <a:buAutoNum type="arabicPeriod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Scelta del concetto</a:t>
            </a:r>
            <a:endParaRPr lang="it-IT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Concetti suggeriti:</a:t>
            </a:r>
          </a:p>
          <a:p>
            <a:pPr marL="0" indent="0">
              <a:buNone/>
            </a:pPr>
            <a:r>
              <a:rPr lang="it-IT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Soddisfazione del cliente</a:t>
            </a:r>
          </a:p>
          <a:p>
            <a:pPr marL="0" indent="0">
              <a:buNone/>
            </a:pPr>
            <a:r>
              <a:rPr lang="it-IT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Fedeltà al brand</a:t>
            </a:r>
          </a:p>
          <a:p>
            <a:pPr marL="0" indent="0">
              <a:buNone/>
            </a:pPr>
            <a:r>
              <a:rPr lang="it-IT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Notorietà del marchio</a:t>
            </a:r>
          </a:p>
          <a:p>
            <a:pPr marL="0" indent="0">
              <a:buNone/>
            </a:pPr>
            <a:r>
              <a:rPr lang="it-IT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Intenzione di acquisto</a:t>
            </a:r>
          </a:p>
          <a:p>
            <a:pPr marL="0" indent="0">
              <a:buNone/>
            </a:pPr>
            <a:r>
              <a:rPr lang="it-IT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Sensibilità al prezzo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01A50BF-EC7B-1CE0-D6D1-A72F06A98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455431"/>
            <a:ext cx="33443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fld id="{3A00D87E-77C6-2647-ACFA-8D93CD254576}" type="slidenum">
              <a:rPr lang="it-IT" altLang="it-IT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  <a:defRPr/>
              </a:pPr>
              <a:t>23</a:t>
            </a:fld>
            <a:endParaRPr lang="it-IT" altLang="it-IT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E1015DB6-8D07-112C-894C-E833AAB3633E}"/>
              </a:ext>
            </a:extLst>
          </p:cNvPr>
          <p:cNvSpPr txBox="1">
            <a:spLocks/>
          </p:cNvSpPr>
          <p:nvPr/>
        </p:nvSpPr>
        <p:spPr bwMode="auto">
          <a:xfrm>
            <a:off x="4694900" y="3429000"/>
            <a:ext cx="3960440" cy="3034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it-IT" sz="2000" dirty="0">
                <a:solidFill>
                  <a:srgbClr val="1D1C1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Per il concetto scelto, il gruppo deve definire almeno </a:t>
            </a:r>
            <a:r>
              <a:rPr lang="it-IT" sz="2000" b="1" dirty="0">
                <a:solidFill>
                  <a:srgbClr val="1D1C1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 indicatori </a:t>
            </a:r>
            <a:r>
              <a:rPr lang="it-IT" sz="2000" dirty="0">
                <a:solidFill>
                  <a:srgbClr val="1D1C1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concreti</a:t>
            </a:r>
          </a:p>
          <a:p>
            <a:pPr marL="0" indent="0" algn="just">
              <a:buNone/>
            </a:pPr>
            <a:r>
              <a:rPr lang="it-IT" sz="2000" dirty="0">
                <a:solidFill>
                  <a:srgbClr val="1D1C1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che permettano di osservare e misurare empiricamente il concetto in modo operativo.</a:t>
            </a:r>
          </a:p>
          <a:p>
            <a:pPr marL="0" indent="0" algn="just">
              <a:buNone/>
            </a:pPr>
            <a:endParaRPr lang="it-IT" sz="2000" dirty="0">
              <a:solidFill>
                <a:srgbClr val="1D1C1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2000" i="1" dirty="0">
                <a:solidFill>
                  <a:srgbClr val="1D1C1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Ricordate: gli indicatori devono essere specifici, osservabili e traducibili in misurazioni pratiche.</a:t>
            </a:r>
          </a:p>
        </p:txBody>
      </p: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E08ECE4E-2A26-61B8-4B28-19D7469130CD}"/>
              </a:ext>
            </a:extLst>
          </p:cNvPr>
          <p:cNvCxnSpPr/>
          <p:nvPr/>
        </p:nvCxnSpPr>
        <p:spPr>
          <a:xfrm>
            <a:off x="3491880" y="4926729"/>
            <a:ext cx="1080120" cy="0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58237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22632" y="1922631"/>
            <a:ext cx="6875818" cy="3030558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663321" y="3165298"/>
            <a:ext cx="4355594" cy="302895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742858" y="2085760"/>
            <a:ext cx="6857572" cy="268605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1161554" y="1712395"/>
            <a:ext cx="4808302" cy="3066500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A6097E3-EB38-C649-A2CC-7DAEB698D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030" y="2767106"/>
            <a:ext cx="2160621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eaLnBrk="1" hangingPunct="1">
              <a:lnSpc>
                <a:spcPct val="90000"/>
              </a:lnSpc>
            </a:pPr>
            <a:r>
              <a:rPr lang="en-US" sz="35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Indicatori tradotti in variabili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52D84F0A-879D-C747-BBB8-C8A3CC644C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28953" y="1484784"/>
            <a:ext cx="6037166" cy="3939250"/>
          </a:xfrm>
          <a:prstGeom prst="rect">
            <a:avLst/>
          </a:prstGeom>
        </p:spPr>
      </p:pic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806C62F-0384-0B4E-8ABC-5954E7F42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39" y="6455664"/>
            <a:ext cx="336042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3A00D87E-77C6-2647-ACFA-8D93CD254576}" type="slidenum">
              <a:rPr lang="en-US" altLang="it-IT"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pPr>
                <a:spcAft>
                  <a:spcPts val="600"/>
                </a:spcAft>
                <a:defRPr/>
              </a:pPr>
              <a:t>24</a:t>
            </a:fld>
            <a:endParaRPr lang="en-US" altLang="it-IT" sz="100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770945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E2D444CC-299C-9E46-820E-27BE85603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297" y="502020"/>
            <a:ext cx="3992787" cy="1642970"/>
          </a:xfrm>
        </p:spPr>
        <p:txBody>
          <a:bodyPr anchor="b">
            <a:normAutofit/>
          </a:bodyPr>
          <a:lstStyle/>
          <a:p>
            <a:r>
              <a:rPr lang="en-GB" sz="3500"/>
              <a:t>Come si operativizza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EAE735F-F5AE-F342-8C52-63B079F595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692" y="2405894"/>
            <a:ext cx="3986392" cy="3535083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it-IT" sz="2800" b="1" dirty="0"/>
              <a:t>Classificazione </a:t>
            </a:r>
          </a:p>
          <a:p>
            <a:pPr marL="0" indent="0">
              <a:buNone/>
            </a:pPr>
            <a:r>
              <a:rPr lang="it-IT" sz="2800" b="1" dirty="0"/>
              <a:t>Ordinamento </a:t>
            </a:r>
          </a:p>
          <a:p>
            <a:pPr marL="0" indent="0">
              <a:buNone/>
            </a:pPr>
            <a:r>
              <a:rPr lang="it-IT" sz="2800" b="1" dirty="0"/>
              <a:t>Conteggio</a:t>
            </a:r>
          </a:p>
          <a:p>
            <a:pPr marL="0" indent="0">
              <a:buNone/>
            </a:pPr>
            <a:r>
              <a:rPr lang="it-IT" sz="2800" b="1" dirty="0"/>
              <a:t>Misurazione</a:t>
            </a:r>
            <a:endParaRPr lang="it-IT" sz="2800" dirty="0"/>
          </a:p>
          <a:p>
            <a:pPr marL="0" indent="0">
              <a:buNone/>
            </a:pPr>
            <a:endParaRPr lang="en-GB" sz="17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5"/>
            <a:ext cx="306939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2"/>
            <a:ext cx="306939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22"/>
            <a:ext cx="3051501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10"/>
            <a:ext cx="2708601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1" name="Graphic 20" descr="Segno di spunta">
            <a:extLst>
              <a:ext uri="{FF2B5EF4-FFF2-40B4-BE49-F238E27FC236}">
                <a16:creationId xmlns:a16="http://schemas.microsoft.com/office/drawing/2014/main" id="{CBCCC8A5-5E5F-40A0-BFBA-2B8171137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06975" y="1880998"/>
            <a:ext cx="3127897" cy="3127897"/>
          </a:xfrm>
          <a:prstGeom prst="rect">
            <a:avLst/>
          </a:prstGeom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F69355CF-B03C-854F-A8D3-1F01D9E93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459378"/>
            <a:ext cx="33604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fld id="{6EF7647A-DFE8-7546-8BF5-F76F44590E7B}" type="slidenum">
              <a:rPr lang="it-IT" altLang="it-IT" sz="1000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25</a:t>
            </a:fld>
            <a:endParaRPr lang="it-IT" altLang="it-IT" sz="1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9369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22632" y="1922631"/>
            <a:ext cx="6875818" cy="3030558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663321" y="3165298"/>
            <a:ext cx="4355594" cy="302895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742858" y="2085760"/>
            <a:ext cx="6857572" cy="268605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1161554" y="1712395"/>
            <a:ext cx="4808302" cy="3066500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314AE91-00EA-404E-A81F-044573BA3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030" y="2767106"/>
            <a:ext cx="2160621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eaLnBrk="1" hangingPunct="1">
              <a:lnSpc>
                <a:spcPct val="90000"/>
              </a:lnSpc>
            </a:pPr>
            <a:r>
              <a:rPr lang="en-US" sz="35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Stesso</a:t>
            </a:r>
            <a:r>
              <a:rPr lang="en-US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5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indicatore</a:t>
            </a:r>
            <a:r>
              <a:rPr lang="en-US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35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differenti</a:t>
            </a:r>
            <a:r>
              <a:rPr lang="en-US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5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traduzioni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32C19906-183D-ED47-9D38-0DA9F0D938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18873" y="2311267"/>
            <a:ext cx="5677260" cy="2341869"/>
          </a:xfrm>
          <a:prstGeom prst="rect">
            <a:avLst/>
          </a:prstGeom>
        </p:spPr>
      </p:pic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AF1CFF-F437-CB43-B5C9-26451916D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39" y="6455664"/>
            <a:ext cx="336042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3A00D87E-77C6-2647-ACFA-8D93CD254576}" type="slidenum">
              <a:rPr lang="en-US" altLang="it-IT"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pPr>
                <a:spcAft>
                  <a:spcPts val="600"/>
                </a:spcAft>
                <a:defRPr/>
              </a:pPr>
              <a:t>26</a:t>
            </a:fld>
            <a:endParaRPr lang="en-US" altLang="it-IT" sz="100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246349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8950" y="0"/>
            <a:ext cx="6118093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25902" y="1839884"/>
            <a:ext cx="6118095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190134" y="832294"/>
            <a:ext cx="6857999" cy="5192552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CE61D55-C8A2-8746-AB37-578BBCC60D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575" y="457200"/>
            <a:ext cx="6308849" cy="5943600"/>
          </a:xfrm>
          <a:prstGeom prst="rect">
            <a:avLst/>
          </a:prstGeom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97A6D2A8-203B-844E-89AD-CFC52A69C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455664"/>
            <a:ext cx="33604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fld id="{6EF7647A-DFE8-7546-8BF5-F76F44590E7B}" type="slidenum">
              <a:rPr lang="it-IT" altLang="it-IT" sz="1000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27</a:t>
            </a:fld>
            <a:endParaRPr lang="it-IT" altLang="it-IT" sz="1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6026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282117" y="-253670"/>
            <a:ext cx="137072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668730" y="422146"/>
            <a:ext cx="484026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7532611" y="655140"/>
            <a:ext cx="515604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7017482" y="0"/>
            <a:ext cx="2126518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82258" y="6115501"/>
            <a:ext cx="1120884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D13D2399-18EB-314B-B42B-AEEB6EF307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2600" y="1455864"/>
            <a:ext cx="8178799" cy="3946271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03060" y="6453143"/>
            <a:ext cx="611177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4732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282117" y="-253670"/>
            <a:ext cx="137072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668730" y="422146"/>
            <a:ext cx="484026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7532611" y="655140"/>
            <a:ext cx="515604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7017482" y="0"/>
            <a:ext cx="2126518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82258" y="6115501"/>
            <a:ext cx="1120884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FD6AF4F2-F677-3240-B991-F0FD96D36F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6829" y="643467"/>
            <a:ext cx="7930341" cy="5571065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03060" y="6453143"/>
            <a:ext cx="611177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479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 descr="&quot;&quot;">
            <a:extLst>
              <a:ext uri="{FF2B5EF4-FFF2-40B4-BE49-F238E27FC236}">
                <a16:creationId xmlns:a16="http://schemas.microsoft.com/office/drawing/2014/main" id="{F1393022-8F84-C949-98EE-3053E17FC6E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4" name="Rectangle 73" descr="&quot;&quot;">
            <a:extLst>
              <a:ext uri="{FF2B5EF4-FFF2-40B4-BE49-F238E27FC236}">
                <a16:creationId xmlns:a16="http://schemas.microsoft.com/office/drawing/2014/main" id="{E3058B83-4E30-4A4F-B1AC-9115A23E4B0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5268913"/>
            <a:ext cx="9144000" cy="1590675"/>
          </a:xfrm>
          <a:prstGeom prst="rect">
            <a:avLst/>
          </a:prstGeom>
          <a:gradFill>
            <a:gsLst>
              <a:gs pos="0">
                <a:srgbClr val="000000"/>
              </a:gs>
              <a:gs pos="54000">
                <a:schemeClr val="accent1">
                  <a:lumMod val="50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AA09ED1B-835C-8940-ABB1-3E6472C9A63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-12457" y="5269283"/>
            <a:ext cx="9156457" cy="1590742"/>
          </a:xfrm>
          <a:prstGeom prst="rect">
            <a:avLst/>
          </a:prstGeom>
          <a:gradFill>
            <a:gsLst>
              <a:gs pos="18000">
                <a:schemeClr val="accent1">
                  <a:lumMod val="75000"/>
                  <a:alpha val="0"/>
                </a:schemeClr>
              </a:gs>
              <a:gs pos="100000">
                <a:schemeClr val="accent1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362C32C0-3386-5842-A172-DF9F71D800D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074020" y="5267258"/>
            <a:ext cx="3069980" cy="1590742"/>
          </a:xfrm>
          <a:prstGeom prst="rect">
            <a:avLst/>
          </a:prstGeom>
          <a:gradFill>
            <a:gsLst>
              <a:gs pos="23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BA81E1A3-19C2-7B45-B4DE-CEF048F8A65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-5001" y="5267258"/>
            <a:ext cx="9149001" cy="1131515"/>
          </a:xfrm>
          <a:prstGeom prst="rect">
            <a:avLst/>
          </a:prstGeom>
          <a:gradFill>
            <a:gsLst>
              <a:gs pos="18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5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4EE3EB9D-9C00-7F40-8B5A-21AA9D1B4C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12455" y="5278400"/>
            <a:ext cx="5802694" cy="1590741"/>
          </a:xfrm>
          <a:prstGeom prst="rect">
            <a:avLst/>
          </a:prstGeom>
          <a:gradFill>
            <a:gsLst>
              <a:gs pos="5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41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520" name="Rectangle 2">
            <a:extLst>
              <a:ext uri="{FF2B5EF4-FFF2-40B4-BE49-F238E27FC236}">
                <a16:creationId xmlns:a16="http://schemas.microsoft.com/office/drawing/2014/main" id="{7CE97A04-5D5E-514D-9BB1-C5F16A779F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1400" y="5554663"/>
            <a:ext cx="7240588" cy="982662"/>
          </a:xfrm>
        </p:spPr>
        <p:txBody>
          <a:bodyPr/>
          <a:lstStyle/>
          <a:p>
            <a:pPr eaLnBrk="1" hangingPunct="1"/>
            <a:r>
              <a:rPr lang="it-IT" altLang="it-IT" sz="3500">
                <a:solidFill>
                  <a:srgbClr val="FFFFFF"/>
                </a:solidFill>
              </a:rPr>
              <a:t>Metodo</a:t>
            </a:r>
          </a:p>
        </p:txBody>
      </p:sp>
      <p:sp>
        <p:nvSpPr>
          <p:cNvPr id="21521" name="Rectangle 3">
            <a:extLst>
              <a:ext uri="{FF2B5EF4-FFF2-40B4-BE49-F238E27FC236}">
                <a16:creationId xmlns:a16="http://schemas.microsoft.com/office/drawing/2014/main" id="{2A9C650C-9CBE-1E40-8D66-A5E06BC3BB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3568" y="320675"/>
            <a:ext cx="7598420" cy="4341813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it-IT" altLang="it-IT" sz="2400" dirty="0"/>
              <a:t>Il </a:t>
            </a:r>
            <a:r>
              <a:rPr lang="it-IT" altLang="it-IT" sz="2400" i="1" dirty="0"/>
              <a:t>metodo</a:t>
            </a:r>
            <a:r>
              <a:rPr lang="it-IT" altLang="it-IT" sz="2400" dirty="0"/>
              <a:t> è un procedimento ragionato di fare le cose (</a:t>
            </a:r>
            <a:r>
              <a:rPr lang="it-IT" altLang="it-IT" sz="2400" u="sng" dirty="0"/>
              <a:t>dal greco </a:t>
            </a:r>
            <a:r>
              <a:rPr lang="it-IT" altLang="it-IT" sz="2400" i="1" u="sng" dirty="0" err="1"/>
              <a:t>met-hòdos</a:t>
            </a:r>
            <a:r>
              <a:rPr lang="it-IT" altLang="it-IT" sz="2400" i="1" u="sng" dirty="0"/>
              <a:t>: spiegare, ordinare la realtà</a:t>
            </a:r>
            <a:r>
              <a:rPr lang="it-IT" altLang="it-IT" sz="2400" dirty="0"/>
              <a:t>)</a:t>
            </a:r>
          </a:p>
          <a:p>
            <a:pPr eaLnBrk="1" hangingPunct="1"/>
            <a:r>
              <a:rPr lang="it-IT" altLang="it-IT" sz="2400" dirty="0"/>
              <a:t>Non avere metodo significa non sapere cosa fare, non sapere come fare qualcosa, improvvisare, non avere regole, non aver pensato a delle regole, ecc.</a:t>
            </a:r>
          </a:p>
          <a:p>
            <a:pPr eaLnBrk="1" hangingPunct="1"/>
            <a:r>
              <a:rPr lang="it-IT" altLang="it-IT" sz="2400" dirty="0"/>
              <a:t>La mancanza di metodo porta alla improvvisazione ed all’errore</a:t>
            </a:r>
          </a:p>
          <a:p>
            <a:pPr eaLnBrk="1" hangingPunct="1"/>
            <a:r>
              <a:rPr lang="it-IT" altLang="it-IT" sz="2400" dirty="0"/>
              <a:t>Il metodo implica un </a:t>
            </a:r>
            <a:r>
              <a:rPr lang="it-IT" altLang="it-IT" sz="2400" i="1" dirty="0"/>
              <a:t>procedimento</a:t>
            </a:r>
            <a:r>
              <a:rPr lang="it-IT" altLang="it-IT" sz="2400" dirty="0"/>
              <a:t> pianificato, certo nei procedimenti seguiti, che può essere seguito da altri (seguendo le stesse regole), </a:t>
            </a:r>
            <a:r>
              <a:rPr lang="it-IT" altLang="it-IT" sz="2400" i="1" u="sng" dirty="0"/>
              <a:t>che può essere verificato</a:t>
            </a:r>
            <a:r>
              <a:rPr lang="it-IT" altLang="it-IT" sz="2400" dirty="0"/>
              <a:t>, che eviti (laddove possibile) errori.</a:t>
            </a:r>
          </a:p>
        </p:txBody>
      </p:sp>
      <p:sp>
        <p:nvSpPr>
          <p:cNvPr id="21522" name="Segnaposto numero diapositiva 5">
            <a:extLst>
              <a:ext uri="{FF2B5EF4-FFF2-40B4-BE49-F238E27FC236}">
                <a16:creationId xmlns:a16="http://schemas.microsoft.com/office/drawing/2014/main" id="{70CC54A0-0E45-334D-BD3C-949597C45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875" y="6454775"/>
            <a:ext cx="33337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fld id="{65FFCE24-DA41-4A49-ABA1-5166683E4459}" type="slidenum">
              <a:rPr lang="it-IT" altLang="it-IT" sz="1000" smtClean="0">
                <a:solidFill>
                  <a:srgbClr val="FFFFFF"/>
                </a:solidFill>
              </a:rPr>
              <a:pPr>
                <a:spcBef>
                  <a:spcPct val="0"/>
                </a:spcBef>
                <a:spcAft>
                  <a:spcPts val="600"/>
                </a:spcAft>
                <a:buFontTx/>
                <a:buNone/>
              </a:pPr>
              <a:t>3</a:t>
            </a:fld>
            <a:endParaRPr lang="it-IT" altLang="it-IT" sz="1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282117" y="-253670"/>
            <a:ext cx="137072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668730" y="422146"/>
            <a:ext cx="484026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7532611" y="655140"/>
            <a:ext cx="515604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7017482" y="0"/>
            <a:ext cx="2126518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82258" y="6115501"/>
            <a:ext cx="1120884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1F5CE678-37CF-9B40-B9DF-A1DBD1A91C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9840" y="643467"/>
            <a:ext cx="4944319" cy="5571065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03060" y="6453143"/>
            <a:ext cx="611177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39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 descr="&quot;&quot;">
            <a:extLst>
              <a:ext uri="{FF2B5EF4-FFF2-40B4-BE49-F238E27FC236}">
                <a16:creationId xmlns:a16="http://schemas.microsoft.com/office/drawing/2014/main" id="{E59EFDD2-9330-0940-90DB-8C463309F33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4" name="Rectangle 73" descr="&quot;&quot;">
            <a:extLst>
              <a:ext uri="{FF2B5EF4-FFF2-40B4-BE49-F238E27FC236}">
                <a16:creationId xmlns:a16="http://schemas.microsoft.com/office/drawing/2014/main" id="{8A70F7A4-857C-ED4F-9D99-A392C65EAC1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0"/>
            <a:ext cx="9144000" cy="1590675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07C72E75-3F5E-3142-8AC5-385DC796A24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8" name="Rectangle 77" descr="&quot;&quot;">
            <a:extLst>
              <a:ext uri="{FF2B5EF4-FFF2-40B4-BE49-F238E27FC236}">
                <a16:creationId xmlns:a16="http://schemas.microsoft.com/office/drawing/2014/main" id="{2904D105-05FA-6C4C-A77B-9022D9D7BF0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086475" y="0"/>
            <a:ext cx="3057525" cy="1590675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4E995060-4217-784C-959F-E962A6B901C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539" name="Rectangle 2">
            <a:extLst>
              <a:ext uri="{FF2B5EF4-FFF2-40B4-BE49-F238E27FC236}">
                <a16:creationId xmlns:a16="http://schemas.microsoft.com/office/drawing/2014/main" id="{439EFC98-72BE-6542-8039-6982997031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28700" y="295275"/>
            <a:ext cx="7421563" cy="1033463"/>
          </a:xfrm>
        </p:spPr>
        <p:txBody>
          <a:bodyPr/>
          <a:lstStyle/>
          <a:p>
            <a:pPr eaLnBrk="1" hangingPunct="1"/>
            <a:r>
              <a:rPr lang="it-IT" altLang="it-IT" sz="3500">
                <a:solidFill>
                  <a:srgbClr val="FFFFFF"/>
                </a:solidFill>
              </a:rPr>
              <a:t>Metodologia della ricerca sociale</a:t>
            </a:r>
          </a:p>
        </p:txBody>
      </p:sp>
      <p:sp>
        <p:nvSpPr>
          <p:cNvPr id="22540" name="Rectangle 3">
            <a:extLst>
              <a:ext uri="{FF2B5EF4-FFF2-40B4-BE49-F238E27FC236}">
                <a16:creationId xmlns:a16="http://schemas.microsoft.com/office/drawing/2014/main" id="{CA746FE1-08F5-DA48-9471-8C25DB3DFF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560" y="1885949"/>
            <a:ext cx="7992888" cy="4568825"/>
          </a:xfrm>
        </p:spPr>
        <p:txBody>
          <a:bodyPr anchor="ctr"/>
          <a:lstStyle/>
          <a:p>
            <a:pPr eaLnBrk="1" hangingPunct="1"/>
            <a:r>
              <a:rPr lang="it-IT" altLang="it-IT" sz="2400" i="1" dirty="0"/>
              <a:t>Metodo-logia</a:t>
            </a:r>
            <a:r>
              <a:rPr lang="it-IT" altLang="it-IT" sz="2400" dirty="0"/>
              <a:t> della ricerca sociale significa impostare il metodo della ricerca secondo diversi parametri</a:t>
            </a:r>
          </a:p>
          <a:p>
            <a:pPr lvl="1" eaLnBrk="1" hangingPunct="1"/>
            <a:r>
              <a:rPr lang="it-IT" altLang="it-IT" sz="2000" dirty="0"/>
              <a:t>Esperienza delle ricerche passate</a:t>
            </a:r>
          </a:p>
          <a:p>
            <a:pPr lvl="1" eaLnBrk="1" hangingPunct="1"/>
            <a:r>
              <a:rPr lang="it-IT" altLang="it-IT" sz="2000" dirty="0"/>
              <a:t>Esperienza di procedure collaudate</a:t>
            </a:r>
          </a:p>
          <a:p>
            <a:pPr lvl="1" eaLnBrk="1" hangingPunct="1"/>
            <a:r>
              <a:rPr lang="it-IT" altLang="it-IT" sz="2000" dirty="0"/>
              <a:t>Esperienza derivata da passati errori</a:t>
            </a:r>
          </a:p>
          <a:p>
            <a:pPr lvl="1" eaLnBrk="1" hangingPunct="1"/>
            <a:r>
              <a:rPr lang="it-IT" altLang="it-IT" sz="2000" dirty="0"/>
              <a:t>Impostazione di procedure certe ed omogenee per tutti i casi</a:t>
            </a:r>
          </a:p>
          <a:p>
            <a:pPr lvl="1" eaLnBrk="1" hangingPunct="1"/>
            <a:r>
              <a:rPr lang="it-IT" altLang="it-IT" sz="2000" dirty="0"/>
              <a:t>Impostazione di procedure verificabili anche da altri ricercatori</a:t>
            </a:r>
          </a:p>
          <a:p>
            <a:pPr lvl="1" eaLnBrk="1" hangingPunct="1"/>
            <a:r>
              <a:rPr lang="it-IT" altLang="it-IT" sz="2000" dirty="0"/>
              <a:t>Possibilità di raffronto dei risultati di ricerca</a:t>
            </a:r>
          </a:p>
        </p:txBody>
      </p:sp>
      <p:sp>
        <p:nvSpPr>
          <p:cNvPr id="6145" name="Segnaposto numero diapositiva 5">
            <a:extLst>
              <a:ext uri="{FF2B5EF4-FFF2-40B4-BE49-F238E27FC236}">
                <a16:creationId xmlns:a16="http://schemas.microsoft.com/office/drawing/2014/main" id="{E369BD42-0CD7-C446-9DE7-F03371E38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875" y="6454775"/>
            <a:ext cx="333375" cy="365125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Aft>
                <a:spcPts val="600"/>
              </a:spcAft>
              <a:defRPr/>
            </a:pPr>
            <a:fld id="{0CD75033-41BC-9D4B-8357-E9C596752905}" type="slidenum">
              <a:rPr lang="it-IT" altLang="it-IT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  <a:defRPr/>
              </a:pPr>
              <a:t>4</a:t>
            </a:fld>
            <a:endParaRPr lang="it-IT" altLang="it-IT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 descr="&quot;&quot;">
            <a:extLst>
              <a:ext uri="{FF2B5EF4-FFF2-40B4-BE49-F238E27FC236}">
                <a16:creationId xmlns:a16="http://schemas.microsoft.com/office/drawing/2014/main" id="{F6E5C6C9-F7F6-734E-84B5-3D8F169AFE9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4" name="Rectangle 73" descr="&quot;&quot;">
            <a:extLst>
              <a:ext uri="{FF2B5EF4-FFF2-40B4-BE49-F238E27FC236}">
                <a16:creationId xmlns:a16="http://schemas.microsoft.com/office/drawing/2014/main" id="{DF957F9F-1E96-ED45-ACAC-F315521350D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5268913"/>
            <a:ext cx="9144000" cy="1590675"/>
          </a:xfrm>
          <a:prstGeom prst="rect">
            <a:avLst/>
          </a:prstGeom>
          <a:gradFill>
            <a:gsLst>
              <a:gs pos="0">
                <a:srgbClr val="000000"/>
              </a:gs>
              <a:gs pos="54000">
                <a:schemeClr val="accent1">
                  <a:lumMod val="50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C8B102AA-D107-3C42-9CF5-C9FABC8C261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-12457" y="5269283"/>
            <a:ext cx="9156457" cy="1590742"/>
          </a:xfrm>
          <a:prstGeom prst="rect">
            <a:avLst/>
          </a:prstGeom>
          <a:gradFill>
            <a:gsLst>
              <a:gs pos="18000">
                <a:schemeClr val="accent1">
                  <a:lumMod val="75000"/>
                  <a:alpha val="0"/>
                </a:schemeClr>
              </a:gs>
              <a:gs pos="100000">
                <a:schemeClr val="accent1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F6524FA0-6E35-BC40-A616-59BE3FCD801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074020" y="5267258"/>
            <a:ext cx="3069980" cy="1590742"/>
          </a:xfrm>
          <a:prstGeom prst="rect">
            <a:avLst/>
          </a:prstGeom>
          <a:gradFill>
            <a:gsLst>
              <a:gs pos="23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FD858FE1-0D64-6F4A-A6E0-3322B1A5488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-5001" y="5267258"/>
            <a:ext cx="9149001" cy="1131515"/>
          </a:xfrm>
          <a:prstGeom prst="rect">
            <a:avLst/>
          </a:prstGeom>
          <a:gradFill>
            <a:gsLst>
              <a:gs pos="18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5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43635A88-C1D8-D24D-B434-61507A9FD18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12455" y="5278400"/>
            <a:ext cx="5802694" cy="1590741"/>
          </a:xfrm>
          <a:prstGeom prst="rect">
            <a:avLst/>
          </a:prstGeom>
          <a:gradFill>
            <a:gsLst>
              <a:gs pos="5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41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568" name="Rectangle 2">
            <a:extLst>
              <a:ext uri="{FF2B5EF4-FFF2-40B4-BE49-F238E27FC236}">
                <a16:creationId xmlns:a16="http://schemas.microsoft.com/office/drawing/2014/main" id="{D839A2E8-6086-C043-946E-9E269DB48E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1400" y="5554663"/>
            <a:ext cx="7240588" cy="982662"/>
          </a:xfrm>
        </p:spPr>
        <p:txBody>
          <a:bodyPr/>
          <a:lstStyle/>
          <a:p>
            <a:pPr eaLnBrk="1" hangingPunct="1"/>
            <a:r>
              <a:rPr lang="it-IT" altLang="it-IT" sz="3500">
                <a:solidFill>
                  <a:srgbClr val="FFFFFF"/>
                </a:solidFill>
              </a:rPr>
              <a:t>Metodo</a:t>
            </a:r>
          </a:p>
        </p:txBody>
      </p:sp>
      <p:sp>
        <p:nvSpPr>
          <p:cNvPr id="23569" name="Rectangle 3">
            <a:extLst>
              <a:ext uri="{FF2B5EF4-FFF2-40B4-BE49-F238E27FC236}">
                <a16:creationId xmlns:a16="http://schemas.microsoft.com/office/drawing/2014/main" id="{0D22A774-1525-7043-B4AB-CF9FAA60C9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41400" y="823913"/>
            <a:ext cx="7240588" cy="3838575"/>
          </a:xfrm>
        </p:spPr>
        <p:txBody>
          <a:bodyPr anchor="ctr"/>
          <a:lstStyle/>
          <a:p>
            <a:pPr eaLnBrk="1" hangingPunct="1"/>
            <a:r>
              <a:rPr lang="it-IT" altLang="it-IT" sz="2400" dirty="0"/>
              <a:t>La storia del metodo scientifico è antica e risale al 1600 con il filosofo Cartesio “Discorso sul metodo”</a:t>
            </a:r>
          </a:p>
          <a:p>
            <a:pPr eaLnBrk="1" hangingPunct="1"/>
            <a:r>
              <a:rPr lang="it-IT" altLang="it-IT" sz="2400" dirty="0"/>
              <a:t>La storia della metodologia della ricerca sociale è recente, e risale alla ricerca empirica svolta da Paul </a:t>
            </a:r>
            <a:r>
              <a:rPr lang="it-IT" altLang="it-IT" sz="2400" dirty="0" err="1"/>
              <a:t>F</a:t>
            </a:r>
            <a:r>
              <a:rPr lang="it-IT" altLang="it-IT" sz="2400" dirty="0"/>
              <a:t>. </a:t>
            </a:r>
            <a:r>
              <a:rPr lang="it-IT" altLang="it-IT" sz="2400" dirty="0" err="1"/>
              <a:t>Lazarsfeld</a:t>
            </a:r>
            <a:r>
              <a:rPr lang="it-IT" altLang="it-IT" sz="2400" dirty="0"/>
              <a:t> negli anni 1940 negli Stati Uniti (ricerca elettorale e ricerca di mercato)</a:t>
            </a:r>
          </a:p>
          <a:p>
            <a:pPr eaLnBrk="1" hangingPunct="1"/>
            <a:r>
              <a:rPr lang="it-IT" altLang="it-IT" sz="2400" dirty="0"/>
              <a:t>I metodi della ricerca scientifica possono essere condivisi da diverse discipline e trasferiti da una disciplina ad un’altra se un metodo si rivela efficace per ottenere risultati di ricerca</a:t>
            </a:r>
          </a:p>
          <a:p>
            <a:pPr eaLnBrk="1" hangingPunct="1"/>
            <a:r>
              <a:rPr lang="it-IT" altLang="it-IT" sz="2400" dirty="0"/>
              <a:t>Scambio di metodi tra psicologia, economia, sociologia, ecc.</a:t>
            </a:r>
          </a:p>
        </p:txBody>
      </p:sp>
      <p:sp>
        <p:nvSpPr>
          <p:cNvPr id="23570" name="Segnaposto numero diapositiva 5">
            <a:extLst>
              <a:ext uri="{FF2B5EF4-FFF2-40B4-BE49-F238E27FC236}">
                <a16:creationId xmlns:a16="http://schemas.microsoft.com/office/drawing/2014/main" id="{706F0646-9ADE-9640-82F5-13E3CAD3F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875" y="6454775"/>
            <a:ext cx="33337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fld id="{85D5C645-C071-D140-9A7B-3B019C748EC8}" type="slidenum">
              <a:rPr lang="it-IT" altLang="it-IT" sz="1000" smtClean="0">
                <a:solidFill>
                  <a:srgbClr val="FFFFFF"/>
                </a:solidFill>
              </a:rPr>
              <a:pPr>
                <a:spcBef>
                  <a:spcPct val="0"/>
                </a:spcBef>
                <a:spcAft>
                  <a:spcPts val="600"/>
                </a:spcAft>
                <a:buFontTx/>
                <a:buNone/>
              </a:pPr>
              <a:t>5</a:t>
            </a:fld>
            <a:endParaRPr lang="it-IT" altLang="it-IT" sz="1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 descr="&quot;&quot;">
            <a:extLst>
              <a:ext uri="{FF2B5EF4-FFF2-40B4-BE49-F238E27FC236}">
                <a16:creationId xmlns:a16="http://schemas.microsoft.com/office/drawing/2014/main" id="{2C2C5AD0-062F-D746-BD04-4845A9DC543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4" name="Rectangle 73" descr="&quot;&quot;">
            <a:extLst>
              <a:ext uri="{FF2B5EF4-FFF2-40B4-BE49-F238E27FC236}">
                <a16:creationId xmlns:a16="http://schemas.microsoft.com/office/drawing/2014/main" id="{1342F6CC-AFBF-6E46-A3BE-0F9A6BEBD42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0"/>
            <a:ext cx="9144000" cy="1590675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C16D822F-D58A-A64D-9E8B-A049F84D262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8" name="Rectangle 77" descr="&quot;&quot;">
            <a:extLst>
              <a:ext uri="{FF2B5EF4-FFF2-40B4-BE49-F238E27FC236}">
                <a16:creationId xmlns:a16="http://schemas.microsoft.com/office/drawing/2014/main" id="{21179618-D2F8-174A-807E-82A77067899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086475" y="0"/>
            <a:ext cx="3057525" cy="1590675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1128EEC0-656B-FE49-8F83-9A5E3558C46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611" name="Rectangle 2">
            <a:extLst>
              <a:ext uri="{FF2B5EF4-FFF2-40B4-BE49-F238E27FC236}">
                <a16:creationId xmlns:a16="http://schemas.microsoft.com/office/drawing/2014/main" id="{D60CB3FE-B604-714A-ABFC-F74E993367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28700" y="295275"/>
            <a:ext cx="7421563" cy="1033463"/>
          </a:xfrm>
        </p:spPr>
        <p:txBody>
          <a:bodyPr/>
          <a:lstStyle/>
          <a:p>
            <a:pPr eaLnBrk="1" hangingPunct="1"/>
            <a:r>
              <a:rPr lang="it-IT" altLang="it-IT" sz="3500">
                <a:solidFill>
                  <a:srgbClr val="FFFFFF"/>
                </a:solidFill>
              </a:rPr>
              <a:t>Il problema e come affrontarlo</a:t>
            </a:r>
          </a:p>
        </p:txBody>
      </p:sp>
      <p:sp>
        <p:nvSpPr>
          <p:cNvPr id="25612" name="Rectangle 3">
            <a:extLst>
              <a:ext uri="{FF2B5EF4-FFF2-40B4-BE49-F238E27FC236}">
                <a16:creationId xmlns:a16="http://schemas.microsoft.com/office/drawing/2014/main" id="{07C7310D-807A-DC49-AFE6-8741DDFD07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1600" y="2317750"/>
            <a:ext cx="7350075" cy="3991570"/>
          </a:xfrm>
        </p:spPr>
        <p:txBody>
          <a:bodyPr anchor="ctr"/>
          <a:lstStyle/>
          <a:p>
            <a:pPr eaLnBrk="1" hangingPunct="1"/>
            <a:r>
              <a:rPr lang="it-IT" altLang="it-IT" sz="2400" dirty="0"/>
              <a:t>Supponiamo che il nostro problema sia costituito dal turismo</a:t>
            </a:r>
          </a:p>
          <a:p>
            <a:pPr eaLnBrk="1" hangingPunct="1"/>
            <a:r>
              <a:rPr lang="it-IT" altLang="it-IT" sz="2400" dirty="0"/>
              <a:t>Il turismo è un concetto molto vasto, a cosa vogliamo riferirlo?</a:t>
            </a:r>
          </a:p>
          <a:p>
            <a:pPr eaLnBrk="1" hangingPunct="1"/>
            <a:r>
              <a:rPr lang="it-IT" altLang="it-IT" sz="2400" dirty="0"/>
              <a:t>Turismo tradizionale, lento, religioso, dei giovani, ecc.</a:t>
            </a:r>
          </a:p>
          <a:p>
            <a:pPr eaLnBrk="1" hangingPunct="1"/>
            <a:r>
              <a:rPr lang="it-IT" altLang="it-IT" sz="2400" dirty="0"/>
              <a:t>Esaminiamo un tipo di turismo: il turismo lento</a:t>
            </a:r>
          </a:p>
          <a:p>
            <a:pPr eaLnBrk="1" hangingPunct="1"/>
            <a:r>
              <a:rPr lang="it-IT" altLang="it-IT" sz="2400" dirty="0"/>
              <a:t>Il turismo lento in una regione: l’Abruzzo</a:t>
            </a:r>
          </a:p>
          <a:p>
            <a:pPr eaLnBrk="1" hangingPunct="1"/>
            <a:r>
              <a:rPr lang="it-IT" altLang="it-IT" sz="2400" dirty="0"/>
              <a:t>Il turismo lento di una determinata categoria: i pensionati</a:t>
            </a:r>
          </a:p>
        </p:txBody>
      </p:sp>
      <p:sp>
        <p:nvSpPr>
          <p:cNvPr id="9217" name="Segnaposto numero diapositiva 5">
            <a:extLst>
              <a:ext uri="{FF2B5EF4-FFF2-40B4-BE49-F238E27FC236}">
                <a16:creationId xmlns:a16="http://schemas.microsoft.com/office/drawing/2014/main" id="{E6A6FFBE-EFFF-354E-8905-C11DD7956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875" y="6454775"/>
            <a:ext cx="333375" cy="365125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Aft>
                <a:spcPts val="600"/>
              </a:spcAft>
              <a:defRPr/>
            </a:pPr>
            <a:fld id="{7E26AE4F-F1D8-A54E-9BC3-CE6B2ADC9D13}" type="slidenum">
              <a:rPr lang="it-IT" altLang="it-IT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  <a:defRPr/>
              </a:pPr>
              <a:t>6</a:t>
            </a:fld>
            <a:endParaRPr lang="it-IT" altLang="it-IT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 descr="&quot;&quot;">
            <a:extLst>
              <a:ext uri="{FF2B5EF4-FFF2-40B4-BE49-F238E27FC236}">
                <a16:creationId xmlns:a16="http://schemas.microsoft.com/office/drawing/2014/main" id="{6AC33611-777B-4845-9919-1C65C4EC8C2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E6EBD862-C04F-FC4A-82D7-AD03F50F57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2488" y="501650"/>
            <a:ext cx="7265987" cy="1643063"/>
          </a:xfrm>
        </p:spPr>
        <p:txBody>
          <a:bodyPr anchor="b"/>
          <a:lstStyle/>
          <a:p>
            <a:pPr eaLnBrk="1" hangingPunct="1"/>
            <a:r>
              <a:rPr lang="it-IT" altLang="it-IT" sz="3500"/>
              <a:t>Il problema e come affrontarlo</a:t>
            </a:r>
          </a:p>
        </p:txBody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7EDB52B2-3AF5-134A-99AA-7034ED5C16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2488" y="2417763"/>
            <a:ext cx="7265987" cy="3454400"/>
          </a:xfrm>
        </p:spPr>
        <p:txBody>
          <a:bodyPr/>
          <a:lstStyle/>
          <a:p>
            <a:pPr eaLnBrk="1" hangingPunct="1"/>
            <a:r>
              <a:rPr lang="it-IT" altLang="it-IT" sz="2800" dirty="0"/>
              <a:t>Il metodo ci aiuta ad identificare un </a:t>
            </a:r>
            <a:r>
              <a:rPr lang="it-IT" altLang="it-IT" sz="2800" i="1" dirty="0"/>
              <a:t>segmento</a:t>
            </a:r>
            <a:r>
              <a:rPr lang="it-IT" altLang="it-IT" sz="2800" dirty="0"/>
              <a:t> sul quale applicare la nostra ricerca con risultati produttivi</a:t>
            </a:r>
          </a:p>
          <a:p>
            <a:pPr eaLnBrk="1" hangingPunct="1"/>
            <a:r>
              <a:rPr lang="it-IT" altLang="it-IT" sz="2800" dirty="0"/>
              <a:t>Il metodo ci aiuta altresì ad applicare i nostri interventi sociali su un segmento di utenza con risultati produttivi se si tratta di una ricerca-azione</a:t>
            </a:r>
          </a:p>
        </p:txBody>
      </p:sp>
      <p:sp>
        <p:nvSpPr>
          <p:cNvPr id="74" name="Rectangle 73" descr="&quot;&quot;">
            <a:extLst>
              <a:ext uri="{FF2B5EF4-FFF2-40B4-BE49-F238E27FC236}">
                <a16:creationId xmlns:a16="http://schemas.microsoft.com/office/drawing/2014/main" id="{5EF663A8-5EE0-9B4E-A0D4-C916A7FE4A8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 flipH="1">
            <a:off x="0" y="6400800"/>
            <a:ext cx="9144000" cy="457200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6" name="Rectangle 75" descr="&quot;&quot;">
            <a:extLst>
              <a:ext uri="{FF2B5EF4-FFF2-40B4-BE49-F238E27FC236}">
                <a16:creationId xmlns:a16="http://schemas.microsoft.com/office/drawing/2014/main" id="{A981EDB3-0B2D-6149-ADD2-3609E8D9E70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3028950" y="6400800"/>
            <a:ext cx="6115050" cy="457200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6631" name="Segnaposto numero diapositiva 5">
            <a:extLst>
              <a:ext uri="{FF2B5EF4-FFF2-40B4-BE49-F238E27FC236}">
                <a16:creationId xmlns:a16="http://schemas.microsoft.com/office/drawing/2014/main" id="{17FF7DE9-66FC-6144-8C79-E570A8361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875" y="6456363"/>
            <a:ext cx="33496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fld id="{817BFE83-A4C1-9642-A755-8D90A2DD485B}" type="slidenum">
              <a:rPr lang="it-IT" altLang="it-IT" sz="1000" smtClean="0">
                <a:solidFill>
                  <a:srgbClr val="FFFFFF"/>
                </a:solidFill>
              </a:rPr>
              <a:pPr>
                <a:spcBef>
                  <a:spcPct val="0"/>
                </a:spcBef>
                <a:spcAft>
                  <a:spcPts val="600"/>
                </a:spcAft>
                <a:buFontTx/>
                <a:buNone/>
              </a:pPr>
              <a:t>7</a:t>
            </a:fld>
            <a:endParaRPr lang="it-IT" altLang="it-IT" sz="1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 descr="&quot;&quot;">
            <a:extLst>
              <a:ext uri="{FF2B5EF4-FFF2-40B4-BE49-F238E27FC236}">
                <a16:creationId xmlns:a16="http://schemas.microsoft.com/office/drawing/2014/main" id="{FFCD41E7-42A2-E740-ACC2-35C28603DE4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87D0AE0B-ECDB-8844-B4B0-7FAEA04BCA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2488" y="501651"/>
            <a:ext cx="7265987" cy="695102"/>
          </a:xfrm>
        </p:spPr>
        <p:txBody>
          <a:bodyPr anchor="b"/>
          <a:lstStyle/>
          <a:p>
            <a:pPr eaLnBrk="1" hangingPunct="1"/>
            <a:r>
              <a:rPr lang="it-IT" altLang="it-IT" sz="3500" dirty="0"/>
              <a:t>Metodi</a:t>
            </a:r>
          </a:p>
        </p:txBody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7A3CB5B8-95CC-0D49-AF82-3EB5B3F415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2488" y="1484784"/>
            <a:ext cx="7265987" cy="4387379"/>
          </a:xfrm>
        </p:spPr>
        <p:txBody>
          <a:bodyPr/>
          <a:lstStyle/>
          <a:p>
            <a:pPr eaLnBrk="1" hangingPunct="1"/>
            <a:r>
              <a:rPr lang="it-IT" altLang="it-IT" sz="2400" dirty="0"/>
              <a:t>Una prima applicazione del metodo è quindi la scomposizione o </a:t>
            </a:r>
            <a:r>
              <a:rPr lang="it-IT" altLang="it-IT" sz="2400" b="1" dirty="0"/>
              <a:t>segmentazione</a:t>
            </a:r>
            <a:r>
              <a:rPr lang="it-IT" altLang="it-IT" sz="2400" dirty="0"/>
              <a:t> del problema in termini che possano essere affrontabili dal ricercatore.</a:t>
            </a:r>
          </a:p>
          <a:p>
            <a:pPr marL="0" indent="0" eaLnBrk="1" hangingPunct="1">
              <a:buNone/>
            </a:pPr>
            <a:endParaRPr lang="it-IT" altLang="it-IT" sz="2400" dirty="0"/>
          </a:p>
          <a:p>
            <a:pPr marL="0" indent="0" eaLnBrk="1" hangingPunct="1">
              <a:buNone/>
            </a:pPr>
            <a:r>
              <a:rPr lang="it-IT" altLang="it-IT" sz="2400" dirty="0"/>
              <a:t>Come si identifica un segmento significativo?</a:t>
            </a:r>
          </a:p>
          <a:p>
            <a:pPr eaLnBrk="1" hangingPunct="1"/>
            <a:r>
              <a:rPr lang="it-IT" altLang="it-IT" sz="2400" dirty="0"/>
              <a:t>Significatività del segmento in termini scientifici</a:t>
            </a:r>
          </a:p>
          <a:p>
            <a:pPr eaLnBrk="1" hangingPunct="1"/>
            <a:r>
              <a:rPr lang="it-IT" altLang="it-IT" sz="2400" dirty="0"/>
              <a:t>Scarsa conoscenza della tematica nella bibliografia precedente</a:t>
            </a:r>
          </a:p>
          <a:p>
            <a:pPr eaLnBrk="1" hangingPunct="1"/>
            <a:r>
              <a:rPr lang="it-IT" altLang="it-IT" sz="2400" dirty="0"/>
              <a:t>Rappresentatività del segmento in termini di problemi sociali</a:t>
            </a:r>
          </a:p>
        </p:txBody>
      </p:sp>
      <p:sp>
        <p:nvSpPr>
          <p:cNvPr id="74" name="Rectangle 73" descr="&quot;&quot;">
            <a:extLst>
              <a:ext uri="{FF2B5EF4-FFF2-40B4-BE49-F238E27FC236}">
                <a16:creationId xmlns:a16="http://schemas.microsoft.com/office/drawing/2014/main" id="{14C1B463-CE81-D240-B570-333167443C8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 flipH="1">
            <a:off x="0" y="6400800"/>
            <a:ext cx="9144000" cy="457200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6" name="Rectangle 75" descr="&quot;&quot;">
            <a:extLst>
              <a:ext uri="{FF2B5EF4-FFF2-40B4-BE49-F238E27FC236}">
                <a16:creationId xmlns:a16="http://schemas.microsoft.com/office/drawing/2014/main" id="{FE774711-7EC4-E240-8E5F-C6E2FDE06D1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3028950" y="6400800"/>
            <a:ext cx="6115050" cy="457200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7655" name="Segnaposto numero diapositiva 5">
            <a:extLst>
              <a:ext uri="{FF2B5EF4-FFF2-40B4-BE49-F238E27FC236}">
                <a16:creationId xmlns:a16="http://schemas.microsoft.com/office/drawing/2014/main" id="{AB067540-649D-B84F-8F72-3A572071A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875" y="6456363"/>
            <a:ext cx="33496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fld id="{8CC7D1FD-725A-B54A-9139-ED8A5EC17CC7}" type="slidenum">
              <a:rPr lang="it-IT" altLang="it-IT" sz="1000" smtClean="0">
                <a:solidFill>
                  <a:srgbClr val="FFFFFF"/>
                </a:solidFill>
              </a:rPr>
              <a:pPr>
                <a:spcBef>
                  <a:spcPct val="0"/>
                </a:spcBef>
                <a:spcAft>
                  <a:spcPts val="600"/>
                </a:spcAft>
                <a:buFontTx/>
                <a:buNone/>
              </a:pPr>
              <a:t>8</a:t>
            </a:fld>
            <a:endParaRPr lang="it-IT" altLang="it-IT" sz="1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7DA3017B-ADB0-254B-15A2-A639B81D36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369246"/>
            <a:ext cx="8882720" cy="5840388"/>
          </a:xfrm>
          <a:prstGeom prst="rect">
            <a:avLst/>
          </a:prstGeom>
        </p:spPr>
      </p:pic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54AAEA9-B29A-2652-86F5-278258B39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455664"/>
            <a:ext cx="33604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fld id="{3A00D87E-77C6-2647-ACFA-8D93CD254576}" type="slidenum">
              <a:rPr lang="it-IT" altLang="it-IT" sz="1000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9</a:t>
            </a:fld>
            <a:endParaRPr lang="it-IT" altLang="it-IT" sz="1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961651"/>
      </p:ext>
    </p:extLst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759</TotalTime>
  <Words>1479</Words>
  <Application>Microsoft Macintosh PowerPoint</Application>
  <PresentationFormat>Presentazione su schermo (4:3)</PresentationFormat>
  <Paragraphs>163</Paragraphs>
  <Slides>30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4" baseType="lpstr">
      <vt:lpstr>Arial</vt:lpstr>
      <vt:lpstr>Times New Roman</vt:lpstr>
      <vt:lpstr>Wingdings</vt:lpstr>
      <vt:lpstr>Struttura predefinita</vt:lpstr>
      <vt:lpstr>Introduzione alla Metodologia della ricerca sociale </vt:lpstr>
      <vt:lpstr>Info utili</vt:lpstr>
      <vt:lpstr>Metodo</vt:lpstr>
      <vt:lpstr>Metodologia della ricerca sociale</vt:lpstr>
      <vt:lpstr>Metodo</vt:lpstr>
      <vt:lpstr>Il problema e come affrontarlo</vt:lpstr>
      <vt:lpstr>Il problema e come affrontarlo</vt:lpstr>
      <vt:lpstr>Metodi</vt:lpstr>
      <vt:lpstr>Presentazione standard di PowerPoint</vt:lpstr>
      <vt:lpstr>Ricerca qualitativa e quantitativa</vt:lpstr>
      <vt:lpstr>Il tema della ricerca</vt:lpstr>
      <vt:lpstr> Come si conduce una ricerca </vt:lpstr>
      <vt:lpstr>Presentazione standard di PowerPoint</vt:lpstr>
      <vt:lpstr>Teoria</vt:lpstr>
      <vt:lpstr>Definizione di ipotesi </vt:lpstr>
      <vt:lpstr>Operativizzazione</vt:lpstr>
      <vt:lpstr>Concetti semplici e concetti complessi (generali)</vt:lpstr>
      <vt:lpstr>Esempi di concetti</vt:lpstr>
      <vt:lpstr>Dal concetto alla variabile</vt:lpstr>
      <vt:lpstr>Presentazione standard di PowerPoint</vt:lpstr>
      <vt:lpstr>Costruzione di una variabile</vt:lpstr>
      <vt:lpstr>ESEMPIO Ipotesi: l’istruzione fa viaggiare di più</vt:lpstr>
      <vt:lpstr>ESERCIZIO</vt:lpstr>
      <vt:lpstr>Indicatori tradotti in variabili</vt:lpstr>
      <vt:lpstr>Come si operativizza</vt:lpstr>
      <vt:lpstr>Stesso indicatore, differenti traduzioni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Unicas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Metodologia e tecnica della ricerca sociale Prof. Francesco M. Battisti Università degli Studi di Cassino tel 06-4461001</dc:title>
  <dc:creator>Battisti</dc:creator>
  <cp:lastModifiedBy>Greta Spineti</cp:lastModifiedBy>
  <cp:revision>27</cp:revision>
  <dcterms:created xsi:type="dcterms:W3CDTF">2000-10-11T22:43:57Z</dcterms:created>
  <dcterms:modified xsi:type="dcterms:W3CDTF">2026-02-25T11:13:00Z</dcterms:modified>
</cp:coreProperties>
</file>