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87" r:id="rId3"/>
    <p:sldId id="276" r:id="rId4"/>
    <p:sldId id="273" r:id="rId5"/>
    <p:sldId id="274" r:id="rId6"/>
    <p:sldId id="280" r:id="rId7"/>
    <p:sldId id="275" r:id="rId8"/>
    <p:sldId id="279" r:id="rId9"/>
    <p:sldId id="286" r:id="rId10"/>
    <p:sldId id="278" r:id="rId11"/>
    <p:sldId id="277" r:id="rId12"/>
    <p:sldId id="284" r:id="rId13"/>
    <p:sldId id="28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1"/>
  </p:normalViewPr>
  <p:slideViewPr>
    <p:cSldViewPr snapToGrid="0">
      <p:cViewPr varScale="1">
        <p:scale>
          <a:sx n="110" d="100"/>
          <a:sy n="110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72086-B9F0-61A3-336D-3C6F3B491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AD6E84-47C8-5F0D-DCE9-B8215CC10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602DA1-5396-8D7E-30E5-6F4FA4CC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C03A05-B97D-F9A1-6081-1B221175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A125AB-59F4-EA85-A085-48250CBA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3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AF3CF-DE82-9A5E-F378-C68FDB74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808464-20FD-8885-3B0F-8D49B2F1C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BFF519-BFAC-7CAC-C61D-2A9DC692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7BEE4B-5D6F-F689-114E-BE9B7B03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50D20A-8C15-05CB-F5EB-685BA9B9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98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2B97C8-CED9-0856-7D48-92E1F9D89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6EA423-FC43-C8A5-48B5-BF3A69D21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D682B7-3F1E-74F1-4548-DC7675E6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5D9D4D-F2E7-F864-2F7B-EC74E844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46D2EF-37DD-4A08-5F74-37D35059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66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61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58C3B-0D32-0725-13A1-0400452B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E71B35-DE1C-8226-B5C8-F4F84FF96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8A4AD-ADF8-C005-FF53-A9D4F955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44D33C-0FF2-9773-F58D-CD577ADC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5CB004-CB43-7AEB-8ED8-F9EC097B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D6343-EC6F-8CFE-19FF-67D969C0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584588-8469-D192-74FC-C36DF970C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EB2C5-73B4-5758-4A66-02A734A6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70C378-37FE-A954-1578-86562A3F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4B2224-27FB-9E73-5F6E-DDE6456A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29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730B4-706B-AAD9-B02E-82B33338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45A222-157C-A4C4-E6F2-E0824B1F9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B103C7-49BD-406F-FF50-BB673CCC7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BD4A2D-B898-A740-6C2B-B072E71B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2E7AAE-3A4E-AF62-C375-69BCB0D0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AFF634-27E7-4CFD-7465-26A7ACAC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84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8E9C8-1004-7E38-D820-8F032E8A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A8737A-B54F-B62C-8369-0F39C5969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C8BC47-AA44-C84A-EB54-600E3753B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F5A8A7A-3865-A8BB-EB40-E677BA77B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CE1D5C-5F55-5308-3C64-EEBA82102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C1F104-AE75-B1FC-E4BB-DB131A23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F29CD7C-5858-AB9E-194E-3CB6A6F2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40121A-93AA-FFD4-4CC7-A1CCD67A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8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4828F-821B-0BF2-C737-978FBFFE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A9A399-D152-1BD2-6D68-D189FCB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AC16D9-0F50-53D2-CD58-E2538D97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AC0991-DE41-B093-DAE0-FF9845CD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49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4E6D60-0581-3D7B-DD1C-C6EC93F9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7CED91-DBD3-DFD1-BAA6-774EF81B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407A92-E05F-1200-60F5-1A37100A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03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2CD6E-EACC-3FDE-550A-FA676580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A5F930-AB6C-E6EA-6A05-AC74F5BF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FC7539-276C-0383-ABBF-D776454BB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7C4825-E34D-FCF6-CCD0-757F0478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E38627-965D-EDFA-F26F-DF1D0753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968EF8-1947-403A-8E62-55FE6515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2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F83CA0-A098-D3BB-85F6-F9167AA2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2697C5-A0FD-6A45-798B-C6D3FE971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D1331A-7590-A664-3448-CBD1538CB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BBC4D7-38C3-E330-0260-869ACEBC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BADEE3-7DFF-71C8-813D-DC9A023F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1A71F5-C1AD-E043-693C-3A608A5C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62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7A92E5-15B7-0667-D089-4B92E9BA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C7A983-4C56-6234-061F-5CAEDF94E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0F548-E550-73FF-C28A-CB0979959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78445-CF4E-1F4A-95E1-480A6AEEEE05}" type="datetimeFigureOut">
              <a:rPr lang="it-IT" smtClean="0"/>
              <a:t>14/11/25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D19D10-CC91-0ED2-CCCE-AECEB4CCB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7842C6-008F-3A75-290E-8B9056497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1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52D3C-E2A1-AED6-276C-311C2939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553E9E-E740-08B4-03D4-E8510ABE02ED}"/>
              </a:ext>
            </a:extLst>
          </p:cNvPr>
          <p:cNvSpPr txBox="1"/>
          <p:nvPr/>
        </p:nvSpPr>
        <p:spPr>
          <a:xfrm>
            <a:off x="3715473" y="1736203"/>
            <a:ext cx="128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FORME DEL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6ABF5E6-B09E-611E-B6A6-EC2DA80D3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52449"/>
            <a:ext cx="7772400" cy="515310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CDC7788-493F-E054-7C66-F8FA050F5192}"/>
              </a:ext>
            </a:extLst>
          </p:cNvPr>
          <p:cNvSpPr/>
          <p:nvPr/>
        </p:nvSpPr>
        <p:spPr>
          <a:xfrm>
            <a:off x="1944547" y="613458"/>
            <a:ext cx="8287473" cy="5636871"/>
          </a:xfrm>
          <a:prstGeom prst="rect">
            <a:avLst/>
          </a:prstGeom>
          <a:noFill/>
          <a:ln>
            <a:solidFill>
              <a:srgbClr val="E8C7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45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B06BB8-D795-ED8A-9099-81895BA74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2A654-33BB-5830-7BFC-DEEDE90DD764}"/>
              </a:ext>
            </a:extLst>
          </p:cNvPr>
          <p:cNvSpPr txBox="1"/>
          <p:nvPr/>
        </p:nvSpPr>
        <p:spPr>
          <a:xfrm>
            <a:off x="2681155" y="520860"/>
            <a:ext cx="6829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e CABLE TELEVISION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F24712-D43F-04CC-060A-AD147FEE0462}"/>
              </a:ext>
            </a:extLst>
          </p:cNvPr>
          <p:cNvSpPr txBox="1"/>
          <p:nvPr/>
        </p:nvSpPr>
        <p:spPr>
          <a:xfrm>
            <a:off x="601884" y="1534994"/>
            <a:ext cx="83824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Broadcast / Network TV</a:t>
            </a:r>
          </a:p>
          <a:p>
            <a:endParaRPr lang="it-IT" b="1" u="sng" dirty="0">
              <a:solidFill>
                <a:srgbClr val="E8C7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Gratuita 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generalista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(ABC, CBS, NBC, FOX).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Finanziata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 dalla pubblicità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“commodity audience” venduta agli sponsor.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Regolata rigidamente dalla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obscenity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indecency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profanity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pubblico di massa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(fascia 18–49 anni).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Programmazione standardizzata, durata fissa (22 / 43 minuti), interruzioni pubblicitarie.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Contenuti “safe” → censura implicita legata a sponsor + regolazioni.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3081DC-5FC2-5E91-858D-0B3E0647A0CD}"/>
              </a:ext>
            </a:extLst>
          </p:cNvPr>
          <p:cNvSpPr txBox="1"/>
          <p:nvPr/>
        </p:nvSpPr>
        <p:spPr>
          <a:xfrm>
            <a:off x="2591696" y="3751817"/>
            <a:ext cx="91022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u="sng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 Television (Basic &amp; Premium)</a:t>
            </a:r>
          </a:p>
          <a:p>
            <a:pPr algn="r"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pagamento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introdotto nel 1948 → abbonamento mensile (+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canali premium).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Più libertà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sui contenuti: solo codici di autoregolamentazione.</a:t>
            </a:r>
          </a:p>
          <a:p>
            <a:pPr algn="r"/>
            <a:r>
              <a:rPr lang="it-IT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Finanziamento ibrido</a:t>
            </a:r>
            <a:endParaRPr lang="it-IT" dirty="0">
              <a:solidFill>
                <a:srgbClr val="E8C7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Cable → abbonamenti + pubblicità +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carriage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fees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(VOD / streaming).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Premium Cable (HBO, Showtime,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→ solo abbonamenti → niente pubblicità.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segmenti specifici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pubblici tematici o di élite (classe media-alta).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Favorisce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innovazione estetica e narrativa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TV, serialità autoriale.</a:t>
            </a:r>
          </a:p>
          <a:p>
            <a:pPr algn="r"/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E8B19E-0630-E479-8C7B-1D0959BA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225C1FD-83F9-8DFC-EA00-98E39C27A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51489"/>
              </p:ext>
            </p:extLst>
          </p:nvPr>
        </p:nvGraphicFramePr>
        <p:xfrm>
          <a:off x="838200" y="1218162"/>
          <a:ext cx="10515600" cy="42062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9216091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920678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273639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b="1" u="sng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Caratteristica</a:t>
                      </a:r>
                    </a:p>
                    <a:p>
                      <a:endParaRPr lang="it-IT" b="1" u="sng" dirty="0">
                        <a:solidFill>
                          <a:srgbClr val="E8C75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u="sng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TV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u="sng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Cable TV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40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Accesso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Gratuita (broadcast)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pagamento (abbonamento)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725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Finanziamento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Solo pubblicità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Abbonamento + pubblicità (basic) / solo abbonamento (premium)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076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Regolazione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FCC stringente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Autoregolamentazione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70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Massa generalista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Nicchie / segmenti specifici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379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Contenuti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Family-friendly, censurati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Espliciti, innovativi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593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Modello narrativo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Episodico standardizzato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Complesso, autoriale, serializzato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16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15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670B8-864E-C853-7E9C-3E02122AF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04BA9A-5050-06DE-03CF-9FCCEAAA9D84}"/>
              </a:ext>
            </a:extLst>
          </p:cNvPr>
          <p:cNvSpPr txBox="1"/>
          <p:nvPr/>
        </p:nvSpPr>
        <p:spPr>
          <a:xfrm>
            <a:off x="2280361" y="93101"/>
            <a:ext cx="763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 ponte (1980s–90s)</a:t>
            </a:r>
          </a:p>
          <a:p>
            <a:pPr algn="ctr"/>
            <a:endParaRPr lang="it-IT" sz="3200" b="1" dirty="0">
              <a:solidFill>
                <a:srgbClr val="E8C7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3200" b="1" dirty="0">
              <a:solidFill>
                <a:srgbClr val="E8C7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4ED19FE-6317-C4C7-C341-308574FEC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181178"/>
              </p:ext>
            </p:extLst>
          </p:nvPr>
        </p:nvGraphicFramePr>
        <p:xfrm>
          <a:off x="838199" y="1534602"/>
          <a:ext cx="10515600" cy="502920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41854911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0291857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127694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01608105"/>
                    </a:ext>
                  </a:extLst>
                </a:gridCol>
              </a:tblGrid>
              <a:tr h="198583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Serie</a:t>
                      </a:r>
                    </a:p>
                    <a:p>
                      <a:endParaRPr lang="it-IT" dirty="0">
                        <a:solidFill>
                          <a:srgbClr val="E8C75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Innovazione narrativa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156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Hill Street Blues</a:t>
                      </a:r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1981–1987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Introduce il modello </a:t>
                      </a:r>
                      <a:r>
                        <a:rPr lang="it-IT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multi-plot</a:t>
                      </a:r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il realismo urbano. Trame orizzontali e verticali intrecciate.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062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Twin Peaks</a:t>
                      </a:r>
                      <a:endParaRPr lang="it-IT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1990–1991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Serialità d’autore nel broadcast: estetica cinematografica, tono misterico, forte arco narrativo.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273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 – Medici in prima linea</a:t>
                      </a:r>
                      <a:endParaRPr lang="it-IT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1994–2009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Coralità, ritmo veloce, uso della continuità orizzontale nel dramma medico.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408237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59E48D-CB07-52FA-94C7-2692698F3F32}"/>
              </a:ext>
            </a:extLst>
          </p:cNvPr>
          <p:cNvSpPr txBox="1"/>
          <p:nvPr/>
        </p:nvSpPr>
        <p:spPr>
          <a:xfrm>
            <a:off x="229827" y="752168"/>
            <a:ext cx="1173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Sperimentano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più complesse di narrazione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 restando nel modello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preparano il terreno alla </a:t>
            </a:r>
            <a:r>
              <a:rPr lang="it-IT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350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CC5D35-2B97-76E9-411E-91653805D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AB40AB7-615F-530E-D30F-20D543DBF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85034"/>
              </p:ext>
            </p:extLst>
          </p:nvPr>
        </p:nvGraphicFramePr>
        <p:xfrm>
          <a:off x="838200" y="1740366"/>
          <a:ext cx="10515600" cy="475488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38505338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933653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316656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449936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Serie</a:t>
                      </a:r>
                    </a:p>
                    <a:p>
                      <a:endParaRPr lang="it-IT" b="1" dirty="0">
                        <a:solidFill>
                          <a:srgbClr val="E8C75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E8C75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Innovazione narrativa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488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X-Files</a:t>
                      </a:r>
                      <a:endParaRPr lang="it-IT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1993–2002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Alterna episodi autoconclusivi (</a:t>
                      </a:r>
                      <a:r>
                        <a:rPr lang="it-IT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monster</a:t>
                      </a:r>
                      <a:r>
                        <a:rPr lang="it-IT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the week</a:t>
                      </a:r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e trame orizzontali (</a:t>
                      </a:r>
                      <a:r>
                        <a:rPr lang="it-IT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myth</a:t>
                      </a:r>
                      <a:r>
                        <a:rPr lang="it-IT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</a:t>
                      </a:r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437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Buffy the Vampire Slayer</a:t>
                      </a:r>
                      <a:endParaRPr lang="it-IT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1997–2003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Teen drama + fantasy + allegoria postmoderna. Narrazione orizzontale e relazionale.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527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Lost</a:t>
                      </a:r>
                      <a:endParaRPr lang="it-IT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2004–2010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Serialità complessa: </a:t>
                      </a:r>
                      <a:r>
                        <a:rPr lang="it-IT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puzzle narrative</a:t>
                      </a:r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temporalità frammentata, fandom attivo.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802018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906B5D-2F82-890B-B476-89205989A86A}"/>
              </a:ext>
            </a:extLst>
          </p:cNvPr>
          <p:cNvSpPr txBox="1"/>
          <p:nvPr/>
        </p:nvSpPr>
        <p:spPr>
          <a:xfrm>
            <a:off x="2775860" y="663677"/>
            <a:ext cx="6640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Verso la </a:t>
            </a:r>
            <a:r>
              <a:rPr lang="it-IT" sz="3200" b="1" dirty="0" err="1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 (anni ’90–2000)</a:t>
            </a:r>
          </a:p>
        </p:txBody>
      </p:sp>
    </p:spTree>
    <p:extLst>
      <p:ext uri="{BB962C8B-B14F-4D97-AF65-F5344CB8AC3E}">
        <p14:creationId xmlns:p14="http://schemas.microsoft.com/office/powerpoint/2010/main" val="84302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5C9BD1-B2DE-367A-6682-1327A7AD2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D3ADC2-8686-1EB1-A947-EB4D577435D4}"/>
              </a:ext>
            </a:extLst>
          </p:cNvPr>
          <p:cNvSpPr txBox="1"/>
          <p:nvPr/>
        </p:nvSpPr>
        <p:spPr>
          <a:xfrm>
            <a:off x="2682433" y="524436"/>
            <a:ext cx="68271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SOAP OPERA e SITCOM</a:t>
            </a:r>
          </a:p>
          <a:p>
            <a:pPr algn="ctr"/>
            <a:r>
              <a:rPr lang="it-IT" sz="40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forme del broadcasting (Network Era, 1950–1980)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C01B45-CCF9-3976-364F-2E6ADF51367B}"/>
              </a:ext>
            </a:extLst>
          </p:cNvPr>
          <p:cNvSpPr txBox="1"/>
          <p:nvPr/>
        </p:nvSpPr>
        <p:spPr>
          <a:xfrm>
            <a:off x="2682433" y="3429000"/>
            <a:ext cx="7569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Soap e sitcom rappresentano due grammatiche fondamentali della network era: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centrata sulla continuità, l’altra sulla ripetizione.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Entrambe servono alla stessa funzione del broadcasting: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fidelizzare lo spettatore attraverso la ritualità quotidiana.</a:t>
            </a: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1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8EC48-8ECB-9BAF-0B01-DA1B77F52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93E2DD-9659-F6E1-3944-B22A9C597504}"/>
              </a:ext>
            </a:extLst>
          </p:cNvPr>
          <p:cNvSpPr txBox="1"/>
          <p:nvPr/>
        </p:nvSpPr>
        <p:spPr>
          <a:xfrm>
            <a:off x="1202521" y="502686"/>
            <a:ext cx="4523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Soap Opera </a:t>
            </a:r>
          </a:p>
          <a:p>
            <a:pPr algn="ctr"/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Serialità orizzontale </a:t>
            </a:r>
          </a:p>
          <a:p>
            <a:pPr algn="ctr"/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melodramma quotidiano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B7C31E-3C76-6FB5-EF5B-584EA607C9FE}"/>
              </a:ext>
            </a:extLst>
          </p:cNvPr>
          <p:cNvSpPr txBox="1"/>
          <p:nvPr/>
        </p:nvSpPr>
        <p:spPr>
          <a:xfrm>
            <a:off x="1202521" y="2789054"/>
            <a:ext cx="60998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Origine radiofonica (anni ’30) → TV anni ’50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Serialità orizzontale, trame affettive, tempo continuo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Pubblico femminile, daytime, fidelizzazione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Esempi: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</a:rPr>
              <a:t>Beautiful 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(CBS 1987-),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</a:rPr>
              <a:t> General Hospital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 (ABC 1963-),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</a:rPr>
              <a:t>Dallas 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(CBS 1978-91)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0ACF3F2-C5A3-C04B-C4DF-44750959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77" y="-3278"/>
            <a:ext cx="5127523" cy="68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9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2C7BB-214E-D52F-2390-9900EF616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A179C1-71F8-08D5-02A8-13399A633F5D}"/>
              </a:ext>
            </a:extLst>
          </p:cNvPr>
          <p:cNvSpPr txBox="1"/>
          <p:nvPr/>
        </p:nvSpPr>
        <p:spPr>
          <a:xfrm>
            <a:off x="2894483" y="1071032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Sitcom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A56EEB-3073-BC53-42B3-1957E6DB30B9}"/>
              </a:ext>
            </a:extLst>
          </p:cNvPr>
          <p:cNvSpPr txBox="1"/>
          <p:nvPr/>
        </p:nvSpPr>
        <p:spPr>
          <a:xfrm>
            <a:off x="1666583" y="2321098"/>
            <a:ext cx="53819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 radio alla TV (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Lucy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1951)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Episodi autoconclusivi, ritorno allo status quo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Ambienti fissi, ritmo settimanale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Multi-camera setup,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laugh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track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familiare, perfetta per syndication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Esempi: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Cheers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(NBC 1982-1993),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 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(NBC 1994-2004),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Office 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(NBC 2005-2013)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BFD593-832D-F688-DE1F-336C66C2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0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645D7-F820-5E29-FAAD-A5AEADAED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CCA04C-B02E-EE3B-38F9-0BE59E366EF4}"/>
              </a:ext>
            </a:extLst>
          </p:cNvPr>
          <p:cNvSpPr txBox="1"/>
          <p:nvPr/>
        </p:nvSpPr>
        <p:spPr>
          <a:xfrm>
            <a:off x="2463435" y="520861"/>
            <a:ext cx="7265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forme del broadcasting (1950–1980)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597C384-159D-F56D-1E1C-673DCB14E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51112"/>
              </p:ext>
            </p:extLst>
          </p:nvPr>
        </p:nvGraphicFramePr>
        <p:xfrm>
          <a:off x="838200" y="1490819"/>
          <a:ext cx="10515600" cy="484632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40936845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1854105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1199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</a:rPr>
                        <a:t>Dimensione</a:t>
                      </a:r>
                    </a:p>
                    <a:p>
                      <a:endParaRPr lang="it-IT" dirty="0">
                        <a:solidFill>
                          <a:srgbClr val="E8C755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E8C755"/>
                          </a:solidFill>
                        </a:rPr>
                        <a:t>Soap Opera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</a:rPr>
                        <a:t>Sitcom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463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Serialità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Orizzontale, continua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Episodica, chiusa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045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Tempo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Lento, dilatato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Ritmico, breve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82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Spazio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Domestico, relazionale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Sociale, comunitario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38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Tono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Melodramma, pathos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Ironia, equilibrio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414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Pubblico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Femminile, diurno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Familiare, serale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442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Syndication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Difficile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Perfetta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436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Esempi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i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Beautiful</a:t>
                      </a:r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</a:t>
                      </a:r>
                      <a:r>
                        <a:rPr lang="it-IT" i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Dallas</a:t>
                      </a:r>
                      <a:endParaRPr lang="it-IT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Friends</a:t>
                      </a:r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</a:t>
                      </a:r>
                      <a:r>
                        <a:rPr lang="it-IT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The Office</a:t>
                      </a:r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021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09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32A7D-7B6F-F730-A82D-CA251E476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32C85C-7A7A-9005-E8AC-EE43DE0DE7E5}"/>
              </a:ext>
            </a:extLst>
          </p:cNvPr>
          <p:cNvSpPr txBox="1"/>
          <p:nvPr/>
        </p:nvSpPr>
        <p:spPr>
          <a:xfrm>
            <a:off x="3158048" y="717630"/>
            <a:ext cx="5875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SYNDICATION</a:t>
            </a:r>
          </a:p>
          <a:p>
            <a:pPr algn="ctr"/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distribuzione oltre il network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5EA9EF-CDA0-E15C-C79F-86C09ADAAB6E}"/>
              </a:ext>
            </a:extLst>
          </p:cNvPr>
          <p:cNvSpPr txBox="1"/>
          <p:nvPr/>
        </p:nvSpPr>
        <p:spPr>
          <a:xfrm>
            <a:off x="1223993" y="2407534"/>
            <a:ext cx="98017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syndication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un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di distribuzione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televisiva in cui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 già prodotte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vengono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rivendute </a:t>
            </a:r>
          </a:p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emittenti locali o altri network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dopo la prima messa in onda.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Permette la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replica illimitata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episodi senza dipendere dalla programmazione originale.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Nata negli anni ’50–’60 negli USA per sfruttare economicamente il </a:t>
            </a:r>
            <a:r>
              <a:rPr lang="it-IT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rerun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(repliche).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📺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Esempio tipico: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repliche vanno in onda in fasce orarie diverse da quelle del network originario.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0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C0CB70-2E43-80FB-0A5C-D53C56DAD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53902D-5ABE-CCB1-5F86-B00805E9F307}"/>
              </a:ext>
            </a:extLst>
          </p:cNvPr>
          <p:cNvSpPr txBox="1"/>
          <p:nvPr/>
        </p:nvSpPr>
        <p:spPr>
          <a:xfrm>
            <a:off x="1552575" y="1169043"/>
            <a:ext cx="928433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funziona con la serialità episodica</a:t>
            </a:r>
          </a:p>
          <a:p>
            <a:endParaRPr lang="it-IT" sz="3200" b="1" dirty="0">
              <a:solidFill>
                <a:srgbClr val="E8C7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 episodiche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(es. </a:t>
            </a:r>
            <a:r>
              <a:rPr lang="it-IT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Columbo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Order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hanno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episodi autoconclusivi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quindi: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possono essere trasmessi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qualsiasi ordine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richiedono continuità narrativa;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immediatamente accessibili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nuovi spettatori.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Questo le rende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ideali per la syndication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grande longevità commerciale e culturale.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8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D06E68-BD76-86C0-78D9-2B6FF03DC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7B7641-A776-7EE1-9543-146C18A71298}"/>
              </a:ext>
            </a:extLst>
          </p:cNvPr>
          <p:cNvSpPr txBox="1"/>
          <p:nvPr/>
        </p:nvSpPr>
        <p:spPr>
          <a:xfrm>
            <a:off x="1412112" y="1250065"/>
            <a:ext cx="9600705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è difficile per la soap opera</a:t>
            </a:r>
          </a:p>
          <a:p>
            <a:endParaRPr lang="it-IT" b="1" dirty="0">
              <a:solidFill>
                <a:srgbClr val="E8C7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soap opera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hanno trame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orizzontali e continue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ogni episodio dipende dal precedente;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narrazione è potenzialmente infinita e cumulativa;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richiede una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visione sequenziale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costante.</a:t>
            </a:r>
          </a:p>
          <a:p>
            <a:pPr lvl="1"/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conseguenza,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sono adatte alla syndication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perché perdono senso se viste in ordine casuale.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69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5D9444-477C-CD40-BC59-BA4E554D9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AD1EB1-5AAA-8AF7-F8F9-C2DEB0C560CC}"/>
              </a:ext>
            </a:extLst>
          </p:cNvPr>
          <p:cNvSpPr txBox="1"/>
          <p:nvPr/>
        </p:nvSpPr>
        <p:spPr>
          <a:xfrm>
            <a:off x="530942" y="335846"/>
            <a:ext cx="10899057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FOX: il quarto network e la rottura del modello</a:t>
            </a:r>
          </a:p>
          <a:p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Fondata nel 1986 da Rupert Murdoch, FOX rompe l’equilibrio del sistema televisivo statunitense, introducendo una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 competitiva e controculturale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Diversamente dai network storici, FOX punta su un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pubblico giovane, urbano e maschile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trascurato dalle reti tradizionali.</a:t>
            </a:r>
          </a:p>
          <a:p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L’obiettivo non è coprire l’intera popolazione, ma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costruire fedeltà generazionale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 come </a:t>
            </a: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Simpsons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(1989–), </a:t>
            </a: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Beverly Hills 90210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(1990–2000), </a:t>
            </a: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X-Files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(1993–2002), </a:t>
            </a: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Ally </a:t>
            </a:r>
            <a:r>
              <a:rPr lang="it-IT" sz="2000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McBeal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(1997–2002) ridefiniscono il linguaggio e il tono della televisione generalista:</a:t>
            </a:r>
          </a:p>
          <a:p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mix di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satira, cultura pop e racconto identitario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 segna così il passaggio da una TV “per tutti” a una TV “per qualcuno”, 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anticipando la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frammentazione del pubblico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 esploderà con la cable 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lo streaming.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661FEE9-6478-7ABC-2517-101F4DC42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041" y="4758791"/>
            <a:ext cx="2857959" cy="20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68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948</Words>
  <Application>Microsoft Macintosh PowerPoint</Application>
  <PresentationFormat>Widescreen</PresentationFormat>
  <Paragraphs>165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De Nicola</dc:creator>
  <cp:lastModifiedBy>Alberto De Nicola</cp:lastModifiedBy>
  <cp:revision>11</cp:revision>
  <dcterms:created xsi:type="dcterms:W3CDTF">2025-11-12T19:34:45Z</dcterms:created>
  <dcterms:modified xsi:type="dcterms:W3CDTF">2025-11-14T13:53:29Z</dcterms:modified>
</cp:coreProperties>
</file>