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7" r:id="rId2"/>
    <p:sldId id="280" r:id="rId3"/>
    <p:sldId id="281" r:id="rId4"/>
    <p:sldId id="287" r:id="rId5"/>
    <p:sldId id="288" r:id="rId6"/>
    <p:sldId id="289" r:id="rId7"/>
    <p:sldId id="264" r:id="rId8"/>
    <p:sldId id="276" r:id="rId9"/>
    <p:sldId id="277" r:id="rId10"/>
    <p:sldId id="278" r:id="rId11"/>
    <p:sldId id="258" r:id="rId12"/>
    <p:sldId id="260" r:id="rId13"/>
    <p:sldId id="261" r:id="rId14"/>
    <p:sldId id="262" r:id="rId15"/>
    <p:sldId id="267" r:id="rId16"/>
    <p:sldId id="268" r:id="rId17"/>
    <p:sldId id="266" r:id="rId18"/>
    <p:sldId id="263" r:id="rId19"/>
    <p:sldId id="272" r:id="rId20"/>
    <p:sldId id="275" r:id="rId21"/>
    <p:sldId id="290" r:id="rId22"/>
    <p:sldId id="291" r:id="rId23"/>
    <p:sldId id="293" r:id="rId24"/>
    <p:sldId id="296" r:id="rId25"/>
    <p:sldId id="265" r:id="rId26"/>
    <p:sldId id="298" r:id="rId27"/>
    <p:sldId id="299" r:id="rId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67" autoAdjust="0"/>
    <p:restoredTop sz="94660"/>
  </p:normalViewPr>
  <p:slideViewPr>
    <p:cSldViewPr snapToGrid="0">
      <p:cViewPr varScale="1">
        <p:scale>
          <a:sx n="55" d="100"/>
          <a:sy n="55" d="100"/>
        </p:scale>
        <p:origin x="114" y="11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it-IT"/>
              <a:t>Fare clic per modificare lo stile del titolo dello schema</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it-IT"/>
              <a:t>Fare clic per modificare lo stile del titolo dello schema</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it-IT"/>
              <a:t>Fare clic per modificare lo stile del titolo dello schema</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Modifica gli stili del testo dello schema</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ncho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it-IT"/>
              <a:t>Fare clic per modificare lo stile del titolo dello schema</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it-IT"/>
              <a:t>Fare clic per modificare lo stile del titolo dello schema</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dirty="0"/>
              <a:pPr/>
              <a:t>1/20/2023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1/20/2023</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noAutofit/>
          </a:bodyPr>
          <a:lstStyle/>
          <a:p>
            <a:r>
              <a:rPr lang="it-IT" sz="3200" dirty="0">
                <a:latin typeface="Times New Roman" pitchFamily="18" charset="0"/>
                <a:cs typeface="Times New Roman" pitchFamily="18" charset="0"/>
              </a:rPr>
              <a:t>La nascita della Repubblica e la Costituzione</a:t>
            </a:r>
            <a:br>
              <a:rPr lang="it-IT" sz="3200" dirty="0">
                <a:latin typeface="Times New Roman" pitchFamily="18" charset="0"/>
                <a:cs typeface="Times New Roman" pitchFamily="18" charset="0"/>
              </a:rPr>
            </a:br>
            <a:r>
              <a:rPr lang="it-IT" sz="3200" dirty="0">
                <a:latin typeface="Times New Roman" pitchFamily="18" charset="0"/>
                <a:cs typeface="Times New Roman" pitchFamily="18" charset="0"/>
              </a:rPr>
              <a:t>Transizione alla democrazia e formazione del sistema politico</a:t>
            </a:r>
          </a:p>
        </p:txBody>
      </p:sp>
      <p:sp>
        <p:nvSpPr>
          <p:cNvPr id="3" name="Sottotitolo 2"/>
          <p:cNvSpPr>
            <a:spLocks noGrp="1"/>
          </p:cNvSpPr>
          <p:nvPr>
            <p:ph type="subTitle" idx="1"/>
          </p:nvPr>
        </p:nvSpPr>
        <p:spPr/>
        <p:txBody>
          <a:bodyPr>
            <a:normAutofit lnSpcReduction="10000"/>
          </a:bodyPr>
          <a:lstStyle/>
          <a:p>
            <a:r>
              <a:rPr lang="it-IT" b="1" dirty="0">
                <a:solidFill>
                  <a:schemeClr val="tx1"/>
                </a:solidFill>
                <a:latin typeface="Times New Roman" pitchFamily="18" charset="0"/>
                <a:cs typeface="Times New Roman" pitchFamily="18" charset="0"/>
              </a:rPr>
              <a:t>Prof. Pasquale Iuso</a:t>
            </a:r>
          </a:p>
          <a:p>
            <a:pPr marL="514350" indent="-514350"/>
            <a:r>
              <a:rPr lang="it-IT" b="1" dirty="0">
                <a:solidFill>
                  <a:schemeClr val="tx1"/>
                </a:solidFill>
                <a:latin typeface="Times New Roman" pitchFamily="18" charset="0"/>
                <a:cs typeface="Times New Roman" pitchFamily="18" charset="0"/>
              </a:rPr>
              <a:t>Corso di laurea in </a:t>
            </a:r>
            <a:r>
              <a:rPr lang="it-IT" b="1">
                <a:solidFill>
                  <a:schemeClr val="tx1"/>
                </a:solidFill>
                <a:latin typeface="Times New Roman" pitchFamily="18" charset="0"/>
                <a:cs typeface="Times New Roman" pitchFamily="18" charset="0"/>
              </a:rPr>
              <a:t>Scienze Politiche</a:t>
            </a:r>
            <a:endParaRPr lang="it-IT" b="1" dirty="0">
              <a:solidFill>
                <a:schemeClr val="tx1"/>
              </a:solidFill>
              <a:latin typeface="Times New Roman" pitchFamily="18" charset="0"/>
              <a:cs typeface="Times New Roman" pitchFamily="18" charset="0"/>
            </a:endParaRPr>
          </a:p>
          <a:p>
            <a:pPr marL="514350" indent="-514350"/>
            <a:r>
              <a:rPr lang="it-IT" b="1" dirty="0">
                <a:solidFill>
                  <a:schemeClr val="tx1"/>
                </a:solidFill>
                <a:latin typeface="Times New Roman" pitchFamily="18" charset="0"/>
                <a:cs typeface="Times New Roman" pitchFamily="18" charset="0"/>
              </a:rPr>
              <a:t>Storia dell’Italia Repubblicana</a:t>
            </a:r>
          </a:p>
          <a:p>
            <a:pPr marL="514350" indent="-514350"/>
            <a:endParaRPr lang="it-IT" b="1" dirty="0">
              <a:solidFill>
                <a:schemeClr val="tx1"/>
              </a:solidFill>
              <a:latin typeface="Times New Roman" pitchFamily="18" charset="0"/>
              <a:cs typeface="Times New Roman" pitchFamily="18" charset="0"/>
            </a:endParaRPr>
          </a:p>
          <a:p>
            <a:endParaRPr lang="it-IT" dirty="0">
              <a:solidFill>
                <a:schemeClr val="tx1"/>
              </a:solidFill>
            </a:endParaRPr>
          </a:p>
          <a:p>
            <a:endParaRPr lang="it-IT"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a:t>La nascita della Repubblica: il contesto</a:t>
            </a:r>
          </a:p>
        </p:txBody>
      </p:sp>
      <p:sp>
        <p:nvSpPr>
          <p:cNvPr id="3" name="Segnaposto contenuto 2"/>
          <p:cNvSpPr>
            <a:spLocks noGrp="1"/>
          </p:cNvSpPr>
          <p:nvPr>
            <p:ph idx="1"/>
          </p:nvPr>
        </p:nvSpPr>
        <p:spPr/>
        <p:txBody>
          <a:bodyPr>
            <a:normAutofit/>
          </a:bodyPr>
          <a:lstStyle/>
          <a:p>
            <a:pPr algn="just"/>
            <a:r>
              <a:rPr lang="it-IT" dirty="0"/>
              <a:t>Il nesso internazionale/nazionale ci offre il panorama dove collocare la storia nazionale all’interno delle relazioni internazionali </a:t>
            </a:r>
          </a:p>
          <a:p>
            <a:pPr algn="just"/>
            <a:r>
              <a:rPr lang="it-IT" dirty="0"/>
              <a:t>Un contesto internazionale che determina un peso importante per le politiche interne dei paesi (in particolare Italia: DC-Vaticano, presenza PCI e disuguaglianze sociali fortissime, venti anni di fascismo)</a:t>
            </a:r>
          </a:p>
          <a:p>
            <a:pPr algn="just"/>
            <a:r>
              <a:rPr lang="it-IT" sz="2000" dirty="0"/>
              <a:t>Lo sforzo è tenere assieme:</a:t>
            </a:r>
          </a:p>
          <a:p>
            <a:pPr lvl="1" algn="just"/>
            <a:r>
              <a:rPr lang="it-IT" sz="1800" dirty="0"/>
              <a:t>A.  Sistema bipolare</a:t>
            </a:r>
          </a:p>
          <a:p>
            <a:pPr lvl="1" algn="just"/>
            <a:r>
              <a:rPr lang="it-IT" sz="1800" dirty="0"/>
              <a:t>B. Rapporto centro/periferie (ad esempio la Sicilia, il Friuli Venezia Giulia </a:t>
            </a:r>
            <a:r>
              <a:rPr lang="it-IT" sz="1800" dirty="0" err="1"/>
              <a:t>etcc</a:t>
            </a:r>
            <a:r>
              <a:rPr lang="it-IT" sz="1800" dirty="0"/>
              <a:t>.) nelle diverse esperienze compiute dopo il 1943</a:t>
            </a:r>
          </a:p>
          <a:p>
            <a:pPr lvl="1" algn="just"/>
            <a:r>
              <a:rPr lang="it-IT" sz="1800" dirty="0"/>
              <a:t>C. Problema della continuità-discontinuità</a:t>
            </a:r>
          </a:p>
          <a:p>
            <a:pPr algn="just"/>
            <a:endParaRPr lang="it-IT"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a:t>La nascita della Repubblica: il contesto</a:t>
            </a:r>
          </a:p>
        </p:txBody>
      </p:sp>
      <p:sp>
        <p:nvSpPr>
          <p:cNvPr id="3" name="Segnaposto contenuto 2"/>
          <p:cNvSpPr>
            <a:spLocks noGrp="1"/>
          </p:cNvSpPr>
          <p:nvPr>
            <p:ph idx="1"/>
          </p:nvPr>
        </p:nvSpPr>
        <p:spPr/>
        <p:txBody>
          <a:bodyPr>
            <a:normAutofit/>
          </a:bodyPr>
          <a:lstStyle/>
          <a:p>
            <a:pPr algn="just"/>
            <a:r>
              <a:rPr lang="it-IT" sz="1900" dirty="0"/>
              <a:t>La guerra fredda dura oltre 40 anni ma gli anni più duri (1947-1953) coincidono con la costruzione della democrazia italiana, </a:t>
            </a:r>
          </a:p>
          <a:p>
            <a:pPr algn="just"/>
            <a:r>
              <a:rPr lang="it-IT" sz="1900" dirty="0"/>
              <a:t>Ad ovest si generalizza la “paura dell’invasione” (ma era reale?).</a:t>
            </a:r>
          </a:p>
          <a:p>
            <a:pPr algn="just"/>
            <a:r>
              <a:rPr lang="it-IT" sz="1900" dirty="0"/>
              <a:t>In Italia il problema si estremizza: PCI organizzato, legato a Mosca, dotato di un seguito popolare importante; logica del nemico interno che si batterà con Mosca</a:t>
            </a:r>
          </a:p>
          <a:p>
            <a:pPr algn="just"/>
            <a:r>
              <a:rPr lang="it-IT" sz="1900" dirty="0"/>
              <a:t>Da subito prende avvio una sorta di “guerra civile fredda” (Bertuccelli – Novecento.org) presupposto di quella che di fatto sarà una “guerra civile a bassa intensità” (molti la definiscono tale)</a:t>
            </a:r>
          </a:p>
          <a:p>
            <a:pPr algn="just"/>
            <a:endParaRPr lang="it-IT"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La nascita della Repubblica</a:t>
            </a:r>
          </a:p>
        </p:txBody>
      </p:sp>
      <p:sp>
        <p:nvSpPr>
          <p:cNvPr id="3" name="Segnaposto contenuto 2"/>
          <p:cNvSpPr>
            <a:spLocks noGrp="1"/>
          </p:cNvSpPr>
          <p:nvPr>
            <p:ph idx="1"/>
          </p:nvPr>
        </p:nvSpPr>
        <p:spPr/>
        <p:txBody>
          <a:bodyPr>
            <a:normAutofit/>
          </a:bodyPr>
          <a:lstStyle/>
          <a:p>
            <a:pPr algn="just"/>
            <a:r>
              <a:rPr lang="it-IT" dirty="0"/>
              <a:t>Una contrapposizione alla cui base si pone una rigida logica di appartenenza al reciproco schieramento</a:t>
            </a:r>
          </a:p>
          <a:p>
            <a:pPr algn="just"/>
            <a:r>
              <a:rPr lang="it-IT" dirty="0"/>
              <a:t>Una logica che prevede “strutture coperte” per fronteggiare qualunque mossa insurrezionale o autoritaria dell’altro</a:t>
            </a:r>
          </a:p>
          <a:p>
            <a:pPr algn="just"/>
            <a:r>
              <a:rPr lang="it-IT" dirty="0"/>
              <a:t>Entrambi gli schieramenti pongono al centro il concetto di “difesa della democrazia”</a:t>
            </a:r>
          </a:p>
          <a:p>
            <a:pPr lvl="1" algn="just"/>
            <a:r>
              <a:rPr lang="it-IT" dirty="0"/>
              <a:t>lo strumento dell’anticomunismo viene utilizzato in funzione di contenimento e di compressione</a:t>
            </a:r>
          </a:p>
          <a:p>
            <a:pPr lvl="1" algn="just"/>
            <a:r>
              <a:rPr lang="it-IT" dirty="0"/>
              <a:t>lo strumento  dell’involuzione autoritaria viene utilizzato per legittimare democraticamente un’area politica</a:t>
            </a:r>
          </a:p>
          <a:p>
            <a:pPr algn="just"/>
            <a:endParaRPr lang="it-IT"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a:t>La nascita della Repubblica: il contesto</a:t>
            </a:r>
          </a:p>
        </p:txBody>
      </p:sp>
      <p:sp>
        <p:nvSpPr>
          <p:cNvPr id="3" name="Segnaposto contenuto 2"/>
          <p:cNvSpPr>
            <a:spLocks noGrp="1"/>
          </p:cNvSpPr>
          <p:nvPr>
            <p:ph idx="1"/>
          </p:nvPr>
        </p:nvSpPr>
        <p:spPr/>
        <p:txBody>
          <a:bodyPr>
            <a:normAutofit/>
          </a:bodyPr>
          <a:lstStyle/>
          <a:p>
            <a:pPr algn="just"/>
            <a:r>
              <a:rPr lang="it-IT" sz="2000" dirty="0"/>
              <a:t>Risultato di medio lungo periodo </a:t>
            </a:r>
          </a:p>
          <a:p>
            <a:pPr lvl="1" algn="just"/>
            <a:r>
              <a:rPr lang="it-IT" sz="1800" dirty="0"/>
              <a:t>Una democrazia insicura</a:t>
            </a:r>
          </a:p>
          <a:p>
            <a:pPr lvl="1" algn="just"/>
            <a:r>
              <a:rPr lang="it-IT" sz="1800" dirty="0"/>
              <a:t>Una democrazia </a:t>
            </a:r>
            <a:r>
              <a:rPr lang="it-IT" sz="1800" dirty="0" err="1"/>
              <a:t>perimetrata</a:t>
            </a:r>
            <a:r>
              <a:rPr lang="it-IT" sz="1800" dirty="0"/>
              <a:t> nell’ambito della maggioranza con le due estreme escluse dalla possibilità di esercitare la loro funzione al di là della sterile ma significativa opposizione</a:t>
            </a:r>
          </a:p>
          <a:p>
            <a:pPr lvl="1" algn="just"/>
            <a:r>
              <a:rPr lang="it-IT" sz="1800" dirty="0"/>
              <a:t>Una democrazia che si avvia lungo un percorso complesso, fatto di tentativi di riforma e contenimento delle trasformazioni </a:t>
            </a:r>
          </a:p>
          <a:p>
            <a:pPr lvl="1" algn="just"/>
            <a:r>
              <a:rPr lang="it-IT" sz="1800" dirty="0"/>
              <a:t>Una democrazia “difficile”</a:t>
            </a:r>
            <a:endParaRPr lang="it-IT"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a:t>La nascita della Repubblica: il contesto</a:t>
            </a:r>
          </a:p>
        </p:txBody>
      </p:sp>
      <p:sp>
        <p:nvSpPr>
          <p:cNvPr id="3" name="Segnaposto contenuto 2"/>
          <p:cNvSpPr>
            <a:spLocks noGrp="1"/>
          </p:cNvSpPr>
          <p:nvPr>
            <p:ph idx="1"/>
          </p:nvPr>
        </p:nvSpPr>
        <p:spPr>
          <a:xfrm>
            <a:off x="2589212" y="2133599"/>
            <a:ext cx="8915400" cy="4187301"/>
          </a:xfrm>
        </p:spPr>
        <p:txBody>
          <a:bodyPr>
            <a:normAutofit/>
          </a:bodyPr>
          <a:lstStyle/>
          <a:p>
            <a:pPr algn="just"/>
            <a:r>
              <a:rPr lang="it-IT" dirty="0"/>
              <a:t>Il punto di partenza è, quindi, la difficoltà che incontra ad esprimersi la democrazia nella repubblica sin dall’immediato dopoguerra. </a:t>
            </a:r>
          </a:p>
          <a:p>
            <a:pPr algn="just"/>
            <a:endParaRPr lang="it-IT" dirty="0"/>
          </a:p>
          <a:p>
            <a:pPr algn="just"/>
            <a:r>
              <a:rPr lang="it-IT" dirty="0"/>
              <a:t>Una cornice particolare per l’Italia che giungeva all’incontro con la libertà e la democrazia dopo venti anni di fascismo ed una sconfitta militare, ma in continuità con il ventennio. </a:t>
            </a:r>
          </a:p>
          <a:p>
            <a:pPr algn="just"/>
            <a:endParaRPr lang="it-IT" dirty="0"/>
          </a:p>
          <a:p>
            <a:pPr lvl="0" algn="just">
              <a:buClr>
                <a:srgbClr val="A53010"/>
              </a:buClr>
            </a:pPr>
            <a:r>
              <a:rPr lang="it-IT" dirty="0">
                <a:solidFill>
                  <a:prstClr val="black">
                    <a:lumMod val="75000"/>
                    <a:lumOff val="25000"/>
                  </a:prstClr>
                </a:solidFill>
              </a:rPr>
              <a:t>Diviene una missione la protezione della democrazia; una specie di allarme permanente contro le agitazioni sociali che  caratterizza gli apparati dello Stato dal ministero dell’Interno al capo della polizia fino ai prefetti e alle questure nelle province in una dinamica dove è difficile individuare chi la propone, la sua strumentalità tattica e le preoccupazioni reali </a:t>
            </a:r>
          </a:p>
          <a:p>
            <a:pPr algn="just"/>
            <a:endParaRPr lang="it-IT"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Il contesto della Costituzione</a:t>
            </a:r>
          </a:p>
        </p:txBody>
      </p:sp>
      <p:sp>
        <p:nvSpPr>
          <p:cNvPr id="3" name="Segnaposto contenuto 2"/>
          <p:cNvSpPr>
            <a:spLocks noGrp="1"/>
          </p:cNvSpPr>
          <p:nvPr>
            <p:ph idx="1"/>
          </p:nvPr>
        </p:nvSpPr>
        <p:spPr/>
        <p:txBody>
          <a:bodyPr>
            <a:normAutofit fontScale="47500" lnSpcReduction="20000"/>
          </a:bodyPr>
          <a:lstStyle/>
          <a:p>
            <a:pPr algn="just"/>
            <a:r>
              <a:rPr lang="it-IT" sz="3800" dirty="0"/>
              <a:t>“La costruzione della democrazia è un percorso contrastato. Pesano le eredità del fascismo, in termini di “continuità”. </a:t>
            </a:r>
          </a:p>
          <a:p>
            <a:pPr algn="just"/>
            <a:endParaRPr lang="it-IT" sz="3800" dirty="0"/>
          </a:p>
          <a:p>
            <a:pPr algn="just"/>
            <a:r>
              <a:rPr lang="it-IT" sz="3800" dirty="0"/>
              <a:t>“Una parte importante di questa eredità “culturale” riguarda il complesso snodo tra perimetro democratico e conflittualità politica e sociale: uno snodo che non è solo il frutto dei condizionamenti della guerra fredda”. </a:t>
            </a:r>
          </a:p>
          <a:p>
            <a:pPr algn="just"/>
            <a:endParaRPr lang="it-IT" sz="3800" dirty="0"/>
          </a:p>
          <a:p>
            <a:pPr algn="just"/>
            <a:r>
              <a:rPr lang="it-IT" sz="3800" dirty="0"/>
              <a:t>“La divisione internazionale irrigidisce e sclerotizza i fronti interni, ma c’è anche qualcosa di endogeno, e nazionale  che riguarda la storia del paese e delle sue culture sociali e politiche”.</a:t>
            </a:r>
          </a:p>
          <a:p>
            <a:pPr algn="just"/>
            <a:endParaRPr lang="it-IT" sz="2900" dirty="0"/>
          </a:p>
          <a:p>
            <a:pPr>
              <a:buNone/>
            </a:pPr>
            <a:r>
              <a:rPr lang="it-IT" dirty="0"/>
              <a:t>Cfr. La nascita della Repubblica </a:t>
            </a:r>
            <a:r>
              <a:rPr lang="it-IT" dirty="0" err="1"/>
              <a:t>novecento.org</a:t>
            </a:r>
            <a:r>
              <a:rPr lang="it-IT" dirty="0"/>
              <a:t> /dossier/italia-repubblicana-70-anni-di-storia-da-insegnare/</a:t>
            </a:r>
            <a:r>
              <a:rPr lang="it-IT" dirty="0" err="1"/>
              <a:t>la-nascita-della-repubblica</a:t>
            </a:r>
            <a:r>
              <a:rPr lang="it-IT" dirty="0"/>
              <a: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Il contesto della Costituzione</a:t>
            </a:r>
          </a:p>
        </p:txBody>
      </p:sp>
      <p:sp>
        <p:nvSpPr>
          <p:cNvPr id="3" name="Segnaposto contenuto 2"/>
          <p:cNvSpPr>
            <a:spLocks noGrp="1"/>
          </p:cNvSpPr>
          <p:nvPr>
            <p:ph idx="1"/>
          </p:nvPr>
        </p:nvSpPr>
        <p:spPr/>
        <p:txBody>
          <a:bodyPr>
            <a:normAutofit lnSpcReduction="10000"/>
          </a:bodyPr>
          <a:lstStyle/>
          <a:p>
            <a:pPr algn="just"/>
            <a:r>
              <a:rPr lang="it-IT" dirty="0"/>
              <a:t>La Costituzione non può prescindere da questo contesto. </a:t>
            </a:r>
          </a:p>
          <a:p>
            <a:pPr algn="just"/>
            <a:endParaRPr lang="it-IT" dirty="0"/>
          </a:p>
          <a:p>
            <a:pPr algn="just"/>
            <a:r>
              <a:rPr lang="it-IT" dirty="0"/>
              <a:t>Il suo percorso (dibattito, confronto e compromesso) non può escludere il quadro di riferimento generale e soprattutto osservare come essa andrà a rappresentare per gli italiani la conoscenza e l’ingresso nella democrazia</a:t>
            </a:r>
          </a:p>
          <a:p>
            <a:pPr algn="just"/>
            <a:endParaRPr lang="it-IT" dirty="0"/>
          </a:p>
          <a:p>
            <a:pPr algn="just"/>
            <a:r>
              <a:rPr lang="it-IT" dirty="0"/>
              <a:t>Italiani nati e formatisi lungo due regimi non democratici: elitario ottocentesco il primo, dittatoriale e violento il secondo.</a:t>
            </a:r>
          </a:p>
          <a:p>
            <a:pPr algn="just"/>
            <a:endParaRPr lang="it-IT" dirty="0"/>
          </a:p>
          <a:p>
            <a:pPr algn="just"/>
            <a:r>
              <a:rPr lang="it-IT" dirty="0"/>
              <a:t>Italiani la cui grandissima parte è sempre stata esclusa da una piena legittimità e da una piena cittadinanza</a:t>
            </a:r>
          </a:p>
          <a:p>
            <a:endParaRPr lang="it-IT"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La Costituzione</a:t>
            </a:r>
          </a:p>
        </p:txBody>
      </p:sp>
      <p:sp>
        <p:nvSpPr>
          <p:cNvPr id="3" name="Segnaposto contenuto 2"/>
          <p:cNvSpPr>
            <a:spLocks noGrp="1"/>
          </p:cNvSpPr>
          <p:nvPr>
            <p:ph idx="1"/>
          </p:nvPr>
        </p:nvSpPr>
        <p:spPr/>
        <p:txBody>
          <a:bodyPr>
            <a:normAutofit/>
          </a:bodyPr>
          <a:lstStyle/>
          <a:p>
            <a:pPr algn="just"/>
            <a:r>
              <a:rPr lang="it-IT" dirty="0"/>
              <a:t>L’Italia del dopoguerra promulga una Costituzione nella quale il lavoro, diritto sociale per eccellenza, viene posto a fondamento della Repubblica.</a:t>
            </a:r>
          </a:p>
          <a:p>
            <a:pPr algn="just"/>
            <a:endParaRPr lang="it-IT" dirty="0"/>
          </a:p>
          <a:p>
            <a:pPr algn="just"/>
            <a:r>
              <a:rPr lang="it-IT" dirty="0"/>
              <a:t>Un cardine da cui derivano: sicurezza sociale e nuovi compiti dello Stato in campo economico e sociale. </a:t>
            </a:r>
          </a:p>
          <a:p>
            <a:pPr algn="just"/>
            <a:endParaRPr lang="it-IT" dirty="0"/>
          </a:p>
          <a:p>
            <a:pPr algn="just"/>
            <a:r>
              <a:rPr lang="it-IT" dirty="0"/>
              <a:t>Tuttavia, nel nostro paese, molte resistenze si oppongono alla nuova democrazia. </a:t>
            </a:r>
          </a:p>
          <a:p>
            <a:endParaRPr lang="it-IT"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La Costituzione</a:t>
            </a:r>
          </a:p>
        </p:txBody>
      </p:sp>
      <p:sp>
        <p:nvSpPr>
          <p:cNvPr id="3" name="Segnaposto contenuto 2"/>
          <p:cNvSpPr>
            <a:spLocks noGrp="1"/>
          </p:cNvSpPr>
          <p:nvPr>
            <p:ph idx="1"/>
          </p:nvPr>
        </p:nvSpPr>
        <p:spPr>
          <a:xfrm>
            <a:off x="1926454" y="1376039"/>
            <a:ext cx="9578158" cy="4535183"/>
          </a:xfrm>
        </p:spPr>
        <p:txBody>
          <a:bodyPr>
            <a:normAutofit fontScale="40000" lnSpcReduction="20000"/>
          </a:bodyPr>
          <a:lstStyle/>
          <a:p>
            <a:pPr algn="just"/>
            <a:r>
              <a:rPr lang="it-IT" sz="4400" dirty="0"/>
              <a:t>Il patto alla base del testo costituzionale non è riconducibile alle sole forze politiche; esso è stipulato tra le vecchie classi dirigenti delegittimate (che si sarebbero dovute rinnovare)  e dal mondo del lavoro (gli italiani nel senso più ampio e rappresentativo) </a:t>
            </a:r>
          </a:p>
          <a:p>
            <a:pPr algn="just"/>
            <a:endParaRPr lang="it-IT" sz="4400" dirty="0"/>
          </a:p>
          <a:p>
            <a:pPr algn="just"/>
            <a:r>
              <a:rPr lang="it-IT" sz="4400" dirty="0"/>
              <a:t>Un patto che ha reso irreversibili i diritti del mondo del lavoro ad una sua piena legittimità istituzionale e rappresentativa, rendendo il mondo del lavoro contraente del nuovo patto</a:t>
            </a:r>
          </a:p>
          <a:p>
            <a:pPr algn="just"/>
            <a:endParaRPr lang="it-IT" sz="4400" dirty="0"/>
          </a:p>
          <a:p>
            <a:pPr algn="just"/>
            <a:r>
              <a:rPr lang="it-IT" sz="4400" dirty="0"/>
              <a:t>Terminata la fase straordinaria della costruzione della democrazia (in sostanza con il 1948 e con tutto ciò che esso porta con sé), </a:t>
            </a:r>
            <a:r>
              <a:rPr lang="it-IT" sz="4400" i="1" dirty="0"/>
              <a:t>“la questione della presenza…del mondo del lavoro organizzato diviene oggetto di aspro scontro”, </a:t>
            </a:r>
            <a:r>
              <a:rPr lang="it-IT" sz="4400" dirty="0"/>
              <a:t>con  il riemergere di politiche apertamente repressive e violente, che colpiranno i lavoratori della terra (Pepe, 2003), ponendo ombre lunghe sull’effettivo dispiegamento della democrazia. </a:t>
            </a:r>
          </a:p>
          <a:p>
            <a:pPr algn="just">
              <a:buNone/>
            </a:pPr>
            <a:endParaRPr lang="it-IT" dirty="0"/>
          </a:p>
          <a:p>
            <a:pPr algn="just">
              <a:buNone/>
            </a:pPr>
            <a:r>
              <a:rPr lang="it-IT" dirty="0"/>
              <a:t>In tal senso AA.VV., </a:t>
            </a:r>
            <a:r>
              <a:rPr lang="it-IT" i="1" dirty="0"/>
              <a:t>Il contributo del mondo del lavoro e del sindacato alla repubblica e alla Costituzione</a:t>
            </a:r>
            <a:r>
              <a:rPr lang="it-IT" dirty="0"/>
              <a:t>, Quaderni della Fondazione G. </a:t>
            </a:r>
            <a:r>
              <a:rPr lang="it-IT" dirty="0" err="1"/>
              <a:t>Brodolini</a:t>
            </a:r>
            <a:r>
              <a:rPr lang="it-IT" dirty="0"/>
              <a:t>, Edizioni Lavoro, Roma 1998. </a:t>
            </a:r>
          </a:p>
          <a:p>
            <a:pPr algn="just"/>
            <a:endParaRPr lang="it-IT"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La Costituzione</a:t>
            </a:r>
          </a:p>
        </p:txBody>
      </p:sp>
      <p:sp>
        <p:nvSpPr>
          <p:cNvPr id="3" name="Segnaposto contenuto 2"/>
          <p:cNvSpPr>
            <a:spLocks noGrp="1"/>
          </p:cNvSpPr>
          <p:nvPr>
            <p:ph idx="1"/>
          </p:nvPr>
        </p:nvSpPr>
        <p:spPr>
          <a:xfrm>
            <a:off x="1669001" y="1606858"/>
            <a:ext cx="10040645" cy="4527612"/>
          </a:xfrm>
        </p:spPr>
        <p:txBody>
          <a:bodyPr>
            <a:normAutofit/>
          </a:bodyPr>
          <a:lstStyle/>
          <a:p>
            <a:pPr algn="just">
              <a:lnSpc>
                <a:spcPct val="120000"/>
              </a:lnSpc>
            </a:pPr>
            <a:r>
              <a:rPr lang="it-IT" sz="1900" dirty="0"/>
              <a:t>Nel compromesso costituzionale si fondono i valori del cattolicesimo, del socialismo e del liberalismo e gli italiani per la prima volta “firmano” un contratto sociale appartenendo ad una società fortemente arretrata, al cui interno non esiste una cultura della democrazia.</a:t>
            </a:r>
          </a:p>
          <a:p>
            <a:pPr algn="just">
              <a:lnSpc>
                <a:spcPct val="120000"/>
              </a:lnSpc>
            </a:pPr>
            <a:r>
              <a:rPr lang="it-IT" sz="1900" dirty="0"/>
              <a:t>Tale situazione determina l’avvio di un anomalo inserimento dei partiti nello Stato, all’interno del quale assumono quasi il ruolo di custodi del patto fondativo che li spinge, a loro volta, quasi a diventare anch’essi delle istituzioni</a:t>
            </a:r>
          </a:p>
          <a:p>
            <a:pPr algn="just">
              <a:lnSpc>
                <a:spcPct val="110000"/>
              </a:lnSpc>
            </a:pPr>
            <a:r>
              <a:rPr lang="it-IT" dirty="0"/>
              <a:t>Da questo incrocio nasce la Repubblica dei Partiti</a:t>
            </a:r>
          </a:p>
          <a:p>
            <a:pPr algn="just">
              <a:lnSpc>
                <a:spcPct val="110000"/>
              </a:lnSpc>
            </a:pPr>
            <a:r>
              <a:rPr lang="it-IT" dirty="0"/>
              <a:t>Fino a quando non matura una coscienza democratica, il tutoraggio dei partiti è positivo perché consente alla nazione di superare i drammatici ostacoli di una ricostruzione politica, economica, culturale e sociale che fa da cornice alla sconfitta e alle macerie materiali e morali.</a:t>
            </a:r>
          </a:p>
          <a:p>
            <a:pPr algn="just">
              <a:lnSpc>
                <a:spcPct val="120000"/>
              </a:lnSpc>
            </a:pPr>
            <a:endParaRPr lang="it-IT"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0FBE6E36-4D42-4341-BED4-DDDEDCE1F826}"/>
              </a:ext>
            </a:extLst>
          </p:cNvPr>
          <p:cNvSpPr>
            <a:spLocks noGrp="1" noChangeArrowheads="1"/>
          </p:cNvSpPr>
          <p:nvPr>
            <p:ph type="title"/>
          </p:nvPr>
        </p:nvSpPr>
        <p:spPr/>
        <p:txBody>
          <a:bodyPr/>
          <a:lstStyle/>
          <a:p>
            <a:pPr eaLnBrk="1" hangingPunct="1"/>
            <a:r>
              <a:rPr lang="it-IT" altLang="it-IT" sz="3200">
                <a:latin typeface="Cambria" panose="02040503050406030204" pitchFamily="18" charset="0"/>
              </a:rPr>
              <a:t>La transizione alla democrazia 1943 - 1948</a:t>
            </a:r>
          </a:p>
        </p:txBody>
      </p:sp>
      <p:sp>
        <p:nvSpPr>
          <p:cNvPr id="3075" name="Rectangle 3">
            <a:extLst>
              <a:ext uri="{FF2B5EF4-FFF2-40B4-BE49-F238E27FC236}">
                <a16:creationId xmlns:a16="http://schemas.microsoft.com/office/drawing/2014/main" id="{10D7EE37-277E-4CE8-92BD-D2B7DC756E19}"/>
              </a:ext>
            </a:extLst>
          </p:cNvPr>
          <p:cNvSpPr>
            <a:spLocks noGrp="1" noChangeArrowheads="1"/>
          </p:cNvSpPr>
          <p:nvPr>
            <p:ph type="body" idx="1"/>
          </p:nvPr>
        </p:nvSpPr>
        <p:spPr/>
        <p:txBody>
          <a:bodyPr>
            <a:normAutofit lnSpcReduction="10000"/>
          </a:bodyPr>
          <a:lstStyle/>
          <a:p>
            <a:pPr algn="ctr" eaLnBrk="1" hangingPunct="1">
              <a:buFontTx/>
              <a:buNone/>
            </a:pPr>
            <a:r>
              <a:rPr lang="it-IT" altLang="it-IT" sz="2000">
                <a:latin typeface="Cambria" panose="02040503050406030204" pitchFamily="18" charset="0"/>
              </a:rPr>
              <a:t>La transizione alla democrazia va distinta in due fasi: </a:t>
            </a:r>
          </a:p>
          <a:p>
            <a:pPr algn="ctr" eaLnBrk="1" hangingPunct="1">
              <a:buFontTx/>
              <a:buNone/>
            </a:pPr>
            <a:endParaRPr lang="it-IT" altLang="it-IT" sz="2000">
              <a:latin typeface="Cambria" panose="02040503050406030204" pitchFamily="18" charset="0"/>
            </a:endParaRPr>
          </a:p>
          <a:p>
            <a:pPr algn="ctr" eaLnBrk="1" hangingPunct="1">
              <a:buFontTx/>
              <a:buNone/>
            </a:pPr>
            <a:endParaRPr lang="it-IT" altLang="it-IT" sz="2000">
              <a:latin typeface="Cambria" panose="02040503050406030204" pitchFamily="18" charset="0"/>
            </a:endParaRPr>
          </a:p>
          <a:p>
            <a:pPr algn="ctr" eaLnBrk="1" hangingPunct="1">
              <a:buFontTx/>
              <a:buNone/>
            </a:pPr>
            <a:r>
              <a:rPr lang="it-IT" altLang="it-IT" sz="2000">
                <a:latin typeface="Cambria" panose="02040503050406030204" pitchFamily="18" charset="0"/>
              </a:rPr>
              <a:t>dal 1943 al 1945 </a:t>
            </a:r>
          </a:p>
          <a:p>
            <a:pPr algn="ctr" eaLnBrk="1" hangingPunct="1">
              <a:buFontTx/>
              <a:buNone/>
            </a:pPr>
            <a:r>
              <a:rPr lang="it-IT" altLang="it-IT" sz="2000">
                <a:latin typeface="Cambria" panose="02040503050406030204" pitchFamily="18" charset="0"/>
              </a:rPr>
              <a:t>(le tre guerre che si combattono in Italia) </a:t>
            </a:r>
          </a:p>
          <a:p>
            <a:pPr algn="ctr" eaLnBrk="1" hangingPunct="1">
              <a:buFontTx/>
              <a:buNone/>
            </a:pPr>
            <a:endParaRPr lang="it-IT" altLang="it-IT" sz="2000">
              <a:latin typeface="Cambria" panose="02040503050406030204" pitchFamily="18" charset="0"/>
            </a:endParaRPr>
          </a:p>
          <a:p>
            <a:pPr algn="ctr" eaLnBrk="1" hangingPunct="1">
              <a:buFontTx/>
              <a:buNone/>
            </a:pPr>
            <a:endParaRPr lang="it-IT" altLang="it-IT" sz="2000">
              <a:latin typeface="Cambria" panose="02040503050406030204" pitchFamily="18" charset="0"/>
            </a:endParaRPr>
          </a:p>
          <a:p>
            <a:pPr algn="ctr" eaLnBrk="1" hangingPunct="1">
              <a:buFontTx/>
              <a:buNone/>
            </a:pPr>
            <a:r>
              <a:rPr lang="it-IT" altLang="it-IT" sz="2000">
                <a:latin typeface="Cambria" panose="02040503050406030204" pitchFamily="18" charset="0"/>
              </a:rPr>
              <a:t>dall’aprile 1945 all’aprile del 1948 </a:t>
            </a:r>
          </a:p>
          <a:p>
            <a:pPr algn="ctr" eaLnBrk="1" hangingPunct="1">
              <a:buFontTx/>
              <a:buNone/>
            </a:pPr>
            <a:r>
              <a:rPr lang="it-IT" altLang="it-IT" sz="2000">
                <a:latin typeface="Cambria" panose="02040503050406030204" pitchFamily="18" charset="0"/>
              </a:rPr>
              <a:t>(dall’alleanza internazionale antifascista e antinazista alla Guerra Fredda)</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Costituzione e Repubblica</a:t>
            </a:r>
          </a:p>
        </p:txBody>
      </p:sp>
      <p:sp>
        <p:nvSpPr>
          <p:cNvPr id="3" name="Segnaposto contenuto 2"/>
          <p:cNvSpPr>
            <a:spLocks noGrp="1"/>
          </p:cNvSpPr>
          <p:nvPr>
            <p:ph idx="1"/>
          </p:nvPr>
        </p:nvSpPr>
        <p:spPr>
          <a:xfrm>
            <a:off x="2589212" y="2133599"/>
            <a:ext cx="8915400" cy="4338221"/>
          </a:xfrm>
        </p:spPr>
        <p:txBody>
          <a:bodyPr>
            <a:normAutofit fontScale="77500" lnSpcReduction="20000"/>
          </a:bodyPr>
          <a:lstStyle/>
          <a:p>
            <a:pPr algn="just">
              <a:lnSpc>
                <a:spcPct val="120000"/>
              </a:lnSpc>
            </a:pPr>
            <a:r>
              <a:rPr lang="it-IT" sz="2300" dirty="0"/>
              <a:t>Nell’Italia del dopoguerra non si verifica una limitazione della democrazia fondata su un quadro normativo apposito ma una sua difesa che rende complesso, incerto e difficile il percorso – oggi concluso – verso una democrazia matura </a:t>
            </a:r>
          </a:p>
          <a:p>
            <a:pPr algn="just">
              <a:lnSpc>
                <a:spcPct val="120000"/>
              </a:lnSpc>
            </a:pPr>
            <a:endParaRPr lang="it-IT" sz="2300" i="1" dirty="0"/>
          </a:p>
          <a:p>
            <a:pPr algn="just">
              <a:lnSpc>
                <a:spcPct val="120000"/>
              </a:lnSpc>
            </a:pPr>
            <a:r>
              <a:rPr lang="it-IT" sz="2300" dirty="0"/>
              <a:t>Nessun provvedimento legislativo limita la libertà d’azione del Partito comunista, tuttavia è costante il tentativo del governo di limitare gli spazi sanciti dal dettato costituzionale, è frequente il ricorso alla legislazione di epoca fascista e il ministero dell’Interno è proteso nello sforzo di limitare  l’iniziativa pubblica dei comunisti con provvedimenti non privi di una quota variabile di arbitrarietà.</a:t>
            </a:r>
          </a:p>
          <a:p>
            <a:pPr algn="just">
              <a:lnSpc>
                <a:spcPct val="120000"/>
              </a:lnSpc>
              <a:buNone/>
            </a:pPr>
            <a:endParaRPr lang="it-IT" sz="2300" b="1" dirty="0"/>
          </a:p>
          <a:p>
            <a:pPr algn="just">
              <a:buNone/>
            </a:pPr>
            <a:r>
              <a:rPr lang="it-IT" sz="1200" dirty="0"/>
              <a:t>Cfr. La nascita della Repubblica </a:t>
            </a:r>
            <a:r>
              <a:rPr lang="it-IT" sz="1200" dirty="0" err="1"/>
              <a:t>novecento.org</a:t>
            </a:r>
            <a:r>
              <a:rPr lang="it-IT" sz="1200" dirty="0"/>
              <a:t> /dossier/italia-repubblicana-70-anni-di-storia-da-insegnare/</a:t>
            </a:r>
            <a:r>
              <a:rPr lang="it-IT" sz="1200" dirty="0" err="1"/>
              <a:t>la-nascita-della-repubblica</a:t>
            </a:r>
            <a:r>
              <a:rPr lang="it-IT" sz="1200" dirty="0"/>
              <a:t>/</a:t>
            </a:r>
          </a:p>
          <a:p>
            <a:pPr algn="just"/>
            <a:endParaRPr lang="it-IT"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olo 1">
            <a:extLst>
              <a:ext uri="{FF2B5EF4-FFF2-40B4-BE49-F238E27FC236}">
                <a16:creationId xmlns:a16="http://schemas.microsoft.com/office/drawing/2014/main" id="{4646D5AF-9A71-471C-AD5D-4187BBBC4D4B}"/>
              </a:ext>
            </a:extLst>
          </p:cNvPr>
          <p:cNvSpPr>
            <a:spLocks noGrp="1" noChangeArrowheads="1"/>
          </p:cNvSpPr>
          <p:nvPr>
            <p:ph type="title"/>
          </p:nvPr>
        </p:nvSpPr>
        <p:spPr>
          <a:xfrm>
            <a:off x="2592925" y="624110"/>
            <a:ext cx="8911687" cy="760807"/>
          </a:xfrm>
        </p:spPr>
        <p:txBody>
          <a:bodyPr/>
          <a:lstStyle/>
          <a:p>
            <a:pPr eaLnBrk="1" hangingPunct="1"/>
            <a:r>
              <a:rPr lang="it-IT" altLang="it-IT" sz="2800" dirty="0"/>
              <a:t>La nascita del sistema politico repubblicano</a:t>
            </a:r>
          </a:p>
        </p:txBody>
      </p:sp>
      <p:sp>
        <p:nvSpPr>
          <p:cNvPr id="9219" name="Segnaposto contenuto 2">
            <a:extLst>
              <a:ext uri="{FF2B5EF4-FFF2-40B4-BE49-F238E27FC236}">
                <a16:creationId xmlns:a16="http://schemas.microsoft.com/office/drawing/2014/main" id="{D84A8BE6-A1DE-44A0-80A7-B275E31371A7}"/>
              </a:ext>
            </a:extLst>
          </p:cNvPr>
          <p:cNvSpPr>
            <a:spLocks noGrp="1" noChangeArrowheads="1"/>
          </p:cNvSpPr>
          <p:nvPr>
            <p:ph idx="1"/>
          </p:nvPr>
        </p:nvSpPr>
        <p:spPr>
          <a:xfrm>
            <a:off x="2589212" y="1713390"/>
            <a:ext cx="8915400" cy="4820575"/>
          </a:xfrm>
        </p:spPr>
        <p:txBody>
          <a:bodyPr>
            <a:normAutofit/>
          </a:bodyPr>
          <a:lstStyle/>
          <a:p>
            <a:pPr algn="just" eaLnBrk="1" hangingPunct="1">
              <a:lnSpc>
                <a:spcPct val="120000"/>
              </a:lnSpc>
            </a:pPr>
            <a:r>
              <a:rPr lang="it-IT" altLang="it-IT" dirty="0">
                <a:latin typeface="Cambria" panose="02040503050406030204" pitchFamily="18" charset="0"/>
              </a:rPr>
              <a:t>Passiamo ad esaminare come i partiti legittimati dalla Resistenza a condurre gli italiani verso la democrazia, affrontano la questione</a:t>
            </a:r>
          </a:p>
          <a:p>
            <a:pPr algn="just" eaLnBrk="1" hangingPunct="1">
              <a:lnSpc>
                <a:spcPct val="120000"/>
              </a:lnSpc>
            </a:pPr>
            <a:endParaRPr lang="it-IT" altLang="it-IT" dirty="0">
              <a:latin typeface="Cambria" panose="02040503050406030204" pitchFamily="18" charset="0"/>
            </a:endParaRPr>
          </a:p>
          <a:p>
            <a:pPr algn="just" eaLnBrk="1" hangingPunct="1">
              <a:lnSpc>
                <a:spcPct val="120000"/>
              </a:lnSpc>
            </a:pPr>
            <a:r>
              <a:rPr lang="it-IT" altLang="it-IT" dirty="0">
                <a:latin typeface="Cambria" panose="02040503050406030204" pitchFamily="18" charset="0"/>
              </a:rPr>
              <a:t>E’ importante perché la definizione data successivamente di “Repubblica dei Partiti”, nasce sulla base di una positività della loro azione: sono i partiti che portano gli italiani alla democrazia repubblicana</a:t>
            </a:r>
          </a:p>
          <a:p>
            <a:pPr algn="just" eaLnBrk="1" hangingPunct="1">
              <a:lnSpc>
                <a:spcPct val="120000"/>
              </a:lnSpc>
            </a:pPr>
            <a:endParaRPr lang="it-IT" altLang="it-IT" dirty="0">
              <a:latin typeface="Cambria" panose="02040503050406030204" pitchFamily="18" charset="0"/>
            </a:endParaRPr>
          </a:p>
          <a:p>
            <a:pPr algn="just" eaLnBrk="1" hangingPunct="1">
              <a:lnSpc>
                <a:spcPct val="120000"/>
              </a:lnSpc>
            </a:pPr>
            <a:r>
              <a:rPr lang="it-IT" altLang="it-IT" dirty="0">
                <a:latin typeface="Cambria" panose="02040503050406030204" pitchFamily="18" charset="0"/>
              </a:rPr>
              <a:t>Tra limiti interni e internazionali; continuità e rottura; fedeltà esterna (USA e URSS) e sviluppo di un modello economico e sociale relativamente autonomo, i partiti svolgono una funzione pedagogica importante</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1A5F08D3-AA25-4ABF-AEB8-95542DE2F03D}"/>
              </a:ext>
            </a:extLst>
          </p:cNvPr>
          <p:cNvSpPr>
            <a:spLocks noGrp="1" noChangeArrowheads="1"/>
          </p:cNvSpPr>
          <p:nvPr>
            <p:ph type="title"/>
          </p:nvPr>
        </p:nvSpPr>
        <p:spPr>
          <a:xfrm>
            <a:off x="2592925" y="624110"/>
            <a:ext cx="8911687" cy="760807"/>
          </a:xfrm>
        </p:spPr>
        <p:txBody>
          <a:bodyPr/>
          <a:lstStyle/>
          <a:p>
            <a:pPr eaLnBrk="1" hangingPunct="1"/>
            <a:r>
              <a:rPr lang="it-IT" altLang="it-IT" sz="2800" dirty="0">
                <a:latin typeface="Cambria" panose="02040503050406030204" pitchFamily="18" charset="0"/>
              </a:rPr>
              <a:t>La transizione alla democrazia 1943 – 1948, la DC</a:t>
            </a:r>
          </a:p>
        </p:txBody>
      </p:sp>
      <p:sp>
        <p:nvSpPr>
          <p:cNvPr id="10243" name="Rectangle 3">
            <a:extLst>
              <a:ext uri="{FF2B5EF4-FFF2-40B4-BE49-F238E27FC236}">
                <a16:creationId xmlns:a16="http://schemas.microsoft.com/office/drawing/2014/main" id="{FBECDC96-6C63-4451-90B9-EE1D5CB1ACC7}"/>
              </a:ext>
            </a:extLst>
          </p:cNvPr>
          <p:cNvSpPr>
            <a:spLocks noGrp="1" noChangeArrowheads="1"/>
          </p:cNvSpPr>
          <p:nvPr>
            <p:ph type="body" idx="1"/>
          </p:nvPr>
        </p:nvSpPr>
        <p:spPr>
          <a:xfrm>
            <a:off x="1855433" y="1455938"/>
            <a:ext cx="9652892" cy="4927107"/>
          </a:xfrm>
        </p:spPr>
        <p:txBody>
          <a:bodyPr>
            <a:normAutofit fontScale="85000" lnSpcReduction="20000"/>
          </a:bodyPr>
          <a:lstStyle/>
          <a:p>
            <a:pPr algn="just" eaLnBrk="1" hangingPunct="1">
              <a:lnSpc>
                <a:spcPct val="110000"/>
              </a:lnSpc>
            </a:pPr>
            <a:r>
              <a:rPr lang="it-IT" altLang="it-IT" sz="2000" dirty="0">
                <a:latin typeface="Cambria" panose="02040503050406030204" pitchFamily="18" charset="0"/>
              </a:rPr>
              <a:t>La DC è un partito in formazione che sviluppa rapidamente una vasta rete grazie al nulla osta ricevuto dal Vaticano che, a sua volta , impedirà la formazione di qualunque altra formazione in nome dell’unità  dei cattolici</a:t>
            </a:r>
          </a:p>
          <a:p>
            <a:pPr algn="just" eaLnBrk="1" hangingPunct="1">
              <a:lnSpc>
                <a:spcPct val="110000"/>
              </a:lnSpc>
            </a:pPr>
            <a:r>
              <a:rPr lang="it-IT" altLang="it-IT" sz="2000" dirty="0">
                <a:latin typeface="Cambria" panose="02040503050406030204" pitchFamily="18" charset="0"/>
              </a:rPr>
              <a:t>Caratteristiche: </a:t>
            </a:r>
            <a:r>
              <a:rPr lang="it-IT" altLang="it-IT" sz="2000" dirty="0" err="1">
                <a:latin typeface="Cambria" panose="02040503050406030204" pitchFamily="18" charset="0"/>
              </a:rPr>
              <a:t>trasversatilità</a:t>
            </a:r>
            <a:r>
              <a:rPr lang="it-IT" altLang="it-IT" sz="2000" dirty="0">
                <a:latin typeface="Cambria" panose="02040503050406030204" pitchFamily="18" charset="0"/>
              </a:rPr>
              <a:t>, rete capillare extra organizzativa (le parrocchie), radicato nella coscienza cattolica degli italiani</a:t>
            </a:r>
          </a:p>
          <a:p>
            <a:pPr algn="just" eaLnBrk="1" hangingPunct="1">
              <a:lnSpc>
                <a:spcPct val="110000"/>
              </a:lnSpc>
            </a:pPr>
            <a:r>
              <a:rPr lang="it-IT" altLang="it-IT" sz="2000" dirty="0">
                <a:latin typeface="Cambria" panose="02040503050406030204" pitchFamily="18" charset="0"/>
              </a:rPr>
              <a:t>Riesce a tenere insieme valori e ideali anche contrastanti (dai cristiano sociali ai clerico/fascisti) grazie al fortissimo collante della religione cattolica, pari o superiore alle ideologie laiche.</a:t>
            </a:r>
          </a:p>
          <a:p>
            <a:pPr algn="just">
              <a:lnSpc>
                <a:spcPct val="110000"/>
              </a:lnSpc>
            </a:pPr>
            <a:r>
              <a:rPr lang="it-IT" altLang="it-IT" sz="2000" dirty="0">
                <a:latin typeface="Cambria" panose="02040503050406030204" pitchFamily="18" charset="0"/>
              </a:rPr>
              <a:t>De Gasperi da subito è cosciente che solo la Chiesa può farsi garante dell’unità politica dei cattolici, nel quadro della guerra fredda, ma non cede alle sirene del confessionalismo, guardando piuttosto all’Europa. Il legame internazionale ed il confronto bipolare sono la miglior garanzia interna per l’unità dei cattolici (non nascerà un altro partito cattolico fin quando non crollerà il muro) e rappresenta il soggetto preferenziale (ma non l’unico) per la politica Usa in Italia</a:t>
            </a:r>
          </a:p>
          <a:p>
            <a:pPr algn="just">
              <a:lnSpc>
                <a:spcPct val="110000"/>
              </a:lnSpc>
            </a:pPr>
            <a:r>
              <a:rPr lang="it-IT" altLang="it-IT" sz="2000" dirty="0">
                <a:latin typeface="Cambria" panose="02040503050406030204" pitchFamily="18" charset="0"/>
              </a:rPr>
              <a:t>Un forte partito dotato di un consenso di massa, trasversale, dotato dell’appoggio Vaticano, può garantire l’egemonia dei cattolici in un sistema democratico proporzionale e nel confronto politico con altre forze. </a:t>
            </a:r>
          </a:p>
          <a:p>
            <a:pPr algn="just">
              <a:lnSpc>
                <a:spcPct val="110000"/>
              </a:lnSpc>
            </a:pPr>
            <a:r>
              <a:rPr lang="it-IT" altLang="it-IT" sz="2000" dirty="0">
                <a:latin typeface="Cambria" panose="02040503050406030204" pitchFamily="18" charset="0"/>
              </a:rPr>
              <a:t>Può alimentare il confronto comunismo/anticomunismo ricorrendo a strumenti di propaganda psicologica e materiale difficilmente rintracciabili in altri contesti.</a:t>
            </a:r>
          </a:p>
          <a:p>
            <a:pPr algn="just" eaLnBrk="1" hangingPunct="1">
              <a:lnSpc>
                <a:spcPct val="110000"/>
              </a:lnSpc>
            </a:pPr>
            <a:endParaRPr lang="it-IT" altLang="it-IT" sz="2000" dirty="0">
              <a:latin typeface="Cambria" panose="02040503050406030204"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9466269F-60A5-403B-B852-11E295988B6C}"/>
              </a:ext>
            </a:extLst>
          </p:cNvPr>
          <p:cNvSpPr>
            <a:spLocks noGrp="1" noChangeArrowheads="1"/>
          </p:cNvSpPr>
          <p:nvPr>
            <p:ph type="title"/>
          </p:nvPr>
        </p:nvSpPr>
        <p:spPr>
          <a:xfrm>
            <a:off x="2228295" y="624110"/>
            <a:ext cx="9276317" cy="512232"/>
          </a:xfrm>
        </p:spPr>
        <p:txBody>
          <a:bodyPr>
            <a:normAutofit fontScale="90000"/>
          </a:bodyPr>
          <a:lstStyle/>
          <a:p>
            <a:pPr algn="ctr" eaLnBrk="1" hangingPunct="1"/>
            <a:r>
              <a:rPr lang="it-IT" altLang="it-IT" sz="2800" dirty="0">
                <a:latin typeface="Cambria" panose="02040503050406030204" pitchFamily="18" charset="0"/>
              </a:rPr>
              <a:t>La transizione alla democrazia 1943 – 1948, il PCI</a:t>
            </a:r>
          </a:p>
        </p:txBody>
      </p:sp>
      <p:sp>
        <p:nvSpPr>
          <p:cNvPr id="12291" name="Rectangle 3">
            <a:extLst>
              <a:ext uri="{FF2B5EF4-FFF2-40B4-BE49-F238E27FC236}">
                <a16:creationId xmlns:a16="http://schemas.microsoft.com/office/drawing/2014/main" id="{B8BDF53E-BA1F-4596-A98C-E13E473CBDE4}"/>
              </a:ext>
            </a:extLst>
          </p:cNvPr>
          <p:cNvSpPr>
            <a:spLocks noGrp="1" noChangeArrowheads="1"/>
          </p:cNvSpPr>
          <p:nvPr>
            <p:ph type="body" idx="1"/>
          </p:nvPr>
        </p:nvSpPr>
        <p:spPr>
          <a:xfrm>
            <a:off x="1731146" y="1313895"/>
            <a:ext cx="9658903" cy="5282214"/>
          </a:xfrm>
        </p:spPr>
        <p:txBody>
          <a:bodyPr>
            <a:normAutofit/>
          </a:bodyPr>
          <a:lstStyle/>
          <a:p>
            <a:pPr algn="just" eaLnBrk="1" hangingPunct="1"/>
            <a:r>
              <a:rPr lang="it-IT" altLang="it-IT" sz="1600" dirty="0">
                <a:latin typeface="Cambria" panose="02040503050406030204" pitchFamily="18" charset="0"/>
              </a:rPr>
              <a:t>Il PCI nato nel 1921, vive la sua storia in clandestinità o in esilio formandosi sempre più come partito di avanguardia rivoluzionaria alla stregua del modello leninista.</a:t>
            </a:r>
          </a:p>
          <a:p>
            <a:pPr algn="just" eaLnBrk="1" hangingPunct="1"/>
            <a:r>
              <a:rPr lang="it-IT" altLang="it-IT" sz="1600" dirty="0">
                <a:latin typeface="Cambria" panose="02040503050406030204" pitchFamily="18" charset="0"/>
              </a:rPr>
              <a:t>Militanti di professione, votati alla causa della rivoluzione, idonei a guidare le masse nella lotta contro il capitalismo. </a:t>
            </a:r>
          </a:p>
          <a:p>
            <a:pPr algn="just" eaLnBrk="1" hangingPunct="1"/>
            <a:r>
              <a:rPr lang="it-IT" altLang="it-IT" sz="1600" dirty="0">
                <a:latin typeface="Cambria" panose="02040503050406030204" pitchFamily="18" charset="0"/>
              </a:rPr>
              <a:t>Piena osservanza; il dissenso è apostasia e scomunica. </a:t>
            </a:r>
          </a:p>
          <a:p>
            <a:pPr algn="just" eaLnBrk="1" hangingPunct="1"/>
            <a:r>
              <a:rPr lang="it-IT" altLang="it-IT" sz="1600" dirty="0">
                <a:latin typeface="Cambria" panose="02040503050406030204" pitchFamily="18" charset="0"/>
              </a:rPr>
              <a:t>Disciplina inflessibile, struttura organizzativa piramidale, rappresentanza verticale di classe, forte senso di appartenenza, propaganda incessante </a:t>
            </a:r>
          </a:p>
          <a:p>
            <a:pPr algn="just" eaLnBrk="1" hangingPunct="1"/>
            <a:r>
              <a:rPr lang="it-IT" altLang="it-IT" sz="1600" dirty="0">
                <a:latin typeface="Cambria" panose="02040503050406030204" pitchFamily="18" charset="0"/>
              </a:rPr>
              <a:t>Queste caratteristiche lo aiutano a conquistare la leadership nella Resistenza e poi ad avere un ruolo egemone nell’opposizione</a:t>
            </a:r>
          </a:p>
          <a:p>
            <a:pPr algn="just">
              <a:lnSpc>
                <a:spcPct val="110000"/>
              </a:lnSpc>
            </a:pPr>
            <a:r>
              <a:rPr lang="it-IT" altLang="it-IT" sz="1600" dirty="0">
                <a:latin typeface="Cambria" panose="02040503050406030204" pitchFamily="18" charset="0"/>
              </a:rPr>
              <a:t>Togliatti al rientro dall’URSS ha concordato con Stalin la strategia da seguire: Esclusione del salto rivoluzionario e Integrazione nel sistema politico La parola d’ordine è democrazia progressiva (prima tappa di un percorso in due tempi, funzionale al pieno inserimento del PCI nella nuova Italia).  </a:t>
            </a:r>
          </a:p>
          <a:p>
            <a:pPr algn="just">
              <a:lnSpc>
                <a:spcPct val="110000"/>
              </a:lnSpc>
            </a:pPr>
            <a:r>
              <a:rPr lang="it-IT" altLang="it-IT" sz="1600" dirty="0">
                <a:latin typeface="Cambria" panose="02040503050406030204" pitchFamily="18" charset="0"/>
              </a:rPr>
              <a:t>La legittimazione politica del PCI nella nuova Italia è individuata nella partecipazione al CLN e a un governo antifascista con gli altri partiti;  possibile attraverso la svolta di Salerno che rinvia la questione istituzionale (prioritaria per </a:t>
            </a:r>
            <a:r>
              <a:rPr lang="it-IT" altLang="it-IT" sz="1600" dirty="0" err="1">
                <a:latin typeface="Cambria" panose="02040503050406030204" pitchFamily="18" charset="0"/>
              </a:rPr>
              <a:t>PdA</a:t>
            </a:r>
            <a:r>
              <a:rPr lang="it-IT" altLang="it-IT" sz="1600" dirty="0">
                <a:latin typeface="Cambria" panose="02040503050406030204" pitchFamily="18" charset="0"/>
              </a:rPr>
              <a:t> e PSIUP) alla fine del conflitto a patto che il re abdichi a favore del figlio Umberto (luogotenente del Regno) e che Badoglio si dimetta (giugno 1944 – liberazione di Roma)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FE8864FE-46DC-4D0F-94A0-5E8ADB0182A2}"/>
              </a:ext>
            </a:extLst>
          </p:cNvPr>
          <p:cNvSpPr>
            <a:spLocks noGrp="1" noChangeArrowheads="1"/>
          </p:cNvSpPr>
          <p:nvPr>
            <p:ph type="title"/>
          </p:nvPr>
        </p:nvSpPr>
        <p:spPr>
          <a:xfrm>
            <a:off x="2592925" y="624110"/>
            <a:ext cx="8911687" cy="867339"/>
          </a:xfrm>
        </p:spPr>
        <p:txBody>
          <a:bodyPr/>
          <a:lstStyle/>
          <a:p>
            <a:pPr eaLnBrk="1" hangingPunct="1"/>
            <a:r>
              <a:rPr lang="it-IT" altLang="it-IT" sz="2800" dirty="0">
                <a:latin typeface="Cambria" panose="02040503050406030204" pitchFamily="18" charset="0"/>
              </a:rPr>
              <a:t>La transizione alla democrazia 1943-1948, il PSIUP/PSI</a:t>
            </a:r>
          </a:p>
        </p:txBody>
      </p:sp>
      <p:sp>
        <p:nvSpPr>
          <p:cNvPr id="16387" name="Rectangle 3">
            <a:extLst>
              <a:ext uri="{FF2B5EF4-FFF2-40B4-BE49-F238E27FC236}">
                <a16:creationId xmlns:a16="http://schemas.microsoft.com/office/drawing/2014/main" id="{E52AB791-0526-4682-A1CE-56A60181F516}"/>
              </a:ext>
            </a:extLst>
          </p:cNvPr>
          <p:cNvSpPr>
            <a:spLocks noGrp="1" noChangeArrowheads="1"/>
          </p:cNvSpPr>
          <p:nvPr>
            <p:ph type="body" idx="1"/>
          </p:nvPr>
        </p:nvSpPr>
        <p:spPr>
          <a:xfrm>
            <a:off x="2347420" y="1607768"/>
            <a:ext cx="8229600" cy="4525962"/>
          </a:xfrm>
        </p:spPr>
        <p:txBody>
          <a:bodyPr>
            <a:normAutofit fontScale="92500"/>
          </a:bodyPr>
          <a:lstStyle/>
          <a:p>
            <a:pPr algn="just" eaLnBrk="1" hangingPunct="1">
              <a:lnSpc>
                <a:spcPct val="120000"/>
              </a:lnSpc>
            </a:pPr>
            <a:r>
              <a:rPr lang="it-IT" altLang="it-IT" sz="2100" dirty="0">
                <a:latin typeface="Cambria" panose="02040503050406030204" pitchFamily="18" charset="0"/>
              </a:rPr>
              <a:t>Il PSIUP non ha alle spalle referenti esterni come la DC e il PCI</a:t>
            </a:r>
          </a:p>
          <a:p>
            <a:pPr algn="just" eaLnBrk="1" hangingPunct="1">
              <a:lnSpc>
                <a:spcPct val="120000"/>
              </a:lnSpc>
            </a:pPr>
            <a:r>
              <a:rPr lang="it-IT" altLang="it-IT" sz="2100" dirty="0">
                <a:latin typeface="Cambria" panose="02040503050406030204" pitchFamily="18" charset="0"/>
              </a:rPr>
              <a:t>Deve misurare le proprie forze su quella rete sindacale e politica costruita a cavallo dei due secoli che il fascismo ha distrutto.</a:t>
            </a:r>
          </a:p>
          <a:p>
            <a:pPr algn="just" eaLnBrk="1" hangingPunct="1">
              <a:lnSpc>
                <a:spcPct val="120000"/>
              </a:lnSpc>
            </a:pPr>
            <a:r>
              <a:rPr lang="it-IT" altLang="it-IT" sz="2100" dirty="0">
                <a:latin typeface="Cambria" panose="02040503050406030204" pitchFamily="18" charset="0"/>
              </a:rPr>
              <a:t>Le radici e le divisioni che accompagnano la storia del PSIUP sono un handicap: </a:t>
            </a:r>
          </a:p>
          <a:p>
            <a:pPr lvl="1" algn="just">
              <a:lnSpc>
                <a:spcPct val="120000"/>
              </a:lnSpc>
            </a:pPr>
            <a:r>
              <a:rPr lang="it-IT" altLang="it-IT" sz="1900" dirty="0">
                <a:latin typeface="Cambria" panose="02040503050406030204" pitchFamily="18" charset="0"/>
              </a:rPr>
              <a:t>Difficoltà di rinnovamento; Arcipelago e frammentazione interna; Violenze subite</a:t>
            </a:r>
          </a:p>
          <a:p>
            <a:pPr algn="just" eaLnBrk="1" hangingPunct="1">
              <a:lnSpc>
                <a:spcPct val="120000"/>
              </a:lnSpc>
            </a:pPr>
            <a:r>
              <a:rPr lang="it-IT" altLang="it-IT" sz="2100" dirty="0">
                <a:latin typeface="Cambria" panose="02040503050406030204" pitchFamily="18" charset="0"/>
              </a:rPr>
              <a:t>PCI e PSIUP hanno una diversa natura che incide sul rispettivo bacino di consenso: </a:t>
            </a:r>
            <a:r>
              <a:rPr lang="it-IT" altLang="it-IT" sz="1900" dirty="0">
                <a:latin typeface="Cambria" panose="02040503050406030204" pitchFamily="18" charset="0"/>
              </a:rPr>
              <a:t>il comune credo marxista è declinato in senso leninista e rivoluzionario nel PCI, mentre per i socialisti è una sorta di religione che non rappresenta una dottrina scientifica di cui sono depositari i vertici del partito.</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E0C05DB1-06CC-41E8-9208-943301CFE7C3}"/>
              </a:ext>
            </a:extLst>
          </p:cNvPr>
          <p:cNvSpPr>
            <a:spLocks noGrp="1" noChangeArrowheads="1"/>
          </p:cNvSpPr>
          <p:nvPr>
            <p:ph type="title"/>
          </p:nvPr>
        </p:nvSpPr>
        <p:spPr>
          <a:xfrm>
            <a:off x="2592925" y="624110"/>
            <a:ext cx="8911687" cy="814073"/>
          </a:xfrm>
        </p:spPr>
        <p:txBody>
          <a:bodyPr/>
          <a:lstStyle/>
          <a:p>
            <a:pPr eaLnBrk="1" hangingPunct="1"/>
            <a:r>
              <a:rPr lang="it-IT" altLang="it-IT" sz="2800" dirty="0">
                <a:latin typeface="Cambria" panose="02040503050406030204" pitchFamily="18" charset="0"/>
              </a:rPr>
              <a:t>La transizione alla democrazia 1943 – 1948, il </a:t>
            </a:r>
            <a:r>
              <a:rPr lang="it-IT" altLang="it-IT" sz="2800" dirty="0" err="1">
                <a:latin typeface="Cambria" panose="02040503050406030204" pitchFamily="18" charset="0"/>
              </a:rPr>
              <a:t>PdA</a:t>
            </a:r>
            <a:endParaRPr lang="it-IT" altLang="it-IT" sz="2800" dirty="0">
              <a:latin typeface="Cambria" panose="02040503050406030204" pitchFamily="18" charset="0"/>
            </a:endParaRPr>
          </a:p>
        </p:txBody>
      </p:sp>
      <p:sp>
        <p:nvSpPr>
          <p:cNvPr id="18435" name="Rectangle 3">
            <a:extLst>
              <a:ext uri="{FF2B5EF4-FFF2-40B4-BE49-F238E27FC236}">
                <a16:creationId xmlns:a16="http://schemas.microsoft.com/office/drawing/2014/main" id="{E627B31D-582F-4CFF-B4C0-1FCA995C672B}"/>
              </a:ext>
            </a:extLst>
          </p:cNvPr>
          <p:cNvSpPr>
            <a:spLocks noGrp="1" noChangeArrowheads="1"/>
          </p:cNvSpPr>
          <p:nvPr>
            <p:ph type="body" idx="1"/>
          </p:nvPr>
        </p:nvSpPr>
        <p:spPr>
          <a:xfrm>
            <a:off x="1992313" y="1562470"/>
            <a:ext cx="8998242" cy="4607511"/>
          </a:xfrm>
        </p:spPr>
        <p:txBody>
          <a:bodyPr>
            <a:normAutofit fontScale="92500" lnSpcReduction="20000"/>
          </a:bodyPr>
          <a:lstStyle/>
          <a:p>
            <a:pPr algn="just" eaLnBrk="1" hangingPunct="1">
              <a:lnSpc>
                <a:spcPct val="110000"/>
              </a:lnSpc>
            </a:pPr>
            <a:r>
              <a:rPr lang="it-IT" altLang="it-IT" dirty="0" err="1">
                <a:latin typeface="Cambria" panose="02040503050406030204" pitchFamily="18" charset="0"/>
              </a:rPr>
              <a:t>PdA</a:t>
            </a:r>
            <a:r>
              <a:rPr lang="it-IT" altLang="it-IT" dirty="0">
                <a:latin typeface="Cambria" panose="02040503050406030204" pitchFamily="18" charset="0"/>
              </a:rPr>
              <a:t> (nasce nel 1942 sul tronco di Giustizia e Libertà): grande presenza nella Resistenza e nell’antifascismo ma con una parabola molto breve (sparisce durante la transizione). </a:t>
            </a:r>
          </a:p>
          <a:p>
            <a:pPr lvl="1" algn="just" eaLnBrk="1" hangingPunct="1">
              <a:lnSpc>
                <a:spcPct val="110000"/>
              </a:lnSpc>
            </a:pPr>
            <a:endParaRPr lang="it-IT" altLang="it-IT" sz="1800" dirty="0">
              <a:latin typeface="Cambria" panose="02040503050406030204" pitchFamily="18" charset="0"/>
            </a:endParaRPr>
          </a:p>
          <a:p>
            <a:pPr algn="just" eaLnBrk="1" hangingPunct="1">
              <a:lnSpc>
                <a:spcPct val="110000"/>
              </a:lnSpc>
            </a:pPr>
            <a:r>
              <a:rPr lang="it-IT" altLang="it-IT" dirty="0">
                <a:latin typeface="Cambria" panose="02040503050406030204" pitchFamily="18" charset="0"/>
              </a:rPr>
              <a:t>Si richiama a Mazzini: auspica un secondo risorgimento della nazione distrutta dal fascismo, da ricostruire sui pilastri della democrazia, della libertà e della giustizia sociale</a:t>
            </a:r>
          </a:p>
          <a:p>
            <a:pPr lvl="1" algn="just" eaLnBrk="1" hangingPunct="1">
              <a:lnSpc>
                <a:spcPct val="110000"/>
              </a:lnSpc>
            </a:pPr>
            <a:endParaRPr lang="it-IT" altLang="it-IT" sz="1800" dirty="0">
              <a:latin typeface="Cambria" panose="02040503050406030204" pitchFamily="18" charset="0"/>
            </a:endParaRPr>
          </a:p>
          <a:p>
            <a:pPr algn="just" eaLnBrk="1" hangingPunct="1">
              <a:lnSpc>
                <a:spcPct val="110000"/>
              </a:lnSpc>
            </a:pPr>
            <a:r>
              <a:rPr lang="it-IT" altLang="it-IT" dirty="0">
                <a:latin typeface="Cambria" panose="02040503050406030204" pitchFamily="18" charset="0"/>
              </a:rPr>
              <a:t>Istanze vissute come imperativo etico: forza e debolezza del </a:t>
            </a:r>
            <a:r>
              <a:rPr lang="it-IT" altLang="it-IT" dirty="0" err="1">
                <a:latin typeface="Cambria" panose="02040503050406030204" pitchFamily="18" charset="0"/>
              </a:rPr>
              <a:t>PdA</a:t>
            </a:r>
            <a:r>
              <a:rPr lang="it-IT" altLang="it-IT" dirty="0">
                <a:latin typeface="Cambria" panose="02040503050406030204" pitchFamily="18" charset="0"/>
              </a:rPr>
              <a:t>  </a:t>
            </a:r>
          </a:p>
          <a:p>
            <a:pPr algn="just" eaLnBrk="1" hangingPunct="1">
              <a:lnSpc>
                <a:spcPct val="110000"/>
              </a:lnSpc>
            </a:pPr>
            <a:endParaRPr lang="it-IT" altLang="it-IT" dirty="0">
              <a:latin typeface="Cambria" panose="02040503050406030204" pitchFamily="18" charset="0"/>
            </a:endParaRPr>
          </a:p>
          <a:p>
            <a:pPr algn="just" eaLnBrk="1" hangingPunct="1">
              <a:lnSpc>
                <a:spcPct val="110000"/>
              </a:lnSpc>
            </a:pPr>
            <a:r>
              <a:rPr lang="it-IT" altLang="it-IT" dirty="0">
                <a:latin typeface="Cambria" panose="02040503050406030204" pitchFamily="18" charset="0"/>
              </a:rPr>
              <a:t>Non è riconducibile a un modello partitico ma ad un cenacolo di intellettuali di altissimo profilo che impugnano le armi per la libertà. Trasversale a sinistra, in larga parte anticomunista, i suoi aderenti confluiranno in PSIUP, PRI, PSDI e in minima parte nel PCI</a:t>
            </a:r>
          </a:p>
          <a:p>
            <a:pPr lvl="1" algn="just" eaLnBrk="1" hangingPunct="1">
              <a:lnSpc>
                <a:spcPct val="110000"/>
              </a:lnSpc>
            </a:pPr>
            <a:endParaRPr lang="it-IT" altLang="it-IT" sz="1800" dirty="0">
              <a:latin typeface="Cambria" panose="02040503050406030204" pitchFamily="18" charset="0"/>
            </a:endParaRPr>
          </a:p>
          <a:p>
            <a:pPr algn="just" eaLnBrk="1" hangingPunct="1">
              <a:lnSpc>
                <a:spcPct val="110000"/>
              </a:lnSpc>
            </a:pPr>
            <a:r>
              <a:rPr lang="it-IT" altLang="it-IT" dirty="0">
                <a:latin typeface="Cambria" panose="02040503050406030204" pitchFamily="18" charset="0"/>
              </a:rPr>
              <a:t>Rapido declino nel 1945: assenza di basi di massa; problema organizzativo affrontato con ben altra esperienza da DC, PCI e PSIUP.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9123BDDC-1FB6-40E0-A8A7-FDE2D520AA66}"/>
              </a:ext>
            </a:extLst>
          </p:cNvPr>
          <p:cNvSpPr>
            <a:spLocks noGrp="1" noChangeArrowheads="1"/>
          </p:cNvSpPr>
          <p:nvPr>
            <p:ph type="title"/>
          </p:nvPr>
        </p:nvSpPr>
        <p:spPr>
          <a:xfrm>
            <a:off x="1811045" y="624110"/>
            <a:ext cx="9693567" cy="814073"/>
          </a:xfrm>
        </p:spPr>
        <p:txBody>
          <a:bodyPr>
            <a:normAutofit fontScale="90000"/>
          </a:bodyPr>
          <a:lstStyle/>
          <a:p>
            <a:pPr eaLnBrk="1" hangingPunct="1"/>
            <a:r>
              <a:rPr lang="it-IT" altLang="it-IT" sz="3200" dirty="0">
                <a:latin typeface="Cambria" panose="02040503050406030204" pitchFamily="18" charset="0"/>
              </a:rPr>
              <a:t>La transizione alla democrazia 1943 – 1948, il PRI e il PLI</a:t>
            </a:r>
          </a:p>
        </p:txBody>
      </p:sp>
      <p:sp>
        <p:nvSpPr>
          <p:cNvPr id="19459" name="Rectangle 3">
            <a:extLst>
              <a:ext uri="{FF2B5EF4-FFF2-40B4-BE49-F238E27FC236}">
                <a16:creationId xmlns:a16="http://schemas.microsoft.com/office/drawing/2014/main" id="{2244DA91-CA64-4924-ADE7-82F9E08F48A5}"/>
              </a:ext>
            </a:extLst>
          </p:cNvPr>
          <p:cNvSpPr>
            <a:spLocks noGrp="1" noChangeArrowheads="1"/>
          </p:cNvSpPr>
          <p:nvPr>
            <p:ph type="body" idx="1"/>
          </p:nvPr>
        </p:nvSpPr>
        <p:spPr>
          <a:xfrm>
            <a:off x="2063750" y="1278384"/>
            <a:ext cx="9503854" cy="5202315"/>
          </a:xfrm>
        </p:spPr>
        <p:txBody>
          <a:bodyPr>
            <a:normAutofit fontScale="77500" lnSpcReduction="20000"/>
          </a:bodyPr>
          <a:lstStyle/>
          <a:p>
            <a:pPr algn="just" eaLnBrk="1" hangingPunct="1">
              <a:lnSpc>
                <a:spcPct val="110000"/>
              </a:lnSpc>
            </a:pPr>
            <a:r>
              <a:rPr lang="it-IT" altLang="it-IT" sz="2000" dirty="0">
                <a:latin typeface="Cambria" panose="02040503050406030204" pitchFamily="18" charset="0"/>
              </a:rPr>
              <a:t>Il PRI si riforma grazie alle radici organizzative del suo passato (contrariamente al </a:t>
            </a:r>
            <a:r>
              <a:rPr lang="it-IT" altLang="it-IT" sz="2000" dirty="0" err="1">
                <a:latin typeface="Cambria" panose="02040503050406030204" pitchFamily="18" charset="0"/>
              </a:rPr>
              <a:t>PdA</a:t>
            </a:r>
            <a:r>
              <a:rPr lang="it-IT" altLang="it-IT" sz="2000" dirty="0">
                <a:latin typeface="Cambria" panose="02040503050406030204" pitchFamily="18" charset="0"/>
              </a:rPr>
              <a:t>); ha un patrimonio di valori simile al </a:t>
            </a:r>
            <a:r>
              <a:rPr lang="it-IT" altLang="it-IT" sz="2000" dirty="0" err="1">
                <a:latin typeface="Cambria" panose="02040503050406030204" pitchFamily="18" charset="0"/>
              </a:rPr>
              <a:t>PdA</a:t>
            </a:r>
            <a:r>
              <a:rPr lang="it-IT" altLang="it-IT" sz="2000" dirty="0">
                <a:latin typeface="Cambria" panose="02040503050406030204" pitchFamily="18" charset="0"/>
              </a:rPr>
              <a:t>.</a:t>
            </a:r>
          </a:p>
          <a:p>
            <a:pPr algn="just">
              <a:lnSpc>
                <a:spcPct val="110000"/>
              </a:lnSpc>
            </a:pPr>
            <a:r>
              <a:rPr lang="it-IT" altLang="it-IT" sz="2000" dirty="0">
                <a:latin typeface="Cambria" panose="02040503050406030204" pitchFamily="18" charset="0"/>
              </a:rPr>
              <a:t>L’idea repubblicana non è mai abbandonata. Fortemente antimonarchico e antifascista rifiuta di partecipare ai governi di CLN dopo la svolta di Salerno ma non abbandona la lotta armata</a:t>
            </a:r>
          </a:p>
          <a:p>
            <a:pPr algn="just" eaLnBrk="1" hangingPunct="1">
              <a:lnSpc>
                <a:spcPct val="110000"/>
              </a:lnSpc>
            </a:pPr>
            <a:r>
              <a:rPr lang="it-IT" altLang="it-IT" sz="2000" dirty="0">
                <a:latin typeface="Cambria" panose="02040503050406030204" pitchFamily="18" charset="0"/>
              </a:rPr>
              <a:t>Non raggiungerà dimensioni di massa; è un partito con modello di rappresentanza individuale</a:t>
            </a:r>
          </a:p>
          <a:p>
            <a:pPr algn="just" eaLnBrk="1" hangingPunct="1">
              <a:lnSpc>
                <a:spcPct val="110000"/>
              </a:lnSpc>
            </a:pPr>
            <a:r>
              <a:rPr lang="it-IT" altLang="it-IT" sz="2000" dirty="0">
                <a:latin typeface="Cambria" panose="02040503050406030204" pitchFamily="18" charset="0"/>
              </a:rPr>
              <a:t>L’affermazione socialista, schiaccia la subcultura repubblicana (marche e </a:t>
            </a:r>
            <a:r>
              <a:rPr lang="it-IT" altLang="it-IT" sz="2000" dirty="0" err="1">
                <a:latin typeface="Cambria" panose="02040503050406030204" pitchFamily="18" charset="0"/>
              </a:rPr>
              <a:t>romagna</a:t>
            </a:r>
            <a:r>
              <a:rPr lang="it-IT" altLang="it-IT" sz="2000" dirty="0">
                <a:latin typeface="Cambria" panose="02040503050406030204" pitchFamily="18" charset="0"/>
              </a:rPr>
              <a:t> – Nenni e Mussolini) accentuandone i caratteri borghesi (ceto medio di formazione elevata e progressista) </a:t>
            </a:r>
          </a:p>
          <a:p>
            <a:pPr algn="just" eaLnBrk="1" hangingPunct="1">
              <a:lnSpc>
                <a:spcPct val="110000"/>
              </a:lnSpc>
            </a:pPr>
            <a:endParaRPr lang="it-IT" altLang="it-IT" sz="2000" dirty="0">
              <a:latin typeface="Cambria" panose="02040503050406030204" pitchFamily="18" charset="0"/>
            </a:endParaRPr>
          </a:p>
          <a:p>
            <a:pPr algn="just">
              <a:lnSpc>
                <a:spcPct val="110000"/>
              </a:lnSpc>
            </a:pPr>
            <a:r>
              <a:rPr lang="it-IT" altLang="it-IT" sz="2000" dirty="0">
                <a:latin typeface="Cambria" panose="02040503050406030204" pitchFamily="18" charset="0"/>
              </a:rPr>
              <a:t>Il PLI: appare per la prima volta con la forma di partito (debolezza dello stato liberale – partito di notabili che non ha bisogno di organizzazione o militanti); accoglie positivamente la svolta di Salerno.</a:t>
            </a:r>
          </a:p>
          <a:p>
            <a:pPr algn="just">
              <a:lnSpc>
                <a:spcPct val="110000"/>
              </a:lnSpc>
            </a:pPr>
            <a:r>
              <a:rPr lang="it-IT" altLang="it-IT" sz="2000" dirty="0">
                <a:latin typeface="Cambria" panose="02040503050406030204" pitchFamily="18" charset="0"/>
              </a:rPr>
              <a:t>Rimane una componente del sistema politico ma sempre con dimensioni ridotte.</a:t>
            </a:r>
          </a:p>
          <a:p>
            <a:pPr algn="just">
              <a:lnSpc>
                <a:spcPct val="110000"/>
              </a:lnSpc>
            </a:pPr>
            <a:r>
              <a:rPr lang="it-IT" altLang="it-IT" sz="2000" dirty="0">
                <a:latin typeface="Cambria" panose="02040503050406030204" pitchFamily="18" charset="0"/>
              </a:rPr>
              <a:t>Egemoni nella fase prefascista si dissolvono con il fascismo (rimangono pochissimi nuclei di oppositori – Croce) sulla cui vittoria hanno molte responsabilità, non ultima quella di non coglierne la natura eversiva.</a:t>
            </a:r>
          </a:p>
          <a:p>
            <a:pPr algn="just">
              <a:lnSpc>
                <a:spcPct val="110000"/>
              </a:lnSpc>
            </a:pPr>
            <a:r>
              <a:rPr lang="it-IT" altLang="it-IT" sz="2000" dirty="0">
                <a:latin typeface="Cambria" panose="02040503050406030204" pitchFamily="18" charset="0"/>
              </a:rPr>
              <a:t>Il suicidio politico del 1922 non ne permette un rilancio nel 1943 dove può giocare la carta della continuità con il passato, ma solo per raccogliere i timori di coloro che – rimasti privi di riferimenti -  hanno paura del nuovo che avanza nella Resistenza e nelle spinte del meridione</a:t>
            </a:r>
          </a:p>
          <a:p>
            <a:pPr algn="just" eaLnBrk="1" hangingPunct="1">
              <a:lnSpc>
                <a:spcPct val="110000"/>
              </a:lnSpc>
            </a:pPr>
            <a:endParaRPr lang="it-IT" altLang="it-IT" sz="2000" dirty="0">
              <a:latin typeface="Cambria" panose="02040503050406030204" pitchFamily="18"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010F881B-6C76-4F32-B530-C78DF9832DDF}"/>
              </a:ext>
            </a:extLst>
          </p:cNvPr>
          <p:cNvSpPr>
            <a:spLocks noGrp="1" noChangeArrowheads="1"/>
          </p:cNvSpPr>
          <p:nvPr>
            <p:ph type="title"/>
          </p:nvPr>
        </p:nvSpPr>
        <p:spPr>
          <a:xfrm>
            <a:off x="1981201" y="624110"/>
            <a:ext cx="9523412" cy="574375"/>
          </a:xfrm>
        </p:spPr>
        <p:txBody>
          <a:bodyPr>
            <a:normAutofit fontScale="90000"/>
          </a:bodyPr>
          <a:lstStyle/>
          <a:p>
            <a:pPr eaLnBrk="1" hangingPunct="1"/>
            <a:r>
              <a:rPr lang="it-IT" altLang="it-IT" sz="3200" dirty="0">
                <a:latin typeface="Cambria" panose="02040503050406030204" pitchFamily="18" charset="0"/>
              </a:rPr>
              <a:t>La transizione alla democrazia 1943 – 1948, l’UQ</a:t>
            </a:r>
          </a:p>
        </p:txBody>
      </p:sp>
      <p:sp>
        <p:nvSpPr>
          <p:cNvPr id="21507" name="Rectangle 3">
            <a:extLst>
              <a:ext uri="{FF2B5EF4-FFF2-40B4-BE49-F238E27FC236}">
                <a16:creationId xmlns:a16="http://schemas.microsoft.com/office/drawing/2014/main" id="{4C176004-BF77-439D-AC29-EE6B70DBB89F}"/>
              </a:ext>
            </a:extLst>
          </p:cNvPr>
          <p:cNvSpPr>
            <a:spLocks noGrp="1" noChangeArrowheads="1"/>
          </p:cNvSpPr>
          <p:nvPr>
            <p:ph type="body" idx="1"/>
          </p:nvPr>
        </p:nvSpPr>
        <p:spPr>
          <a:xfrm>
            <a:off x="1981200" y="1268413"/>
            <a:ext cx="8229600" cy="4857750"/>
          </a:xfrm>
        </p:spPr>
        <p:txBody>
          <a:bodyPr>
            <a:normAutofit fontScale="92500" lnSpcReduction="20000"/>
          </a:bodyPr>
          <a:lstStyle/>
          <a:p>
            <a:pPr algn="just">
              <a:lnSpc>
                <a:spcPct val="110000"/>
              </a:lnSpc>
            </a:pPr>
            <a:r>
              <a:rPr lang="it-IT" altLang="it-IT" sz="1600" dirty="0">
                <a:latin typeface="Cambria" panose="02040503050406030204" pitchFamily="18" charset="0"/>
              </a:rPr>
              <a:t>L’Uomo Qualunque (Guglielmo Giannini - commediografo e giornalista): un’area del Paese significativa e importante per cogliere la complessità dell’Italia repubblicana.  </a:t>
            </a:r>
          </a:p>
          <a:p>
            <a:pPr algn="just">
              <a:lnSpc>
                <a:spcPct val="110000"/>
              </a:lnSpc>
            </a:pPr>
            <a:r>
              <a:rPr lang="it-IT" altLang="it-IT" sz="1600" dirty="0">
                <a:latin typeface="Cambria" panose="02040503050406030204" pitchFamily="18" charset="0"/>
              </a:rPr>
              <a:t>Polemizza sia con il CLN sia con gli eredi del fascismo; il successo del settimanale ci offre una misura del consenso che gravita attorno all’U.Q.: maggio 1945 850.000 copie e alle elezioni del 2 giugno raggiunge il 5.3% dando indicazione di voto per la monarchia. Trova consenso nei ceti medi meridionali che hanno perso con il fascismo un loro status sociale che, con la scomparsa di UQ, si rivolgono altrove</a:t>
            </a:r>
          </a:p>
          <a:p>
            <a:pPr algn="just">
              <a:lnSpc>
                <a:spcPct val="110000"/>
              </a:lnSpc>
            </a:pPr>
            <a:r>
              <a:rPr lang="it-IT" altLang="it-IT" sz="1600" dirty="0">
                <a:latin typeface="Cambria" panose="02040503050406030204" pitchFamily="18" charset="0"/>
              </a:rPr>
              <a:t>Punti fondamentali sono: lotta al comunismo, lotta al capitalismo della grande industria, liberismo economico individuale, limitazione delle tasse, esclusione dello Stato dalla vita sociale.</a:t>
            </a:r>
          </a:p>
          <a:p>
            <a:pPr algn="just">
              <a:lnSpc>
                <a:spcPct val="110000"/>
              </a:lnSpc>
            </a:pPr>
            <a:r>
              <a:rPr lang="it-IT" altLang="it-IT" sz="1600" dirty="0">
                <a:latin typeface="Cambria" panose="02040503050406030204" pitchFamily="18" charset="0"/>
              </a:rPr>
              <a:t>Ripetuti tentativi di avvicinamento alla DC, al MSI, al PLI provocarono una serie di scissioni che lo condussero ad una rapida scomparsa;</a:t>
            </a:r>
          </a:p>
          <a:p>
            <a:pPr algn="just" eaLnBrk="1" hangingPunct="1">
              <a:lnSpc>
                <a:spcPct val="110000"/>
              </a:lnSpc>
            </a:pPr>
            <a:r>
              <a:rPr lang="it-IT" altLang="it-IT" sz="1600" dirty="0">
                <a:latin typeface="Cambria" panose="02040503050406030204" pitchFamily="18" charset="0"/>
              </a:rPr>
              <a:t>E’ importante perché ci offre la misura del disagio di una importante parte d’Italia, turbata e impaurita dalla democrazia dipinta dal fascismo come fonte di tutti i mali. </a:t>
            </a:r>
          </a:p>
          <a:p>
            <a:pPr algn="just">
              <a:lnSpc>
                <a:spcPct val="110000"/>
              </a:lnSpc>
            </a:pPr>
            <a:r>
              <a:rPr lang="it-IT" altLang="it-IT" sz="1600" dirty="0">
                <a:latin typeface="Cambria" panose="02040503050406030204" pitchFamily="18" charset="0"/>
              </a:rPr>
              <a:t>La sua avversione al pluralismo democratico non deve spingere ad un facile parallelismo con il fascismo anche se alcuni riferimenti e la nostalgia del passato sono frequenti. Si configura come un’area a DX della DC che rivolta al PNM e poi al MSI. Di conseguenza la sua base  fa gola a tanti (neofascismo, PLI, ma anche la destra della DC). Si presenta come punto di coagulo delle destre (al plurale) </a:t>
            </a:r>
          </a:p>
        </p:txBody>
      </p:sp>
    </p:spTree>
    <p:extLst>
      <p:ext uri="{BB962C8B-B14F-4D97-AF65-F5344CB8AC3E}">
        <p14:creationId xmlns:p14="http://schemas.microsoft.com/office/powerpoint/2010/main" val="36143819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425C1D8B-9C4D-40C7-939B-E40C039CDEA8}"/>
              </a:ext>
            </a:extLst>
          </p:cNvPr>
          <p:cNvSpPr>
            <a:spLocks noGrp="1" noChangeArrowheads="1"/>
          </p:cNvSpPr>
          <p:nvPr>
            <p:ph type="title"/>
          </p:nvPr>
        </p:nvSpPr>
        <p:spPr/>
        <p:txBody>
          <a:bodyPr/>
          <a:lstStyle/>
          <a:p>
            <a:pPr eaLnBrk="1" hangingPunct="1"/>
            <a:r>
              <a:rPr lang="it-IT" altLang="it-IT" sz="2800">
                <a:latin typeface="Cambria" panose="02040503050406030204" pitchFamily="18" charset="0"/>
              </a:rPr>
              <a:t>La transizione alla democrazia 1943 - 1948</a:t>
            </a:r>
          </a:p>
        </p:txBody>
      </p:sp>
      <p:sp>
        <p:nvSpPr>
          <p:cNvPr id="4099" name="Rectangle 3">
            <a:extLst>
              <a:ext uri="{FF2B5EF4-FFF2-40B4-BE49-F238E27FC236}">
                <a16:creationId xmlns:a16="http://schemas.microsoft.com/office/drawing/2014/main" id="{A8F07DBA-DF1F-48D9-8200-07F4C7936FBB}"/>
              </a:ext>
            </a:extLst>
          </p:cNvPr>
          <p:cNvSpPr>
            <a:spLocks noGrp="1" noChangeArrowheads="1"/>
          </p:cNvSpPr>
          <p:nvPr>
            <p:ph type="body" idx="1"/>
          </p:nvPr>
        </p:nvSpPr>
        <p:spPr>
          <a:xfrm>
            <a:off x="1992313" y="1412876"/>
            <a:ext cx="8229600" cy="4525963"/>
          </a:xfrm>
        </p:spPr>
        <p:txBody>
          <a:bodyPr/>
          <a:lstStyle/>
          <a:p>
            <a:pPr lvl="1" algn="ctr" eaLnBrk="1" hangingPunct="1">
              <a:lnSpc>
                <a:spcPct val="80000"/>
              </a:lnSpc>
              <a:buFontTx/>
              <a:buNone/>
            </a:pPr>
            <a:r>
              <a:rPr lang="it-IT" altLang="it-IT" sz="2000">
                <a:latin typeface="Cambria" panose="02040503050406030204" pitchFamily="18" charset="0"/>
              </a:rPr>
              <a:t>Prima Fase</a:t>
            </a:r>
          </a:p>
          <a:p>
            <a:pPr lvl="1" algn="ctr" eaLnBrk="1" hangingPunct="1">
              <a:lnSpc>
                <a:spcPct val="80000"/>
              </a:lnSpc>
              <a:buFontTx/>
              <a:buNone/>
            </a:pPr>
            <a:endParaRPr lang="it-IT" altLang="it-IT" sz="2000">
              <a:latin typeface="Cambria" panose="02040503050406030204" pitchFamily="18" charset="0"/>
            </a:endParaRPr>
          </a:p>
          <a:p>
            <a:pPr algn="just" eaLnBrk="1" hangingPunct="1">
              <a:lnSpc>
                <a:spcPct val="80000"/>
              </a:lnSpc>
            </a:pPr>
            <a:r>
              <a:rPr lang="it-IT" altLang="it-IT" sz="2000">
                <a:latin typeface="Cambria" panose="02040503050406030204" pitchFamily="18" charset="0"/>
              </a:rPr>
              <a:t>La nazione è scomparsa con l’armistizio: si rompe la continuità con il fascismo ma anche con il regno sabaudo (cornice istituzionale)</a:t>
            </a:r>
          </a:p>
          <a:p>
            <a:pPr algn="just" eaLnBrk="1" hangingPunct="1">
              <a:lnSpc>
                <a:spcPct val="80000"/>
              </a:lnSpc>
            </a:pPr>
            <a:endParaRPr lang="it-IT" altLang="it-IT" sz="2000">
              <a:latin typeface="Cambria" panose="02040503050406030204" pitchFamily="18" charset="0"/>
            </a:endParaRPr>
          </a:p>
          <a:p>
            <a:pPr algn="just" eaLnBrk="1" hangingPunct="1">
              <a:lnSpc>
                <a:spcPct val="80000"/>
              </a:lnSpc>
            </a:pPr>
            <a:r>
              <a:rPr lang="it-IT" altLang="it-IT" sz="2000">
                <a:latin typeface="Cambria" panose="02040503050406030204" pitchFamily="18" charset="0"/>
              </a:rPr>
              <a:t>Contro la monarchia si schierano i fascisti di Salò (il tradimento del re e dei gerarchi moderati), ma anche i partiti (raccolti nel CLN) che non perdonano al Re le colpe del 1922-1925, la fuga da Roma, l’8 settembre. </a:t>
            </a:r>
          </a:p>
          <a:p>
            <a:pPr algn="just" eaLnBrk="1" hangingPunct="1">
              <a:lnSpc>
                <a:spcPct val="80000"/>
              </a:lnSpc>
            </a:pPr>
            <a:endParaRPr lang="it-IT" altLang="it-IT" sz="2000">
              <a:latin typeface="Cambria" panose="02040503050406030204" pitchFamily="18" charset="0"/>
            </a:endParaRPr>
          </a:p>
          <a:p>
            <a:pPr algn="just" eaLnBrk="1" hangingPunct="1">
              <a:lnSpc>
                <a:spcPct val="80000"/>
              </a:lnSpc>
            </a:pPr>
            <a:r>
              <a:rPr lang="it-IT" altLang="it-IT" sz="2000">
                <a:latin typeface="Cambria" panose="02040503050406030204" pitchFamily="18" charset="0"/>
              </a:rPr>
              <a:t>Nessuno – tranne la Germania - riconosce la Repubblica Sociale.</a:t>
            </a:r>
          </a:p>
          <a:p>
            <a:pPr algn="just" eaLnBrk="1" hangingPunct="1">
              <a:lnSpc>
                <a:spcPct val="80000"/>
              </a:lnSpc>
            </a:pPr>
            <a:endParaRPr lang="it-IT" altLang="it-IT" sz="2000">
              <a:latin typeface="Cambria" panose="02040503050406030204" pitchFamily="18" charset="0"/>
            </a:endParaRPr>
          </a:p>
          <a:p>
            <a:pPr algn="just" eaLnBrk="1" hangingPunct="1">
              <a:lnSpc>
                <a:spcPct val="80000"/>
              </a:lnSpc>
            </a:pPr>
            <a:r>
              <a:rPr lang="it-IT" altLang="it-IT" sz="2000">
                <a:latin typeface="Cambria" panose="02040503050406030204" pitchFamily="18" charset="0"/>
              </a:rPr>
              <a:t>Dalle zone liberate (sud e centro) inizia il percorso per la definizione della forma di Stato, di sistema politico e di ingresso nella democrazia.</a:t>
            </a:r>
          </a:p>
          <a:p>
            <a:pPr algn="just" eaLnBrk="1" hangingPunct="1">
              <a:lnSpc>
                <a:spcPct val="80000"/>
              </a:lnSpc>
            </a:pPr>
            <a:endParaRPr lang="it-IT" altLang="it-IT" sz="2000">
              <a:latin typeface="Cambria" panose="02040503050406030204" pitchFamily="18" charset="0"/>
            </a:endParaRPr>
          </a:p>
          <a:p>
            <a:pPr eaLnBrk="1" hangingPunct="1">
              <a:lnSpc>
                <a:spcPct val="80000"/>
              </a:lnSpc>
            </a:pPr>
            <a:endParaRPr lang="it-IT" altLang="it-IT">
              <a:latin typeface="Cambria" panose="02040503050406030204"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olo 1">
            <a:extLst>
              <a:ext uri="{FF2B5EF4-FFF2-40B4-BE49-F238E27FC236}">
                <a16:creationId xmlns:a16="http://schemas.microsoft.com/office/drawing/2014/main" id="{76E6A5DC-EAFA-47A7-B15C-69F795BD58E0}"/>
              </a:ext>
            </a:extLst>
          </p:cNvPr>
          <p:cNvSpPr>
            <a:spLocks noGrp="1" noChangeArrowheads="1"/>
          </p:cNvSpPr>
          <p:nvPr>
            <p:ph type="title"/>
          </p:nvPr>
        </p:nvSpPr>
        <p:spPr/>
        <p:txBody>
          <a:bodyPr/>
          <a:lstStyle/>
          <a:p>
            <a:pPr eaLnBrk="1" hangingPunct="1"/>
            <a:r>
              <a:rPr lang="it-IT" altLang="it-IT" sz="2800">
                <a:latin typeface="Cambria" panose="02040503050406030204" pitchFamily="18" charset="0"/>
              </a:rPr>
              <a:t>La transizione alla democrazia 1943 - 1948</a:t>
            </a:r>
            <a:endParaRPr lang="it-IT" altLang="it-IT" sz="2800"/>
          </a:p>
        </p:txBody>
      </p:sp>
      <p:sp>
        <p:nvSpPr>
          <p:cNvPr id="5123" name="Segnaposto contenuto 2">
            <a:extLst>
              <a:ext uri="{FF2B5EF4-FFF2-40B4-BE49-F238E27FC236}">
                <a16:creationId xmlns:a16="http://schemas.microsoft.com/office/drawing/2014/main" id="{D854897C-D3AC-4CE0-A050-E113B24461C0}"/>
              </a:ext>
            </a:extLst>
          </p:cNvPr>
          <p:cNvSpPr>
            <a:spLocks noGrp="1" noChangeArrowheads="1"/>
          </p:cNvSpPr>
          <p:nvPr>
            <p:ph idx="1"/>
          </p:nvPr>
        </p:nvSpPr>
        <p:spPr/>
        <p:txBody>
          <a:bodyPr>
            <a:normAutofit fontScale="85000" lnSpcReduction="10000"/>
          </a:bodyPr>
          <a:lstStyle/>
          <a:p>
            <a:pPr algn="just" eaLnBrk="1" hangingPunct="1">
              <a:lnSpc>
                <a:spcPct val="120000"/>
              </a:lnSpc>
            </a:pPr>
            <a:r>
              <a:rPr lang="it-IT" altLang="it-IT" sz="2300" dirty="0">
                <a:latin typeface="Cambria" panose="02040503050406030204" pitchFamily="18" charset="0"/>
              </a:rPr>
              <a:t>Nella divisione d’Europa l’Italia è nella sfera occidentale e dovrebbe mutuare il suo modello istituzionale e politico dalla democrazie inglese e statunitense. </a:t>
            </a:r>
          </a:p>
          <a:p>
            <a:pPr algn="just" eaLnBrk="1" hangingPunct="1">
              <a:lnSpc>
                <a:spcPct val="120000"/>
              </a:lnSpc>
            </a:pPr>
            <a:r>
              <a:rPr lang="it-IT" altLang="it-IT" sz="2300" dirty="0">
                <a:latin typeface="Cambria" panose="02040503050406030204" pitchFamily="18" charset="0"/>
              </a:rPr>
              <a:t>Il percorso non è una risultante meccanica per le particolarità della vicenda italiana</a:t>
            </a:r>
          </a:p>
          <a:p>
            <a:pPr algn="just" eaLnBrk="1" hangingPunct="1">
              <a:lnSpc>
                <a:spcPct val="120000"/>
              </a:lnSpc>
            </a:pPr>
            <a:r>
              <a:rPr lang="it-IT" altLang="it-IT" sz="2300" dirty="0">
                <a:latin typeface="Cambria" panose="02040503050406030204" pitchFamily="18" charset="0"/>
              </a:rPr>
              <a:t>Tra il 1943 ed il 1945 si formano alcuni nodi:</a:t>
            </a:r>
            <a:endParaRPr lang="it-IT" altLang="it-IT" sz="2000" dirty="0">
              <a:latin typeface="Cambria" panose="02040503050406030204" pitchFamily="18" charset="0"/>
            </a:endParaRPr>
          </a:p>
          <a:p>
            <a:pPr lvl="1" algn="just" eaLnBrk="1" hangingPunct="1">
              <a:lnSpc>
                <a:spcPct val="120000"/>
              </a:lnSpc>
            </a:pPr>
            <a:r>
              <a:rPr lang="it-IT" altLang="it-IT" dirty="0">
                <a:latin typeface="Cambria" panose="02040503050406030204" pitchFamily="18" charset="0"/>
              </a:rPr>
              <a:t>Continuità/discontinuità</a:t>
            </a:r>
          </a:p>
          <a:p>
            <a:pPr lvl="1" algn="just" eaLnBrk="1" hangingPunct="1">
              <a:lnSpc>
                <a:spcPct val="120000"/>
              </a:lnSpc>
            </a:pPr>
            <a:r>
              <a:rPr lang="it-IT" altLang="it-IT" dirty="0">
                <a:latin typeface="Cambria" panose="02040503050406030204" pitchFamily="18" charset="0"/>
              </a:rPr>
              <a:t>Modello politico basato sulla rappresentanza proporzionale (garanzia di democrazia e di equilibrio fra poteri), l’unica forma che in quel momento dava affidamento</a:t>
            </a:r>
          </a:p>
          <a:p>
            <a:pPr lvl="1" algn="just" eaLnBrk="1" hangingPunct="1">
              <a:lnSpc>
                <a:spcPct val="120000"/>
              </a:lnSpc>
            </a:pPr>
            <a:r>
              <a:rPr lang="it-IT" altLang="it-IT" dirty="0">
                <a:latin typeface="Cambria" panose="02040503050406030204" pitchFamily="18" charset="0"/>
              </a:rPr>
              <a:t>Memoria divisa/condivisa: non è ancora una strumentalizzazione ideologica ma una conseguenza della realtà prodotta dalla guerra e dalla sua violenza</a:t>
            </a:r>
          </a:p>
          <a:p>
            <a:pPr algn="just" eaLnBrk="1" hangingPunct="1">
              <a:lnSpc>
                <a:spcPct val="80000"/>
              </a:lnSpc>
            </a:pPr>
            <a:endParaRPr lang="it-IT" altLang="it-IT" sz="2000" dirty="0">
              <a:latin typeface="Cambria" panose="02040503050406030204" pitchFamily="18" charset="0"/>
            </a:endParaRPr>
          </a:p>
          <a:p>
            <a:pPr eaLnBrk="1" hangingPunct="1"/>
            <a:endParaRPr lang="it-IT" altLang="it-IT"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22E1FBFF-A4F2-447A-9FBA-7D8EEA0A1B12}"/>
              </a:ext>
            </a:extLst>
          </p:cNvPr>
          <p:cNvSpPr>
            <a:spLocks noGrp="1" noChangeArrowheads="1"/>
          </p:cNvSpPr>
          <p:nvPr>
            <p:ph type="title"/>
          </p:nvPr>
        </p:nvSpPr>
        <p:spPr/>
        <p:txBody>
          <a:bodyPr/>
          <a:lstStyle/>
          <a:p>
            <a:pPr eaLnBrk="1" hangingPunct="1"/>
            <a:r>
              <a:rPr lang="it-IT" altLang="it-IT" sz="3200">
                <a:latin typeface="Cambria" panose="02040503050406030204" pitchFamily="18" charset="0"/>
              </a:rPr>
              <a:t>La transizione alla democrazia 1943 - 1948</a:t>
            </a:r>
          </a:p>
        </p:txBody>
      </p:sp>
      <p:sp>
        <p:nvSpPr>
          <p:cNvPr id="6147" name="Rectangle 3">
            <a:extLst>
              <a:ext uri="{FF2B5EF4-FFF2-40B4-BE49-F238E27FC236}">
                <a16:creationId xmlns:a16="http://schemas.microsoft.com/office/drawing/2014/main" id="{34A49D7B-70BA-4B6E-BF1A-080B184E870C}"/>
              </a:ext>
            </a:extLst>
          </p:cNvPr>
          <p:cNvSpPr>
            <a:spLocks noGrp="1" noChangeArrowheads="1"/>
          </p:cNvSpPr>
          <p:nvPr>
            <p:ph type="body" idx="1"/>
          </p:nvPr>
        </p:nvSpPr>
        <p:spPr>
          <a:xfrm>
            <a:off x="2063750" y="1412875"/>
            <a:ext cx="8229600" cy="5111750"/>
          </a:xfrm>
        </p:spPr>
        <p:txBody>
          <a:bodyPr/>
          <a:lstStyle/>
          <a:p>
            <a:pPr algn="ctr" eaLnBrk="1" hangingPunct="1">
              <a:lnSpc>
                <a:spcPct val="80000"/>
              </a:lnSpc>
              <a:buFontTx/>
              <a:buNone/>
            </a:pPr>
            <a:r>
              <a:rPr lang="it-IT" altLang="it-IT" sz="2000" dirty="0">
                <a:latin typeface="Cambria" panose="02040503050406030204" pitchFamily="18" charset="0"/>
              </a:rPr>
              <a:t>Seconda fase</a:t>
            </a:r>
          </a:p>
          <a:p>
            <a:pPr algn="just" eaLnBrk="1" hangingPunct="1">
              <a:lnSpc>
                <a:spcPct val="80000"/>
              </a:lnSpc>
            </a:pPr>
            <a:endParaRPr lang="it-IT" altLang="it-IT" sz="2000" dirty="0">
              <a:latin typeface="Cambria" panose="02040503050406030204" pitchFamily="18" charset="0"/>
            </a:endParaRPr>
          </a:p>
          <a:p>
            <a:pPr algn="just" eaLnBrk="1" hangingPunct="1">
              <a:lnSpc>
                <a:spcPct val="80000"/>
              </a:lnSpc>
            </a:pPr>
            <a:endParaRPr lang="it-IT" altLang="it-IT" sz="2000" dirty="0">
              <a:latin typeface="Cambria" panose="02040503050406030204" pitchFamily="18" charset="0"/>
            </a:endParaRPr>
          </a:p>
          <a:p>
            <a:pPr algn="just" eaLnBrk="1" hangingPunct="1">
              <a:lnSpc>
                <a:spcPct val="80000"/>
              </a:lnSpc>
            </a:pPr>
            <a:r>
              <a:rPr lang="it-IT" altLang="it-IT" sz="2000" dirty="0">
                <a:latin typeface="Cambria" panose="02040503050406030204" pitchFamily="18" charset="0"/>
              </a:rPr>
              <a:t>In tre anni, dal 1945 al 1948, abbiamo: </a:t>
            </a:r>
          </a:p>
          <a:p>
            <a:pPr lvl="1" algn="just" eaLnBrk="1" hangingPunct="1">
              <a:lnSpc>
                <a:spcPct val="80000"/>
              </a:lnSpc>
            </a:pPr>
            <a:r>
              <a:rPr lang="it-IT" altLang="it-IT" sz="2000" dirty="0">
                <a:latin typeface="Cambria" panose="02040503050406030204" pitchFamily="18" charset="0"/>
              </a:rPr>
              <a:t>referendum istituzionale</a:t>
            </a:r>
          </a:p>
          <a:p>
            <a:pPr lvl="1" algn="just" eaLnBrk="1" hangingPunct="1">
              <a:lnSpc>
                <a:spcPct val="80000"/>
              </a:lnSpc>
            </a:pPr>
            <a:r>
              <a:rPr lang="it-IT" altLang="it-IT" sz="2000" dirty="0">
                <a:latin typeface="Cambria" panose="02040503050406030204" pitchFamily="18" charset="0"/>
              </a:rPr>
              <a:t>elezione dell’Assemblea Costituente </a:t>
            </a:r>
          </a:p>
          <a:p>
            <a:pPr lvl="1" algn="just" eaLnBrk="1" hangingPunct="1">
              <a:lnSpc>
                <a:spcPct val="80000"/>
              </a:lnSpc>
            </a:pPr>
            <a:r>
              <a:rPr lang="it-IT" altLang="it-IT" sz="2000" dirty="0">
                <a:latin typeface="Cambria" panose="02040503050406030204" pitchFamily="18" charset="0"/>
              </a:rPr>
              <a:t>governi di unità nazionale (hanno il compito di pacificare/normalizzare il Paese avviando la ricostruzione dalle macerie materiali e morali della guerra)</a:t>
            </a:r>
          </a:p>
          <a:p>
            <a:pPr lvl="1" algn="just" eaLnBrk="1" hangingPunct="1">
              <a:lnSpc>
                <a:spcPct val="80000"/>
              </a:lnSpc>
            </a:pPr>
            <a:r>
              <a:rPr lang="it-IT" altLang="it-IT" sz="2000" dirty="0">
                <a:latin typeface="Cambria" panose="02040503050406030204" pitchFamily="18" charset="0"/>
              </a:rPr>
              <a:t>esplosione della Guerra Fredda e rottura delle alleanze</a:t>
            </a:r>
          </a:p>
          <a:p>
            <a:pPr lvl="1" algn="just" eaLnBrk="1" hangingPunct="1">
              <a:lnSpc>
                <a:spcPct val="80000"/>
              </a:lnSpc>
            </a:pPr>
            <a:r>
              <a:rPr lang="it-IT" altLang="it-IT" sz="2000" dirty="0">
                <a:latin typeface="Cambria" panose="02040503050406030204" pitchFamily="18" charset="0"/>
              </a:rPr>
              <a:t>Costituzione</a:t>
            </a:r>
          </a:p>
          <a:p>
            <a:pPr lvl="1" algn="just" eaLnBrk="1" hangingPunct="1">
              <a:lnSpc>
                <a:spcPct val="80000"/>
              </a:lnSpc>
            </a:pPr>
            <a:r>
              <a:rPr lang="it-IT" altLang="it-IT" sz="2000" dirty="0">
                <a:latin typeface="Cambria" panose="02040503050406030204" pitchFamily="18" charset="0"/>
              </a:rPr>
              <a:t>elezioni  del primo parlamento repubblicano</a:t>
            </a:r>
          </a:p>
          <a:p>
            <a:pPr algn="just" eaLnBrk="1" hangingPunct="1">
              <a:lnSpc>
                <a:spcPct val="80000"/>
              </a:lnSpc>
            </a:pPr>
            <a:endParaRPr lang="it-IT" altLang="it-IT" sz="1900" dirty="0">
              <a:latin typeface="Cambria" panose="02040503050406030204" pitchFamily="18" charset="0"/>
            </a:endParaRPr>
          </a:p>
          <a:p>
            <a:pPr algn="just" eaLnBrk="1" hangingPunct="1">
              <a:lnSpc>
                <a:spcPct val="80000"/>
              </a:lnSpc>
            </a:pPr>
            <a:endParaRPr lang="it-IT" altLang="it-IT" sz="2000" dirty="0">
              <a:latin typeface="Cambria" panose="02040503050406030204" pitchFamily="18" charset="0"/>
            </a:endParaRPr>
          </a:p>
          <a:p>
            <a:pPr algn="just" eaLnBrk="1" hangingPunct="1">
              <a:lnSpc>
                <a:spcPct val="80000"/>
              </a:lnSpc>
            </a:pPr>
            <a:endParaRPr lang="it-IT" altLang="it-IT" sz="2000" dirty="0">
              <a:latin typeface="Cambria" panose="02040503050406030204"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olo 1">
            <a:extLst>
              <a:ext uri="{FF2B5EF4-FFF2-40B4-BE49-F238E27FC236}">
                <a16:creationId xmlns:a16="http://schemas.microsoft.com/office/drawing/2014/main" id="{2386FF1C-468F-413D-8FC5-796954F6E7B7}"/>
              </a:ext>
            </a:extLst>
          </p:cNvPr>
          <p:cNvSpPr>
            <a:spLocks noGrp="1" noChangeArrowheads="1"/>
          </p:cNvSpPr>
          <p:nvPr>
            <p:ph type="title"/>
          </p:nvPr>
        </p:nvSpPr>
        <p:spPr/>
        <p:txBody>
          <a:bodyPr/>
          <a:lstStyle/>
          <a:p>
            <a:pPr eaLnBrk="1" hangingPunct="1"/>
            <a:r>
              <a:rPr lang="it-IT" altLang="it-IT" sz="3200">
                <a:latin typeface="Cambria" panose="02040503050406030204" pitchFamily="18" charset="0"/>
              </a:rPr>
              <a:t>La transizione alla democrazia 1943 - 1948</a:t>
            </a:r>
            <a:endParaRPr lang="it-IT" altLang="it-IT" sz="3200"/>
          </a:p>
        </p:txBody>
      </p:sp>
      <p:sp>
        <p:nvSpPr>
          <p:cNvPr id="7171" name="Segnaposto contenuto 2">
            <a:extLst>
              <a:ext uri="{FF2B5EF4-FFF2-40B4-BE49-F238E27FC236}">
                <a16:creationId xmlns:a16="http://schemas.microsoft.com/office/drawing/2014/main" id="{8B4483C6-4FBE-417F-B327-4DBCDCC619A7}"/>
              </a:ext>
            </a:extLst>
          </p:cNvPr>
          <p:cNvSpPr>
            <a:spLocks noGrp="1" noChangeArrowheads="1"/>
          </p:cNvSpPr>
          <p:nvPr>
            <p:ph idx="1"/>
          </p:nvPr>
        </p:nvSpPr>
        <p:spPr/>
        <p:txBody>
          <a:bodyPr>
            <a:normAutofit fontScale="92500" lnSpcReduction="10000"/>
          </a:bodyPr>
          <a:lstStyle/>
          <a:p>
            <a:pPr algn="just" eaLnBrk="1" hangingPunct="1">
              <a:lnSpc>
                <a:spcPct val="110000"/>
              </a:lnSpc>
            </a:pPr>
            <a:r>
              <a:rPr lang="it-IT" altLang="it-IT" sz="2000" dirty="0">
                <a:latin typeface="Cambria" panose="02040503050406030204" pitchFamily="18" charset="0"/>
              </a:rPr>
              <a:t>Negli stessi anni avviene una transizione interna alle singole forze dell’antifascismo impegnate nella ricerca di una propria identità non del tutto definita (DC,  PCI di Togliatti, PSI)</a:t>
            </a:r>
          </a:p>
          <a:p>
            <a:pPr algn="just" eaLnBrk="1" hangingPunct="1">
              <a:lnSpc>
                <a:spcPct val="110000"/>
              </a:lnSpc>
            </a:pPr>
            <a:endParaRPr lang="it-IT" altLang="it-IT" sz="2000" dirty="0">
              <a:latin typeface="Cambria" panose="02040503050406030204" pitchFamily="18" charset="0"/>
            </a:endParaRPr>
          </a:p>
          <a:p>
            <a:pPr algn="just" eaLnBrk="1" hangingPunct="1">
              <a:lnSpc>
                <a:spcPct val="110000"/>
              </a:lnSpc>
            </a:pPr>
            <a:r>
              <a:rPr lang="it-IT" altLang="it-IT" sz="2000" dirty="0">
                <a:latin typeface="Cambria" panose="02040503050406030204" pitchFamily="18" charset="0"/>
              </a:rPr>
              <a:t>Per 20 anni i partiti sono invisibili per gli italiani che si presentano come entità sconosciute alle generazioni maturate durante la dittatura (</a:t>
            </a:r>
            <a:r>
              <a:rPr lang="it-IT" altLang="it-IT" sz="2000" u="sng" dirty="0">
                <a:latin typeface="Cambria" panose="02040503050406030204" pitchFamily="18" charset="0"/>
              </a:rPr>
              <a:t>salto generazionale e radici lontane delle culture politiche</a:t>
            </a:r>
            <a:r>
              <a:rPr lang="it-IT" altLang="it-IT" sz="2000" dirty="0">
                <a:latin typeface="Cambria" panose="02040503050406030204" pitchFamily="18" charset="0"/>
              </a:rPr>
              <a:t>)</a:t>
            </a:r>
          </a:p>
          <a:p>
            <a:pPr algn="just" eaLnBrk="1" hangingPunct="1">
              <a:lnSpc>
                <a:spcPct val="110000"/>
              </a:lnSpc>
            </a:pPr>
            <a:endParaRPr lang="it-IT" altLang="it-IT" sz="2000" dirty="0">
              <a:latin typeface="Cambria" panose="02040503050406030204" pitchFamily="18" charset="0"/>
            </a:endParaRPr>
          </a:p>
          <a:p>
            <a:pPr algn="just" eaLnBrk="1" hangingPunct="1">
              <a:lnSpc>
                <a:spcPct val="110000"/>
              </a:lnSpc>
            </a:pPr>
            <a:r>
              <a:rPr lang="it-IT" altLang="it-IT" sz="2000" dirty="0">
                <a:latin typeface="Cambria" panose="02040503050406030204" pitchFamily="18" charset="0"/>
              </a:rPr>
              <a:t>Nel 1948, con la scadenza elettorale, i partiti hanno acquisito una fisionomia riconoscibile in valori e programmi da sottoporre ai cittadini</a:t>
            </a:r>
          </a:p>
          <a:p>
            <a:pPr algn="just" eaLnBrk="1" hangingPunct="1">
              <a:lnSpc>
                <a:spcPct val="80000"/>
              </a:lnSpc>
            </a:pPr>
            <a:endParaRPr lang="it-IT" altLang="it-IT" sz="2000" dirty="0">
              <a:latin typeface="Cambria" panose="02040503050406030204" pitchFamily="18" charset="0"/>
            </a:endParaRPr>
          </a:p>
          <a:p>
            <a:pPr eaLnBrk="1" hangingPunct="1">
              <a:buFontTx/>
              <a:buNone/>
            </a:pPr>
            <a:endParaRPr lang="it-IT" altLang="it-IT"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393064A3-4141-4B8B-A46C-AA8296E4AA32}"/>
              </a:ext>
            </a:extLst>
          </p:cNvPr>
          <p:cNvSpPr>
            <a:spLocks noGrp="1" noChangeArrowheads="1"/>
          </p:cNvSpPr>
          <p:nvPr>
            <p:ph type="title"/>
          </p:nvPr>
        </p:nvSpPr>
        <p:spPr/>
        <p:txBody>
          <a:bodyPr/>
          <a:lstStyle/>
          <a:p>
            <a:pPr eaLnBrk="1" hangingPunct="1"/>
            <a:r>
              <a:rPr lang="it-IT" altLang="it-IT" sz="3200">
                <a:latin typeface="Cambria" panose="02040503050406030204" pitchFamily="18" charset="0"/>
              </a:rPr>
              <a:t>La transizione alla democrazia 1943 - 1948</a:t>
            </a:r>
          </a:p>
        </p:txBody>
      </p:sp>
      <p:sp>
        <p:nvSpPr>
          <p:cNvPr id="8195" name="Rectangle 3">
            <a:extLst>
              <a:ext uri="{FF2B5EF4-FFF2-40B4-BE49-F238E27FC236}">
                <a16:creationId xmlns:a16="http://schemas.microsoft.com/office/drawing/2014/main" id="{FFCC6A47-CBCF-4863-B1CD-9C480BECBF82}"/>
              </a:ext>
            </a:extLst>
          </p:cNvPr>
          <p:cNvSpPr>
            <a:spLocks noGrp="1" noChangeArrowheads="1"/>
          </p:cNvSpPr>
          <p:nvPr>
            <p:ph type="body" idx="1"/>
          </p:nvPr>
        </p:nvSpPr>
        <p:spPr>
          <a:xfrm>
            <a:off x="1992313" y="1412875"/>
            <a:ext cx="8229600" cy="4895850"/>
          </a:xfrm>
        </p:spPr>
        <p:txBody>
          <a:bodyPr>
            <a:normAutofit fontScale="92500" lnSpcReduction="20000"/>
          </a:bodyPr>
          <a:lstStyle/>
          <a:p>
            <a:pPr algn="just" eaLnBrk="1" hangingPunct="1">
              <a:lnSpc>
                <a:spcPct val="110000"/>
              </a:lnSpc>
            </a:pPr>
            <a:r>
              <a:rPr lang="it-IT" altLang="it-IT" sz="2000" dirty="0">
                <a:latin typeface="Cambria" panose="02040503050406030204" pitchFamily="18" charset="0"/>
              </a:rPr>
              <a:t>Gli italiani dopo il fascismo </a:t>
            </a:r>
            <a:r>
              <a:rPr lang="it-IT" altLang="it-IT" sz="2000" b="1" dirty="0">
                <a:latin typeface="Cambria" panose="02040503050406030204" pitchFamily="18" charset="0"/>
              </a:rPr>
              <a:t>non maturano un verdetto di condanna pienamente diffuso, piuttosto una generale avversione che si modifica secondo i diversi strati sociali</a:t>
            </a:r>
          </a:p>
          <a:p>
            <a:pPr lvl="1" algn="just" eaLnBrk="1" hangingPunct="1">
              <a:lnSpc>
                <a:spcPct val="110000"/>
              </a:lnSpc>
            </a:pPr>
            <a:r>
              <a:rPr lang="it-IT" altLang="it-IT" sz="1700" dirty="0">
                <a:latin typeface="Cambria" panose="02040503050406030204" pitchFamily="18" charset="0"/>
              </a:rPr>
              <a:t>Nel proletariato operaio e contadino – dove aveva agito la propaganda socialista fino al 1922 – riemerge la memoria della lotta di classe individuando nel fascismo il braccio armato della borghesia capitalista</a:t>
            </a:r>
          </a:p>
          <a:p>
            <a:pPr lvl="1" algn="just" eaLnBrk="1" hangingPunct="1">
              <a:lnSpc>
                <a:spcPct val="110000"/>
              </a:lnSpc>
            </a:pPr>
            <a:r>
              <a:rPr lang="it-IT" altLang="it-IT" sz="1700" dirty="0">
                <a:latin typeface="Cambria" panose="02040503050406030204" pitchFamily="18" charset="0"/>
              </a:rPr>
              <a:t>Nelle masse cattoliche e nel ceto medio il tradimento di Mussolini è nell’aver trascinato l’Italia in guerra</a:t>
            </a:r>
          </a:p>
          <a:p>
            <a:pPr lvl="1" algn="just" eaLnBrk="1" hangingPunct="1">
              <a:lnSpc>
                <a:spcPct val="110000"/>
              </a:lnSpc>
            </a:pPr>
            <a:endParaRPr lang="it-IT" altLang="it-IT" sz="2000" dirty="0">
              <a:latin typeface="Cambria" panose="02040503050406030204" pitchFamily="18" charset="0"/>
            </a:endParaRPr>
          </a:p>
          <a:p>
            <a:pPr algn="just" eaLnBrk="1" hangingPunct="1">
              <a:lnSpc>
                <a:spcPct val="110000"/>
              </a:lnSpc>
            </a:pPr>
            <a:r>
              <a:rPr lang="it-IT" altLang="it-IT" sz="2000" dirty="0">
                <a:latin typeface="Cambria" panose="02040503050406030204" pitchFamily="18" charset="0"/>
              </a:rPr>
              <a:t>Nel complesso i </a:t>
            </a:r>
            <a:r>
              <a:rPr lang="it-IT" altLang="it-IT" sz="2000" b="1" dirty="0">
                <a:latin typeface="Cambria" panose="02040503050406030204" pitchFamily="18" charset="0"/>
              </a:rPr>
              <a:t>valori di libertà e democrazia sono in larga parte estranei </a:t>
            </a:r>
            <a:r>
              <a:rPr lang="it-IT" altLang="it-IT" sz="2000" dirty="0">
                <a:latin typeface="Cambria" panose="02040503050406030204" pitchFamily="18" charset="0"/>
              </a:rPr>
              <a:t>alla maggioranza della popolazione</a:t>
            </a:r>
          </a:p>
          <a:p>
            <a:pPr algn="just" eaLnBrk="1" hangingPunct="1">
              <a:lnSpc>
                <a:spcPct val="110000"/>
              </a:lnSpc>
            </a:pPr>
            <a:endParaRPr lang="it-IT" altLang="it-IT" sz="2000" dirty="0">
              <a:latin typeface="Cambria" panose="02040503050406030204" pitchFamily="18" charset="0"/>
            </a:endParaRPr>
          </a:p>
          <a:p>
            <a:pPr algn="just" eaLnBrk="1" hangingPunct="1">
              <a:lnSpc>
                <a:spcPct val="110000"/>
              </a:lnSpc>
            </a:pPr>
            <a:r>
              <a:rPr lang="it-IT" altLang="it-IT" sz="2000" dirty="0">
                <a:latin typeface="Cambria" panose="02040503050406030204" pitchFamily="18" charset="0"/>
              </a:rPr>
              <a:t>Un deficit di democrazia (</a:t>
            </a:r>
            <a:r>
              <a:rPr lang="it-IT" altLang="it-IT" sz="2000" u="sng" dirty="0">
                <a:latin typeface="Cambria" panose="02040503050406030204" pitchFamily="18" charset="0"/>
              </a:rPr>
              <a:t>intesa come una cultura diffusa</a:t>
            </a:r>
            <a:r>
              <a:rPr lang="it-IT" altLang="it-IT" sz="2000" dirty="0">
                <a:latin typeface="Cambria" panose="02040503050406030204" pitchFamily="18" charset="0"/>
              </a:rPr>
              <a:t>) che porrà molti problemi e sarà solo offuscato dall’appello corale alla Resistenza lanciato dal CLN.</a:t>
            </a:r>
          </a:p>
          <a:p>
            <a:pPr algn="just" eaLnBrk="1" hangingPunct="1">
              <a:lnSpc>
                <a:spcPct val="80000"/>
              </a:lnSpc>
            </a:pPr>
            <a:endParaRPr lang="it-IT" altLang="it-IT" dirty="0">
              <a:latin typeface="Cambria" panose="02040503050406030204"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a:t>La nascita della Repubblica e la Costituzione</a:t>
            </a:r>
          </a:p>
        </p:txBody>
      </p:sp>
      <p:sp>
        <p:nvSpPr>
          <p:cNvPr id="3" name="Segnaposto contenuto 2"/>
          <p:cNvSpPr>
            <a:spLocks noGrp="1"/>
          </p:cNvSpPr>
          <p:nvPr>
            <p:ph idx="1"/>
          </p:nvPr>
        </p:nvSpPr>
        <p:spPr/>
        <p:txBody>
          <a:bodyPr>
            <a:normAutofit/>
          </a:bodyPr>
          <a:lstStyle/>
          <a:p>
            <a:pPr algn="just"/>
            <a:r>
              <a:rPr lang="it-IT" dirty="0"/>
              <a:t>Tre aspetti segnano i primi anni del dopoguerra con un comune denominatore: la nascita della democrazia in Italia ed il suo difficile consolidamento</a:t>
            </a:r>
          </a:p>
          <a:p>
            <a:pPr algn="just"/>
            <a:r>
              <a:rPr lang="it-IT" dirty="0"/>
              <a:t>Questi tre aspetti sono: </a:t>
            </a:r>
          </a:p>
          <a:p>
            <a:pPr lvl="1" algn="just"/>
            <a:r>
              <a:rPr lang="it-IT" dirty="0"/>
              <a:t>A) il contesto nel quale si iscrive l’Italia negli anni della transizione (1945-47)</a:t>
            </a:r>
          </a:p>
          <a:p>
            <a:pPr lvl="1" algn="just"/>
            <a:r>
              <a:rPr lang="it-IT" dirty="0"/>
              <a:t>B)  il contesto nel quale si determina il testo costituzionale e – forse - il suo carattere più originale </a:t>
            </a:r>
          </a:p>
          <a:p>
            <a:pPr lvl="1" algn="just"/>
            <a:r>
              <a:rPr lang="it-IT" dirty="0"/>
              <a:t>C) l’avvio della Repubblica nel confronto bipolare e, quindi, il grande risultato rappresentato dal testo costituzionale e dai suoi contenuti </a:t>
            </a:r>
          </a:p>
          <a:p>
            <a:pPr lvl="1"/>
            <a:endParaRPr lang="it-IT"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a:t>La nascita della Repubblica e la Costituzione</a:t>
            </a:r>
          </a:p>
        </p:txBody>
      </p:sp>
      <p:sp>
        <p:nvSpPr>
          <p:cNvPr id="3" name="Segnaposto contenuto 2"/>
          <p:cNvSpPr>
            <a:spLocks noGrp="1"/>
          </p:cNvSpPr>
          <p:nvPr>
            <p:ph idx="1"/>
          </p:nvPr>
        </p:nvSpPr>
        <p:spPr/>
        <p:txBody>
          <a:bodyPr>
            <a:normAutofit/>
          </a:bodyPr>
          <a:lstStyle/>
          <a:p>
            <a:r>
              <a:rPr lang="it-IT" sz="2000" dirty="0"/>
              <a:t>Tre date e loro significato:</a:t>
            </a:r>
          </a:p>
          <a:p>
            <a:pPr lvl="1"/>
            <a:r>
              <a:rPr lang="it-IT" sz="1800" dirty="0"/>
              <a:t>1945 (25 aprile): gli italiani scoprono la libertà, con le loro paure e le loro speranze</a:t>
            </a:r>
          </a:p>
          <a:p>
            <a:pPr lvl="1"/>
            <a:r>
              <a:rPr lang="it-IT" sz="1800" dirty="0"/>
              <a:t>1946 (Referendum: suffragio universale, donne): gli italiani scoprono la democrazia</a:t>
            </a:r>
          </a:p>
          <a:p>
            <a:pPr lvl="1"/>
            <a:r>
              <a:rPr lang="it-IT" sz="1800" dirty="0"/>
              <a:t>1948 (1 gennaio e 18 aprile): gli italiani scoprono la Repubblica(in un confronto bipolare durissimo) e una democrazia che sia avvia lungo una strada “difficile”</a:t>
            </a:r>
          </a:p>
        </p:txBody>
      </p:sp>
    </p:spTree>
  </p:cSld>
  <p:clrMapOvr>
    <a:masterClrMapping/>
  </p:clrMapOvr>
</p:sld>
</file>

<file path=ppt/theme/theme1.xml><?xml version="1.0" encoding="utf-8"?>
<a:theme xmlns:a="http://schemas.openxmlformats.org/drawingml/2006/main" name="Filo">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107</TotalTime>
  <Words>3278</Words>
  <Application>Microsoft Office PowerPoint</Application>
  <PresentationFormat>Widescreen</PresentationFormat>
  <Paragraphs>194</Paragraphs>
  <Slides>27</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27</vt:i4>
      </vt:variant>
    </vt:vector>
  </HeadingPairs>
  <TitlesOfParts>
    <vt:vector size="33" baseType="lpstr">
      <vt:lpstr>Arial</vt:lpstr>
      <vt:lpstr>Cambria</vt:lpstr>
      <vt:lpstr>Century Gothic</vt:lpstr>
      <vt:lpstr>Times New Roman</vt:lpstr>
      <vt:lpstr>Wingdings 3</vt:lpstr>
      <vt:lpstr>Filo</vt:lpstr>
      <vt:lpstr>La nascita della Repubblica e la Costituzione Transizione alla democrazia e formazione del sistema politico</vt:lpstr>
      <vt:lpstr>La transizione alla democrazia 1943 - 1948</vt:lpstr>
      <vt:lpstr>La transizione alla democrazia 1943 - 1948</vt:lpstr>
      <vt:lpstr>La transizione alla democrazia 1943 - 1948</vt:lpstr>
      <vt:lpstr>La transizione alla democrazia 1943 - 1948</vt:lpstr>
      <vt:lpstr>La transizione alla democrazia 1943 - 1948</vt:lpstr>
      <vt:lpstr>La transizione alla democrazia 1943 - 1948</vt:lpstr>
      <vt:lpstr>La nascita della Repubblica e la Costituzione</vt:lpstr>
      <vt:lpstr>La nascita della Repubblica e la Costituzione</vt:lpstr>
      <vt:lpstr>La nascita della Repubblica: il contesto</vt:lpstr>
      <vt:lpstr>La nascita della Repubblica: il contesto</vt:lpstr>
      <vt:lpstr>La nascita della Repubblica</vt:lpstr>
      <vt:lpstr>La nascita della Repubblica: il contesto</vt:lpstr>
      <vt:lpstr>La nascita della Repubblica: il contesto</vt:lpstr>
      <vt:lpstr>Il contesto della Costituzione</vt:lpstr>
      <vt:lpstr>Il contesto della Costituzione</vt:lpstr>
      <vt:lpstr>La Costituzione</vt:lpstr>
      <vt:lpstr>La Costituzione</vt:lpstr>
      <vt:lpstr>La Costituzione</vt:lpstr>
      <vt:lpstr>Costituzione e Repubblica</vt:lpstr>
      <vt:lpstr>La nascita del sistema politico repubblicano</vt:lpstr>
      <vt:lpstr>La transizione alla democrazia 1943 – 1948, la DC</vt:lpstr>
      <vt:lpstr>La transizione alla democrazia 1943 – 1948, il PCI</vt:lpstr>
      <vt:lpstr>La transizione alla democrazia 1943-1948, il PSIUP/PSI</vt:lpstr>
      <vt:lpstr>La transizione alla democrazia 1943 – 1948, il PdA</vt:lpstr>
      <vt:lpstr>La transizione alla democrazia 1943 – 1948, il PRI e il PLI</vt:lpstr>
      <vt:lpstr>La transizione alla democrazia 1943 – 1948, l’UQ</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nascita della Repubblica e la Costituzione Questione istituzionale e patto costituzionale 1946-48</dc:title>
  <dc:creator>utente</dc:creator>
  <cp:lastModifiedBy>utente</cp:lastModifiedBy>
  <cp:revision>11</cp:revision>
  <dcterms:created xsi:type="dcterms:W3CDTF">2022-04-02T10:55:39Z</dcterms:created>
  <dcterms:modified xsi:type="dcterms:W3CDTF">2023-01-20T09:30:07Z</dcterms:modified>
</cp:coreProperties>
</file>