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08" r:id="rId3"/>
    <p:sldId id="368" r:id="rId4"/>
    <p:sldId id="329" r:id="rId5"/>
    <p:sldId id="339" r:id="rId6"/>
    <p:sldId id="340" r:id="rId7"/>
    <p:sldId id="315" r:id="rId8"/>
    <p:sldId id="337" r:id="rId9"/>
    <p:sldId id="336" r:id="rId10"/>
    <p:sldId id="325" r:id="rId11"/>
    <p:sldId id="347" r:id="rId12"/>
    <p:sldId id="346" r:id="rId13"/>
    <p:sldId id="362" r:id="rId14"/>
    <p:sldId id="343" r:id="rId15"/>
    <p:sldId id="363" r:id="rId16"/>
    <p:sldId id="34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0000"/>
    <a:srgbClr val="FF9900"/>
    <a:srgbClr val="F680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8" autoAdjust="0"/>
    <p:restoredTop sz="94660"/>
  </p:normalViewPr>
  <p:slideViewPr>
    <p:cSldViewPr snapToGrid="0">
      <p:cViewPr varScale="1">
        <p:scale>
          <a:sx n="63" d="100"/>
          <a:sy n="63" d="100"/>
        </p:scale>
        <p:origin x="8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A61015F-7CC6-4D0A-9D87-873EA4C304CC}" type="datetimeFigureOut">
              <a:rPr lang="en-US" dirty="0"/>
              <a:t>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2/22/2024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2412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it-IT"/>
              <a:t>Fare clic per modificare gli stili del testo dello schema</a:t>
            </a:r>
          </a:p>
        </p:txBody>
      </p:sp>
      <p:sp>
        <p:nvSpPr>
          <p:cNvPr id="6" name="Content Placeholder 5"/>
          <p:cNvSpPr>
            <a:spLocks noGrp="1"/>
          </p:cNvSpPr>
          <p:nvPr>
            <p:ph sz="quarter" idx="4"/>
          </p:nvPr>
        </p:nvSpPr>
        <p:spPr>
          <a:xfrm>
            <a:off x="599088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2/22/2024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2/22/2024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2/22/2024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5C68B11-C5A8-448C-8CE9-B1A273C79CFC}" type="datetimeFigureOut">
              <a:rPr lang="en-US" dirty="0"/>
              <a:t>2/22/2024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7616CA0-919D-4A49-9C8A-62FDFB3A5183}" type="datetimeFigureOut">
              <a:rPr lang="en-US" dirty="0"/>
              <a:t>2/22/2024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2/22/2024</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 name="Titolo 1">
            <a:extLst>
              <a:ext uri="{FF2B5EF4-FFF2-40B4-BE49-F238E27FC236}">
                <a16:creationId xmlns:a16="http://schemas.microsoft.com/office/drawing/2014/main" id="{BA021E18-4BC2-9D9F-36E6-8BE91CE283F3}"/>
              </a:ext>
            </a:extLst>
          </p:cNvPr>
          <p:cNvSpPr>
            <a:spLocks noGrp="1"/>
          </p:cNvSpPr>
          <p:nvPr>
            <p:ph type="ctrTitle"/>
          </p:nvPr>
        </p:nvSpPr>
        <p:spPr>
          <a:xfrm>
            <a:off x="457200" y="4787900"/>
            <a:ext cx="7772400" cy="1635277"/>
          </a:xfrm>
        </p:spPr>
        <p:txBody>
          <a:bodyPr>
            <a:noAutofit/>
          </a:bodyPr>
          <a:lstStyle/>
          <a:p>
            <a:br>
              <a:rPr lang="it-IT" sz="2800" b="1" dirty="0">
                <a:solidFill>
                  <a:schemeClr val="accent1"/>
                </a:solidFill>
              </a:rPr>
            </a:br>
            <a:br>
              <a:rPr lang="it-IT" sz="2800" b="1" dirty="0">
                <a:solidFill>
                  <a:schemeClr val="accent1"/>
                </a:solidFill>
              </a:rPr>
            </a:br>
            <a:r>
              <a:rPr lang="it-IT" sz="2800" b="1" dirty="0">
                <a:solidFill>
                  <a:schemeClr val="accent1"/>
                </a:solidFill>
              </a:rPr>
              <a:t>la ricerca di marketing digitale</a:t>
            </a:r>
          </a:p>
        </p:txBody>
      </p:sp>
      <p:pic>
        <p:nvPicPr>
          <p:cNvPr id="7" name="Immagine 6">
            <a:extLst>
              <a:ext uri="{FF2B5EF4-FFF2-40B4-BE49-F238E27FC236}">
                <a16:creationId xmlns:a16="http://schemas.microsoft.com/office/drawing/2014/main" id="{93F351BD-1031-8248-7097-8991799E0B0F}"/>
              </a:ext>
            </a:extLst>
          </p:cNvPr>
          <p:cNvPicPr>
            <a:picLocks noChangeAspect="1"/>
          </p:cNvPicPr>
          <p:nvPr/>
        </p:nvPicPr>
        <p:blipFill rotWithShape="1">
          <a:blip r:embed="rId2"/>
          <a:srcRect l="806" r="806"/>
          <a:stretch/>
        </p:blipFill>
        <p:spPr>
          <a:xfrm>
            <a:off x="8765797" y="4882829"/>
            <a:ext cx="2868990" cy="1540348"/>
          </a:xfrm>
          <a:prstGeom prst="rect">
            <a:avLst/>
          </a:prstGeom>
          <a:gradFill>
            <a:gsLst>
              <a:gs pos="0">
                <a:schemeClr val="accent1">
                  <a:lumMod val="67000"/>
                </a:schemeClr>
              </a:gs>
              <a:gs pos="15000">
                <a:srgbClr val="EA6B47"/>
              </a:gs>
              <a:gs pos="25000">
                <a:srgbClr val="E66743"/>
              </a:gs>
              <a:gs pos="9000">
                <a:srgbClr val="DE603C"/>
              </a:gs>
              <a:gs pos="0">
                <a:srgbClr val="CE512D"/>
              </a:gs>
              <a:gs pos="0">
                <a:schemeClr val="accent1">
                  <a:lumMod val="97000"/>
                  <a:lumOff val="3000"/>
                </a:schemeClr>
              </a:gs>
              <a:gs pos="0">
                <a:schemeClr val="accent1">
                  <a:lumMod val="60000"/>
                  <a:lumOff val="40000"/>
                </a:schemeClr>
              </a:gs>
            </a:gsLst>
            <a:lin ang="16200000" scaled="1"/>
          </a:gradFill>
        </p:spPr>
      </p:pic>
    </p:spTree>
    <p:extLst>
      <p:ext uri="{BB962C8B-B14F-4D97-AF65-F5344CB8AC3E}">
        <p14:creationId xmlns:p14="http://schemas.microsoft.com/office/powerpoint/2010/main" val="3014579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29C29B9-CB4D-43C1-81A2-0CABE34D1F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Freeform 16">
            <a:extLst>
              <a:ext uri="{FF2B5EF4-FFF2-40B4-BE49-F238E27FC236}">
                <a16:creationId xmlns:a16="http://schemas.microsoft.com/office/drawing/2014/main" id="{3D3C324F-764C-4793-82E3-29433BD86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prstClr val="white"/>
              </a:solidFill>
            </a:endParaRPr>
          </a:p>
        </p:txBody>
      </p:sp>
      <p:sp>
        <p:nvSpPr>
          <p:cNvPr id="12" name="Rectangle 11">
            <a:extLst>
              <a:ext uri="{FF2B5EF4-FFF2-40B4-BE49-F238E27FC236}">
                <a16:creationId xmlns:a16="http://schemas.microsoft.com/office/drawing/2014/main" id="{2548D050-E9F5-4254-9046-E930F9EFD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484632"/>
            <a:ext cx="3089526" cy="588563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AC0431B-4141-4092-BB4D-F50414DC16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7745" y="484632"/>
            <a:ext cx="7794722" cy="35050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22F0578-56FA-494E-8E00-3E94B6863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4150595"/>
            <a:ext cx="7798447" cy="221966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B9524560-5693-6C28-B76B-F050A2136282}"/>
              </a:ext>
            </a:extLst>
          </p:cNvPr>
          <p:cNvSpPr>
            <a:spLocks noGrp="1"/>
          </p:cNvSpPr>
          <p:nvPr>
            <p:ph type="title"/>
          </p:nvPr>
        </p:nvSpPr>
        <p:spPr>
          <a:xfrm>
            <a:off x="4238185" y="4470959"/>
            <a:ext cx="7132226" cy="1577572"/>
          </a:xfrm>
        </p:spPr>
        <p:txBody>
          <a:bodyPr vert="horz" lIns="91440" tIns="45720" rIns="91440" bIns="45720" rtlCol="0" anchor="ctr">
            <a:normAutofit fontScale="90000"/>
          </a:bodyPr>
          <a:lstStyle/>
          <a:p>
            <a:r>
              <a:rPr lang="en-US" sz="2400" dirty="0"/>
              <a:t>• </a:t>
            </a:r>
            <a:r>
              <a:rPr lang="en-US" sz="2400" b="1" dirty="0" err="1"/>
              <a:t>Risparmio</a:t>
            </a:r>
            <a:r>
              <a:rPr lang="en-US" sz="2400" b="1" dirty="0"/>
              <a:t> di tempo per la </a:t>
            </a:r>
            <a:r>
              <a:rPr lang="en-US" sz="2400" b="1" dirty="0" err="1"/>
              <a:t>raccolta</a:t>
            </a:r>
            <a:r>
              <a:rPr lang="en-US" sz="2400" b="1" dirty="0"/>
              <a:t> e </a:t>
            </a:r>
            <a:r>
              <a:rPr lang="en-US" sz="2400" b="1" dirty="0" err="1"/>
              <a:t>l'analisi</a:t>
            </a:r>
            <a:r>
              <a:rPr lang="en-US" sz="2400" b="1" dirty="0"/>
              <a:t> </a:t>
            </a:r>
            <a:r>
              <a:rPr lang="en-US" sz="2400" b="1" dirty="0" err="1"/>
              <a:t>dei</a:t>
            </a:r>
            <a:r>
              <a:rPr lang="en-US" sz="2400" b="1" dirty="0"/>
              <a:t> </a:t>
            </a:r>
            <a:r>
              <a:rPr lang="en-US" sz="2400" b="1" dirty="0" err="1"/>
              <a:t>dati</a:t>
            </a:r>
            <a:r>
              <a:rPr lang="en-US" sz="2400" b="1" dirty="0"/>
              <a:t>: </a:t>
            </a:r>
            <a:br>
              <a:rPr lang="en-US" sz="2400" b="1" dirty="0"/>
            </a:br>
            <a:br>
              <a:rPr lang="en-US" sz="2400" b="1" dirty="0"/>
            </a:br>
            <a:r>
              <a:rPr lang="en-US" sz="2400" dirty="0"/>
              <a:t>il </a:t>
            </a:r>
            <a:r>
              <a:rPr lang="en-US" sz="2400" dirty="0" err="1"/>
              <a:t>questionario</a:t>
            </a:r>
            <a:r>
              <a:rPr lang="en-US" sz="2400" dirty="0"/>
              <a:t> </a:t>
            </a:r>
            <a:r>
              <a:rPr lang="en-US" sz="2400" dirty="0" err="1"/>
              <a:t>può</a:t>
            </a:r>
            <a:r>
              <a:rPr lang="en-US" sz="2400" dirty="0"/>
              <a:t> </a:t>
            </a:r>
            <a:r>
              <a:rPr lang="en-US" sz="2400" dirty="0" err="1"/>
              <a:t>essere</a:t>
            </a:r>
            <a:r>
              <a:rPr lang="en-US" sz="2400" dirty="0"/>
              <a:t> </a:t>
            </a:r>
            <a:r>
              <a:rPr lang="en-US" sz="2400" dirty="0" err="1"/>
              <a:t>programmato</a:t>
            </a:r>
            <a:r>
              <a:rPr lang="en-US" sz="2400" dirty="0"/>
              <a:t> in modo </a:t>
            </a:r>
            <a:r>
              <a:rPr lang="en-US" sz="2400" dirty="0" err="1"/>
              <a:t>che</a:t>
            </a:r>
            <a:r>
              <a:rPr lang="en-US" sz="2400" dirty="0"/>
              <a:t> le </a:t>
            </a:r>
            <a:r>
              <a:rPr lang="en-US" sz="2400" dirty="0" err="1"/>
              <a:t>risposte</a:t>
            </a:r>
            <a:r>
              <a:rPr lang="en-US" sz="2400" dirty="0"/>
              <a:t> </a:t>
            </a:r>
            <a:r>
              <a:rPr lang="en-US" sz="2400" dirty="0" err="1"/>
              <a:t>siano</a:t>
            </a:r>
            <a:r>
              <a:rPr lang="en-US" sz="2400" dirty="0"/>
              <a:t> </a:t>
            </a:r>
            <a:r>
              <a:rPr lang="en-US" sz="2400" dirty="0" err="1"/>
              <a:t>inserite</a:t>
            </a:r>
            <a:r>
              <a:rPr lang="en-US" sz="2400" dirty="0"/>
              <a:t> </a:t>
            </a:r>
            <a:r>
              <a:rPr lang="en-US" sz="2400" dirty="0" err="1"/>
              <a:t>automaticamente</a:t>
            </a:r>
            <a:r>
              <a:rPr lang="en-US" sz="2400" dirty="0"/>
              <a:t> in un software per </a:t>
            </a:r>
            <a:r>
              <a:rPr lang="en-US" sz="2400" dirty="0" err="1"/>
              <a:t>l'analisi</a:t>
            </a:r>
            <a:r>
              <a:rPr lang="en-US" sz="2400" dirty="0"/>
              <a:t> </a:t>
            </a:r>
            <a:r>
              <a:rPr lang="en-US" sz="2400" dirty="0" err="1"/>
              <a:t>dei</a:t>
            </a:r>
            <a:r>
              <a:rPr lang="en-US" sz="2400" dirty="0"/>
              <a:t> </a:t>
            </a:r>
            <a:r>
              <a:rPr lang="en-US" sz="2400" dirty="0" err="1"/>
              <a:t>dati</a:t>
            </a:r>
            <a:r>
              <a:rPr lang="en-US" sz="2400" dirty="0"/>
              <a:t>, </a:t>
            </a:r>
            <a:r>
              <a:rPr lang="en-US" sz="2400" dirty="0" err="1"/>
              <a:t>risparmiando</a:t>
            </a:r>
            <a:r>
              <a:rPr lang="en-US" sz="2400" dirty="0"/>
              <a:t> </a:t>
            </a:r>
            <a:r>
              <a:rPr lang="en-US" sz="2400" dirty="0" err="1"/>
              <a:t>così</a:t>
            </a:r>
            <a:r>
              <a:rPr lang="en-US" sz="2400" dirty="0"/>
              <a:t> il tempo e le </a:t>
            </a:r>
            <a:r>
              <a:rPr lang="en-US" sz="2400" dirty="0" err="1"/>
              <a:t>risorse</a:t>
            </a:r>
            <a:r>
              <a:rPr lang="en-US" sz="2400" dirty="0"/>
              <a:t> </a:t>
            </a:r>
            <a:r>
              <a:rPr lang="en-US" sz="2400" dirty="0" err="1"/>
              <a:t>necessari</a:t>
            </a:r>
            <a:r>
              <a:rPr lang="en-US" sz="2400" dirty="0"/>
              <a:t> per il </a:t>
            </a:r>
            <a:r>
              <a:rPr lang="en-US" sz="2400" dirty="0" err="1"/>
              <a:t>processo</a:t>
            </a:r>
            <a:r>
              <a:rPr lang="en-US" sz="2400" dirty="0"/>
              <a:t> </a:t>
            </a:r>
            <a:r>
              <a:rPr lang="en-US" sz="2400" dirty="0" err="1"/>
              <a:t>d'inserimento</a:t>
            </a:r>
            <a:r>
              <a:rPr lang="en-US" sz="2400" dirty="0"/>
              <a:t> </a:t>
            </a:r>
            <a:r>
              <a:rPr lang="en-US" sz="2400" dirty="0" err="1"/>
              <a:t>dei</a:t>
            </a:r>
            <a:r>
              <a:rPr lang="en-US" sz="2400" dirty="0"/>
              <a:t> </a:t>
            </a:r>
            <a:r>
              <a:rPr lang="en-US" sz="2400" dirty="0" err="1"/>
              <a:t>dati</a:t>
            </a:r>
            <a:r>
              <a:rPr lang="en-US" sz="2400" dirty="0"/>
              <a:t>. </a:t>
            </a:r>
          </a:p>
        </p:txBody>
      </p:sp>
      <p:sp>
        <p:nvSpPr>
          <p:cNvPr id="3" name="CasellaDiTesto 2">
            <a:extLst>
              <a:ext uri="{FF2B5EF4-FFF2-40B4-BE49-F238E27FC236}">
                <a16:creationId xmlns:a16="http://schemas.microsoft.com/office/drawing/2014/main" id="{1DBC5A76-5864-6218-59C2-889075C961B7}"/>
              </a:ext>
            </a:extLst>
          </p:cNvPr>
          <p:cNvSpPr txBox="1"/>
          <p:nvPr/>
        </p:nvSpPr>
        <p:spPr>
          <a:xfrm>
            <a:off x="4213899" y="804998"/>
            <a:ext cx="7156511" cy="2871216"/>
          </a:xfrm>
          <a:prstGeom prst="rect">
            <a:avLst/>
          </a:prstGeom>
        </p:spPr>
        <p:txBody>
          <a:bodyPr vert="horz" lIns="45720" tIns="45720" rIns="45720" bIns="45720" rtlCol="0" anchor="ctr">
            <a:normAutofit/>
          </a:bodyPr>
          <a:lstStyle/>
          <a:p>
            <a:pPr defTabSz="914400">
              <a:lnSpc>
                <a:spcPct val="90000"/>
              </a:lnSpc>
              <a:spcAft>
                <a:spcPts val="600"/>
              </a:spcAft>
              <a:buClr>
                <a:schemeClr val="accent1"/>
              </a:buClr>
            </a:pPr>
            <a:r>
              <a:rPr lang="en-US" sz="2200" cap="none" dirty="0">
                <a:solidFill>
                  <a:srgbClr val="FFFFFF"/>
                </a:solidFill>
              </a:rPr>
              <a:t>• </a:t>
            </a:r>
            <a:r>
              <a:rPr lang="en-US" sz="2200" b="1" cap="none" dirty="0" err="1">
                <a:solidFill>
                  <a:srgbClr val="FFFFFF"/>
                </a:solidFill>
              </a:rPr>
              <a:t>Stimoli</a:t>
            </a:r>
            <a:r>
              <a:rPr lang="en-US" sz="2200" b="1" cap="none" dirty="0">
                <a:solidFill>
                  <a:srgbClr val="FFFFFF"/>
                </a:solidFill>
              </a:rPr>
              <a:t> </a:t>
            </a:r>
            <a:r>
              <a:rPr lang="en-US" sz="2200" b="1" cap="none" dirty="0" err="1">
                <a:solidFill>
                  <a:srgbClr val="FFFFFF"/>
                </a:solidFill>
              </a:rPr>
              <a:t>visivi</a:t>
            </a:r>
            <a:r>
              <a:rPr lang="en-US" sz="2200" b="1" cap="none" dirty="0">
                <a:solidFill>
                  <a:srgbClr val="FFFFFF"/>
                </a:solidFill>
              </a:rPr>
              <a:t>: </a:t>
            </a:r>
          </a:p>
          <a:p>
            <a:pPr defTabSz="914400">
              <a:lnSpc>
                <a:spcPct val="90000"/>
              </a:lnSpc>
              <a:spcAft>
                <a:spcPts val="600"/>
              </a:spcAft>
              <a:buClr>
                <a:schemeClr val="accent1"/>
              </a:buClr>
            </a:pPr>
            <a:endParaRPr lang="en-US" sz="2200" b="1" dirty="0">
              <a:solidFill>
                <a:srgbClr val="FFFFFF"/>
              </a:solidFill>
            </a:endParaRPr>
          </a:p>
          <a:p>
            <a:pPr defTabSz="914400">
              <a:lnSpc>
                <a:spcPct val="90000"/>
              </a:lnSpc>
              <a:spcAft>
                <a:spcPts val="600"/>
              </a:spcAft>
              <a:buClr>
                <a:schemeClr val="accent1"/>
              </a:buClr>
            </a:pPr>
            <a:r>
              <a:rPr lang="en-US" sz="2200" cap="none" dirty="0" err="1">
                <a:solidFill>
                  <a:srgbClr val="FFFFFF"/>
                </a:solidFill>
              </a:rPr>
              <a:t>questo</a:t>
            </a:r>
            <a:r>
              <a:rPr lang="en-US" sz="2200" cap="none" dirty="0">
                <a:solidFill>
                  <a:srgbClr val="FFFFFF"/>
                </a:solidFill>
              </a:rPr>
              <a:t> </a:t>
            </a:r>
            <a:r>
              <a:rPr lang="en-US" sz="2200" cap="none" dirty="0" err="1">
                <a:solidFill>
                  <a:srgbClr val="FFFFFF"/>
                </a:solidFill>
              </a:rPr>
              <a:t>aspetto</a:t>
            </a:r>
            <a:r>
              <a:rPr lang="en-US" sz="2200" cap="none" dirty="0">
                <a:solidFill>
                  <a:srgbClr val="FFFFFF"/>
                </a:solidFill>
              </a:rPr>
              <a:t> </a:t>
            </a:r>
            <a:r>
              <a:rPr lang="en-US" sz="2200" cap="none" dirty="0" err="1">
                <a:solidFill>
                  <a:srgbClr val="FFFFFF"/>
                </a:solidFill>
              </a:rPr>
              <a:t>può</a:t>
            </a:r>
            <a:r>
              <a:rPr lang="en-US" sz="2200" cap="none" dirty="0">
                <a:solidFill>
                  <a:srgbClr val="FFFFFF"/>
                </a:solidFill>
              </a:rPr>
              <a:t> </a:t>
            </a:r>
            <a:r>
              <a:rPr lang="en-US" sz="2200" cap="none" dirty="0" err="1">
                <a:solidFill>
                  <a:srgbClr val="FFFFFF"/>
                </a:solidFill>
              </a:rPr>
              <a:t>essere</a:t>
            </a:r>
            <a:r>
              <a:rPr lang="en-US" sz="2200" cap="none" dirty="0">
                <a:solidFill>
                  <a:srgbClr val="FFFFFF"/>
                </a:solidFill>
              </a:rPr>
              <a:t> </a:t>
            </a:r>
            <a:r>
              <a:rPr lang="en-US" sz="2200" cap="none" dirty="0" err="1">
                <a:solidFill>
                  <a:srgbClr val="FFFFFF"/>
                </a:solidFill>
              </a:rPr>
              <a:t>valutato</a:t>
            </a:r>
            <a:r>
              <a:rPr lang="en-US" sz="2200" cap="none" dirty="0">
                <a:solidFill>
                  <a:srgbClr val="FFFFFF"/>
                </a:solidFill>
              </a:rPr>
              <a:t>, a </a:t>
            </a:r>
            <a:r>
              <a:rPr lang="en-US" sz="2200" cap="none" dirty="0" err="1">
                <a:solidFill>
                  <a:srgbClr val="FFFFFF"/>
                </a:solidFill>
              </a:rPr>
              <a:t>differenza</a:t>
            </a:r>
            <a:r>
              <a:rPr lang="en-US" sz="2200" cap="none" dirty="0">
                <a:solidFill>
                  <a:srgbClr val="FFFFFF"/>
                </a:solidFill>
              </a:rPr>
              <a:t> di </a:t>
            </a:r>
            <a:r>
              <a:rPr lang="en-US" sz="2200" cap="none" dirty="0" err="1">
                <a:solidFill>
                  <a:srgbClr val="FFFFFF"/>
                </a:solidFill>
              </a:rPr>
              <a:t>quanto</a:t>
            </a:r>
            <a:r>
              <a:rPr lang="en-US" sz="2200" cap="none" dirty="0">
                <a:solidFill>
                  <a:srgbClr val="FFFFFF"/>
                </a:solidFill>
              </a:rPr>
              <a:t> </a:t>
            </a:r>
            <a:r>
              <a:rPr lang="en-US" sz="2200" cap="none" dirty="0" err="1">
                <a:solidFill>
                  <a:srgbClr val="FFFFFF"/>
                </a:solidFill>
              </a:rPr>
              <a:t>avviene</a:t>
            </a:r>
            <a:r>
              <a:rPr lang="en-US" sz="2200" cap="none" dirty="0">
                <a:solidFill>
                  <a:srgbClr val="FFFFFF"/>
                </a:solidFill>
              </a:rPr>
              <a:t> con la </a:t>
            </a:r>
            <a:r>
              <a:rPr lang="en-US" sz="2200" cap="none" dirty="0" err="1">
                <a:solidFill>
                  <a:srgbClr val="FFFFFF"/>
                </a:solidFill>
              </a:rPr>
              <a:t>metodologia</a:t>
            </a:r>
            <a:r>
              <a:rPr lang="en-US" sz="2200" cap="none" dirty="0">
                <a:solidFill>
                  <a:srgbClr val="FFFFFF"/>
                </a:solidFill>
              </a:rPr>
              <a:t> CATI.</a:t>
            </a:r>
            <a:endParaRPr lang="en-US" sz="2200" dirty="0">
              <a:solidFill>
                <a:srgbClr val="FFFFFF"/>
              </a:solidFill>
            </a:endParaRPr>
          </a:p>
        </p:txBody>
      </p:sp>
    </p:spTree>
    <p:extLst>
      <p:ext uri="{BB962C8B-B14F-4D97-AF65-F5344CB8AC3E}">
        <p14:creationId xmlns:p14="http://schemas.microsoft.com/office/powerpoint/2010/main" val="1494135054"/>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079" name="Straight Connector 3078">
            <a:extLst>
              <a:ext uri="{FF2B5EF4-FFF2-40B4-BE49-F238E27FC236}">
                <a16:creationId xmlns:a16="http://schemas.microsoft.com/office/drawing/2014/main" id="{988A901F-2380-409D-B12F-3A0FDAFAEE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081" name="Rectangle 3080">
            <a:extLst>
              <a:ext uri="{FF2B5EF4-FFF2-40B4-BE49-F238E27FC236}">
                <a16:creationId xmlns:a16="http://schemas.microsoft.com/office/drawing/2014/main" id="{14CD50C8-2F85-4F12-A5B5-9336E254A7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pic>
        <p:nvPicPr>
          <p:cNvPr id="3074" name="Picture 2" descr="Concetto Di Decisione Di Confronto Di Vantaggio Dello Svantaggio ...">
            <a:extLst>
              <a:ext uri="{FF2B5EF4-FFF2-40B4-BE49-F238E27FC236}">
                <a16:creationId xmlns:a16="http://schemas.microsoft.com/office/drawing/2014/main" id="{B99A67EF-4495-C534-FB14-628EEC3A8C8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929" t="22836" r="7504" b="1"/>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3083" name="Rectangle 3082">
            <a:extLst>
              <a:ext uri="{FF2B5EF4-FFF2-40B4-BE49-F238E27FC236}">
                <a16:creationId xmlns:a16="http://schemas.microsoft.com/office/drawing/2014/main" id="{014CD94B-6292-41B3-B053-01121CE906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59968"/>
            <a:ext cx="12192000" cy="2298032"/>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itolo 1">
            <a:extLst>
              <a:ext uri="{FF2B5EF4-FFF2-40B4-BE49-F238E27FC236}">
                <a16:creationId xmlns:a16="http://schemas.microsoft.com/office/drawing/2014/main" id="{B9524560-5693-6C28-B76B-F050A2136282}"/>
              </a:ext>
            </a:extLst>
          </p:cNvPr>
          <p:cNvSpPr>
            <a:spLocks noGrp="1"/>
          </p:cNvSpPr>
          <p:nvPr>
            <p:ph type="title"/>
          </p:nvPr>
        </p:nvSpPr>
        <p:spPr>
          <a:xfrm>
            <a:off x="457200" y="4960137"/>
            <a:ext cx="7772400" cy="1463040"/>
          </a:xfrm>
        </p:spPr>
        <p:txBody>
          <a:bodyPr vert="horz" lIns="91440" tIns="45720" rIns="91440" bIns="45720" rtlCol="0" anchor="ctr">
            <a:normAutofit/>
          </a:bodyPr>
          <a:lstStyle/>
          <a:p>
            <a:pPr algn="r"/>
            <a:r>
              <a:rPr lang="en-US" sz="1600" b="1" spc="200">
                <a:solidFill>
                  <a:srgbClr val="FFFFFF"/>
                </a:solidFill>
              </a:rPr>
              <a:t>Svantaggi dei sondaggi online:</a:t>
            </a:r>
            <a:br>
              <a:rPr lang="en-US" sz="1600" spc="200">
                <a:solidFill>
                  <a:srgbClr val="FFFFFF"/>
                </a:solidFill>
              </a:rPr>
            </a:br>
            <a:br>
              <a:rPr lang="en-US" sz="1600" spc="200">
                <a:solidFill>
                  <a:srgbClr val="FFFFFF"/>
                </a:solidFill>
              </a:rPr>
            </a:br>
            <a:r>
              <a:rPr lang="en-US" sz="1600" spc="200">
                <a:solidFill>
                  <a:srgbClr val="FFFFFF"/>
                </a:solidFill>
              </a:rPr>
              <a:t>• </a:t>
            </a:r>
            <a:r>
              <a:rPr lang="en-US" sz="1600" b="1" spc="200">
                <a:solidFill>
                  <a:srgbClr val="FFFFFF"/>
                </a:solidFill>
              </a:rPr>
              <a:t>Gli intervistati non hanno un indirizzo fisico: </a:t>
            </a:r>
            <a:r>
              <a:rPr lang="en-US" sz="1600" spc="200">
                <a:solidFill>
                  <a:srgbClr val="FFFFFF"/>
                </a:solidFill>
              </a:rPr>
              <a:t>il principale vantaggio dei sondaggi postali rispetto a quelli online è che gli intervistati hanno tutti un indirizzo fisico, mentre non tutti hanno un indirizzo email. </a:t>
            </a:r>
          </a:p>
        </p:txBody>
      </p:sp>
      <p:cxnSp>
        <p:nvCxnSpPr>
          <p:cNvPr id="3085" name="Straight Connector 3084">
            <a:extLst>
              <a:ext uri="{FF2B5EF4-FFF2-40B4-BE49-F238E27FC236}">
                <a16:creationId xmlns:a16="http://schemas.microsoft.com/office/drawing/2014/main" id="{69BDC10B-3439-4B01-9129-15D8245B05A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5576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103" name="Straight Connector 4102">
            <a:extLst>
              <a:ext uri="{FF2B5EF4-FFF2-40B4-BE49-F238E27FC236}">
                <a16:creationId xmlns:a16="http://schemas.microsoft.com/office/drawing/2014/main" id="{358D3741-4ACF-4DA5-ABD5-0C432115CD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098" name="Picture 2" descr="Concetto Di Decisione Di Confronto Di Vantaggio Dello Svantaggio ...">
            <a:extLst>
              <a:ext uri="{FF2B5EF4-FFF2-40B4-BE49-F238E27FC236}">
                <a16:creationId xmlns:a16="http://schemas.microsoft.com/office/drawing/2014/main" id="{8BF0D186-1F26-D197-DF6E-98AE2205EFA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0883" b="4848"/>
          <a:stretch/>
        </p:blipFill>
        <p:spPr bwMode="auto">
          <a:xfrm>
            <a:off x="664673" y="-585206"/>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4105" name="Rectangle 4104">
            <a:extLst>
              <a:ext uri="{FF2B5EF4-FFF2-40B4-BE49-F238E27FC236}">
                <a16:creationId xmlns:a16="http://schemas.microsoft.com/office/drawing/2014/main" id="{E1CF2A21-8A04-457E-A95E-0E005AEE7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552265" cy="6858000"/>
          </a:xfrm>
          <a:prstGeom prst="rect">
            <a:avLst/>
          </a:prstGeom>
          <a:solidFill>
            <a:srgbClr val="FFFFFF">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B9524560-5693-6C28-B76B-F050A2136282}"/>
              </a:ext>
            </a:extLst>
          </p:cNvPr>
          <p:cNvSpPr>
            <a:spLocks noGrp="1"/>
          </p:cNvSpPr>
          <p:nvPr>
            <p:ph type="title"/>
          </p:nvPr>
        </p:nvSpPr>
        <p:spPr>
          <a:xfrm>
            <a:off x="993648" y="2035364"/>
            <a:ext cx="6066816" cy="1258508"/>
          </a:xfrm>
        </p:spPr>
        <p:txBody>
          <a:bodyPr vert="horz" lIns="91440" tIns="45720" rIns="91440" bIns="45720" rtlCol="0" anchor="ctr">
            <a:noAutofit/>
          </a:bodyPr>
          <a:lstStyle/>
          <a:p>
            <a:r>
              <a:rPr lang="en-US" sz="2500" dirty="0">
                <a:solidFill>
                  <a:schemeClr val="accent1"/>
                </a:solidFill>
              </a:rPr>
              <a:t>• </a:t>
            </a:r>
            <a:r>
              <a:rPr lang="en-US" sz="2500" b="1" dirty="0">
                <a:solidFill>
                  <a:schemeClr val="accent1"/>
                </a:solidFill>
              </a:rPr>
              <a:t>Rispetto </a:t>
            </a:r>
            <a:r>
              <a:rPr lang="en-US" sz="2500" b="1" dirty="0" err="1">
                <a:solidFill>
                  <a:schemeClr val="accent1"/>
                </a:solidFill>
              </a:rPr>
              <a:t>dell'anonimato</a:t>
            </a:r>
            <a:r>
              <a:rPr lang="en-US" sz="2500" b="1" dirty="0">
                <a:solidFill>
                  <a:schemeClr val="accent1"/>
                </a:solidFill>
              </a:rPr>
              <a:t>: </a:t>
            </a:r>
            <a:br>
              <a:rPr lang="en-US" sz="2500" b="1" dirty="0">
                <a:solidFill>
                  <a:schemeClr val="accent1"/>
                </a:solidFill>
              </a:rPr>
            </a:br>
            <a:br>
              <a:rPr lang="en-US" sz="2500" b="1" dirty="0">
                <a:solidFill>
                  <a:schemeClr val="accent1"/>
                </a:solidFill>
              </a:rPr>
            </a:br>
            <a:br>
              <a:rPr lang="en-US" sz="2500" b="1" dirty="0">
                <a:solidFill>
                  <a:schemeClr val="accent1"/>
                </a:solidFill>
              </a:rPr>
            </a:br>
            <a:r>
              <a:rPr lang="en-US" sz="2500" dirty="0" err="1">
                <a:solidFill>
                  <a:schemeClr val="accent1"/>
                </a:solidFill>
              </a:rPr>
              <a:t>i</a:t>
            </a:r>
            <a:r>
              <a:rPr lang="en-US" sz="2500" dirty="0">
                <a:solidFill>
                  <a:schemeClr val="accent1"/>
                </a:solidFill>
              </a:rPr>
              <a:t> </a:t>
            </a:r>
            <a:r>
              <a:rPr lang="en-US" sz="2500" dirty="0" err="1">
                <a:solidFill>
                  <a:schemeClr val="accent1"/>
                </a:solidFill>
              </a:rPr>
              <a:t>sondaggi</a:t>
            </a:r>
            <a:r>
              <a:rPr lang="en-US" sz="2500" dirty="0">
                <a:solidFill>
                  <a:schemeClr val="accent1"/>
                </a:solidFill>
              </a:rPr>
              <a:t> </a:t>
            </a:r>
            <a:r>
              <a:rPr lang="en-US" sz="2500" dirty="0" err="1">
                <a:solidFill>
                  <a:schemeClr val="accent1"/>
                </a:solidFill>
              </a:rPr>
              <a:t>postali</a:t>
            </a:r>
            <a:r>
              <a:rPr lang="en-US" sz="2500" dirty="0">
                <a:solidFill>
                  <a:schemeClr val="accent1"/>
                </a:solidFill>
              </a:rPr>
              <a:t> </a:t>
            </a:r>
            <a:r>
              <a:rPr lang="en-US" sz="2500" dirty="0" err="1">
                <a:solidFill>
                  <a:schemeClr val="accent1"/>
                </a:solidFill>
              </a:rPr>
              <a:t>tradizionali</a:t>
            </a:r>
            <a:r>
              <a:rPr lang="en-US" sz="2500" dirty="0">
                <a:solidFill>
                  <a:schemeClr val="accent1"/>
                </a:solidFill>
              </a:rPr>
              <a:t> </a:t>
            </a:r>
            <a:r>
              <a:rPr lang="en-US" sz="2500" dirty="0" err="1">
                <a:solidFill>
                  <a:schemeClr val="accent1"/>
                </a:solidFill>
              </a:rPr>
              <a:t>presentano</a:t>
            </a:r>
            <a:r>
              <a:rPr lang="en-US" sz="2500" dirty="0">
                <a:solidFill>
                  <a:schemeClr val="accent1"/>
                </a:solidFill>
              </a:rPr>
              <a:t> </a:t>
            </a:r>
            <a:r>
              <a:rPr lang="en-US" sz="2500" dirty="0" err="1">
                <a:solidFill>
                  <a:schemeClr val="accent1"/>
                </a:solidFill>
              </a:rPr>
              <a:t>dei</a:t>
            </a:r>
            <a:r>
              <a:rPr lang="en-US" sz="2500" dirty="0">
                <a:solidFill>
                  <a:schemeClr val="accent1"/>
                </a:solidFill>
              </a:rPr>
              <a:t> </a:t>
            </a:r>
            <a:r>
              <a:rPr lang="en-US" sz="2500" dirty="0" err="1">
                <a:solidFill>
                  <a:schemeClr val="accent1"/>
                </a:solidFill>
              </a:rPr>
              <a:t>vantaggi</a:t>
            </a:r>
            <a:r>
              <a:rPr lang="en-US" sz="2500" dirty="0">
                <a:solidFill>
                  <a:schemeClr val="accent1"/>
                </a:solidFill>
              </a:rPr>
              <a:t> </a:t>
            </a:r>
            <a:r>
              <a:rPr lang="en-US" sz="2500" dirty="0" err="1">
                <a:solidFill>
                  <a:schemeClr val="accent1"/>
                </a:solidFill>
              </a:rPr>
              <a:t>quanto</a:t>
            </a:r>
            <a:r>
              <a:rPr lang="en-US" sz="2500" dirty="0">
                <a:solidFill>
                  <a:schemeClr val="accent1"/>
                </a:solidFill>
              </a:rPr>
              <a:t> </a:t>
            </a:r>
            <a:r>
              <a:rPr lang="en-US" sz="2500" dirty="0" err="1">
                <a:solidFill>
                  <a:schemeClr val="accent1"/>
                </a:solidFill>
              </a:rPr>
              <a:t>alla</a:t>
            </a:r>
            <a:r>
              <a:rPr lang="en-US" sz="2500" dirty="0">
                <a:solidFill>
                  <a:schemeClr val="accent1"/>
                </a:solidFill>
              </a:rPr>
              <a:t> tutela </a:t>
            </a:r>
            <a:r>
              <a:rPr lang="en-US" sz="2500" dirty="0" err="1">
                <a:solidFill>
                  <a:schemeClr val="accent1"/>
                </a:solidFill>
              </a:rPr>
              <a:t>dell'anonimato</a:t>
            </a:r>
            <a:r>
              <a:rPr lang="en-US" sz="2500" dirty="0">
                <a:solidFill>
                  <a:schemeClr val="accent1"/>
                </a:solidFill>
              </a:rPr>
              <a:t> </a:t>
            </a:r>
            <a:r>
              <a:rPr lang="en-US" sz="2500" dirty="0" err="1">
                <a:solidFill>
                  <a:schemeClr val="accent1"/>
                </a:solidFill>
              </a:rPr>
              <a:t>degli</a:t>
            </a:r>
            <a:r>
              <a:rPr lang="en-US" sz="2500" dirty="0">
                <a:solidFill>
                  <a:schemeClr val="accent1"/>
                </a:solidFill>
              </a:rPr>
              <a:t> </a:t>
            </a:r>
            <a:r>
              <a:rPr lang="en-US" sz="2500" dirty="0" err="1">
                <a:solidFill>
                  <a:schemeClr val="accent1"/>
                </a:solidFill>
              </a:rPr>
              <a:t>intervistati</a:t>
            </a:r>
            <a:r>
              <a:rPr lang="en-US" sz="2500" dirty="0">
                <a:solidFill>
                  <a:schemeClr val="accent1"/>
                </a:solidFill>
              </a:rPr>
              <a:t>. </a:t>
            </a:r>
            <a:br>
              <a:rPr lang="en-US" sz="2500" dirty="0">
                <a:solidFill>
                  <a:schemeClr val="accent1"/>
                </a:solidFill>
              </a:rPr>
            </a:br>
            <a:r>
              <a:rPr lang="en-US" sz="2500" dirty="0">
                <a:solidFill>
                  <a:schemeClr val="accent1"/>
                </a:solidFill>
              </a:rPr>
              <a:t>I </a:t>
            </a:r>
            <a:r>
              <a:rPr lang="en-US" sz="2500" dirty="0" err="1">
                <a:solidFill>
                  <a:schemeClr val="accent1"/>
                </a:solidFill>
              </a:rPr>
              <a:t>temi</a:t>
            </a:r>
            <a:r>
              <a:rPr lang="en-US" sz="2500" dirty="0">
                <a:solidFill>
                  <a:schemeClr val="accent1"/>
                </a:solidFill>
              </a:rPr>
              <a:t> </a:t>
            </a:r>
            <a:r>
              <a:rPr lang="en-US" sz="2500" dirty="0" err="1">
                <a:solidFill>
                  <a:schemeClr val="accent1"/>
                </a:solidFill>
              </a:rPr>
              <a:t>sensibili</a:t>
            </a:r>
            <a:r>
              <a:rPr lang="en-US" sz="2500" dirty="0">
                <a:solidFill>
                  <a:schemeClr val="accent1"/>
                </a:solidFill>
              </a:rPr>
              <a:t>, ai </a:t>
            </a:r>
            <a:r>
              <a:rPr lang="en-US" sz="2500" dirty="0" err="1">
                <a:solidFill>
                  <a:schemeClr val="accent1"/>
                </a:solidFill>
              </a:rPr>
              <a:t>quali</a:t>
            </a:r>
            <a:r>
              <a:rPr lang="en-US" sz="2500" dirty="0">
                <a:solidFill>
                  <a:schemeClr val="accent1"/>
                </a:solidFill>
              </a:rPr>
              <a:t> </a:t>
            </a:r>
            <a:r>
              <a:rPr lang="en-US" sz="2500" dirty="0" err="1">
                <a:solidFill>
                  <a:schemeClr val="accent1"/>
                </a:solidFill>
              </a:rPr>
              <a:t>gli</a:t>
            </a:r>
            <a:r>
              <a:rPr lang="en-US" sz="2500" dirty="0">
                <a:solidFill>
                  <a:schemeClr val="accent1"/>
                </a:solidFill>
              </a:rPr>
              <a:t> </a:t>
            </a:r>
            <a:r>
              <a:rPr lang="en-US" sz="2500" dirty="0" err="1">
                <a:solidFill>
                  <a:schemeClr val="accent1"/>
                </a:solidFill>
              </a:rPr>
              <a:t>intervistati</a:t>
            </a:r>
            <a:r>
              <a:rPr lang="en-US" sz="2500" dirty="0">
                <a:solidFill>
                  <a:schemeClr val="accent1"/>
                </a:solidFill>
              </a:rPr>
              <a:t> </a:t>
            </a:r>
            <a:r>
              <a:rPr lang="en-US" sz="2500" dirty="0" err="1">
                <a:solidFill>
                  <a:schemeClr val="accent1"/>
                </a:solidFill>
              </a:rPr>
              <a:t>potrebbero</a:t>
            </a:r>
            <a:r>
              <a:rPr lang="en-US" sz="2500" dirty="0">
                <a:solidFill>
                  <a:schemeClr val="accent1"/>
                </a:solidFill>
              </a:rPr>
              <a:t> dare </a:t>
            </a:r>
            <a:r>
              <a:rPr lang="en-US" sz="2500" dirty="0" err="1">
                <a:solidFill>
                  <a:schemeClr val="accent1"/>
                </a:solidFill>
              </a:rPr>
              <a:t>risposte</a:t>
            </a:r>
            <a:r>
              <a:rPr lang="en-US" sz="2500" dirty="0">
                <a:solidFill>
                  <a:schemeClr val="accent1"/>
                </a:solidFill>
              </a:rPr>
              <a:t> non sincere, </a:t>
            </a:r>
            <a:r>
              <a:rPr lang="en-US" sz="2500" dirty="0" err="1">
                <a:solidFill>
                  <a:schemeClr val="accent1"/>
                </a:solidFill>
              </a:rPr>
              <a:t>dovrebbero</a:t>
            </a:r>
            <a:r>
              <a:rPr lang="en-US" sz="2500" dirty="0">
                <a:solidFill>
                  <a:schemeClr val="accent1"/>
                </a:solidFill>
              </a:rPr>
              <a:t> </a:t>
            </a:r>
            <a:r>
              <a:rPr lang="en-US" sz="2500" dirty="0" err="1">
                <a:solidFill>
                  <a:schemeClr val="accent1"/>
                </a:solidFill>
              </a:rPr>
              <a:t>essere</a:t>
            </a:r>
            <a:r>
              <a:rPr lang="en-US" sz="2500" dirty="0">
                <a:solidFill>
                  <a:schemeClr val="accent1"/>
                </a:solidFill>
              </a:rPr>
              <a:t> </a:t>
            </a:r>
            <a:r>
              <a:rPr lang="en-US" sz="2500" dirty="0" err="1">
                <a:solidFill>
                  <a:schemeClr val="accent1"/>
                </a:solidFill>
              </a:rPr>
              <a:t>affrontati</a:t>
            </a:r>
            <a:r>
              <a:rPr lang="en-US" sz="2500" dirty="0">
                <a:solidFill>
                  <a:schemeClr val="accent1"/>
                </a:solidFill>
              </a:rPr>
              <a:t> </a:t>
            </a:r>
            <a:r>
              <a:rPr lang="en-US" sz="2500" dirty="0" err="1">
                <a:solidFill>
                  <a:schemeClr val="accent1"/>
                </a:solidFill>
              </a:rPr>
              <a:t>tramite</a:t>
            </a:r>
            <a:r>
              <a:rPr lang="en-US" sz="2500" dirty="0">
                <a:solidFill>
                  <a:schemeClr val="accent1"/>
                </a:solidFill>
              </a:rPr>
              <a:t> </a:t>
            </a:r>
            <a:r>
              <a:rPr lang="en-US" sz="2500" dirty="0" err="1">
                <a:solidFill>
                  <a:schemeClr val="accent1"/>
                </a:solidFill>
              </a:rPr>
              <a:t>posta</a:t>
            </a:r>
            <a:r>
              <a:rPr lang="en-US" sz="2500" dirty="0">
                <a:solidFill>
                  <a:schemeClr val="accent1"/>
                </a:solidFill>
              </a:rPr>
              <a:t> </a:t>
            </a:r>
            <a:r>
              <a:rPr lang="en-US" sz="2500" dirty="0" err="1">
                <a:solidFill>
                  <a:schemeClr val="accent1"/>
                </a:solidFill>
              </a:rPr>
              <a:t>anziché</a:t>
            </a:r>
            <a:r>
              <a:rPr lang="en-US" sz="2500" dirty="0">
                <a:solidFill>
                  <a:schemeClr val="accent1"/>
                </a:solidFill>
              </a:rPr>
              <a:t> online.</a:t>
            </a:r>
          </a:p>
        </p:txBody>
      </p:sp>
      <p:cxnSp>
        <p:nvCxnSpPr>
          <p:cNvPr id="4107" name="Straight Connector 4106">
            <a:extLst>
              <a:ext uri="{FF2B5EF4-FFF2-40B4-BE49-F238E27FC236}">
                <a16:creationId xmlns:a16="http://schemas.microsoft.com/office/drawing/2014/main" id="{8435344E-67FA-430E-A28D-6DF65F6262B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0951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103" name="Straight Connector 4102">
            <a:extLst>
              <a:ext uri="{FF2B5EF4-FFF2-40B4-BE49-F238E27FC236}">
                <a16:creationId xmlns:a16="http://schemas.microsoft.com/office/drawing/2014/main" id="{358D3741-4ACF-4DA5-ABD5-0C432115CD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098" name="Picture 2" descr="Concetto Di Decisione Di Confronto Di Vantaggio Dello Svantaggio ...">
            <a:extLst>
              <a:ext uri="{FF2B5EF4-FFF2-40B4-BE49-F238E27FC236}">
                <a16:creationId xmlns:a16="http://schemas.microsoft.com/office/drawing/2014/main" id="{8BF0D186-1F26-D197-DF6E-98AE2205EFA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0883" b="4848"/>
          <a:stretch/>
        </p:blipFill>
        <p:spPr bwMode="auto">
          <a:xfrm>
            <a:off x="664673" y="-585206"/>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4105" name="Rectangle 4104">
            <a:extLst>
              <a:ext uri="{FF2B5EF4-FFF2-40B4-BE49-F238E27FC236}">
                <a16:creationId xmlns:a16="http://schemas.microsoft.com/office/drawing/2014/main" id="{E1CF2A21-8A04-457E-A95E-0E005AEE7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552265" cy="6858000"/>
          </a:xfrm>
          <a:prstGeom prst="rect">
            <a:avLst/>
          </a:prstGeom>
          <a:solidFill>
            <a:srgbClr val="FFFFFF">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07" name="Straight Connector 4106">
            <a:extLst>
              <a:ext uri="{FF2B5EF4-FFF2-40B4-BE49-F238E27FC236}">
                <a16:creationId xmlns:a16="http://schemas.microsoft.com/office/drawing/2014/main" id="{8435344E-67FA-430E-A28D-6DF65F6262B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asellaDiTesto 2">
            <a:extLst>
              <a:ext uri="{FF2B5EF4-FFF2-40B4-BE49-F238E27FC236}">
                <a16:creationId xmlns:a16="http://schemas.microsoft.com/office/drawing/2014/main" id="{057B8CF4-F413-9800-8573-F0170E2FC214}"/>
              </a:ext>
            </a:extLst>
          </p:cNvPr>
          <p:cNvSpPr txBox="1"/>
          <p:nvPr/>
        </p:nvSpPr>
        <p:spPr>
          <a:xfrm>
            <a:off x="942848" y="1115568"/>
            <a:ext cx="6066816" cy="4023360"/>
          </a:xfrm>
          <a:prstGeom prst="rect">
            <a:avLst/>
          </a:prstGeom>
        </p:spPr>
        <p:txBody>
          <a:bodyPr vert="horz" lIns="45720" tIns="45720" rIns="45720" bIns="45720" rtlCol="0">
            <a:normAutofit/>
          </a:bodyPr>
          <a:lstStyle/>
          <a:p>
            <a:pPr defTabSz="914400">
              <a:lnSpc>
                <a:spcPct val="90000"/>
              </a:lnSpc>
              <a:spcAft>
                <a:spcPts val="600"/>
              </a:spcAft>
              <a:buClr>
                <a:schemeClr val="accent1"/>
              </a:buClr>
            </a:pPr>
            <a:r>
              <a:rPr lang="en-US" sz="2500" cap="none" dirty="0">
                <a:solidFill>
                  <a:srgbClr val="0070C0"/>
                </a:solidFill>
              </a:rPr>
              <a:t>• </a:t>
            </a:r>
            <a:r>
              <a:rPr lang="en-US" sz="2500" b="1" cap="none" dirty="0">
                <a:solidFill>
                  <a:srgbClr val="0070C0"/>
                </a:solidFill>
              </a:rPr>
              <a:t>Tempo </a:t>
            </a:r>
            <a:r>
              <a:rPr lang="en-US" sz="2500" b="1" cap="none" dirty="0" err="1">
                <a:solidFill>
                  <a:srgbClr val="0070C0"/>
                </a:solidFill>
              </a:rPr>
              <a:t>necessario</a:t>
            </a:r>
            <a:r>
              <a:rPr lang="en-US" sz="2500" b="1" cap="none" dirty="0">
                <a:solidFill>
                  <a:srgbClr val="0070C0"/>
                </a:solidFill>
              </a:rPr>
              <a:t> per </a:t>
            </a:r>
            <a:r>
              <a:rPr lang="en-US" sz="2500" b="1" cap="none" dirty="0" err="1">
                <a:solidFill>
                  <a:srgbClr val="0070C0"/>
                </a:solidFill>
              </a:rPr>
              <a:t>scaricare</a:t>
            </a:r>
            <a:r>
              <a:rPr lang="en-US" sz="2500" b="1" cap="none" dirty="0">
                <a:solidFill>
                  <a:srgbClr val="0070C0"/>
                </a:solidFill>
              </a:rPr>
              <a:t> le </a:t>
            </a:r>
            <a:r>
              <a:rPr lang="en-US" sz="2500" b="1" cap="none" dirty="0" err="1">
                <a:solidFill>
                  <a:srgbClr val="0070C0"/>
                </a:solidFill>
              </a:rPr>
              <a:t>pagine</a:t>
            </a:r>
            <a:r>
              <a:rPr lang="en-US" sz="2500" b="1" cap="none" dirty="0">
                <a:solidFill>
                  <a:srgbClr val="0070C0"/>
                </a:solidFill>
              </a:rPr>
              <a:t>: </a:t>
            </a:r>
          </a:p>
          <a:p>
            <a:pPr defTabSz="914400">
              <a:lnSpc>
                <a:spcPct val="90000"/>
              </a:lnSpc>
              <a:spcAft>
                <a:spcPts val="600"/>
              </a:spcAft>
              <a:buClr>
                <a:schemeClr val="accent1"/>
              </a:buClr>
            </a:pPr>
            <a:endParaRPr lang="en-US" sz="2500" b="1" cap="none" dirty="0">
              <a:solidFill>
                <a:srgbClr val="0070C0"/>
              </a:solidFill>
            </a:endParaRPr>
          </a:p>
          <a:p>
            <a:pPr defTabSz="914400">
              <a:lnSpc>
                <a:spcPct val="90000"/>
              </a:lnSpc>
              <a:spcAft>
                <a:spcPts val="600"/>
              </a:spcAft>
              <a:buClr>
                <a:schemeClr val="accent1"/>
              </a:buClr>
            </a:pPr>
            <a:r>
              <a:rPr lang="en-US" sz="2500" cap="none" dirty="0" err="1">
                <a:solidFill>
                  <a:srgbClr val="0070C0"/>
                </a:solidFill>
              </a:rPr>
              <a:t>i</a:t>
            </a:r>
            <a:r>
              <a:rPr lang="en-US" sz="2500" cap="none" dirty="0">
                <a:solidFill>
                  <a:srgbClr val="0070C0"/>
                </a:solidFill>
              </a:rPr>
              <a:t> browser </a:t>
            </a:r>
            <a:r>
              <a:rPr lang="en-US" sz="2500" cap="none" dirty="0" err="1">
                <a:solidFill>
                  <a:srgbClr val="0070C0"/>
                </a:solidFill>
              </a:rPr>
              <a:t>più</a:t>
            </a:r>
            <a:r>
              <a:rPr lang="en-US" sz="2500" cap="none" dirty="0">
                <a:solidFill>
                  <a:srgbClr val="0070C0"/>
                </a:solidFill>
              </a:rPr>
              <a:t> </a:t>
            </a:r>
            <a:r>
              <a:rPr lang="en-US" sz="2500" cap="none" dirty="0" err="1">
                <a:solidFill>
                  <a:srgbClr val="0070C0"/>
                </a:solidFill>
              </a:rPr>
              <a:t>vecchi</a:t>
            </a:r>
            <a:r>
              <a:rPr lang="en-US" sz="2500" cap="none" dirty="0">
                <a:solidFill>
                  <a:srgbClr val="0070C0"/>
                </a:solidFill>
              </a:rPr>
              <a:t>, </a:t>
            </a:r>
            <a:r>
              <a:rPr lang="en-US" sz="2500" cap="none" dirty="0" err="1">
                <a:solidFill>
                  <a:srgbClr val="0070C0"/>
                </a:solidFill>
              </a:rPr>
              <a:t>che</a:t>
            </a:r>
            <a:r>
              <a:rPr lang="en-US" sz="2500" cap="none" dirty="0">
                <a:solidFill>
                  <a:srgbClr val="0070C0"/>
                </a:solidFill>
              </a:rPr>
              <a:t> non </a:t>
            </a:r>
            <a:r>
              <a:rPr lang="en-US" sz="2500" cap="none" dirty="0" err="1">
                <a:solidFill>
                  <a:srgbClr val="0070C0"/>
                </a:solidFill>
              </a:rPr>
              <a:t>riescono</a:t>
            </a:r>
            <a:r>
              <a:rPr lang="en-US" sz="2500" cap="none" dirty="0">
                <a:solidFill>
                  <a:srgbClr val="0070C0"/>
                </a:solidFill>
              </a:rPr>
              <a:t> a </a:t>
            </a:r>
            <a:r>
              <a:rPr lang="en-US" sz="2500" cap="none" dirty="0" err="1">
                <a:solidFill>
                  <a:srgbClr val="0070C0"/>
                </a:solidFill>
              </a:rPr>
              <a:t>visualizzare</a:t>
            </a:r>
            <a:r>
              <a:rPr lang="en-US" sz="2500" cap="none" dirty="0">
                <a:solidFill>
                  <a:srgbClr val="0070C0"/>
                </a:solidFill>
              </a:rPr>
              <a:t> </a:t>
            </a:r>
            <a:r>
              <a:rPr lang="en-US" sz="2500" cap="none" dirty="0" err="1">
                <a:solidFill>
                  <a:srgbClr val="0070C0"/>
                </a:solidFill>
              </a:rPr>
              <a:t>correttamente</a:t>
            </a:r>
            <a:r>
              <a:rPr lang="en-US" sz="2500" cap="none" dirty="0">
                <a:solidFill>
                  <a:srgbClr val="0070C0"/>
                </a:solidFill>
              </a:rPr>
              <a:t> </a:t>
            </a:r>
            <a:r>
              <a:rPr lang="en-US" sz="2500" cap="none" dirty="0" err="1">
                <a:solidFill>
                  <a:srgbClr val="0070C0"/>
                </a:solidFill>
              </a:rPr>
              <a:t>i</a:t>
            </a:r>
            <a:r>
              <a:rPr lang="en-US" sz="2500" cap="none" dirty="0">
                <a:solidFill>
                  <a:srgbClr val="0070C0"/>
                </a:solidFill>
              </a:rPr>
              <a:t> </a:t>
            </a:r>
            <a:r>
              <a:rPr lang="en-US" sz="2500" cap="none" dirty="0" err="1">
                <a:solidFill>
                  <a:srgbClr val="0070C0"/>
                </a:solidFill>
              </a:rPr>
              <a:t>questionari</a:t>
            </a:r>
            <a:r>
              <a:rPr lang="en-US" sz="2500" cap="none" dirty="0">
                <a:solidFill>
                  <a:srgbClr val="0070C0"/>
                </a:solidFill>
              </a:rPr>
              <a:t> in HTML, </a:t>
            </a:r>
            <a:r>
              <a:rPr lang="en-US" sz="2500" cap="none" dirty="0" err="1">
                <a:solidFill>
                  <a:srgbClr val="0070C0"/>
                </a:solidFill>
              </a:rPr>
              <a:t>possono</a:t>
            </a:r>
            <a:r>
              <a:rPr lang="en-US" sz="2500" cap="none" dirty="0">
                <a:solidFill>
                  <a:srgbClr val="0070C0"/>
                </a:solidFill>
              </a:rPr>
              <a:t> </a:t>
            </a:r>
            <a:r>
              <a:rPr lang="en-US" sz="2500" cap="none" dirty="0" err="1">
                <a:solidFill>
                  <a:srgbClr val="0070C0"/>
                </a:solidFill>
              </a:rPr>
              <a:t>causare</a:t>
            </a:r>
            <a:r>
              <a:rPr lang="en-US" sz="2500" cap="none" dirty="0">
                <a:solidFill>
                  <a:srgbClr val="0070C0"/>
                </a:solidFill>
              </a:rPr>
              <a:t> </a:t>
            </a:r>
            <a:r>
              <a:rPr lang="en-US" sz="2500" cap="none" dirty="0" err="1">
                <a:solidFill>
                  <a:srgbClr val="0070C0"/>
                </a:solidFill>
              </a:rPr>
              <a:t>problemi</a:t>
            </a:r>
            <a:r>
              <a:rPr lang="en-US" sz="2500" cap="none" dirty="0">
                <a:solidFill>
                  <a:srgbClr val="0070C0"/>
                </a:solidFill>
              </a:rPr>
              <a:t>, come pure la </a:t>
            </a:r>
            <a:r>
              <a:rPr lang="en-US" sz="2500" cap="none" dirty="0" err="1">
                <a:solidFill>
                  <a:srgbClr val="0070C0"/>
                </a:solidFill>
              </a:rPr>
              <a:t>visualizzazione</a:t>
            </a:r>
            <a:r>
              <a:rPr lang="en-US" sz="2500" cap="none" dirty="0">
                <a:solidFill>
                  <a:srgbClr val="0070C0"/>
                </a:solidFill>
              </a:rPr>
              <a:t> </a:t>
            </a:r>
            <a:r>
              <a:rPr lang="en-US" sz="2500" cap="none" dirty="0" err="1">
                <a:solidFill>
                  <a:srgbClr val="0070C0"/>
                </a:solidFill>
              </a:rPr>
              <a:t>dei</a:t>
            </a:r>
            <a:r>
              <a:rPr lang="en-US" sz="2500" cap="none" dirty="0">
                <a:solidFill>
                  <a:srgbClr val="0070C0"/>
                </a:solidFill>
              </a:rPr>
              <a:t> </a:t>
            </a:r>
            <a:r>
              <a:rPr lang="en-US" sz="2500" cap="none" dirty="0" err="1">
                <a:solidFill>
                  <a:srgbClr val="0070C0"/>
                </a:solidFill>
              </a:rPr>
              <a:t>questionari</a:t>
            </a:r>
            <a:r>
              <a:rPr lang="en-US" sz="2500" cap="none" dirty="0">
                <a:solidFill>
                  <a:srgbClr val="0070C0"/>
                </a:solidFill>
              </a:rPr>
              <a:t> con </a:t>
            </a:r>
            <a:r>
              <a:rPr lang="en-US" sz="2500" cap="none" dirty="0" err="1">
                <a:solidFill>
                  <a:srgbClr val="0070C0"/>
                </a:solidFill>
              </a:rPr>
              <a:t>i</a:t>
            </a:r>
            <a:r>
              <a:rPr lang="en-US" sz="2500" cap="none" dirty="0">
                <a:solidFill>
                  <a:srgbClr val="0070C0"/>
                </a:solidFill>
              </a:rPr>
              <a:t> </a:t>
            </a:r>
            <a:r>
              <a:rPr lang="en-US" sz="2500" cap="none" dirty="0" err="1">
                <a:solidFill>
                  <a:srgbClr val="0070C0"/>
                </a:solidFill>
              </a:rPr>
              <a:t>diversi</a:t>
            </a:r>
            <a:r>
              <a:rPr lang="en-US" sz="2500" cap="none" dirty="0">
                <a:solidFill>
                  <a:srgbClr val="0070C0"/>
                </a:solidFill>
              </a:rPr>
              <a:t> browser.</a:t>
            </a:r>
            <a:endParaRPr lang="en-US" sz="2500" dirty="0">
              <a:solidFill>
                <a:srgbClr val="0070C0"/>
              </a:solidFill>
            </a:endParaRPr>
          </a:p>
        </p:txBody>
      </p:sp>
    </p:spTree>
    <p:extLst>
      <p:ext uri="{BB962C8B-B14F-4D97-AF65-F5344CB8AC3E}">
        <p14:creationId xmlns:p14="http://schemas.microsoft.com/office/powerpoint/2010/main" val="2948477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29C29B9-CB4D-43C1-81A2-0CABE34D1F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Freeform 16">
            <a:extLst>
              <a:ext uri="{FF2B5EF4-FFF2-40B4-BE49-F238E27FC236}">
                <a16:creationId xmlns:a16="http://schemas.microsoft.com/office/drawing/2014/main" id="{A10C41F2-1746-4431-9B52-B9F147A89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prstClr val="white"/>
              </a:solidFill>
            </a:endParaRPr>
          </a:p>
        </p:txBody>
      </p:sp>
      <p:sp>
        <p:nvSpPr>
          <p:cNvPr id="12" name="Rectangle 11">
            <a:extLst>
              <a:ext uri="{FF2B5EF4-FFF2-40B4-BE49-F238E27FC236}">
                <a16:creationId xmlns:a16="http://schemas.microsoft.com/office/drawing/2014/main" id="{B695F8C5-0ED1-4C24-877A-A9E15A1C64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43461"/>
            <a:ext cx="3036377"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7984928E-D694-4849-BBAD-D7C7DC4054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asellaDiTesto 2">
            <a:extLst>
              <a:ext uri="{FF2B5EF4-FFF2-40B4-BE49-F238E27FC236}">
                <a16:creationId xmlns:a16="http://schemas.microsoft.com/office/drawing/2014/main" id="{BE2E7CA4-42C5-F3D5-E960-14588A9DB5CE}"/>
              </a:ext>
            </a:extLst>
          </p:cNvPr>
          <p:cNvSpPr txBox="1"/>
          <p:nvPr/>
        </p:nvSpPr>
        <p:spPr>
          <a:xfrm>
            <a:off x="4217777" y="1268946"/>
            <a:ext cx="7006998" cy="2681574"/>
          </a:xfrm>
          <a:prstGeom prst="rect">
            <a:avLst/>
          </a:prstGeom>
        </p:spPr>
        <p:txBody>
          <a:bodyPr vert="horz" lIns="45720" tIns="45720" rIns="45720" bIns="45720" rtlCol="0" anchor="b">
            <a:normAutofit fontScale="92500" lnSpcReduction="20000"/>
          </a:bodyPr>
          <a:lstStyle/>
          <a:p>
            <a:pPr algn="ctr" defTabSz="914400">
              <a:lnSpc>
                <a:spcPct val="90000"/>
              </a:lnSpc>
              <a:spcAft>
                <a:spcPts val="600"/>
              </a:spcAft>
              <a:buClr>
                <a:schemeClr val="accent1"/>
              </a:buClr>
            </a:pPr>
            <a:r>
              <a:rPr lang="en-US" sz="2500" b="1" cap="none" dirty="0" err="1">
                <a:solidFill>
                  <a:schemeClr val="accent2"/>
                </a:solidFill>
              </a:rPr>
              <a:t>Ricerche</a:t>
            </a:r>
            <a:r>
              <a:rPr lang="en-US" sz="2500" b="1" cap="none" dirty="0">
                <a:solidFill>
                  <a:schemeClr val="accent2"/>
                </a:solidFill>
              </a:rPr>
              <a:t> di marketing quantitative online (email e </a:t>
            </a:r>
            <a:r>
              <a:rPr lang="en-US" sz="2500" b="1" cap="none" dirty="0" err="1">
                <a:solidFill>
                  <a:schemeClr val="accent2"/>
                </a:solidFill>
              </a:rPr>
              <a:t>sondaggi</a:t>
            </a:r>
            <a:r>
              <a:rPr lang="en-US" sz="2500" b="1" cap="none" dirty="0">
                <a:solidFill>
                  <a:schemeClr val="accent2"/>
                </a:solidFill>
              </a:rPr>
              <a:t> web-based)</a:t>
            </a:r>
          </a:p>
          <a:p>
            <a:pPr defTabSz="914400">
              <a:lnSpc>
                <a:spcPct val="90000"/>
              </a:lnSpc>
              <a:spcAft>
                <a:spcPts val="600"/>
              </a:spcAft>
              <a:buClr>
                <a:schemeClr val="accent1"/>
              </a:buClr>
            </a:pPr>
            <a:endParaRPr lang="en-US" sz="2300" b="1" cap="none" dirty="0">
              <a:solidFill>
                <a:srgbClr val="FFFFFF"/>
              </a:solidFill>
            </a:endParaRPr>
          </a:p>
          <a:p>
            <a:pPr defTabSz="914400">
              <a:lnSpc>
                <a:spcPct val="90000"/>
              </a:lnSpc>
              <a:spcAft>
                <a:spcPts val="600"/>
              </a:spcAft>
              <a:buClr>
                <a:schemeClr val="accent1"/>
              </a:buClr>
            </a:pPr>
            <a:br>
              <a:rPr lang="en-US" sz="2300" b="1" cap="none" dirty="0">
                <a:solidFill>
                  <a:srgbClr val="FFFFFF"/>
                </a:solidFill>
              </a:rPr>
            </a:br>
            <a:r>
              <a:rPr lang="en-US" sz="2300" cap="none" dirty="0">
                <a:solidFill>
                  <a:srgbClr val="FFFFFF"/>
                </a:solidFill>
              </a:rPr>
              <a:t>Un </a:t>
            </a:r>
            <a:r>
              <a:rPr lang="en-US" sz="2300" cap="none" dirty="0" err="1">
                <a:solidFill>
                  <a:srgbClr val="FFFFFF"/>
                </a:solidFill>
              </a:rPr>
              <a:t>vantaggio</a:t>
            </a:r>
            <a:r>
              <a:rPr lang="en-US" sz="2300" cap="none" dirty="0">
                <a:solidFill>
                  <a:srgbClr val="FFFFFF"/>
                </a:solidFill>
              </a:rPr>
              <a:t> </a:t>
            </a:r>
            <a:r>
              <a:rPr lang="en-US" sz="2300" cap="none" dirty="0" err="1">
                <a:solidFill>
                  <a:srgbClr val="FFFFFF"/>
                </a:solidFill>
              </a:rPr>
              <a:t>dei</a:t>
            </a:r>
            <a:r>
              <a:rPr lang="en-US" sz="2300" cap="none" dirty="0">
                <a:solidFill>
                  <a:srgbClr val="FFFFFF"/>
                </a:solidFill>
              </a:rPr>
              <a:t> </a:t>
            </a:r>
            <a:r>
              <a:rPr lang="en-US" sz="2300" cap="none" dirty="0" err="1">
                <a:solidFill>
                  <a:srgbClr val="FFFFFF"/>
                </a:solidFill>
              </a:rPr>
              <a:t>sondaggi</a:t>
            </a:r>
            <a:r>
              <a:rPr lang="en-US" sz="2300" cap="none" dirty="0">
                <a:solidFill>
                  <a:srgbClr val="FFFFFF"/>
                </a:solidFill>
              </a:rPr>
              <a:t> web-based è la </a:t>
            </a:r>
            <a:r>
              <a:rPr lang="en-US" sz="2300" cap="none" dirty="0" err="1">
                <a:solidFill>
                  <a:srgbClr val="FFFFFF"/>
                </a:solidFill>
              </a:rPr>
              <a:t>migliore</a:t>
            </a:r>
            <a:r>
              <a:rPr lang="en-US" sz="2300" cap="none" dirty="0">
                <a:solidFill>
                  <a:srgbClr val="FFFFFF"/>
                </a:solidFill>
              </a:rPr>
              <a:t> </a:t>
            </a:r>
            <a:r>
              <a:rPr lang="en-US" sz="2300" cap="none" dirty="0" err="1">
                <a:solidFill>
                  <a:srgbClr val="FFFFFF"/>
                </a:solidFill>
              </a:rPr>
              <a:t>visualizzazione</a:t>
            </a:r>
            <a:r>
              <a:rPr lang="en-US" sz="2300" cap="none" dirty="0">
                <a:solidFill>
                  <a:srgbClr val="FFFFFF"/>
                </a:solidFill>
              </a:rPr>
              <a:t> del </a:t>
            </a:r>
            <a:r>
              <a:rPr lang="en-US" sz="2300" cap="none" dirty="0" err="1">
                <a:solidFill>
                  <a:srgbClr val="FFFFFF"/>
                </a:solidFill>
              </a:rPr>
              <a:t>questionario</a:t>
            </a:r>
            <a:r>
              <a:rPr lang="en-US" sz="2300" cap="none" dirty="0">
                <a:solidFill>
                  <a:srgbClr val="FFFFFF"/>
                </a:solidFill>
              </a:rPr>
              <a:t>; </a:t>
            </a:r>
            <a:r>
              <a:rPr lang="en-US" sz="2300" cap="none" dirty="0" err="1">
                <a:solidFill>
                  <a:srgbClr val="FFFFFF"/>
                </a:solidFill>
              </a:rPr>
              <a:t>Tuttavia</a:t>
            </a:r>
            <a:r>
              <a:rPr lang="en-US" sz="2300" cap="none" dirty="0">
                <a:solidFill>
                  <a:srgbClr val="FFFFFF"/>
                </a:solidFill>
              </a:rPr>
              <a:t>, le </a:t>
            </a:r>
            <a:r>
              <a:rPr lang="en-US" sz="2300" cap="none" dirty="0" err="1">
                <a:solidFill>
                  <a:srgbClr val="FFFFFF"/>
                </a:solidFill>
              </a:rPr>
              <a:t>possibilità</a:t>
            </a:r>
            <a:r>
              <a:rPr lang="en-US" sz="2300" cap="none" dirty="0">
                <a:solidFill>
                  <a:srgbClr val="FFFFFF"/>
                </a:solidFill>
              </a:rPr>
              <a:t> di </a:t>
            </a:r>
            <a:r>
              <a:rPr lang="en-US" sz="2300" cap="none" dirty="0" err="1">
                <a:solidFill>
                  <a:srgbClr val="FFFFFF"/>
                </a:solidFill>
              </a:rPr>
              <a:t>controllo</a:t>
            </a:r>
            <a:r>
              <a:rPr lang="en-US" sz="2300" cap="none" dirty="0">
                <a:solidFill>
                  <a:srgbClr val="FFFFFF"/>
                </a:solidFill>
              </a:rPr>
              <a:t> </a:t>
            </a:r>
            <a:r>
              <a:rPr lang="en-US" sz="2300" cap="none" dirty="0" err="1">
                <a:solidFill>
                  <a:srgbClr val="FFFFFF"/>
                </a:solidFill>
              </a:rPr>
              <a:t>che</a:t>
            </a:r>
            <a:r>
              <a:rPr lang="en-US" sz="2300" cap="none" dirty="0">
                <a:solidFill>
                  <a:srgbClr val="FFFFFF"/>
                </a:solidFill>
              </a:rPr>
              <a:t> il </a:t>
            </a:r>
            <a:r>
              <a:rPr lang="en-US" sz="2300" cap="none" dirty="0" err="1">
                <a:solidFill>
                  <a:srgbClr val="FFFFFF"/>
                </a:solidFill>
              </a:rPr>
              <a:t>ricercatore</a:t>
            </a:r>
            <a:r>
              <a:rPr lang="en-US" sz="2300" cap="none" dirty="0">
                <a:solidFill>
                  <a:srgbClr val="FFFFFF"/>
                </a:solidFill>
              </a:rPr>
              <a:t> ha </a:t>
            </a:r>
            <a:r>
              <a:rPr lang="en-US" sz="2300" cap="none" dirty="0" err="1">
                <a:solidFill>
                  <a:srgbClr val="FFFFFF"/>
                </a:solidFill>
              </a:rPr>
              <a:t>su</a:t>
            </a:r>
            <a:r>
              <a:rPr lang="en-US" sz="2300" cap="none" dirty="0">
                <a:solidFill>
                  <a:srgbClr val="FFFFFF"/>
                </a:solidFill>
              </a:rPr>
              <a:t> chi </a:t>
            </a:r>
            <a:r>
              <a:rPr lang="en-US" sz="2300" cap="none" dirty="0" err="1">
                <a:solidFill>
                  <a:srgbClr val="FFFFFF"/>
                </a:solidFill>
              </a:rPr>
              <a:t>risponde</a:t>
            </a:r>
            <a:r>
              <a:rPr lang="en-US" sz="2300" cap="none" dirty="0">
                <a:solidFill>
                  <a:srgbClr val="FFFFFF"/>
                </a:solidFill>
              </a:rPr>
              <a:t> ai </a:t>
            </a:r>
            <a:r>
              <a:rPr lang="en-US" sz="2300" cap="none" dirty="0" err="1">
                <a:solidFill>
                  <a:srgbClr val="FFFFFF"/>
                </a:solidFill>
              </a:rPr>
              <a:t>sondaggi</a:t>
            </a:r>
            <a:r>
              <a:rPr lang="en-US" sz="2300" cap="none" dirty="0">
                <a:solidFill>
                  <a:srgbClr val="FFFFFF"/>
                </a:solidFill>
              </a:rPr>
              <a:t> web-based </a:t>
            </a:r>
            <a:r>
              <a:rPr lang="en-US" sz="2300" cap="none" dirty="0" err="1">
                <a:solidFill>
                  <a:srgbClr val="FFFFFF"/>
                </a:solidFill>
              </a:rPr>
              <a:t>sono</a:t>
            </a:r>
            <a:r>
              <a:rPr lang="en-US" sz="2300" cap="none" dirty="0">
                <a:solidFill>
                  <a:srgbClr val="FFFFFF"/>
                </a:solidFill>
              </a:rPr>
              <a:t> </a:t>
            </a:r>
            <a:r>
              <a:rPr lang="en-US" sz="2300" cap="none" dirty="0" err="1">
                <a:solidFill>
                  <a:srgbClr val="FFFFFF"/>
                </a:solidFill>
              </a:rPr>
              <a:t>più</a:t>
            </a:r>
            <a:r>
              <a:rPr lang="en-US" sz="2300" cap="none" dirty="0">
                <a:solidFill>
                  <a:srgbClr val="FFFFFF"/>
                </a:solidFill>
              </a:rPr>
              <a:t> </a:t>
            </a:r>
            <a:r>
              <a:rPr lang="en-US" sz="2300" cap="none" dirty="0" err="1">
                <a:solidFill>
                  <a:srgbClr val="FFFFFF"/>
                </a:solidFill>
              </a:rPr>
              <a:t>basse</a:t>
            </a:r>
            <a:r>
              <a:rPr lang="en-US" sz="2300" cap="none" dirty="0">
                <a:solidFill>
                  <a:srgbClr val="FFFFFF"/>
                </a:solidFill>
              </a:rPr>
              <a:t> rispetto a quelle </a:t>
            </a:r>
            <a:r>
              <a:rPr lang="en-US" sz="2300" cap="none" dirty="0" err="1">
                <a:solidFill>
                  <a:srgbClr val="FFFFFF"/>
                </a:solidFill>
              </a:rPr>
              <a:t>dei</a:t>
            </a:r>
            <a:r>
              <a:rPr lang="en-US" sz="2300" cap="none" dirty="0">
                <a:solidFill>
                  <a:srgbClr val="FFFFFF"/>
                </a:solidFill>
              </a:rPr>
              <a:t> </a:t>
            </a:r>
            <a:r>
              <a:rPr lang="en-US" sz="2300" cap="none" dirty="0" err="1">
                <a:solidFill>
                  <a:srgbClr val="FFFFFF"/>
                </a:solidFill>
              </a:rPr>
              <a:t>sondaggi</a:t>
            </a:r>
            <a:r>
              <a:rPr lang="en-US" sz="2300" cap="none" dirty="0">
                <a:solidFill>
                  <a:srgbClr val="FFFFFF"/>
                </a:solidFill>
              </a:rPr>
              <a:t> via email. Le due </a:t>
            </a:r>
            <a:r>
              <a:rPr lang="en-US" sz="2300" cap="none" dirty="0" err="1">
                <a:solidFill>
                  <a:srgbClr val="FFFFFF"/>
                </a:solidFill>
              </a:rPr>
              <a:t>modalità</a:t>
            </a:r>
            <a:r>
              <a:rPr lang="en-US" sz="2300" cap="none" dirty="0">
                <a:solidFill>
                  <a:srgbClr val="FFFFFF"/>
                </a:solidFill>
              </a:rPr>
              <a:t> di </a:t>
            </a:r>
            <a:r>
              <a:rPr lang="en-US" sz="2300" cap="none" dirty="0" err="1">
                <a:solidFill>
                  <a:srgbClr val="FFFFFF"/>
                </a:solidFill>
              </a:rPr>
              <a:t>rilevamento</a:t>
            </a:r>
            <a:r>
              <a:rPr lang="en-US" sz="2300" cap="none" dirty="0">
                <a:solidFill>
                  <a:srgbClr val="FFFFFF"/>
                </a:solidFill>
              </a:rPr>
              <a:t> </a:t>
            </a:r>
            <a:r>
              <a:rPr lang="en-US" sz="2300" cap="none" dirty="0" err="1">
                <a:solidFill>
                  <a:srgbClr val="FFFFFF"/>
                </a:solidFill>
              </a:rPr>
              <a:t>possono</a:t>
            </a:r>
            <a:r>
              <a:rPr lang="en-US" sz="2300" cap="none" dirty="0">
                <a:solidFill>
                  <a:srgbClr val="FFFFFF"/>
                </a:solidFill>
              </a:rPr>
              <a:t> </a:t>
            </a:r>
            <a:r>
              <a:rPr lang="en-US" sz="2300" cap="none" dirty="0" err="1">
                <a:solidFill>
                  <a:srgbClr val="FFFFFF"/>
                </a:solidFill>
              </a:rPr>
              <a:t>peraltro</a:t>
            </a:r>
            <a:r>
              <a:rPr lang="en-US" sz="2300" cap="none" dirty="0">
                <a:solidFill>
                  <a:srgbClr val="FFFFFF"/>
                </a:solidFill>
              </a:rPr>
              <a:t> </a:t>
            </a:r>
            <a:r>
              <a:rPr lang="en-US" sz="2300" cap="none" dirty="0" err="1">
                <a:solidFill>
                  <a:srgbClr val="FFFFFF"/>
                </a:solidFill>
              </a:rPr>
              <a:t>essere</a:t>
            </a:r>
            <a:r>
              <a:rPr lang="en-US" sz="2300" cap="none" dirty="0">
                <a:solidFill>
                  <a:srgbClr val="FFFFFF"/>
                </a:solidFill>
              </a:rPr>
              <a:t> associate, </a:t>
            </a:r>
            <a:r>
              <a:rPr lang="en-US" sz="2300" cap="none" dirty="0" err="1">
                <a:solidFill>
                  <a:srgbClr val="FFFFFF"/>
                </a:solidFill>
              </a:rPr>
              <a:t>combinando</a:t>
            </a:r>
            <a:r>
              <a:rPr lang="en-US" sz="2300" cap="none" dirty="0">
                <a:solidFill>
                  <a:srgbClr val="FFFFFF"/>
                </a:solidFill>
              </a:rPr>
              <a:t> </a:t>
            </a:r>
            <a:r>
              <a:rPr lang="en-US" sz="2300" cap="none" dirty="0" err="1">
                <a:solidFill>
                  <a:srgbClr val="FFFFFF"/>
                </a:solidFill>
              </a:rPr>
              <a:t>i</a:t>
            </a:r>
            <a:r>
              <a:rPr lang="en-US" sz="2300" cap="none" dirty="0">
                <a:solidFill>
                  <a:srgbClr val="FFFFFF"/>
                </a:solidFill>
              </a:rPr>
              <a:t> </a:t>
            </a:r>
            <a:r>
              <a:rPr lang="en-US" sz="2300" cap="none" dirty="0" err="1">
                <a:solidFill>
                  <a:srgbClr val="FFFFFF"/>
                </a:solidFill>
              </a:rPr>
              <a:t>vantaggi</a:t>
            </a:r>
            <a:r>
              <a:rPr lang="en-US" sz="2300" cap="none" dirty="0">
                <a:solidFill>
                  <a:srgbClr val="FFFFFF"/>
                </a:solidFill>
              </a:rPr>
              <a:t> di </a:t>
            </a:r>
            <a:r>
              <a:rPr lang="en-US" sz="2300" cap="none" dirty="0" err="1">
                <a:solidFill>
                  <a:srgbClr val="FFFFFF"/>
                </a:solidFill>
              </a:rPr>
              <a:t>ciascuna</a:t>
            </a:r>
            <a:r>
              <a:rPr lang="en-US" sz="2300" cap="none" dirty="0">
                <a:solidFill>
                  <a:srgbClr val="FFFFFF"/>
                </a:solidFill>
              </a:rPr>
              <a:t>.</a:t>
            </a:r>
            <a:endParaRPr lang="en-US" sz="2300" dirty="0">
              <a:solidFill>
                <a:srgbClr val="FFFFFF"/>
              </a:solidFill>
            </a:endParaRPr>
          </a:p>
        </p:txBody>
      </p:sp>
      <p:cxnSp>
        <p:nvCxnSpPr>
          <p:cNvPr id="16" name="Straight Connector 15">
            <a:extLst>
              <a:ext uri="{FF2B5EF4-FFF2-40B4-BE49-F238E27FC236}">
                <a16:creationId xmlns:a16="http://schemas.microsoft.com/office/drawing/2014/main" id="{99237721-19CF-41B1-AA0A-E1E1A8282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9305167"/>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29C29B9-CB4D-43C1-81A2-0CABE34D1F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Freeform 16">
            <a:extLst>
              <a:ext uri="{FF2B5EF4-FFF2-40B4-BE49-F238E27FC236}">
                <a16:creationId xmlns:a16="http://schemas.microsoft.com/office/drawing/2014/main" id="{A10C41F2-1746-4431-9B52-B9F147A89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prstClr val="white"/>
              </a:solidFill>
            </a:endParaRPr>
          </a:p>
        </p:txBody>
      </p:sp>
      <p:sp>
        <p:nvSpPr>
          <p:cNvPr id="12" name="Rectangle 11">
            <a:extLst>
              <a:ext uri="{FF2B5EF4-FFF2-40B4-BE49-F238E27FC236}">
                <a16:creationId xmlns:a16="http://schemas.microsoft.com/office/drawing/2014/main" id="{B695F8C5-0ED1-4C24-877A-A9E15A1C64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43461"/>
            <a:ext cx="3036377"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7984928E-D694-4849-BBAD-D7C7DC4054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B9524560-5693-6C28-B76B-F050A2136282}"/>
              </a:ext>
            </a:extLst>
          </p:cNvPr>
          <p:cNvSpPr>
            <a:spLocks noGrp="1"/>
          </p:cNvSpPr>
          <p:nvPr>
            <p:ph type="title"/>
          </p:nvPr>
        </p:nvSpPr>
        <p:spPr>
          <a:xfrm>
            <a:off x="4217777" y="1659130"/>
            <a:ext cx="7006998" cy="1245732"/>
          </a:xfrm>
        </p:spPr>
        <p:txBody>
          <a:bodyPr vert="horz" lIns="91440" tIns="45720" rIns="91440" bIns="45720" rtlCol="0" anchor="t">
            <a:noAutofit/>
          </a:bodyPr>
          <a:lstStyle/>
          <a:p>
            <a:r>
              <a:rPr lang="en-US" sz="2500" b="1" dirty="0" err="1">
                <a:solidFill>
                  <a:schemeClr val="accent2">
                    <a:lumMod val="60000"/>
                    <a:lumOff val="40000"/>
                  </a:schemeClr>
                </a:solidFill>
              </a:rPr>
              <a:t>Ricerche</a:t>
            </a:r>
            <a:r>
              <a:rPr lang="en-US" sz="2500" b="1" dirty="0">
                <a:solidFill>
                  <a:schemeClr val="accent2">
                    <a:lumMod val="60000"/>
                    <a:lumOff val="40000"/>
                  </a:schemeClr>
                </a:solidFill>
              </a:rPr>
              <a:t> di marketing qualitative online</a:t>
            </a:r>
            <a:br>
              <a:rPr lang="en-US" sz="2500" b="1" dirty="0">
                <a:solidFill>
                  <a:schemeClr val="accent2">
                    <a:lumMod val="60000"/>
                    <a:lumOff val="40000"/>
                  </a:schemeClr>
                </a:solidFill>
              </a:rPr>
            </a:br>
            <a:br>
              <a:rPr lang="en-US" sz="2500" dirty="0">
                <a:solidFill>
                  <a:schemeClr val="accent2">
                    <a:lumMod val="60000"/>
                    <a:lumOff val="40000"/>
                  </a:schemeClr>
                </a:solidFill>
              </a:rPr>
            </a:br>
            <a:r>
              <a:rPr lang="en-US" sz="2500" dirty="0">
                <a:solidFill>
                  <a:schemeClr val="accent2">
                    <a:lumMod val="60000"/>
                    <a:lumOff val="40000"/>
                  </a:schemeClr>
                </a:solidFill>
              </a:rPr>
              <a:t> </a:t>
            </a:r>
            <a:br>
              <a:rPr lang="en-US" sz="2500" dirty="0">
                <a:solidFill>
                  <a:schemeClr val="accent2">
                    <a:lumMod val="60000"/>
                    <a:lumOff val="40000"/>
                  </a:schemeClr>
                </a:solidFill>
              </a:rPr>
            </a:br>
            <a:r>
              <a:rPr lang="en-US" sz="2500" dirty="0">
                <a:solidFill>
                  <a:schemeClr val="accent2">
                    <a:lumMod val="60000"/>
                    <a:lumOff val="40000"/>
                  </a:schemeClr>
                </a:solidFill>
              </a:rPr>
              <a:t>Ci </a:t>
            </a:r>
            <a:r>
              <a:rPr lang="en-US" sz="2500" dirty="0" err="1">
                <a:solidFill>
                  <a:schemeClr val="accent2">
                    <a:lumMod val="60000"/>
                    <a:lumOff val="40000"/>
                  </a:schemeClr>
                </a:solidFill>
              </a:rPr>
              <a:t>sono</a:t>
            </a:r>
            <a:r>
              <a:rPr lang="en-US" sz="2500" dirty="0">
                <a:solidFill>
                  <a:schemeClr val="accent2">
                    <a:lumMod val="60000"/>
                    <a:lumOff val="40000"/>
                  </a:schemeClr>
                </a:solidFill>
              </a:rPr>
              <a:t> </a:t>
            </a:r>
            <a:r>
              <a:rPr lang="en-US" sz="2500" dirty="0" err="1">
                <a:solidFill>
                  <a:schemeClr val="accent2">
                    <a:lumMod val="60000"/>
                    <a:lumOff val="40000"/>
                  </a:schemeClr>
                </a:solidFill>
              </a:rPr>
              <a:t>molte</a:t>
            </a:r>
            <a:r>
              <a:rPr lang="en-US" sz="2500" dirty="0">
                <a:solidFill>
                  <a:schemeClr val="accent2">
                    <a:lumMod val="60000"/>
                    <a:lumOff val="40000"/>
                  </a:schemeClr>
                </a:solidFill>
              </a:rPr>
              <a:t> </a:t>
            </a:r>
            <a:r>
              <a:rPr lang="en-US" sz="2500" dirty="0" err="1">
                <a:solidFill>
                  <a:schemeClr val="accent2">
                    <a:lumMod val="60000"/>
                    <a:lumOff val="40000"/>
                  </a:schemeClr>
                </a:solidFill>
              </a:rPr>
              <a:t>opportunità</a:t>
            </a:r>
            <a:r>
              <a:rPr lang="en-US" sz="2500" dirty="0">
                <a:solidFill>
                  <a:schemeClr val="accent2">
                    <a:lumMod val="60000"/>
                    <a:lumOff val="40000"/>
                  </a:schemeClr>
                </a:solidFill>
              </a:rPr>
              <a:t> </a:t>
            </a:r>
            <a:r>
              <a:rPr lang="en-US" sz="2500" dirty="0" err="1">
                <a:solidFill>
                  <a:schemeClr val="accent2">
                    <a:lumMod val="60000"/>
                    <a:lumOff val="40000"/>
                  </a:schemeClr>
                </a:solidFill>
              </a:rPr>
              <a:t>interessanti</a:t>
            </a:r>
            <a:r>
              <a:rPr lang="en-US" sz="2500" dirty="0">
                <a:solidFill>
                  <a:schemeClr val="accent2">
                    <a:lumMod val="60000"/>
                    <a:lumOff val="40000"/>
                  </a:schemeClr>
                </a:solidFill>
              </a:rPr>
              <a:t> per </a:t>
            </a:r>
            <a:r>
              <a:rPr lang="en-US" sz="2500" dirty="0" err="1">
                <a:solidFill>
                  <a:schemeClr val="accent2">
                    <a:lumMod val="60000"/>
                    <a:lumOff val="40000"/>
                  </a:schemeClr>
                </a:solidFill>
              </a:rPr>
              <a:t>svolgere</a:t>
            </a:r>
            <a:r>
              <a:rPr lang="en-US" sz="2500" dirty="0">
                <a:solidFill>
                  <a:schemeClr val="accent2">
                    <a:lumMod val="60000"/>
                    <a:lumOff val="40000"/>
                  </a:schemeClr>
                </a:solidFill>
              </a:rPr>
              <a:t> </a:t>
            </a:r>
            <a:r>
              <a:rPr lang="en-US" sz="2500" dirty="0" err="1">
                <a:solidFill>
                  <a:schemeClr val="accent2">
                    <a:lumMod val="60000"/>
                    <a:lumOff val="40000"/>
                  </a:schemeClr>
                </a:solidFill>
              </a:rPr>
              <a:t>ricerche</a:t>
            </a:r>
            <a:r>
              <a:rPr lang="en-US" sz="2500" dirty="0">
                <a:solidFill>
                  <a:schemeClr val="accent2">
                    <a:lumMod val="60000"/>
                    <a:lumOff val="40000"/>
                  </a:schemeClr>
                </a:solidFill>
              </a:rPr>
              <a:t> di marketing qualitative </a:t>
            </a:r>
            <a:r>
              <a:rPr lang="en-US" sz="2500" dirty="0" err="1">
                <a:solidFill>
                  <a:schemeClr val="accent2">
                    <a:lumMod val="60000"/>
                    <a:lumOff val="40000"/>
                  </a:schemeClr>
                </a:solidFill>
              </a:rPr>
              <a:t>internazionali</a:t>
            </a:r>
            <a:r>
              <a:rPr lang="en-US" sz="2500" dirty="0">
                <a:solidFill>
                  <a:schemeClr val="accent2">
                    <a:lumMod val="60000"/>
                    <a:lumOff val="40000"/>
                  </a:schemeClr>
                </a:solidFill>
              </a:rPr>
              <a:t> in modo </a:t>
            </a:r>
            <a:r>
              <a:rPr lang="en-US" sz="2500" dirty="0" err="1">
                <a:solidFill>
                  <a:schemeClr val="accent2">
                    <a:lumMod val="60000"/>
                    <a:lumOff val="40000"/>
                  </a:schemeClr>
                </a:solidFill>
              </a:rPr>
              <a:t>rapido</a:t>
            </a:r>
            <a:r>
              <a:rPr lang="en-US" sz="2500" dirty="0">
                <a:solidFill>
                  <a:schemeClr val="accent2">
                    <a:lumMod val="60000"/>
                    <a:lumOff val="40000"/>
                  </a:schemeClr>
                </a:solidFill>
              </a:rPr>
              <a:t> e a </a:t>
            </a:r>
            <a:r>
              <a:rPr lang="en-US" sz="2500" dirty="0" err="1">
                <a:solidFill>
                  <a:schemeClr val="accent2">
                    <a:lumMod val="60000"/>
                    <a:lumOff val="40000"/>
                  </a:schemeClr>
                </a:solidFill>
              </a:rPr>
              <a:t>costi</a:t>
            </a:r>
            <a:r>
              <a:rPr lang="en-US" sz="2500" dirty="0">
                <a:solidFill>
                  <a:schemeClr val="accent2">
                    <a:lumMod val="60000"/>
                    <a:lumOff val="40000"/>
                  </a:schemeClr>
                </a:solidFill>
              </a:rPr>
              <a:t> </a:t>
            </a:r>
            <a:r>
              <a:rPr lang="en-US" sz="2500" dirty="0" err="1">
                <a:solidFill>
                  <a:schemeClr val="accent2">
                    <a:lumMod val="60000"/>
                    <a:lumOff val="40000"/>
                  </a:schemeClr>
                </a:solidFill>
              </a:rPr>
              <a:t>relativamente</a:t>
            </a:r>
            <a:r>
              <a:rPr lang="en-US" sz="2500" dirty="0">
                <a:solidFill>
                  <a:schemeClr val="accent2">
                    <a:lumMod val="60000"/>
                    <a:lumOff val="40000"/>
                  </a:schemeClr>
                </a:solidFill>
              </a:rPr>
              <a:t> </a:t>
            </a:r>
            <a:r>
              <a:rPr lang="en-US" sz="2500" dirty="0" err="1">
                <a:solidFill>
                  <a:schemeClr val="accent2">
                    <a:lumMod val="60000"/>
                    <a:lumOff val="40000"/>
                  </a:schemeClr>
                </a:solidFill>
              </a:rPr>
              <a:t>bassi</a:t>
            </a:r>
            <a:r>
              <a:rPr lang="en-US" sz="2500" dirty="0">
                <a:solidFill>
                  <a:schemeClr val="accent2">
                    <a:lumMod val="60000"/>
                    <a:lumOff val="40000"/>
                  </a:schemeClr>
                </a:solidFill>
              </a:rPr>
              <a:t> senza dover </a:t>
            </a:r>
            <a:r>
              <a:rPr lang="en-US" sz="2500" dirty="0" err="1">
                <a:solidFill>
                  <a:schemeClr val="accent2">
                    <a:lumMod val="60000"/>
                    <a:lumOff val="40000"/>
                  </a:schemeClr>
                </a:solidFill>
              </a:rPr>
              <a:t>viaggiare</a:t>
            </a:r>
            <a:r>
              <a:rPr lang="en-US" sz="2500" dirty="0">
                <a:solidFill>
                  <a:schemeClr val="accent2">
                    <a:lumMod val="60000"/>
                    <a:lumOff val="40000"/>
                  </a:schemeClr>
                </a:solidFill>
              </a:rPr>
              <a:t> </a:t>
            </a:r>
            <a:r>
              <a:rPr lang="en-US" sz="2500" dirty="0" err="1">
                <a:solidFill>
                  <a:schemeClr val="accent2">
                    <a:lumMod val="60000"/>
                    <a:lumOff val="40000"/>
                  </a:schemeClr>
                </a:solidFill>
              </a:rPr>
              <a:t>troppo</a:t>
            </a:r>
            <a:r>
              <a:rPr lang="en-US" sz="2500" dirty="0">
                <a:solidFill>
                  <a:schemeClr val="accent2">
                    <a:lumMod val="60000"/>
                    <a:lumOff val="40000"/>
                  </a:schemeClr>
                </a:solidFill>
              </a:rPr>
              <a:t>:</a:t>
            </a:r>
          </a:p>
        </p:txBody>
      </p:sp>
      <p:cxnSp>
        <p:nvCxnSpPr>
          <p:cNvPr id="16" name="Straight Connector 15">
            <a:extLst>
              <a:ext uri="{FF2B5EF4-FFF2-40B4-BE49-F238E27FC236}">
                <a16:creationId xmlns:a16="http://schemas.microsoft.com/office/drawing/2014/main" id="{99237721-19CF-41B1-AA0A-E1E1A8282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Freccia in giù 3">
            <a:extLst>
              <a:ext uri="{FF2B5EF4-FFF2-40B4-BE49-F238E27FC236}">
                <a16:creationId xmlns:a16="http://schemas.microsoft.com/office/drawing/2014/main" id="{DBC88048-DE55-2066-52EF-1FB24065B98B}"/>
              </a:ext>
            </a:extLst>
          </p:cNvPr>
          <p:cNvSpPr/>
          <p:nvPr/>
        </p:nvSpPr>
        <p:spPr>
          <a:xfrm>
            <a:off x="7183120" y="3999655"/>
            <a:ext cx="731520" cy="15209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323842801"/>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524560-5693-6C28-B76B-F050A2136282}"/>
              </a:ext>
            </a:extLst>
          </p:cNvPr>
          <p:cNvSpPr>
            <a:spLocks noGrp="1"/>
          </p:cNvSpPr>
          <p:nvPr>
            <p:ph type="title"/>
          </p:nvPr>
        </p:nvSpPr>
        <p:spPr>
          <a:xfrm>
            <a:off x="268940" y="267285"/>
            <a:ext cx="5054901" cy="6011595"/>
          </a:xfrm>
          <a:solidFill>
            <a:schemeClr val="accent1">
              <a:lumMod val="20000"/>
              <a:lumOff val="80000"/>
            </a:schemeClr>
          </a:solidFill>
        </p:spPr>
        <p:txBody>
          <a:bodyPr>
            <a:noAutofit/>
          </a:bodyPr>
          <a:lstStyle/>
          <a:p>
            <a:r>
              <a:rPr lang="it-IT" sz="3000" cap="none" dirty="0">
                <a:solidFill>
                  <a:srgbClr val="8A0000"/>
                </a:solidFill>
                <a:latin typeface="Trebuchet MS" panose="020B0603020202020204" pitchFamily="34" charset="0"/>
              </a:rPr>
              <a:t>• </a:t>
            </a:r>
            <a:r>
              <a:rPr lang="it-IT" sz="3000" b="1" cap="none" dirty="0">
                <a:solidFill>
                  <a:srgbClr val="8A0000"/>
                </a:solidFill>
                <a:latin typeface="Trebuchet MS" panose="020B0603020202020204" pitchFamily="34" charset="0"/>
              </a:rPr>
              <a:t>Risparmi sulle spese di viaggio: </a:t>
            </a:r>
            <a:br>
              <a:rPr lang="it-IT" sz="3000" b="1" cap="none" dirty="0">
                <a:solidFill>
                  <a:srgbClr val="8A0000"/>
                </a:solidFill>
                <a:latin typeface="Trebuchet MS" panose="020B0603020202020204" pitchFamily="34" charset="0"/>
              </a:rPr>
            </a:br>
            <a:br>
              <a:rPr lang="it-IT" sz="2700" b="1" cap="none" dirty="0">
                <a:solidFill>
                  <a:srgbClr val="0070C0"/>
                </a:solidFill>
                <a:latin typeface="Trebuchet MS" panose="020B0603020202020204" pitchFamily="34" charset="0"/>
              </a:rPr>
            </a:br>
            <a:r>
              <a:rPr lang="it-IT" sz="2700" cap="none" dirty="0">
                <a:solidFill>
                  <a:schemeClr val="accent6"/>
                </a:solidFill>
                <a:latin typeface="Trebuchet MS" panose="020B0603020202020204" pitchFamily="34" charset="0"/>
              </a:rPr>
              <a:t>molti studiosi che fanno ricerca qualitativa devono recarsi spesso nei paesi in cui la ricerca viene svolta per dare istruzioni ai coordinatori di ricerca locali, osservare il comportamento di alcuni gruppi o fare interviste per comprendere le abitudini e gli atteggiamenti locali.</a:t>
            </a:r>
          </a:p>
        </p:txBody>
      </p:sp>
      <p:sp>
        <p:nvSpPr>
          <p:cNvPr id="3" name="CasellaDiTesto 2">
            <a:extLst>
              <a:ext uri="{FF2B5EF4-FFF2-40B4-BE49-F238E27FC236}">
                <a16:creationId xmlns:a16="http://schemas.microsoft.com/office/drawing/2014/main" id="{AD69B86F-1BB6-2173-91A5-031A76652E21}"/>
              </a:ext>
            </a:extLst>
          </p:cNvPr>
          <p:cNvSpPr txBox="1"/>
          <p:nvPr/>
        </p:nvSpPr>
        <p:spPr>
          <a:xfrm>
            <a:off x="6868161" y="319508"/>
            <a:ext cx="5161580" cy="4801314"/>
          </a:xfrm>
          <a:prstGeom prst="rect">
            <a:avLst/>
          </a:prstGeom>
          <a:noFill/>
        </p:spPr>
        <p:txBody>
          <a:bodyPr wrap="square" rtlCol="0">
            <a:spAutoFit/>
          </a:bodyPr>
          <a:lstStyle/>
          <a:p>
            <a:r>
              <a:rPr lang="it-IT" sz="3000" cap="none" dirty="0">
                <a:solidFill>
                  <a:srgbClr val="8A0000"/>
                </a:solidFill>
                <a:latin typeface="Trebuchet MS" panose="020B0603020202020204" pitchFamily="34" charset="0"/>
              </a:rPr>
              <a:t>•</a:t>
            </a:r>
            <a:r>
              <a:rPr lang="it-IT" sz="3000" cap="none" dirty="0">
                <a:latin typeface="Trebuchet MS" panose="020B0603020202020204" pitchFamily="34" charset="0"/>
              </a:rPr>
              <a:t> </a:t>
            </a:r>
            <a:r>
              <a:rPr lang="it-IT" sz="3000" b="1" cap="none" dirty="0">
                <a:solidFill>
                  <a:srgbClr val="8A0000"/>
                </a:solidFill>
                <a:latin typeface="Trebuchet MS" panose="020B0603020202020204" pitchFamily="34" charset="0"/>
              </a:rPr>
              <a:t>Ricerca qualitativa internazionale: </a:t>
            </a:r>
          </a:p>
          <a:p>
            <a:endParaRPr lang="it-IT" sz="3000" b="1" dirty="0">
              <a:solidFill>
                <a:srgbClr val="8A0000"/>
              </a:solidFill>
              <a:latin typeface="Trebuchet MS" panose="020B0603020202020204" pitchFamily="34" charset="0"/>
            </a:endParaRPr>
          </a:p>
          <a:p>
            <a:r>
              <a:rPr lang="it-IT" sz="2700" cap="none" dirty="0">
                <a:solidFill>
                  <a:schemeClr val="accent3">
                    <a:lumMod val="75000"/>
                  </a:schemeClr>
                </a:solidFill>
                <a:latin typeface="Trebuchet MS" panose="020B0603020202020204" pitchFamily="34" charset="0"/>
              </a:rPr>
              <a:t>la ricerca internazionale online è particolarmente interessante per le multinazionali che vendono i loro prodotti su scala globale e sono restie a costruire la loro strategia di marketing globale sulla base di una ricerca condotta solo in alcuni paesi.</a:t>
            </a:r>
            <a:endParaRPr lang="it-IT" sz="2700" dirty="0">
              <a:solidFill>
                <a:schemeClr val="accent3">
                  <a:lumMod val="75000"/>
                </a:schemeClr>
              </a:solidFill>
            </a:endParaRPr>
          </a:p>
        </p:txBody>
      </p:sp>
      <p:sp>
        <p:nvSpPr>
          <p:cNvPr id="4" name="Freccia a destra 3">
            <a:extLst>
              <a:ext uri="{FF2B5EF4-FFF2-40B4-BE49-F238E27FC236}">
                <a16:creationId xmlns:a16="http://schemas.microsoft.com/office/drawing/2014/main" id="{322E38E2-13FF-1F73-C625-E15C0A44D068}"/>
              </a:ext>
            </a:extLst>
          </p:cNvPr>
          <p:cNvSpPr/>
          <p:nvPr/>
        </p:nvSpPr>
        <p:spPr>
          <a:xfrm>
            <a:off x="5323841" y="1554480"/>
            <a:ext cx="1229359" cy="6502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260711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1271" name="Straight Connector 11270">
            <a:extLst>
              <a:ext uri="{FF2B5EF4-FFF2-40B4-BE49-F238E27FC236}">
                <a16:creationId xmlns:a16="http://schemas.microsoft.com/office/drawing/2014/main" id="{988A901F-2380-409D-B12F-3A0FDAFAEE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273" name="Rectangle 11272">
            <a:extLst>
              <a:ext uri="{FF2B5EF4-FFF2-40B4-BE49-F238E27FC236}">
                <a16:creationId xmlns:a16="http://schemas.microsoft.com/office/drawing/2014/main" id="{14CD50C8-2F85-4F12-A5B5-9336E254A7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pic>
        <p:nvPicPr>
          <p:cNvPr id="11266" name="Picture 2" descr="5 Reasons Why Market Research is Key to the Survival of Your Business">
            <a:extLst>
              <a:ext uri="{FF2B5EF4-FFF2-40B4-BE49-F238E27FC236}">
                <a16:creationId xmlns:a16="http://schemas.microsoft.com/office/drawing/2014/main" id="{B077A3BE-C09E-7B38-9C08-975646CE376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6253" b="9976"/>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11275" name="Rectangle 11274">
            <a:extLst>
              <a:ext uri="{FF2B5EF4-FFF2-40B4-BE49-F238E27FC236}">
                <a16:creationId xmlns:a16="http://schemas.microsoft.com/office/drawing/2014/main" id="{014CD94B-6292-41B3-B053-01121CE906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59968"/>
            <a:ext cx="12192000" cy="2298032"/>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itolo 1">
            <a:extLst>
              <a:ext uri="{FF2B5EF4-FFF2-40B4-BE49-F238E27FC236}">
                <a16:creationId xmlns:a16="http://schemas.microsoft.com/office/drawing/2014/main" id="{B9524560-5693-6C28-B76B-F050A2136282}"/>
              </a:ext>
            </a:extLst>
          </p:cNvPr>
          <p:cNvSpPr>
            <a:spLocks noGrp="1"/>
          </p:cNvSpPr>
          <p:nvPr>
            <p:ph type="title"/>
          </p:nvPr>
        </p:nvSpPr>
        <p:spPr>
          <a:xfrm>
            <a:off x="457200" y="4960137"/>
            <a:ext cx="7772400" cy="1463040"/>
          </a:xfrm>
        </p:spPr>
        <p:txBody>
          <a:bodyPr vert="horz" lIns="91440" tIns="45720" rIns="91440" bIns="45720" rtlCol="0" anchor="ctr">
            <a:normAutofit/>
          </a:bodyPr>
          <a:lstStyle/>
          <a:p>
            <a:pPr algn="r"/>
            <a:r>
              <a:rPr lang="en-US" sz="1600" spc="200">
                <a:solidFill>
                  <a:srgbClr val="FFFFFF"/>
                </a:solidFill>
              </a:rPr>
              <a:t>L'espressione </a:t>
            </a:r>
            <a:r>
              <a:rPr lang="en-US" sz="1600" b="1" i="1" spc="200">
                <a:solidFill>
                  <a:srgbClr val="FFFFFF"/>
                </a:solidFill>
              </a:rPr>
              <a:t>ricerca di marketing </a:t>
            </a:r>
            <a:r>
              <a:rPr lang="en-US" sz="1600" spc="200">
                <a:solidFill>
                  <a:srgbClr val="FFFFFF"/>
                </a:solidFill>
              </a:rPr>
              <a:t>si riferisce alla raccolta, analisi e organizzazione di informazioni relative a un problema definito con chiarezza. </a:t>
            </a:r>
            <a:br>
              <a:rPr lang="en-US" sz="1600" spc="200">
                <a:solidFill>
                  <a:srgbClr val="FFFFFF"/>
                </a:solidFill>
              </a:rPr>
            </a:br>
            <a:br>
              <a:rPr lang="en-US" sz="1600" spc="200">
                <a:solidFill>
                  <a:srgbClr val="FFFFFF"/>
                </a:solidFill>
              </a:rPr>
            </a:br>
            <a:r>
              <a:rPr lang="en-US" sz="1600" spc="200">
                <a:solidFill>
                  <a:srgbClr val="FFFFFF"/>
                </a:solidFill>
              </a:rPr>
              <a:t>Il focus della ricerca di marketing è quindi un problema specifico o un progetto con un inizio e una fine.</a:t>
            </a:r>
          </a:p>
        </p:txBody>
      </p:sp>
      <p:cxnSp>
        <p:nvCxnSpPr>
          <p:cNvPr id="11277" name="Straight Connector 11276">
            <a:extLst>
              <a:ext uri="{FF2B5EF4-FFF2-40B4-BE49-F238E27FC236}">
                <a16:creationId xmlns:a16="http://schemas.microsoft.com/office/drawing/2014/main" id="{69BDC10B-3439-4B01-9129-15D8245B05A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7807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5 Reasons Why Market Research is Key to the Survival of Your Business">
            <a:extLst>
              <a:ext uri="{FF2B5EF4-FFF2-40B4-BE49-F238E27FC236}">
                <a16:creationId xmlns:a16="http://schemas.microsoft.com/office/drawing/2014/main" id="{B077A3BE-C09E-7B38-9C08-975646CE376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6253" b="9976"/>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6" name="CasellaDiTesto 5">
            <a:extLst>
              <a:ext uri="{FF2B5EF4-FFF2-40B4-BE49-F238E27FC236}">
                <a16:creationId xmlns:a16="http://schemas.microsoft.com/office/drawing/2014/main" id="{A2CDDDE8-385E-24A8-16A1-8CDDAFD12B57}"/>
              </a:ext>
            </a:extLst>
          </p:cNvPr>
          <p:cNvSpPr txBox="1"/>
          <p:nvPr/>
        </p:nvSpPr>
        <p:spPr>
          <a:xfrm>
            <a:off x="223523" y="3281680"/>
            <a:ext cx="3464557" cy="3046988"/>
          </a:xfrm>
          <a:prstGeom prst="rect">
            <a:avLst/>
          </a:prstGeom>
          <a:noFill/>
        </p:spPr>
        <p:txBody>
          <a:bodyPr wrap="square">
            <a:spAutoFit/>
          </a:bodyPr>
          <a:lstStyle/>
          <a:p>
            <a:r>
              <a:rPr lang="it-IT" sz="2400" b="0" i="0" dirty="0">
                <a:solidFill>
                  <a:schemeClr val="accent2"/>
                </a:solidFill>
                <a:effectLst/>
                <a:latin typeface="Google Sans"/>
              </a:rPr>
              <a:t>… quell'obiettiva e sistematica ricerca ed analisi delle informazioni rilevanti per la identificazione e la soluzione di ogni problema nel campo del marketing.</a:t>
            </a:r>
            <a:endParaRPr lang="it-IT" sz="2400" dirty="0">
              <a:solidFill>
                <a:schemeClr val="accent2"/>
              </a:solidFill>
            </a:endParaRPr>
          </a:p>
        </p:txBody>
      </p:sp>
    </p:spTree>
    <p:extLst>
      <p:ext uri="{BB962C8B-B14F-4D97-AF65-F5344CB8AC3E}">
        <p14:creationId xmlns:p14="http://schemas.microsoft.com/office/powerpoint/2010/main" val="4088835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524560-5693-6C28-B76B-F050A2136282}"/>
              </a:ext>
            </a:extLst>
          </p:cNvPr>
          <p:cNvSpPr>
            <a:spLocks noGrp="1"/>
          </p:cNvSpPr>
          <p:nvPr>
            <p:ph type="title"/>
          </p:nvPr>
        </p:nvSpPr>
        <p:spPr>
          <a:xfrm>
            <a:off x="723901" y="225288"/>
            <a:ext cx="10795000" cy="3635512"/>
          </a:xfrm>
        </p:spPr>
        <p:txBody>
          <a:bodyPr>
            <a:normAutofit/>
          </a:bodyPr>
          <a:lstStyle/>
          <a:p>
            <a:pPr algn="ctr"/>
            <a:r>
              <a:rPr lang="it-IT" sz="3300" cap="none" dirty="0">
                <a:solidFill>
                  <a:schemeClr val="accent4">
                    <a:lumMod val="75000"/>
                  </a:schemeClr>
                </a:solidFill>
                <a:latin typeface="Trebuchet MS" panose="020B0603020202020204" pitchFamily="34" charset="0"/>
              </a:rPr>
              <a:t>Per superare potenziali problemi di usabilità,          i marketer devono insistere sul raggiungimento di diversi obiettivi chiave, tra cui rientrano i seguenti:</a:t>
            </a:r>
            <a:br>
              <a:rPr lang="it-IT" sz="3600" cap="none" dirty="0">
                <a:solidFill>
                  <a:schemeClr val="accent4">
                    <a:lumMod val="75000"/>
                  </a:schemeClr>
                </a:solidFill>
                <a:latin typeface="Trebuchet MS" panose="020B0603020202020204" pitchFamily="34" charset="0"/>
              </a:rPr>
            </a:br>
            <a:endParaRPr lang="it-IT" sz="3600" cap="none" dirty="0">
              <a:solidFill>
                <a:schemeClr val="accent4">
                  <a:lumMod val="75000"/>
                </a:schemeClr>
              </a:solidFill>
              <a:latin typeface="Trebuchet MS" panose="020B0603020202020204" pitchFamily="34" charset="0"/>
            </a:endParaRPr>
          </a:p>
        </p:txBody>
      </p:sp>
      <p:sp>
        <p:nvSpPr>
          <p:cNvPr id="3" name="Freccia in giù 2">
            <a:extLst>
              <a:ext uri="{FF2B5EF4-FFF2-40B4-BE49-F238E27FC236}">
                <a16:creationId xmlns:a16="http://schemas.microsoft.com/office/drawing/2014/main" id="{9A523735-4D48-C467-7C1A-0FAA8524471C}"/>
              </a:ext>
            </a:extLst>
          </p:cNvPr>
          <p:cNvSpPr/>
          <p:nvPr/>
        </p:nvSpPr>
        <p:spPr>
          <a:xfrm>
            <a:off x="9103360" y="3637915"/>
            <a:ext cx="883920" cy="8229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034" name="Picture 10" descr="Pittori Edili - Obiettivi e sfide del prossimo futuro - Associazione ...">
            <a:extLst>
              <a:ext uri="{FF2B5EF4-FFF2-40B4-BE49-F238E27FC236}">
                <a16:creationId xmlns:a16="http://schemas.microsoft.com/office/drawing/2014/main" id="{FC80EE66-326B-E8AA-E1FA-ED416E0B90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099" y="2765288"/>
            <a:ext cx="7856220" cy="3635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3249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524560-5693-6C28-B76B-F050A2136282}"/>
              </a:ext>
            </a:extLst>
          </p:cNvPr>
          <p:cNvSpPr>
            <a:spLocks noGrp="1"/>
          </p:cNvSpPr>
          <p:nvPr>
            <p:ph type="title"/>
          </p:nvPr>
        </p:nvSpPr>
        <p:spPr>
          <a:xfrm>
            <a:off x="241300" y="295836"/>
            <a:ext cx="11950700" cy="6290494"/>
          </a:xfrm>
        </p:spPr>
        <p:txBody>
          <a:bodyPr>
            <a:normAutofit/>
          </a:bodyPr>
          <a:lstStyle/>
          <a:p>
            <a:pPr algn="ctr"/>
            <a:r>
              <a:rPr lang="it-IT" sz="3000" cap="none" dirty="0">
                <a:solidFill>
                  <a:srgbClr val="8A0000"/>
                </a:solidFill>
                <a:latin typeface="Trebuchet MS" panose="020B0603020202020204" pitchFamily="34" charset="0"/>
              </a:rPr>
              <a:t>• Porre il problema nei termini del marketer, compreso il fatto di considerare i dati con un approccio di marketing.</a:t>
            </a:r>
            <a:br>
              <a:rPr lang="it-IT" sz="3000" cap="none" dirty="0">
                <a:solidFill>
                  <a:srgbClr val="8A0000"/>
                </a:solidFill>
                <a:latin typeface="Trebuchet MS" panose="020B0603020202020204" pitchFamily="34" charset="0"/>
              </a:rPr>
            </a:br>
            <a:br>
              <a:rPr lang="it-IT" sz="3000" cap="none" dirty="0">
                <a:solidFill>
                  <a:srgbClr val="8A0000"/>
                </a:solidFill>
                <a:latin typeface="Trebuchet MS" panose="020B0603020202020204" pitchFamily="34" charset="0"/>
              </a:rPr>
            </a:br>
            <a:br>
              <a:rPr lang="it-IT" sz="3000" cap="none" dirty="0">
                <a:solidFill>
                  <a:srgbClr val="8A0000"/>
                </a:solidFill>
                <a:latin typeface="Trebuchet MS" panose="020B0603020202020204" pitchFamily="34" charset="0"/>
              </a:rPr>
            </a:br>
            <a:r>
              <a:rPr lang="it-IT" sz="3000" cap="none" dirty="0">
                <a:solidFill>
                  <a:srgbClr val="8A0000"/>
                </a:solidFill>
                <a:latin typeface="Trebuchet MS" panose="020B0603020202020204" pitchFamily="34" charset="0"/>
              </a:rPr>
              <a:t>• Presentare i risultati in modo utile a risolvere il problema oggetto dell'indagine.</a:t>
            </a:r>
            <a:br>
              <a:rPr lang="it-IT" sz="3000" cap="none" dirty="0">
                <a:solidFill>
                  <a:srgbClr val="111B21"/>
                </a:solidFill>
                <a:latin typeface="Trebuchet MS" panose="020B0603020202020204" pitchFamily="34" charset="0"/>
              </a:rPr>
            </a:br>
            <a:endParaRPr lang="it-IT" sz="3000" cap="none" dirty="0">
              <a:latin typeface="Trebuchet MS" panose="020B0603020202020204" pitchFamily="34" charset="0"/>
            </a:endParaRPr>
          </a:p>
        </p:txBody>
      </p:sp>
    </p:spTree>
    <p:extLst>
      <p:ext uri="{BB962C8B-B14F-4D97-AF65-F5344CB8AC3E}">
        <p14:creationId xmlns:p14="http://schemas.microsoft.com/office/powerpoint/2010/main" val="2340672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524560-5693-6C28-B76B-F050A2136282}"/>
              </a:ext>
            </a:extLst>
          </p:cNvPr>
          <p:cNvSpPr>
            <a:spLocks noGrp="1"/>
          </p:cNvSpPr>
          <p:nvPr>
            <p:ph type="title"/>
          </p:nvPr>
        </p:nvSpPr>
        <p:spPr>
          <a:xfrm>
            <a:off x="241300" y="225288"/>
            <a:ext cx="11698909" cy="6361042"/>
          </a:xfrm>
        </p:spPr>
        <p:txBody>
          <a:bodyPr>
            <a:normAutofit/>
          </a:bodyPr>
          <a:lstStyle/>
          <a:p>
            <a:pPr algn="ctr"/>
            <a:r>
              <a:rPr lang="it-IT" sz="3000" cap="none" dirty="0">
                <a:solidFill>
                  <a:srgbClr val="8A0000"/>
                </a:solidFill>
                <a:latin typeface="Trebuchet MS" panose="020B0603020202020204" pitchFamily="34" charset="0"/>
              </a:rPr>
              <a:t>• Fornire supporto a specifiche analisi chiave: </a:t>
            </a:r>
            <a:r>
              <a:rPr lang="it-IT" sz="3000" cap="none" dirty="0">
                <a:solidFill>
                  <a:schemeClr val="accent3">
                    <a:lumMod val="75000"/>
                  </a:schemeClr>
                </a:solidFill>
                <a:latin typeface="Trebuchet MS" panose="020B0603020202020204" pitchFamily="34" charset="0"/>
              </a:rPr>
              <a:t>i marketer devono conoscere la segmentazione, la risposta del mercato, la raggiungibilità dei segmenti.</a:t>
            </a:r>
            <a:br>
              <a:rPr lang="it-IT" sz="3000" cap="none" dirty="0">
                <a:solidFill>
                  <a:srgbClr val="8A0000"/>
                </a:solidFill>
                <a:latin typeface="Trebuchet MS" panose="020B0603020202020204" pitchFamily="34" charset="0"/>
              </a:rPr>
            </a:br>
            <a:br>
              <a:rPr lang="it-IT" sz="3000" cap="none" dirty="0">
                <a:solidFill>
                  <a:srgbClr val="8A0000"/>
                </a:solidFill>
                <a:latin typeface="Trebuchet MS" panose="020B0603020202020204" pitchFamily="34" charset="0"/>
              </a:rPr>
            </a:br>
            <a:br>
              <a:rPr lang="it-IT" sz="3000" cap="none" dirty="0">
                <a:solidFill>
                  <a:srgbClr val="8A0000"/>
                </a:solidFill>
                <a:latin typeface="Trebuchet MS" panose="020B0603020202020204" pitchFamily="34" charset="0"/>
              </a:rPr>
            </a:br>
            <a:r>
              <a:rPr lang="it-IT" sz="3000" cap="none" dirty="0">
                <a:solidFill>
                  <a:srgbClr val="8A0000"/>
                </a:solidFill>
                <a:latin typeface="Trebuchet MS" panose="020B0603020202020204" pitchFamily="34" charset="0"/>
              </a:rPr>
              <a:t>• Fornire supporto a un processo di esplorazione ampio e iterativo.</a:t>
            </a:r>
            <a:endParaRPr lang="it-IT" sz="3000" dirty="0">
              <a:solidFill>
                <a:srgbClr val="8A0000"/>
              </a:solidFill>
              <a:latin typeface="Trebuchet MS" panose="020B0603020202020204" pitchFamily="34" charset="0"/>
            </a:endParaRPr>
          </a:p>
        </p:txBody>
      </p:sp>
    </p:spTree>
    <p:extLst>
      <p:ext uri="{BB962C8B-B14F-4D97-AF65-F5344CB8AC3E}">
        <p14:creationId xmlns:p14="http://schemas.microsoft.com/office/powerpoint/2010/main" val="3781391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524560-5693-6C28-B76B-F050A2136282}"/>
              </a:ext>
            </a:extLst>
          </p:cNvPr>
          <p:cNvSpPr>
            <a:spLocks noGrp="1"/>
          </p:cNvSpPr>
          <p:nvPr>
            <p:ph type="title"/>
          </p:nvPr>
        </p:nvSpPr>
        <p:spPr>
          <a:xfrm>
            <a:off x="241300" y="225288"/>
            <a:ext cx="11698909" cy="6361042"/>
          </a:xfrm>
        </p:spPr>
        <p:txBody>
          <a:bodyPr>
            <a:normAutofit/>
          </a:bodyPr>
          <a:lstStyle/>
          <a:p>
            <a:pPr algn="ctr"/>
            <a:r>
              <a:rPr lang="it-IT" sz="4000" b="1" dirty="0">
                <a:solidFill>
                  <a:srgbClr val="8A0000"/>
                </a:solidFill>
                <a:latin typeface="Trebuchet MS" panose="020B0603020202020204" pitchFamily="34" charset="0"/>
              </a:rPr>
              <a:t>METODI DI RICERCA ONLINE</a:t>
            </a:r>
          </a:p>
        </p:txBody>
      </p:sp>
    </p:spTree>
    <p:extLst>
      <p:ext uri="{BB962C8B-B14F-4D97-AF65-F5344CB8AC3E}">
        <p14:creationId xmlns:p14="http://schemas.microsoft.com/office/powerpoint/2010/main" val="3136099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055" name="Straight Connector 2054">
            <a:extLst>
              <a:ext uri="{FF2B5EF4-FFF2-40B4-BE49-F238E27FC236}">
                <a16:creationId xmlns:a16="http://schemas.microsoft.com/office/drawing/2014/main" id="{358D3741-4ACF-4DA5-ABD5-0C432115CD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057" name="Rectangle 2056">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936B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B9524560-5693-6C28-B76B-F050A2136282}"/>
              </a:ext>
            </a:extLst>
          </p:cNvPr>
          <p:cNvSpPr>
            <a:spLocks noGrp="1"/>
          </p:cNvSpPr>
          <p:nvPr>
            <p:ph type="title"/>
          </p:nvPr>
        </p:nvSpPr>
        <p:spPr>
          <a:xfrm>
            <a:off x="524256" y="4767072"/>
            <a:ext cx="6594189" cy="1625210"/>
          </a:xfrm>
        </p:spPr>
        <p:txBody>
          <a:bodyPr vert="horz" lIns="91440" tIns="45720" rIns="91440" bIns="45720" rtlCol="0" anchor="ctr">
            <a:normAutofit/>
          </a:bodyPr>
          <a:lstStyle/>
          <a:p>
            <a:pPr algn="r"/>
            <a:r>
              <a:rPr lang="en-US" sz="3100">
                <a:solidFill>
                  <a:srgbClr val="FFFFFF"/>
                </a:solidFill>
              </a:rPr>
              <a:t>Oggi sono disponibili </a:t>
            </a:r>
            <a:r>
              <a:rPr lang="en-US" sz="3100">
                <a:solidFill>
                  <a:srgbClr val="FFFFFF"/>
                </a:solidFill>
                <a:effectLst>
                  <a:outerShdw blurRad="38100" dist="38100" dir="2700000" algn="tl">
                    <a:srgbClr val="000000">
                      <a:alpha val="43137"/>
                    </a:srgbClr>
                  </a:outerShdw>
                </a:effectLst>
              </a:rPr>
              <a:t>online</a:t>
            </a:r>
            <a:r>
              <a:rPr lang="en-US" sz="3100">
                <a:solidFill>
                  <a:srgbClr val="FFFFFF"/>
                </a:solidFill>
              </a:rPr>
              <a:t> strumenti e servizi con un'ampia gamma di funzioni e una gamma di prezzi altrettanto ampia. </a:t>
            </a:r>
          </a:p>
        </p:txBody>
      </p:sp>
      <p:pic>
        <p:nvPicPr>
          <p:cNvPr id="2050" name="Picture 2" descr="sondaggi online – Guadagnare.Info">
            <a:extLst>
              <a:ext uri="{FF2B5EF4-FFF2-40B4-BE49-F238E27FC236}">
                <a16:creationId xmlns:a16="http://schemas.microsoft.com/office/drawing/2014/main" id="{AE539BE5-7875-FA57-BE77-49002898C5A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337"/>
          <a:stretch/>
        </p:blipFill>
        <p:spPr bwMode="auto">
          <a:xfrm>
            <a:off x="327547" y="321733"/>
            <a:ext cx="7058306" cy="4107392"/>
          </a:xfrm>
          <a:prstGeom prst="rect">
            <a:avLst/>
          </a:prstGeom>
          <a:noFill/>
          <a:extLst>
            <a:ext uri="{909E8E84-426E-40DD-AFC4-6F175D3DCCD1}">
              <a14:hiddenFill xmlns:a14="http://schemas.microsoft.com/office/drawing/2010/main">
                <a:solidFill>
                  <a:srgbClr val="FFFFFF"/>
                </a:solidFill>
              </a14:hiddenFill>
            </a:ext>
          </a:extLst>
        </p:spPr>
      </p:pic>
      <p:sp>
        <p:nvSpPr>
          <p:cNvPr id="2059" name="Rectangle 2058">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asellaDiTesto 3">
            <a:extLst>
              <a:ext uri="{FF2B5EF4-FFF2-40B4-BE49-F238E27FC236}">
                <a16:creationId xmlns:a16="http://schemas.microsoft.com/office/drawing/2014/main" id="{A155B893-D32F-6891-7B2F-EE38946356C8}"/>
              </a:ext>
            </a:extLst>
          </p:cNvPr>
          <p:cNvSpPr txBox="1"/>
          <p:nvPr/>
        </p:nvSpPr>
        <p:spPr>
          <a:xfrm>
            <a:off x="8029319" y="917725"/>
            <a:ext cx="3424739" cy="4852362"/>
          </a:xfrm>
          <a:prstGeom prst="rect">
            <a:avLst/>
          </a:prstGeom>
        </p:spPr>
        <p:txBody>
          <a:bodyPr vert="horz" lIns="45720" tIns="45720" rIns="45720" bIns="45720" rtlCol="0" anchor="ctr">
            <a:normAutofit/>
          </a:bodyPr>
          <a:lstStyle/>
          <a:p>
            <a:pPr defTabSz="914400">
              <a:lnSpc>
                <a:spcPct val="90000"/>
              </a:lnSpc>
              <a:spcAft>
                <a:spcPts val="600"/>
              </a:spcAft>
              <a:buClr>
                <a:schemeClr val="accent1"/>
              </a:buClr>
            </a:pPr>
            <a:r>
              <a:rPr lang="en-US" cap="none">
                <a:solidFill>
                  <a:srgbClr val="FFFFFF"/>
                </a:solidFill>
              </a:rPr>
              <a:t>Per i marketer che fanno ricerca sui mercati internazionali, i </a:t>
            </a:r>
            <a:r>
              <a:rPr lang="en-US" cap="none">
                <a:solidFill>
                  <a:srgbClr val="FFFFFF"/>
                </a:solidFill>
                <a:effectLst>
                  <a:outerShdw blurRad="38100" dist="38100" dir="2700000" algn="tl">
                    <a:srgbClr val="000000">
                      <a:alpha val="43137"/>
                    </a:srgbClr>
                  </a:outerShdw>
                </a:effectLst>
              </a:rPr>
              <a:t>vantaggi e gli svantaggi </a:t>
            </a:r>
            <a:r>
              <a:rPr lang="en-US" cap="none">
                <a:solidFill>
                  <a:srgbClr val="FFFFFF"/>
                </a:solidFill>
              </a:rPr>
              <a:t>principali dei sondaggi online sono i seguenti.</a:t>
            </a:r>
            <a:endParaRPr lang="en-US">
              <a:solidFill>
                <a:srgbClr val="FFFFFF"/>
              </a:solidFill>
            </a:endParaRPr>
          </a:p>
        </p:txBody>
      </p:sp>
      <p:sp>
        <p:nvSpPr>
          <p:cNvPr id="5" name="Freccia in giù 4">
            <a:extLst>
              <a:ext uri="{FF2B5EF4-FFF2-40B4-BE49-F238E27FC236}">
                <a16:creationId xmlns:a16="http://schemas.microsoft.com/office/drawing/2014/main" id="{BB13D25C-1A4B-DFAB-E969-77458EA4AA44}"/>
              </a:ext>
            </a:extLst>
          </p:cNvPr>
          <p:cNvSpPr/>
          <p:nvPr/>
        </p:nvSpPr>
        <p:spPr>
          <a:xfrm>
            <a:off x="10312400" y="4338320"/>
            <a:ext cx="741680" cy="914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360903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029C29B9-CB4D-43C1-81A2-0CABE34D1F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Freeform 16">
            <a:extLst>
              <a:ext uri="{FF2B5EF4-FFF2-40B4-BE49-F238E27FC236}">
                <a16:creationId xmlns:a16="http://schemas.microsoft.com/office/drawing/2014/main" id="{3D3C324F-764C-4793-82E3-29433BD86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prstClr val="white"/>
              </a:solidFill>
            </a:endParaRPr>
          </a:p>
        </p:txBody>
      </p:sp>
      <p:sp>
        <p:nvSpPr>
          <p:cNvPr id="14" name="Rectangle 13">
            <a:extLst>
              <a:ext uri="{FF2B5EF4-FFF2-40B4-BE49-F238E27FC236}">
                <a16:creationId xmlns:a16="http://schemas.microsoft.com/office/drawing/2014/main" id="{2548D050-E9F5-4254-9046-E930F9EFD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484632"/>
            <a:ext cx="3089526" cy="588563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AC0431B-4141-4092-BB4D-F50414DC16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7745" y="484632"/>
            <a:ext cx="7794722" cy="35050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22F0578-56FA-494E-8E00-3E94B6863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4150595"/>
            <a:ext cx="7798447" cy="221966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B9524560-5693-6C28-B76B-F050A2136282}"/>
              </a:ext>
            </a:extLst>
          </p:cNvPr>
          <p:cNvSpPr>
            <a:spLocks noGrp="1"/>
          </p:cNvSpPr>
          <p:nvPr>
            <p:ph type="title"/>
          </p:nvPr>
        </p:nvSpPr>
        <p:spPr>
          <a:xfrm>
            <a:off x="4238185" y="4470959"/>
            <a:ext cx="7132226" cy="1577572"/>
          </a:xfrm>
        </p:spPr>
        <p:txBody>
          <a:bodyPr vert="horz" lIns="91440" tIns="45720" rIns="91440" bIns="45720" rtlCol="0" anchor="ctr">
            <a:normAutofit fontScale="90000"/>
          </a:bodyPr>
          <a:lstStyle/>
          <a:p>
            <a:r>
              <a:rPr lang="en-US" sz="2200" dirty="0"/>
              <a:t>• </a:t>
            </a:r>
            <a:r>
              <a:rPr lang="en-US" sz="2200" b="1" dirty="0" err="1"/>
              <a:t>implicazioni</a:t>
            </a:r>
            <a:r>
              <a:rPr lang="en-US" sz="2200" b="1" dirty="0"/>
              <a:t> </a:t>
            </a:r>
            <a:r>
              <a:rPr lang="en-US" sz="2200" b="1" dirty="0" err="1"/>
              <a:t>scarse</a:t>
            </a:r>
            <a:r>
              <a:rPr lang="en-US" sz="2200" b="1" dirty="0"/>
              <a:t> in termini di </a:t>
            </a:r>
            <a:r>
              <a:rPr lang="en-US" sz="2200" b="1" dirty="0" err="1"/>
              <a:t>risorse</a:t>
            </a:r>
            <a:r>
              <a:rPr lang="en-US" sz="2200" b="1" dirty="0"/>
              <a:t> </a:t>
            </a:r>
            <a:r>
              <a:rPr lang="en-US" sz="2200" b="1" dirty="0" err="1"/>
              <a:t>finanziarie</a:t>
            </a:r>
            <a:r>
              <a:rPr lang="en-US" sz="2200" b="1" dirty="0"/>
              <a:t>:</a:t>
            </a:r>
            <a:br>
              <a:rPr lang="en-US" sz="2200" b="1" dirty="0"/>
            </a:br>
            <a:br>
              <a:rPr lang="en-US" sz="2200" b="1" dirty="0"/>
            </a:br>
            <a:r>
              <a:rPr lang="en-US" sz="2200" dirty="0"/>
              <a:t>non </a:t>
            </a:r>
            <a:r>
              <a:rPr lang="en-US" sz="2200" dirty="0" err="1"/>
              <a:t>c'è</a:t>
            </a:r>
            <a:r>
              <a:rPr lang="en-US" sz="2200" dirty="0"/>
              <a:t> </a:t>
            </a:r>
            <a:r>
              <a:rPr lang="en-US" sz="2200" dirty="0" err="1"/>
              <a:t>correlazione</a:t>
            </a:r>
            <a:r>
              <a:rPr lang="en-US" sz="2200" dirty="0"/>
              <a:t> </a:t>
            </a:r>
            <a:r>
              <a:rPr lang="en-US" sz="2200" dirty="0" err="1"/>
              <a:t>diretta</a:t>
            </a:r>
            <a:r>
              <a:rPr lang="en-US" sz="2200" dirty="0"/>
              <a:t> </a:t>
            </a:r>
            <a:r>
              <a:rPr lang="en-US" sz="2200" dirty="0" err="1"/>
              <a:t>tra</a:t>
            </a:r>
            <a:r>
              <a:rPr lang="en-US" sz="2200" dirty="0"/>
              <a:t> </a:t>
            </a:r>
            <a:r>
              <a:rPr lang="en-US" sz="2200" dirty="0" err="1"/>
              <a:t>l'ampiezza</a:t>
            </a:r>
            <a:r>
              <a:rPr lang="en-US" sz="2200" dirty="0"/>
              <a:t> </a:t>
            </a:r>
            <a:r>
              <a:rPr lang="en-US" sz="2200" dirty="0" err="1"/>
              <a:t>dei</a:t>
            </a:r>
            <a:r>
              <a:rPr lang="en-US" sz="2200" dirty="0"/>
              <a:t> </a:t>
            </a:r>
            <a:r>
              <a:rPr lang="en-US" sz="2200" dirty="0" err="1"/>
              <a:t>sondaggi</a:t>
            </a:r>
            <a:r>
              <a:rPr lang="en-US" sz="2200" dirty="0"/>
              <a:t> online e la </a:t>
            </a:r>
            <a:r>
              <a:rPr lang="en-US" sz="2200" dirty="0" err="1"/>
              <a:t>dimensione</a:t>
            </a:r>
            <a:r>
              <a:rPr lang="en-US" sz="2200" dirty="0"/>
              <a:t> </a:t>
            </a:r>
            <a:r>
              <a:rPr lang="en-US" sz="2200" dirty="0" err="1"/>
              <a:t>finanziaria</a:t>
            </a:r>
            <a:r>
              <a:rPr lang="en-US" sz="2200" dirty="0"/>
              <a:t>; le </a:t>
            </a:r>
            <a:r>
              <a:rPr lang="en-US" sz="2200" dirty="0" err="1"/>
              <a:t>indagini</a:t>
            </a:r>
            <a:r>
              <a:rPr lang="en-US" sz="2200" dirty="0"/>
              <a:t> </a:t>
            </a:r>
            <a:r>
              <a:rPr lang="en-US" sz="2200" dirty="0" err="1"/>
              <a:t>su</a:t>
            </a:r>
            <a:r>
              <a:rPr lang="en-US" sz="2200" dirty="0"/>
              <a:t> </a:t>
            </a:r>
            <a:r>
              <a:rPr lang="en-US" sz="2200" dirty="0" err="1"/>
              <a:t>vasta</a:t>
            </a:r>
            <a:r>
              <a:rPr lang="en-US" sz="2200" dirty="0"/>
              <a:t> </a:t>
            </a:r>
            <a:r>
              <a:rPr lang="en-US" sz="2200" dirty="0" err="1"/>
              <a:t>scala</a:t>
            </a:r>
            <a:r>
              <a:rPr lang="en-US" sz="2200" dirty="0"/>
              <a:t> non </a:t>
            </a:r>
            <a:r>
              <a:rPr lang="en-US" sz="2200" dirty="0" err="1"/>
              <a:t>richiedono</a:t>
            </a:r>
            <a:r>
              <a:rPr lang="en-US" sz="2200" dirty="0"/>
              <a:t> </a:t>
            </a:r>
            <a:r>
              <a:rPr lang="en-US" sz="2200" dirty="0" err="1"/>
              <a:t>una</a:t>
            </a:r>
            <a:r>
              <a:rPr lang="en-US" sz="2200" dirty="0"/>
              <a:t> </a:t>
            </a:r>
            <a:r>
              <a:rPr lang="en-US" sz="2200" dirty="0" err="1"/>
              <a:t>quantità</a:t>
            </a:r>
            <a:r>
              <a:rPr lang="en-US" sz="2200" dirty="0"/>
              <a:t> di </a:t>
            </a:r>
            <a:r>
              <a:rPr lang="en-US" sz="2200" dirty="0" err="1"/>
              <a:t>risorse</a:t>
            </a:r>
            <a:r>
              <a:rPr lang="en-US" sz="2200" dirty="0"/>
              <a:t> </a:t>
            </a:r>
            <a:r>
              <a:rPr lang="en-US" sz="2200" dirty="0" err="1"/>
              <a:t>finanziarie</a:t>
            </a:r>
            <a:r>
              <a:rPr lang="en-US" sz="2200" dirty="0"/>
              <a:t> </a:t>
            </a:r>
            <a:r>
              <a:rPr lang="en-US" sz="2200" dirty="0" err="1"/>
              <a:t>maggiore</a:t>
            </a:r>
            <a:r>
              <a:rPr lang="en-US" sz="2200" dirty="0"/>
              <a:t> di </a:t>
            </a:r>
            <a:r>
              <a:rPr lang="en-US" sz="2200" dirty="0" err="1"/>
              <a:t>quella</a:t>
            </a:r>
            <a:r>
              <a:rPr lang="en-US" sz="2200" dirty="0"/>
              <a:t> </a:t>
            </a:r>
            <a:r>
              <a:rPr lang="en-US" sz="2200" dirty="0" err="1"/>
              <a:t>richiesta</a:t>
            </a:r>
            <a:r>
              <a:rPr lang="en-US" sz="2200" dirty="0"/>
              <a:t> da </a:t>
            </a:r>
            <a:r>
              <a:rPr lang="en-US" sz="2200" dirty="0" err="1"/>
              <a:t>indagini</a:t>
            </a:r>
            <a:r>
              <a:rPr lang="en-US" sz="2200" dirty="0"/>
              <a:t> </a:t>
            </a:r>
            <a:r>
              <a:rPr lang="en-US" sz="2200" dirty="0" err="1"/>
              <a:t>limitate</a:t>
            </a:r>
            <a:r>
              <a:rPr lang="en-US" sz="2200" dirty="0"/>
              <a:t>.</a:t>
            </a:r>
          </a:p>
        </p:txBody>
      </p:sp>
      <p:sp>
        <p:nvSpPr>
          <p:cNvPr id="3" name="CasellaDiTesto 2">
            <a:extLst>
              <a:ext uri="{FF2B5EF4-FFF2-40B4-BE49-F238E27FC236}">
                <a16:creationId xmlns:a16="http://schemas.microsoft.com/office/drawing/2014/main" id="{0B65851C-0404-2DE2-463B-2FDEDFB8C0EA}"/>
              </a:ext>
            </a:extLst>
          </p:cNvPr>
          <p:cNvSpPr txBox="1"/>
          <p:nvPr/>
        </p:nvSpPr>
        <p:spPr>
          <a:xfrm>
            <a:off x="4213899" y="804998"/>
            <a:ext cx="7156511" cy="2871216"/>
          </a:xfrm>
          <a:prstGeom prst="rect">
            <a:avLst/>
          </a:prstGeom>
        </p:spPr>
        <p:txBody>
          <a:bodyPr vert="horz" lIns="45720" tIns="45720" rIns="45720" bIns="45720" rtlCol="0" anchor="ctr">
            <a:normAutofit/>
          </a:bodyPr>
          <a:lstStyle/>
          <a:p>
            <a:pPr defTabSz="914400">
              <a:lnSpc>
                <a:spcPct val="90000"/>
              </a:lnSpc>
              <a:spcAft>
                <a:spcPts val="600"/>
              </a:spcAft>
              <a:buClr>
                <a:schemeClr val="accent1"/>
              </a:buClr>
            </a:pPr>
            <a:r>
              <a:rPr lang="en-US" sz="2200" cap="none" dirty="0">
                <a:solidFill>
                  <a:srgbClr val="FFFFFF"/>
                </a:solidFill>
              </a:rPr>
              <a:t>• </a:t>
            </a:r>
            <a:r>
              <a:rPr lang="en-US" sz="2200" b="1" cap="none" dirty="0">
                <a:solidFill>
                  <a:srgbClr val="FFFFFF"/>
                </a:solidFill>
              </a:rPr>
              <a:t>Tempi di </a:t>
            </a:r>
            <a:r>
              <a:rPr lang="en-US" sz="2200" b="1" cap="none" dirty="0" err="1">
                <a:solidFill>
                  <a:srgbClr val="FFFFFF"/>
                </a:solidFill>
              </a:rPr>
              <a:t>risposta</a:t>
            </a:r>
            <a:r>
              <a:rPr lang="en-US" sz="2200" b="1" cap="none" dirty="0">
                <a:solidFill>
                  <a:srgbClr val="FFFFFF"/>
                </a:solidFill>
              </a:rPr>
              <a:t> </a:t>
            </a:r>
            <a:r>
              <a:rPr lang="en-US" sz="2200" b="1" cap="none" dirty="0" err="1">
                <a:solidFill>
                  <a:srgbClr val="FFFFFF"/>
                </a:solidFill>
              </a:rPr>
              <a:t>brevi</a:t>
            </a:r>
            <a:r>
              <a:rPr lang="en-US" sz="2200" b="1" cap="none" dirty="0">
                <a:solidFill>
                  <a:srgbClr val="FFFFFF"/>
                </a:solidFill>
              </a:rPr>
              <a:t>: </a:t>
            </a:r>
          </a:p>
          <a:p>
            <a:pPr defTabSz="914400">
              <a:lnSpc>
                <a:spcPct val="90000"/>
              </a:lnSpc>
              <a:spcAft>
                <a:spcPts val="600"/>
              </a:spcAft>
              <a:buClr>
                <a:schemeClr val="accent1"/>
              </a:buClr>
            </a:pPr>
            <a:endParaRPr lang="en-US" sz="2200" b="1" dirty="0">
              <a:solidFill>
                <a:srgbClr val="FFFFFF"/>
              </a:solidFill>
            </a:endParaRPr>
          </a:p>
          <a:p>
            <a:pPr defTabSz="914400">
              <a:lnSpc>
                <a:spcPct val="90000"/>
              </a:lnSpc>
              <a:spcAft>
                <a:spcPts val="600"/>
              </a:spcAft>
              <a:buClr>
                <a:schemeClr val="accent1"/>
              </a:buClr>
            </a:pPr>
            <a:r>
              <a:rPr lang="en-US" sz="2200" cap="none" dirty="0" err="1">
                <a:solidFill>
                  <a:srgbClr val="FFFFFF"/>
                </a:solidFill>
              </a:rPr>
              <a:t>i</a:t>
            </a:r>
            <a:r>
              <a:rPr lang="en-US" sz="2200" cap="none" dirty="0">
                <a:solidFill>
                  <a:srgbClr val="FFFFFF"/>
                </a:solidFill>
              </a:rPr>
              <a:t> </a:t>
            </a:r>
            <a:r>
              <a:rPr lang="en-US" sz="2200" cap="none" dirty="0" err="1">
                <a:solidFill>
                  <a:srgbClr val="FFFFFF"/>
                </a:solidFill>
              </a:rPr>
              <a:t>sondaggi</a:t>
            </a:r>
            <a:r>
              <a:rPr lang="en-US" sz="2200" cap="none" dirty="0">
                <a:solidFill>
                  <a:srgbClr val="FFFFFF"/>
                </a:solidFill>
              </a:rPr>
              <a:t> online </a:t>
            </a:r>
            <a:r>
              <a:rPr lang="en-US" sz="2200" cap="none" dirty="0" err="1">
                <a:solidFill>
                  <a:srgbClr val="FFFFFF"/>
                </a:solidFill>
              </a:rPr>
              <a:t>consentono</a:t>
            </a:r>
            <a:r>
              <a:rPr lang="en-US" sz="2200" cap="none" dirty="0">
                <a:solidFill>
                  <a:srgbClr val="FFFFFF"/>
                </a:solidFill>
              </a:rPr>
              <a:t> di </a:t>
            </a:r>
            <a:r>
              <a:rPr lang="en-US" sz="2200" cap="none" dirty="0" err="1">
                <a:solidFill>
                  <a:srgbClr val="FFFFFF"/>
                </a:solidFill>
              </a:rPr>
              <a:t>recapitare</a:t>
            </a:r>
            <a:r>
              <a:rPr lang="en-US" sz="2200" cap="none" dirty="0">
                <a:solidFill>
                  <a:srgbClr val="FFFFFF"/>
                </a:solidFill>
              </a:rPr>
              <a:t> </a:t>
            </a:r>
            <a:r>
              <a:rPr lang="en-US" sz="2200" cap="none" dirty="0" err="1">
                <a:solidFill>
                  <a:srgbClr val="FFFFFF"/>
                </a:solidFill>
              </a:rPr>
              <a:t>i</a:t>
            </a:r>
            <a:r>
              <a:rPr lang="en-US" sz="2200" cap="none" dirty="0">
                <a:solidFill>
                  <a:srgbClr val="FFFFFF"/>
                </a:solidFill>
              </a:rPr>
              <a:t> </a:t>
            </a:r>
            <a:r>
              <a:rPr lang="en-US" sz="2200" cap="none" dirty="0" err="1">
                <a:solidFill>
                  <a:srgbClr val="FFFFFF"/>
                </a:solidFill>
              </a:rPr>
              <a:t>questionari</a:t>
            </a:r>
            <a:r>
              <a:rPr lang="en-US" sz="2200" cap="none" dirty="0">
                <a:solidFill>
                  <a:srgbClr val="FFFFFF"/>
                </a:solidFill>
              </a:rPr>
              <a:t> in tempo </a:t>
            </a:r>
            <a:r>
              <a:rPr lang="en-US" sz="2200" cap="none" dirty="0" err="1">
                <a:solidFill>
                  <a:srgbClr val="FFFFFF"/>
                </a:solidFill>
              </a:rPr>
              <a:t>reale</a:t>
            </a:r>
            <a:r>
              <a:rPr lang="en-US" sz="2200" cap="none" dirty="0">
                <a:solidFill>
                  <a:srgbClr val="FFFFFF"/>
                </a:solidFill>
              </a:rPr>
              <a:t>, </a:t>
            </a:r>
            <a:r>
              <a:rPr lang="en-US" sz="2200" cap="none" dirty="0" err="1">
                <a:solidFill>
                  <a:srgbClr val="FFFFFF"/>
                </a:solidFill>
              </a:rPr>
              <a:t>indipendentemente</a:t>
            </a:r>
            <a:r>
              <a:rPr lang="en-US" sz="2200" cap="none" dirty="0">
                <a:solidFill>
                  <a:srgbClr val="FFFFFF"/>
                </a:solidFill>
              </a:rPr>
              <a:t> </a:t>
            </a:r>
            <a:r>
              <a:rPr lang="en-US" sz="2200" cap="none" dirty="0" err="1">
                <a:solidFill>
                  <a:srgbClr val="FFFFFF"/>
                </a:solidFill>
              </a:rPr>
              <a:t>dalla</a:t>
            </a:r>
            <a:r>
              <a:rPr lang="en-US" sz="2200" cap="none" dirty="0">
                <a:solidFill>
                  <a:srgbClr val="FFFFFF"/>
                </a:solidFill>
              </a:rPr>
              <a:t> </a:t>
            </a:r>
            <a:r>
              <a:rPr lang="en-US" sz="2200" cap="none" dirty="0" err="1">
                <a:solidFill>
                  <a:srgbClr val="FFFFFF"/>
                </a:solidFill>
              </a:rPr>
              <a:t>localizzazione</a:t>
            </a:r>
            <a:r>
              <a:rPr lang="en-US" sz="2200" cap="none" dirty="0">
                <a:solidFill>
                  <a:srgbClr val="FFFFFF"/>
                </a:solidFill>
              </a:rPr>
              <a:t> </a:t>
            </a:r>
            <a:r>
              <a:rPr lang="en-US" sz="2200" cap="none" dirty="0" err="1">
                <a:solidFill>
                  <a:srgbClr val="FFFFFF"/>
                </a:solidFill>
              </a:rPr>
              <a:t>geografica</a:t>
            </a:r>
            <a:r>
              <a:rPr lang="en-US" sz="2200" cap="none" dirty="0">
                <a:solidFill>
                  <a:srgbClr val="FFFFFF"/>
                </a:solidFill>
              </a:rPr>
              <a:t> </a:t>
            </a:r>
            <a:r>
              <a:rPr lang="en-US" sz="2200" cap="none" dirty="0" err="1">
                <a:solidFill>
                  <a:srgbClr val="FFFFFF"/>
                </a:solidFill>
              </a:rPr>
              <a:t>dei</a:t>
            </a:r>
            <a:r>
              <a:rPr lang="en-US" sz="2200" cap="none" dirty="0">
                <a:solidFill>
                  <a:srgbClr val="FFFFFF"/>
                </a:solidFill>
              </a:rPr>
              <a:t> </a:t>
            </a:r>
            <a:r>
              <a:rPr lang="en-US" sz="2200" cap="none" dirty="0" err="1">
                <a:solidFill>
                  <a:srgbClr val="FFFFFF"/>
                </a:solidFill>
              </a:rPr>
              <a:t>destinatari</a:t>
            </a:r>
            <a:r>
              <a:rPr lang="en-US" sz="2200" cap="none" dirty="0">
                <a:solidFill>
                  <a:srgbClr val="FFFFFF"/>
                </a:solidFill>
              </a:rPr>
              <a:t>. Lo </a:t>
            </a:r>
            <a:r>
              <a:rPr lang="en-US" sz="2200" cap="none" dirty="0" err="1">
                <a:solidFill>
                  <a:srgbClr val="FFFFFF"/>
                </a:solidFill>
              </a:rPr>
              <a:t>svolgimento</a:t>
            </a:r>
            <a:r>
              <a:rPr lang="en-US" sz="2200" cap="none" dirty="0">
                <a:solidFill>
                  <a:srgbClr val="FFFFFF"/>
                </a:solidFill>
              </a:rPr>
              <a:t> </a:t>
            </a:r>
            <a:r>
              <a:rPr lang="en-US" sz="2200" cap="none" dirty="0" err="1">
                <a:solidFill>
                  <a:srgbClr val="FFFFFF"/>
                </a:solidFill>
              </a:rPr>
              <a:t>rapido</a:t>
            </a:r>
            <a:r>
              <a:rPr lang="en-US" sz="2200" cap="none" dirty="0">
                <a:solidFill>
                  <a:srgbClr val="FFFFFF"/>
                </a:solidFill>
              </a:rPr>
              <a:t> </a:t>
            </a:r>
            <a:r>
              <a:rPr lang="en-US" sz="2200" cap="none" dirty="0" err="1">
                <a:solidFill>
                  <a:srgbClr val="FFFFFF"/>
                </a:solidFill>
              </a:rPr>
              <a:t>dell'indagine</a:t>
            </a:r>
            <a:r>
              <a:rPr lang="en-US" sz="2200" cap="none" dirty="0">
                <a:solidFill>
                  <a:srgbClr val="FFFFFF"/>
                </a:solidFill>
              </a:rPr>
              <a:t> </a:t>
            </a:r>
            <a:r>
              <a:rPr lang="en-US" sz="2200" cap="none" dirty="0" err="1">
                <a:solidFill>
                  <a:srgbClr val="FFFFFF"/>
                </a:solidFill>
              </a:rPr>
              <a:t>consente</a:t>
            </a:r>
            <a:r>
              <a:rPr lang="en-US" sz="2200" cap="none" dirty="0">
                <a:solidFill>
                  <a:srgbClr val="FFFFFF"/>
                </a:solidFill>
              </a:rPr>
              <a:t> di </a:t>
            </a:r>
            <a:r>
              <a:rPr lang="en-US" sz="2200" cap="none" dirty="0" err="1">
                <a:solidFill>
                  <a:srgbClr val="FFFFFF"/>
                </a:solidFill>
              </a:rPr>
              <a:t>avere</a:t>
            </a:r>
            <a:r>
              <a:rPr lang="en-US" sz="2200" cap="none" dirty="0">
                <a:solidFill>
                  <a:srgbClr val="FFFFFF"/>
                </a:solidFill>
              </a:rPr>
              <a:t> la </a:t>
            </a:r>
            <a:r>
              <a:rPr lang="en-US" sz="2200" cap="none" dirty="0" err="1">
                <a:solidFill>
                  <a:srgbClr val="FFFFFF"/>
                </a:solidFill>
              </a:rPr>
              <a:t>maggior</a:t>
            </a:r>
            <a:r>
              <a:rPr lang="en-US" sz="2200" cap="none" dirty="0">
                <a:solidFill>
                  <a:srgbClr val="FFFFFF"/>
                </a:solidFill>
              </a:rPr>
              <a:t> </a:t>
            </a:r>
            <a:r>
              <a:rPr lang="en-US" sz="2200" cap="none" dirty="0" err="1">
                <a:solidFill>
                  <a:srgbClr val="FFFFFF"/>
                </a:solidFill>
              </a:rPr>
              <a:t>parte</a:t>
            </a:r>
            <a:r>
              <a:rPr lang="en-US" sz="2200" cap="none" dirty="0">
                <a:solidFill>
                  <a:srgbClr val="FFFFFF"/>
                </a:solidFill>
              </a:rPr>
              <a:t> </a:t>
            </a:r>
            <a:r>
              <a:rPr lang="en-US" sz="2200" cap="none" dirty="0" err="1">
                <a:solidFill>
                  <a:srgbClr val="FFFFFF"/>
                </a:solidFill>
              </a:rPr>
              <a:t>dei</a:t>
            </a:r>
            <a:r>
              <a:rPr lang="en-US" sz="2200" cap="none" dirty="0">
                <a:solidFill>
                  <a:srgbClr val="FFFFFF"/>
                </a:solidFill>
              </a:rPr>
              <a:t> </a:t>
            </a:r>
            <a:r>
              <a:rPr lang="en-US" sz="2200" cap="none" dirty="0" err="1">
                <a:solidFill>
                  <a:srgbClr val="FFFFFF"/>
                </a:solidFill>
              </a:rPr>
              <a:t>risultati</a:t>
            </a:r>
            <a:r>
              <a:rPr lang="en-US" sz="2200" cap="none" dirty="0">
                <a:solidFill>
                  <a:srgbClr val="FFFFFF"/>
                </a:solidFill>
              </a:rPr>
              <a:t> </a:t>
            </a:r>
            <a:r>
              <a:rPr lang="en-US" sz="2200" cap="none" dirty="0" err="1">
                <a:solidFill>
                  <a:srgbClr val="FFFFFF"/>
                </a:solidFill>
              </a:rPr>
              <a:t>entro</a:t>
            </a:r>
            <a:r>
              <a:rPr lang="en-US" sz="2200" cap="none" dirty="0">
                <a:solidFill>
                  <a:srgbClr val="FFFFFF"/>
                </a:solidFill>
              </a:rPr>
              <a:t> </a:t>
            </a:r>
            <a:r>
              <a:rPr lang="en-US" sz="2200" cap="none" dirty="0" err="1">
                <a:solidFill>
                  <a:srgbClr val="FFFFFF"/>
                </a:solidFill>
              </a:rPr>
              <a:t>una</a:t>
            </a:r>
            <a:r>
              <a:rPr lang="en-US" sz="2200" cap="none" dirty="0">
                <a:solidFill>
                  <a:srgbClr val="FFFFFF"/>
                </a:solidFill>
              </a:rPr>
              <a:t> </a:t>
            </a:r>
            <a:r>
              <a:rPr lang="en-US" sz="2200" cap="none" dirty="0" err="1">
                <a:solidFill>
                  <a:srgbClr val="FFFFFF"/>
                </a:solidFill>
              </a:rPr>
              <a:t>settimana</a:t>
            </a:r>
            <a:r>
              <a:rPr lang="en-US" sz="2200" cap="none" dirty="0">
                <a:solidFill>
                  <a:srgbClr val="FFFFFF"/>
                </a:solidFill>
              </a:rPr>
              <a:t> circa.</a:t>
            </a:r>
            <a:endParaRPr lang="en-US" sz="2200" dirty="0">
              <a:solidFill>
                <a:srgbClr val="FFFFFF"/>
              </a:solidFill>
            </a:endParaRPr>
          </a:p>
        </p:txBody>
      </p:sp>
      <p:sp>
        <p:nvSpPr>
          <p:cNvPr id="5" name="CasellaDiTesto 4">
            <a:extLst>
              <a:ext uri="{FF2B5EF4-FFF2-40B4-BE49-F238E27FC236}">
                <a16:creationId xmlns:a16="http://schemas.microsoft.com/office/drawing/2014/main" id="{1511AD98-F8D1-DE9C-9A28-6360F54209C9}"/>
              </a:ext>
            </a:extLst>
          </p:cNvPr>
          <p:cNvSpPr txBox="1"/>
          <p:nvPr/>
        </p:nvSpPr>
        <p:spPr>
          <a:xfrm>
            <a:off x="821591" y="942739"/>
            <a:ext cx="2579670" cy="1477328"/>
          </a:xfrm>
          <a:prstGeom prst="rect">
            <a:avLst/>
          </a:prstGeom>
          <a:noFill/>
        </p:spPr>
        <p:txBody>
          <a:bodyPr wrap="square" rtlCol="0">
            <a:spAutoFit/>
          </a:bodyPr>
          <a:lstStyle/>
          <a:p>
            <a:pPr>
              <a:spcAft>
                <a:spcPts val="600"/>
              </a:spcAft>
            </a:pPr>
            <a:r>
              <a:rPr lang="it-IT" sz="3000" b="1" cap="none" dirty="0">
                <a:latin typeface="Trebuchet MS" panose="020B0603020202020204" pitchFamily="34" charset="0"/>
              </a:rPr>
              <a:t>Vantaggi dei sondaggi online:</a:t>
            </a:r>
            <a:endParaRPr lang="it-IT" sz="3000" dirty="0"/>
          </a:p>
        </p:txBody>
      </p:sp>
    </p:spTree>
    <p:extLst>
      <p:ext uri="{BB962C8B-B14F-4D97-AF65-F5344CB8AC3E}">
        <p14:creationId xmlns:p14="http://schemas.microsoft.com/office/powerpoint/2010/main" val="4289884477"/>
      </p:ext>
    </p:extLst>
  </p:cSld>
  <p:clrMapOvr>
    <a:overrideClrMapping bg1="dk1" tx1="lt1" bg2="dk2" tx2="lt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e">
  <a:themeElements>
    <a:clrScheme name="Rosso">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294</TotalTime>
  <Words>716</Words>
  <Application>Microsoft Office PowerPoint</Application>
  <PresentationFormat>Widescreen</PresentationFormat>
  <Paragraphs>31</Paragraphs>
  <Slides>16</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16</vt:i4>
      </vt:variant>
    </vt:vector>
  </HeadingPairs>
  <TitlesOfParts>
    <vt:vector size="22" baseType="lpstr">
      <vt:lpstr>Google Sans</vt:lpstr>
      <vt:lpstr>Trebuchet MS</vt:lpstr>
      <vt:lpstr>Tw Cen MT</vt:lpstr>
      <vt:lpstr>Tw Cen MT Condensed</vt:lpstr>
      <vt:lpstr>Wingdings 3</vt:lpstr>
      <vt:lpstr>Integrale</vt:lpstr>
      <vt:lpstr>  la ricerca di marketing digitale</vt:lpstr>
      <vt:lpstr>L'espressione ricerca di marketing si riferisce alla raccolta, analisi e organizzazione di informazioni relative a un problema definito con chiarezza.   Il focus della ricerca di marketing è quindi un problema specifico o un progetto con un inizio e una fine.</vt:lpstr>
      <vt:lpstr>Presentazione standard di PowerPoint</vt:lpstr>
      <vt:lpstr>Per superare potenziali problemi di usabilità,          i marketer devono insistere sul raggiungimento di diversi obiettivi chiave, tra cui rientrano i seguenti: </vt:lpstr>
      <vt:lpstr>• Porre il problema nei termini del marketer, compreso il fatto di considerare i dati con un approccio di marketing.   • Presentare i risultati in modo utile a risolvere il problema oggetto dell'indagine. </vt:lpstr>
      <vt:lpstr>• Fornire supporto a specifiche analisi chiave: i marketer devono conoscere la segmentazione, la risposta del mercato, la raggiungibilità dei segmenti.   • Fornire supporto a un processo di esplorazione ampio e iterativo.</vt:lpstr>
      <vt:lpstr>METODI DI RICERCA ONLINE</vt:lpstr>
      <vt:lpstr>Oggi sono disponibili online strumenti e servizi con un'ampia gamma di funzioni e una gamma di prezzi altrettanto ampia. </vt:lpstr>
      <vt:lpstr>• implicazioni scarse in termini di risorse finanziarie:  non c'è correlazione diretta tra l'ampiezza dei sondaggi online e la dimensione finanziaria; le indagini su vasta scala non richiedono una quantità di risorse finanziarie maggiore di quella richiesta da indagini limitate.</vt:lpstr>
      <vt:lpstr>• Risparmio di tempo per la raccolta e l'analisi dei dati:   il questionario può essere programmato in modo che le risposte siano inserite automaticamente in un software per l'analisi dei dati, risparmiando così il tempo e le risorse necessari per il processo d'inserimento dei dati. </vt:lpstr>
      <vt:lpstr>Svantaggi dei sondaggi online:  • Gli intervistati non hanno un indirizzo fisico: il principale vantaggio dei sondaggi postali rispetto a quelli online è che gli intervistati hanno tutti un indirizzo fisico, mentre non tutti hanno un indirizzo email. </vt:lpstr>
      <vt:lpstr>• Rispetto dell'anonimato:    i sondaggi postali tradizionali presentano dei vantaggi quanto alla tutela dell'anonimato degli intervistati.  I temi sensibili, ai quali gli intervistati potrebbero dare risposte non sincere, dovrebbero essere affrontati tramite posta anziché online.</vt:lpstr>
      <vt:lpstr>Presentazione standard di PowerPoint</vt:lpstr>
      <vt:lpstr>Presentazione standard di PowerPoint</vt:lpstr>
      <vt:lpstr>Ricerche di marketing qualitative online    Ci sono molte opportunità interessanti per svolgere ricerche di marketing qualitative internazionali in modo rapido e a costi relativamente bassi senza dover viaggiare troppo:</vt:lpstr>
      <vt:lpstr>• Risparmi sulle spese di viaggio:   molti studiosi che fanno ricerca qualitativa devono recarsi spesso nei paesi in cui la ricerca viene svolta per dare istruzioni ai coordinatori di ricerca locali, osservare il comportamento di alcuni gruppi o fare interviste per comprendere le abitudini e gli atteggiamenti locali.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pietropaolo garofalo</dc:creator>
  <cp:lastModifiedBy>Rossana Piccolo</cp:lastModifiedBy>
  <cp:revision>13</cp:revision>
  <dcterms:created xsi:type="dcterms:W3CDTF">2023-04-01T16:31:51Z</dcterms:created>
  <dcterms:modified xsi:type="dcterms:W3CDTF">2024-02-22T18:31:43Z</dcterms:modified>
</cp:coreProperties>
</file>