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 dirty="0">
                <a:solidFill>
                  <a:srgbClr val="00B0F0"/>
                </a:solidFill>
              </a:rPr>
              <a:t>Lezione 1</a:t>
            </a:r>
          </a:p>
          <a:p>
            <a:pPr algn="l"/>
            <a:r>
              <a:rPr lang="it-I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Origini e sviluppo dell'integrazione europea, anche con riguardo a Brexit e alla risposta (giuridica) al COVID-19</a:t>
            </a:r>
          </a:p>
          <a:p>
            <a:pPr algn="l"/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5E047D-FE19-220D-EA2C-E9B9619A1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Ruolo della Corte di giustizia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FD0F1C-ABD4-9824-2DCC-4717662FE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Politica della «sedia vuota» e compromesso di Lussemburgo.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 marL="0" indent="0">
              <a:buFontTx/>
              <a:buNone/>
              <a:defRPr/>
            </a:pPr>
            <a:r>
              <a:rPr lang="it-IT" altLang="it-IT" dirty="0"/>
              <a:t>Supplenza della Corte di giustizia, che elabora, tra il 1963 e il 1970, alcuni principi fondamentali per il futuro sviluppo: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 marL="514350" indent="-514350">
              <a:buFontTx/>
              <a:buAutoNum type="arabicParenR"/>
              <a:defRPr/>
            </a:pPr>
            <a:r>
              <a:rPr lang="it-IT" altLang="it-IT" b="1" dirty="0"/>
              <a:t>Efficacia diretta</a:t>
            </a:r>
            <a:r>
              <a:rPr lang="it-IT" altLang="it-IT" dirty="0"/>
              <a:t> del diritto CEE (UE);</a:t>
            </a:r>
            <a:endParaRPr lang="it-IT" altLang="it-IT" b="1" dirty="0"/>
          </a:p>
          <a:p>
            <a:pPr marL="514350" indent="-514350">
              <a:buFontTx/>
              <a:buAutoNum type="arabicParenR"/>
              <a:defRPr/>
            </a:pPr>
            <a:r>
              <a:rPr lang="it-IT" altLang="it-IT" b="1" dirty="0"/>
              <a:t>Primato</a:t>
            </a:r>
            <a:r>
              <a:rPr lang="it-IT" altLang="it-IT" dirty="0"/>
              <a:t> del diritto CEE (UE);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altLang="it-IT" b="1" dirty="0"/>
              <a:t>Tutela dei diritti fondamentali</a:t>
            </a:r>
            <a:r>
              <a:rPr lang="it-IT" alt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369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D0C312-661D-DE8B-37A5-F3ED14603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273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Allargamenti dell’UE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ECAF84-1498-3934-6FBA-9DF137E38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389" y="1565753"/>
            <a:ext cx="8843376" cy="461121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b="1" dirty="0"/>
              <a:t>Cronologia nel XX secolo</a:t>
            </a:r>
            <a:r>
              <a:rPr lang="it-IT" altLang="it-IT" dirty="0"/>
              <a:t>: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1973: Regno Unito, Irlanda, Danimarca;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1981: Grecia;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1986: Spagna, Portogallo;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1990: unificazione delle due Germanie;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1995: Austria, Svezia e Finlandia.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3714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FBB0B-B3B1-695F-7170-D1767815D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Atto Unico Europeo (1986)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84CEE-4F40-F462-6CE6-6345B6E71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805"/>
            <a:ext cx="10515600" cy="4586158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it-IT" sz="2800" dirty="0"/>
              <a:t>Modifiche sul piano istituzionale:</a:t>
            </a:r>
          </a:p>
          <a:p>
            <a:pPr marL="0" indent="0">
              <a:buFontTx/>
              <a:buNone/>
              <a:defRPr/>
            </a:pPr>
            <a:endParaRPr lang="it-IT" sz="2800" dirty="0"/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Uso più ampio della votazione a </a:t>
            </a:r>
            <a:r>
              <a:rPr lang="it-IT" sz="2800" b="1" dirty="0"/>
              <a:t>maggioranza qualificata</a:t>
            </a:r>
            <a:r>
              <a:rPr lang="it-IT" sz="2800" dirty="0"/>
              <a:t> nel Consiglio;</a:t>
            </a:r>
          </a:p>
          <a:p>
            <a:pPr marL="514350" indent="-514350">
              <a:buFontTx/>
              <a:buAutoNum type="arabicParenR"/>
              <a:defRPr/>
            </a:pPr>
            <a:endParaRPr lang="it-IT" sz="2800" dirty="0"/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Procedure di </a:t>
            </a:r>
            <a:r>
              <a:rPr lang="it-IT" sz="2800" b="1" dirty="0"/>
              <a:t>cooperazione</a:t>
            </a:r>
            <a:r>
              <a:rPr lang="it-IT" sz="2800" dirty="0"/>
              <a:t> e di </a:t>
            </a:r>
            <a:r>
              <a:rPr lang="it-IT" sz="2800" b="1" dirty="0"/>
              <a:t>parere conforme</a:t>
            </a:r>
            <a:r>
              <a:rPr lang="it-IT" sz="2800" dirty="0"/>
              <a:t>.</a:t>
            </a:r>
          </a:p>
          <a:p>
            <a:pPr marL="0" indent="0">
              <a:buNone/>
              <a:defRPr/>
            </a:pPr>
            <a:endParaRPr lang="it-IT" sz="2800" dirty="0"/>
          </a:p>
          <a:p>
            <a:pPr marL="0" indent="0">
              <a:buFontTx/>
              <a:buNone/>
              <a:defRPr/>
            </a:pPr>
            <a:r>
              <a:rPr lang="it-IT" sz="2800" dirty="0"/>
              <a:t>Introduzione di </a:t>
            </a:r>
            <a:r>
              <a:rPr lang="it-IT" sz="2800" b="1" dirty="0"/>
              <a:t>nuove politiche UE</a:t>
            </a:r>
            <a:r>
              <a:rPr lang="it-IT" sz="2800" dirty="0"/>
              <a:t>: es. mercato interno, unione economica e monetaria, coesione economica e sociale, ambiente, ricerca e sviluppo.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4641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8E1CD0-A512-ACC8-E0FC-4CDF6A5E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99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Trattato di Maastricht (1992)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70255A-903E-297B-F790-A001BD6E0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dirty="0"/>
              <a:t>Creazione dell’</a:t>
            </a:r>
            <a:r>
              <a:rPr lang="it-IT" b="1" dirty="0"/>
              <a:t>Unione europea</a:t>
            </a:r>
            <a:r>
              <a:rPr lang="it-IT" dirty="0"/>
              <a:t> e struttura a pilastri (CE, PESC, GAI).</a:t>
            </a:r>
          </a:p>
          <a:p>
            <a:pPr marL="0" indent="0">
              <a:buFontTx/>
              <a:buNone/>
              <a:defRPr/>
            </a:pPr>
            <a:r>
              <a:rPr lang="it-IT" dirty="0"/>
              <a:t>Modifiche istituzionali: </a:t>
            </a:r>
          </a:p>
          <a:p>
            <a:pPr marL="0" indent="0">
              <a:buFontTx/>
              <a:buNone/>
              <a:defRPr/>
            </a:pPr>
            <a:endParaRPr lang="it-IT" dirty="0"/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maggioranza qualificata; 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b="1" dirty="0"/>
              <a:t>procedura di codecisione</a:t>
            </a:r>
            <a:r>
              <a:rPr lang="it-IT" dirty="0"/>
              <a:t>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Comitato delle regioni; 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principi di </a:t>
            </a:r>
            <a:r>
              <a:rPr lang="it-IT" b="1" dirty="0"/>
              <a:t>sussidiarietà</a:t>
            </a:r>
            <a:r>
              <a:rPr lang="it-IT" dirty="0"/>
              <a:t> e </a:t>
            </a:r>
            <a:r>
              <a:rPr lang="it-IT" b="1" dirty="0"/>
              <a:t>proporzionalità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8847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8F949C-80DA-1AF5-96E3-A37B66299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Trattato di Maastricht (1992)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F515BB-D1EB-79B5-83D0-5258C3EF6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b="1" dirty="0"/>
              <a:t>Nuove politiche UE</a:t>
            </a:r>
            <a:r>
              <a:rPr lang="it-IT" altLang="it-IT" dirty="0"/>
              <a:t>: politica industriale, protezione del consumatore, istruzione, cultura, gioventù.</a:t>
            </a:r>
          </a:p>
          <a:p>
            <a:endParaRPr lang="it-IT" altLang="it-IT" dirty="0"/>
          </a:p>
          <a:p>
            <a:r>
              <a:rPr lang="it-IT" altLang="it-IT" dirty="0"/>
              <a:t>Istituzione della </a:t>
            </a:r>
            <a:r>
              <a:rPr lang="it-IT" altLang="it-IT" b="1" dirty="0"/>
              <a:t>cittadinanza europea</a:t>
            </a:r>
            <a:r>
              <a:rPr lang="it-IT" altLang="it-IT" dirty="0"/>
              <a:t>.</a:t>
            </a:r>
          </a:p>
          <a:p>
            <a:endParaRPr lang="it-IT" altLang="it-IT" dirty="0"/>
          </a:p>
          <a:p>
            <a:r>
              <a:rPr lang="it-IT" altLang="it-IT" b="1" dirty="0"/>
              <a:t>Moneta comune</a:t>
            </a:r>
            <a:r>
              <a:rPr lang="it-IT" altLang="it-IT" dirty="0"/>
              <a:t>, con possibilità di non partecipazione per taluni SM (Regno Unito, Danimarca).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5461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04E9F9-23D8-E5D7-9088-49B5A0CB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Trattato di Amsterdam (1997)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D054F1-D85E-532B-AB40-A4FBDDA4C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Modifiche istituzionali (procedura di codecisione, nomina della Commissione).</a:t>
            </a:r>
          </a:p>
          <a:p>
            <a:endParaRPr lang="it-IT" altLang="it-IT" dirty="0"/>
          </a:p>
          <a:p>
            <a:r>
              <a:rPr lang="it-IT" altLang="it-IT" dirty="0"/>
              <a:t>Creazione dello </a:t>
            </a:r>
            <a:r>
              <a:rPr lang="it-IT" altLang="it-IT" b="1" dirty="0"/>
              <a:t>Spazio di libertà, sicurezza e giustizia</a:t>
            </a:r>
            <a:r>
              <a:rPr lang="it-IT" altLang="it-IT" dirty="0"/>
              <a:t> (visti, asilo, immigrazione, sistema Schengen, cooperazione giudiziaria civile).</a:t>
            </a:r>
          </a:p>
          <a:p>
            <a:endParaRPr lang="it-IT" altLang="it-IT" dirty="0"/>
          </a:p>
          <a:p>
            <a:r>
              <a:rPr lang="it-IT" altLang="it-IT" dirty="0"/>
              <a:t>Valorizzazione del ruolo internazionale UE. </a:t>
            </a:r>
          </a:p>
          <a:p>
            <a:endParaRPr lang="it-IT" altLang="it-IT" dirty="0"/>
          </a:p>
          <a:p>
            <a:r>
              <a:rPr lang="it-IT" altLang="it-IT" dirty="0"/>
              <a:t>Cooperazione rafforzata.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0308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A68516-826B-1A3B-BD67-83EF54EB0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Trattato di Nizza (2001)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F9D700-6648-D1B1-DDB0-67921DD2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altLang="it-IT" dirty="0"/>
              <a:t>Adeguamento delle istituzioni in vista dell’allargamento del 2004.</a:t>
            </a:r>
          </a:p>
          <a:p>
            <a:endParaRPr lang="it-IT" altLang="it-IT" dirty="0"/>
          </a:p>
          <a:p>
            <a:r>
              <a:rPr lang="it-IT" altLang="it-IT" dirty="0"/>
              <a:t>Modifiche della composizione e della nomina della Commissione.</a:t>
            </a:r>
          </a:p>
          <a:p>
            <a:endParaRPr lang="it-IT" altLang="it-IT" dirty="0"/>
          </a:p>
          <a:p>
            <a:r>
              <a:rPr lang="it-IT" altLang="it-IT" dirty="0"/>
              <a:t>Rideterminazione della maggioranza qualificata.</a:t>
            </a:r>
          </a:p>
          <a:p>
            <a:endParaRPr lang="it-IT" altLang="it-IT" dirty="0"/>
          </a:p>
          <a:p>
            <a:r>
              <a:rPr lang="it-IT" altLang="it-IT" dirty="0"/>
              <a:t>Modifica della composizione del PE.</a:t>
            </a:r>
          </a:p>
          <a:p>
            <a:endParaRPr lang="it-IT" altLang="it-IT" dirty="0"/>
          </a:p>
          <a:p>
            <a:r>
              <a:rPr lang="it-IT" altLang="it-IT" dirty="0"/>
              <a:t>Riforma della struttura della CGUE.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3483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2C91B1-73AA-CAE6-03E2-AEBF0AE3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Carta UE dei diritti fondamentali (2000)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D0E3C1-A701-A49B-3AE7-7FE0E453C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Creazione di un testo contenente un </a:t>
            </a:r>
            <a:r>
              <a:rPr lang="it-IT" altLang="it-IT" b="1" dirty="0"/>
              <a:t>catalogo di diritti fondamentali</a:t>
            </a:r>
            <a:r>
              <a:rPr lang="it-IT" altLang="it-IT" dirty="0"/>
              <a:t>.</a:t>
            </a:r>
          </a:p>
          <a:p>
            <a:r>
              <a:rPr lang="it-IT" altLang="it-IT" dirty="0"/>
              <a:t>Speciale processo di redazione della Carta.</a:t>
            </a:r>
          </a:p>
          <a:p>
            <a:r>
              <a:rPr lang="it-IT" altLang="it-IT" b="1" dirty="0"/>
              <a:t>Estraneità</a:t>
            </a:r>
            <a:r>
              <a:rPr lang="it-IT" altLang="it-IT" dirty="0"/>
              <a:t> formale al sistema dei Trattati.</a:t>
            </a:r>
          </a:p>
          <a:p>
            <a:r>
              <a:rPr lang="it-IT" altLang="it-IT" dirty="0"/>
              <a:t>Dimensione </a:t>
            </a:r>
            <a:r>
              <a:rPr lang="it-IT" altLang="it-IT" b="1" dirty="0"/>
              <a:t>simbolicamente costituzionale</a:t>
            </a:r>
            <a:r>
              <a:rPr lang="it-IT" altLang="it-IT" dirty="0"/>
              <a:t> della Carta.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0083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B0DE29-65B9-B503-94A7-1E781ECA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4000" b="1" dirty="0">
                <a:solidFill>
                  <a:srgbClr val="00B0F0"/>
                </a:solidFill>
              </a:rPr>
              <a:t>Progetto di Trattato che adotta una Costituzione per l’Europa</a:t>
            </a:r>
            <a:endParaRPr lang="it-IT" sz="4000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B5EDA7-B1A2-19A1-1470-9D0EE4973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Redatto dalla </a:t>
            </a:r>
            <a:r>
              <a:rPr lang="it-IT" altLang="it-IT" b="1" dirty="0"/>
              <a:t>Convenzione</a:t>
            </a:r>
            <a:r>
              <a:rPr lang="it-IT" altLang="it-IT" dirty="0"/>
              <a:t> e definito nel suo testo da una Conferenza Intergovernativa.</a:t>
            </a:r>
          </a:p>
          <a:p>
            <a:endParaRPr lang="it-IT" altLang="it-IT" dirty="0"/>
          </a:p>
          <a:p>
            <a:r>
              <a:rPr lang="it-IT" altLang="it-IT" dirty="0"/>
              <a:t>Firmato a Roma il 29 ottobre 2004.</a:t>
            </a:r>
          </a:p>
          <a:p>
            <a:endParaRPr lang="it-IT" altLang="it-IT" dirty="0"/>
          </a:p>
          <a:p>
            <a:r>
              <a:rPr lang="it-IT" altLang="it-IT" dirty="0"/>
              <a:t>Il processo di </a:t>
            </a:r>
            <a:r>
              <a:rPr lang="it-IT" altLang="it-IT" b="1" dirty="0"/>
              <a:t>ratifica</a:t>
            </a:r>
            <a:r>
              <a:rPr lang="it-IT" altLang="it-IT" dirty="0"/>
              <a:t> da parte degli SM non è stato portato a termine in ragione degli esiti di alcuni referendum nazionali.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8789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E070A4-281D-182D-F95B-E3396C8A2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Progetto di Trattato che adotta una Costituzione per l’Europa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C4BBEA-110A-396F-CEF3-1F15423B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it-IT" altLang="it-IT" sz="2800" dirty="0"/>
              <a:t>Contenuti:</a:t>
            </a:r>
          </a:p>
          <a:p>
            <a:pPr>
              <a:buFontTx/>
              <a:buChar char="-"/>
            </a:pPr>
            <a:r>
              <a:rPr lang="it-IT" altLang="it-IT" sz="2800" dirty="0"/>
              <a:t>abolizione del sistema a pilastri e adozione di un’unica personalità giuridica per l’UE;</a:t>
            </a:r>
          </a:p>
          <a:p>
            <a:pPr>
              <a:buFontTx/>
              <a:buChar char="-"/>
            </a:pPr>
            <a:r>
              <a:rPr lang="it-IT" altLang="it-IT" sz="2800" dirty="0"/>
              <a:t>struttura unitaria e tripartita della Costituzione;</a:t>
            </a:r>
          </a:p>
          <a:p>
            <a:pPr>
              <a:buFontTx/>
              <a:buChar char="-"/>
            </a:pPr>
            <a:r>
              <a:rPr lang="it-IT" altLang="it-IT" sz="2800" dirty="0"/>
              <a:t>attribuzione di valore giuridico vincolante alla Carta UE dei diritti fondamentali quale parte integrante della Costituzione;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614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7A58E-3703-1613-9825-00DE13C55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7686"/>
          </a:xfrm>
        </p:spPr>
        <p:txBody>
          <a:bodyPr>
            <a:normAutofit/>
          </a:bodyPr>
          <a:lstStyle/>
          <a:p>
            <a:pPr algn="ctr"/>
            <a:r>
              <a:rPr lang="it-IT" altLang="it-IT" sz="4000" b="1" dirty="0">
                <a:solidFill>
                  <a:srgbClr val="00B0F0"/>
                </a:solidFill>
              </a:rPr>
              <a:t>Nozione di Unione europea</a:t>
            </a:r>
            <a:endParaRPr lang="it-IT" sz="4000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F3ABAF-9F76-372F-A33D-F57F19ACC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8384" y="1825625"/>
            <a:ext cx="9156526" cy="4351338"/>
          </a:xfrm>
        </p:spPr>
        <p:txBody>
          <a:bodyPr/>
          <a:lstStyle/>
          <a:p>
            <a:pPr>
              <a:buFontTx/>
              <a:buNone/>
            </a:pPr>
            <a:r>
              <a:rPr lang="it-IT" altLang="it-IT" dirty="0"/>
              <a:t>Art. 1 TUE:</a:t>
            </a:r>
          </a:p>
          <a:p>
            <a:pPr>
              <a:buFontTx/>
              <a:buNone/>
            </a:pPr>
            <a:endParaRPr lang="it-IT" altLang="it-IT" dirty="0"/>
          </a:p>
          <a:p>
            <a:pPr>
              <a:buFontTx/>
              <a:buNone/>
            </a:pPr>
            <a:r>
              <a:rPr lang="it-IT" altLang="it-IT" dirty="0"/>
              <a:t>«Con   il   presente   trattato,   le   ALTE   PARTI   CONTRAENTI   istituiscono   tra   loro   un'UNIONE   EUROPEA,   in   appresso  denominata  «Unione»,  alla  quale  gli  Stati  membri  attribuiscono  competenze  per  conseguire  i  loro  obiettivi  comuni».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3438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B95F1D-08C6-BFFB-EF47-5D5DEE59B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>
            <a:normAutofit fontScale="90000"/>
          </a:bodyPr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Progetto di Trattato che adotta una Costituzione per l’Europa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442215-B01B-E199-6AA0-4C4A25A9D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Contenuti: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modifiche alla struttura istituzionale (codecisione, maggioranza qualificata, composizione delle istituzioni);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introduzione di un Ministro degli affari esteri dell’UE;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istituzionalizzazione del Consiglio Europeo e nomina di un Presidente ad hoc;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2122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489945-A437-0384-2F94-6B17651AA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>
            <a:normAutofit fontScale="90000"/>
          </a:bodyPr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Progetto di Trattato che adotta una Costituzione per l’Europa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667AF4-F30A-0D0F-92A4-C50E533F8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Contenuti: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attribuzione di un ruolo più ampio ai Parlamenti nazionali nel controllo dei principi di sussidiarietà e proporzionalità;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ampliamento e riforma dello Spazio di libertà, sicurezza e giustizia;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riforma della PESC;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introduzione del recesso dall’UE.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211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3F62A7-9EF8-81BF-DBAC-30DA634F4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0108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Ulteriori allargamenti dell’UE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3CD1AA-F931-8043-4E7E-90D1C4364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Cronologia nel XXI secolo: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1) 2004: Cipro, Repubblica Ceca, Estonia, Lettonia, Lituania, Malta, Polonia, Slovacchia, Slovenia, Ungheria;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2) 2007: Bulgaria e Romania;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3) 2009: Croazia.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6130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DF462F-45B0-B845-C75E-87C4B3058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Trattato di Lisbona (2007)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AF3418-2112-62D2-59C2-5525C402A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175"/>
            <a:ext cx="10515600" cy="4648788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it-IT" altLang="it-IT" dirty="0"/>
              <a:t>Predisposto da una Conferenza Intergovernativa a seguito di negoziati informali tra SM: necessità di tener conto di alcune resistenze nazionali.</a:t>
            </a:r>
          </a:p>
          <a:p>
            <a:pPr marL="0" indent="0">
              <a:buFontTx/>
              <a:buNone/>
            </a:pPr>
            <a:r>
              <a:rPr lang="it-IT" altLang="it-IT" dirty="0"/>
              <a:t>Lentezza del processo di ratifica a causa della posizione di alcuni organi costituzionali nazionali (Germania, Polonia, Repubblica Ceca) e del referendum irlandese.</a:t>
            </a:r>
          </a:p>
          <a:p>
            <a:pPr marL="0" indent="0">
              <a:buFontTx/>
              <a:buNone/>
              <a:defRPr/>
            </a:pPr>
            <a:r>
              <a:rPr lang="it-IT" altLang="it-IT" sz="2800" dirty="0"/>
              <a:t>Recepimento di contenuti del Trattato che adotta una Costituzione per l’Europa.</a:t>
            </a:r>
          </a:p>
          <a:p>
            <a:pPr marL="0" indent="0">
              <a:buFontTx/>
              <a:buNone/>
              <a:defRPr/>
            </a:pPr>
            <a:r>
              <a:rPr lang="it-IT" altLang="it-IT" sz="2800" dirty="0"/>
              <a:t>Mantenimento di più Trattati: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altLang="it-IT" sz="2800" dirty="0"/>
              <a:t>Trattato sull’Unione europea;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altLang="it-IT" sz="2800" dirty="0"/>
              <a:t>Trattato sul funzionamento dell’UE;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altLang="it-IT" sz="2800" dirty="0"/>
              <a:t>Carta UE dei diritti fondamentali.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89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4A6B08-670A-A6AC-396E-6C97EE237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Trattato di Lisbona (2007)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8184D6-5B96-5B60-23FE-25A8955F2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dirty="0"/>
              <a:t>Eliminazione del concetto di Comunità europea.</a:t>
            </a:r>
          </a:p>
          <a:p>
            <a:pPr marL="0" indent="0">
              <a:buFontTx/>
              <a:buNone/>
            </a:pPr>
            <a:r>
              <a:rPr lang="it-IT" altLang="it-IT" dirty="0"/>
              <a:t>Personalità giuridica propria dell’UE.</a:t>
            </a:r>
          </a:p>
          <a:p>
            <a:pPr marL="0" indent="0">
              <a:buFontTx/>
              <a:buNone/>
            </a:pPr>
            <a:r>
              <a:rPr lang="it-IT" altLang="it-IT" dirty="0"/>
              <a:t>Abolizione della struttura a pilastri, ma conservazione di aspetti peculiari della PESC. Alto rappresentante UE per gli affari esteri e la politica di sicurezza.</a:t>
            </a:r>
          </a:p>
          <a:p>
            <a:pPr marL="0" indent="0">
              <a:buFontTx/>
              <a:buNone/>
            </a:pPr>
            <a:r>
              <a:rPr lang="it-IT" altLang="it-IT" dirty="0"/>
              <a:t>Valore vincolante della Carta 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2580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A9218F-B2CB-8A05-0F51-CE8070ED7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Sviluppi successivi al Trattato di Lisbona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93E952-80E2-BFFE-0A7F-79B70D484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it-IT" sz="2800" b="1" dirty="0"/>
              <a:t>Crisi economica e del debito sovrano: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Ruolo attivo dell’UE nel salvataggio degli SM, con adozione di strumenti differenziati: revisione semplificata dei Trattati e adozione di ampio corpus legislativo in tema di cooperazione economica. Ruolo della BCE.</a:t>
            </a:r>
          </a:p>
          <a:p>
            <a:r>
              <a:rPr lang="it-IT" b="1" dirty="0"/>
              <a:t>Brexit 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23 giugno 2016: referendum sulla permanenza del Regno Unito nell’UE;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29 marzo 2017: notifica di recesso del Regno Unito;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10 dicembre 2018: sentenza CGUE su revoca unilaterale notifica;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gennaio 2020: accordo UE-UK sul recesso e inizio periodo transitorio;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1° gennaio 2021: il recesso diviene efficace.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983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09FB7-4FC4-AD3E-82AF-36AEC4494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536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Nozione di Unione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05AB91-AB92-4E9E-1069-1D36B7378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222" y="1825625"/>
            <a:ext cx="8780745" cy="4667250"/>
          </a:xfrm>
        </p:spPr>
        <p:txBody>
          <a:bodyPr/>
          <a:lstStyle/>
          <a:p>
            <a:pPr>
              <a:buFontTx/>
              <a:buNone/>
            </a:pPr>
            <a:r>
              <a:rPr lang="it-IT" altLang="it-IT" dirty="0"/>
              <a:t>Riconducibilità al concetto di </a:t>
            </a:r>
            <a:r>
              <a:rPr lang="it-IT" altLang="it-IT" b="1" dirty="0"/>
              <a:t>organizzazione internazionale</a:t>
            </a:r>
            <a:r>
              <a:rPr lang="it-IT" altLang="it-IT" dirty="0"/>
              <a:t>:</a:t>
            </a:r>
          </a:p>
          <a:p>
            <a:pPr>
              <a:buFontTx/>
              <a:buNone/>
            </a:pPr>
            <a:endParaRPr lang="it-IT" altLang="it-IT" dirty="0"/>
          </a:p>
          <a:p>
            <a:pPr algn="just"/>
            <a:r>
              <a:rPr lang="it-IT" altLang="it-IT" dirty="0"/>
              <a:t>Associazione volontaria tra soggetti di diritto internazionale, creata in forza del diritto internazionale per perseguire obiettivi comuni, disciplinata dal diritto internazionale e idonea a costituire un’entità stabile e indipendente con il suo sistema giuridico e i suoi organi.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474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906ED0-2C97-3FFF-3850-2C458772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Nozione di Unione europea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1D80F6-CBA8-6399-E8DA-45C78639C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534" y="1825625"/>
            <a:ext cx="8668011" cy="435133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Organizzazione a carattere </a:t>
            </a:r>
            <a:r>
              <a:rPr lang="it-IT" altLang="it-IT" b="1" dirty="0"/>
              <a:t>regionale</a:t>
            </a:r>
            <a:r>
              <a:rPr lang="it-IT" altLang="it-IT" dirty="0"/>
              <a:t>.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 marL="0" indent="0">
              <a:buFontTx/>
              <a:buNone/>
              <a:defRPr/>
            </a:pPr>
            <a:r>
              <a:rPr lang="it-IT" altLang="it-IT" dirty="0"/>
              <a:t>Presenza di altre organizzazioni regionali distinte da UE: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Consiglio d’Europa;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Associazione europea di libero scambio;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Organizzazione per la cooperazione e la sicurezza in Europa.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771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196E9E-D2B9-3B1E-FF47-6A0A0ED83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Caratteristiche generali dell’UE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295829-0F61-D23E-CB49-9E2241384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1) </a:t>
            </a:r>
            <a:r>
              <a:rPr lang="it-IT" altLang="it-IT" sz="2800" dirty="0"/>
              <a:t>Esistenza di obiettivi comuni agli Stati membri: funzionalismo;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2) </a:t>
            </a:r>
            <a:r>
              <a:rPr lang="it-IT" altLang="it-IT" sz="2800" dirty="0"/>
              <a:t>Carattere politico dell’organizzazione: pluralità di obiettivi;</a:t>
            </a:r>
            <a:endParaRPr lang="it-IT" altLang="it-IT" sz="2800" b="1" dirty="0"/>
          </a:p>
          <a:p>
            <a:pPr marL="0" indent="0">
              <a:buFontTx/>
              <a:buNone/>
            </a:pPr>
            <a:r>
              <a:rPr lang="it-IT" altLang="it-IT" sz="2800" b="1" dirty="0"/>
              <a:t>3) </a:t>
            </a:r>
            <a:r>
              <a:rPr lang="it-IT" altLang="it-IT" sz="2800" dirty="0"/>
              <a:t>Centralità dei Trattati: natura costituzionale di tali testi e rilevanza dei valori ivi fissati (diritti umani, democrazia, ecc.)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4)</a:t>
            </a:r>
            <a:r>
              <a:rPr lang="it-IT" altLang="it-IT" sz="2800" dirty="0"/>
              <a:t> Quadro giuridico articolato: capacità del diritto UE di creare diritti e obblighi per gli individui;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5) </a:t>
            </a:r>
            <a:r>
              <a:rPr lang="it-IT" altLang="it-IT" sz="2800" dirty="0"/>
              <a:t>Autonomia del sistema istituzionale e giuridico UE dagli ordinamenti nazionali;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6) </a:t>
            </a:r>
            <a:r>
              <a:rPr lang="it-IT" altLang="it-IT" sz="2800" dirty="0"/>
              <a:t>Articolato sistema giurisdizionale.</a:t>
            </a:r>
            <a:endParaRPr lang="it-IT" alt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32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7B25C6-6882-1545-6BF7-2911FFD82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273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Carattere evolutivo dell’Unione europea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07608B-0DB8-46F4-5898-3D2D2F43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2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800" dirty="0"/>
              <a:t>Principio dell’</a:t>
            </a:r>
            <a:r>
              <a:rPr lang="it-IT" altLang="it-IT" sz="2800" b="1" dirty="0"/>
              <a:t>Unione sempre più stretta</a:t>
            </a:r>
            <a:r>
              <a:rPr lang="it-IT" altLang="it-IT" sz="2800" dirty="0"/>
              <a:t>.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Art. 1, par. 2, TUE: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«Il  presente  trattato  segna  una  nuova  tappa  nel  processo  di  creazione  di  un'unione  sempre  più  stretta  tra  i  popoli  dell'Europa…». </a:t>
            </a:r>
          </a:p>
          <a:p>
            <a:r>
              <a:rPr lang="it-IT" altLang="it-IT" dirty="0"/>
              <a:t>L’Unione europea come sistema non statico sul piano istituzionale </a:t>
            </a:r>
            <a:r>
              <a:rPr lang="it-IT" altLang="it-IT" dirty="0">
                <a:cs typeface="Times New Roman" pitchFamily="18" charset="0"/>
              </a:rPr>
              <a:t>≠ altre organizzazioni internazionali (es. ONU).</a:t>
            </a:r>
          </a:p>
          <a:p>
            <a:r>
              <a:rPr lang="it-IT" altLang="it-IT" dirty="0">
                <a:cs typeface="Times New Roman" pitchFamily="18" charset="0"/>
              </a:rPr>
              <a:t>Carattere progressivo dell’integrazione europea quale principio ispiratore dei Trattati.</a:t>
            </a:r>
          </a:p>
          <a:p>
            <a:r>
              <a:rPr lang="it-IT" altLang="it-IT" dirty="0">
                <a:cs typeface="Times New Roman" pitchFamily="18" charset="0"/>
              </a:rPr>
              <a:t>Formazione di uno Stato federale quale esito necessario?</a:t>
            </a:r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1021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C6623F-8730-7E20-83BD-64222B5D0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Nozione di integrazione europea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FB3E13-0010-941F-61AA-D1FF5EF9E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sz="2800" dirty="0"/>
              <a:t>Ricorrenza di diversi profili di integrazione nel fenomeno UE:</a:t>
            </a:r>
          </a:p>
          <a:p>
            <a:pPr marL="0" indent="0">
              <a:buFontTx/>
              <a:buNone/>
              <a:defRPr/>
            </a:pPr>
            <a:endParaRPr lang="it-IT" sz="2800" dirty="0"/>
          </a:p>
          <a:p>
            <a:pPr marL="742950" indent="-742950">
              <a:buFontTx/>
              <a:buAutoNum type="arabicParenR"/>
              <a:defRPr/>
            </a:pPr>
            <a:r>
              <a:rPr lang="it-IT" sz="2800" b="1" dirty="0"/>
              <a:t>integrazione economica</a:t>
            </a:r>
            <a:r>
              <a:rPr lang="it-IT" sz="2800" dirty="0"/>
              <a:t>, relativa ai sistemi produttivi ed economici;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sz="2800" b="1" dirty="0"/>
              <a:t>integrazione socio-culturale</a:t>
            </a:r>
            <a:r>
              <a:rPr lang="it-IT" sz="2800" dirty="0"/>
              <a:t>, che ruota intorno alla cittadinanza UE;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sz="2800" b="1" dirty="0"/>
              <a:t>integrazione politica</a:t>
            </a:r>
            <a:r>
              <a:rPr lang="it-IT" sz="2800" dirty="0"/>
              <a:t> tra gli SM.</a:t>
            </a:r>
            <a:endParaRPr 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059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90A99B-CE5F-1DD9-4A38-46BCEC52C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Creazione delle tre Comunità europee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6A516F-8145-15EC-0997-3C7791427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Cronologia:</a:t>
            </a:r>
          </a:p>
          <a:p>
            <a:pPr marL="0" indent="0">
              <a:buFontTx/>
              <a:buNone/>
            </a:pPr>
            <a:endParaRPr lang="it-IT" altLang="it-IT" sz="2800" b="1" dirty="0"/>
          </a:p>
          <a:p>
            <a:pPr marL="0" indent="0">
              <a:buFontTx/>
              <a:buNone/>
            </a:pPr>
            <a:r>
              <a:rPr lang="it-IT" altLang="it-IT" sz="2800" b="1" dirty="0"/>
              <a:t>1951:</a:t>
            </a:r>
            <a:r>
              <a:rPr lang="it-IT" altLang="it-IT" sz="2800" dirty="0"/>
              <a:t> Trattato di Parigi istitutivo della Comunità europea del carbone e dell’acciaio (CECA, non più esistente);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sz="2800" b="1" dirty="0"/>
              <a:t>1957:</a:t>
            </a:r>
            <a:r>
              <a:rPr lang="it-IT" altLang="it-IT" sz="2800" dirty="0"/>
              <a:t> Trattati di Roma istitutivi della Comunità Economica Europea (CEE) e della Comunità Europea dell’Energia Atomica (EURATOM).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sz="2800" b="1" dirty="0"/>
              <a:t>1965: </a:t>
            </a:r>
            <a:r>
              <a:rPr lang="it-IT" altLang="it-IT" sz="2800" dirty="0"/>
              <a:t>Trattato di fusione.</a:t>
            </a:r>
            <a:endParaRPr lang="it-IT" alt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961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1F8584-9D6D-A1B2-83BE-A30BD0F91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7790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Creazione delle tre Comunità europee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487E17-39B7-E4A3-0A6A-3439A9510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8749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Obiettivi della CEE (art. 2 Trattato di Roma): 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instaurazione di un mercato comune (MEC) legato alle 4 libertà di circolazione; </a:t>
            </a:r>
          </a:p>
          <a:p>
            <a:pPr>
              <a:buFontTx/>
              <a:buChar char="-"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graduale ravvicinamento delle politiche economiche degli Stati membri.</a:t>
            </a:r>
          </a:p>
          <a:p>
            <a:pPr>
              <a:buFontTx/>
              <a:buChar char="-"/>
              <a:defRPr/>
            </a:pPr>
            <a:endParaRPr lang="it-IT" altLang="it-IT" dirty="0"/>
          </a:p>
          <a:p>
            <a:pPr marL="0" indent="0">
              <a:buFontTx/>
              <a:buNone/>
              <a:defRPr/>
            </a:pPr>
            <a:r>
              <a:rPr lang="it-IT" altLang="it-IT" dirty="0"/>
              <a:t>Necessità di un periodo transitorio di 12 anni sino al 31 dicembre 1969.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36431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1341</Words>
  <Application>Microsoft Macintosh PowerPoint</Application>
  <PresentationFormat>Widescreen</PresentationFormat>
  <Paragraphs>165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Tema di Office</vt:lpstr>
      <vt:lpstr>Diritto del lavoro europeo  Prof. Dr. Alessandro Nato</vt:lpstr>
      <vt:lpstr>Nozione di Unione europea</vt:lpstr>
      <vt:lpstr>Nozione di Unione europea</vt:lpstr>
      <vt:lpstr>Nozione di Unione europea</vt:lpstr>
      <vt:lpstr>Caratteristiche generali dell’UE</vt:lpstr>
      <vt:lpstr>Carattere evolutivo dell’Unione europea</vt:lpstr>
      <vt:lpstr>Nozione di integrazione europea</vt:lpstr>
      <vt:lpstr>Creazione delle tre Comunità europee</vt:lpstr>
      <vt:lpstr>Creazione delle tre Comunità europee</vt:lpstr>
      <vt:lpstr>Ruolo della Corte di giustizia</vt:lpstr>
      <vt:lpstr>Allargamenti dell’UE</vt:lpstr>
      <vt:lpstr>Atto Unico Europeo (1986)</vt:lpstr>
      <vt:lpstr>Trattato di Maastricht (1992)</vt:lpstr>
      <vt:lpstr>Trattato di Maastricht (1992)</vt:lpstr>
      <vt:lpstr>Trattato di Amsterdam (1997)</vt:lpstr>
      <vt:lpstr>Trattato di Nizza (2001)</vt:lpstr>
      <vt:lpstr>Carta UE dei diritti fondamentali (2000)</vt:lpstr>
      <vt:lpstr>Progetto di Trattato che adotta una Costituzione per l’Europa</vt:lpstr>
      <vt:lpstr>Progetto di Trattato che adotta una Costituzione per l’Europa</vt:lpstr>
      <vt:lpstr>Progetto di Trattato che adotta una Costituzione per l’Europa</vt:lpstr>
      <vt:lpstr>Progetto di Trattato che adotta una Costituzione per l’Europa</vt:lpstr>
      <vt:lpstr>Ulteriori allargamenti dell’UE</vt:lpstr>
      <vt:lpstr>Trattato di Lisbona (2007)</vt:lpstr>
      <vt:lpstr>Trattato di Lisbona (2007)</vt:lpstr>
      <vt:lpstr>Sviluppi successivi al Trattato di Lisbona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15</cp:revision>
  <dcterms:created xsi:type="dcterms:W3CDTF">2022-09-09T08:27:37Z</dcterms:created>
  <dcterms:modified xsi:type="dcterms:W3CDTF">2023-01-20T09:50:18Z</dcterms:modified>
</cp:coreProperties>
</file>