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4" r:id="rId1"/>
  </p:sldMasterIdLst>
  <p:notesMasterIdLst>
    <p:notesMasterId r:id="rId24"/>
  </p:notesMasterIdLst>
  <p:sldIdLst>
    <p:sldId id="256" r:id="rId2"/>
    <p:sldId id="257" r:id="rId3"/>
    <p:sldId id="259" r:id="rId4"/>
    <p:sldId id="262" r:id="rId5"/>
    <p:sldId id="258" r:id="rId6"/>
    <p:sldId id="260" r:id="rId7"/>
    <p:sldId id="268" r:id="rId8"/>
    <p:sldId id="269" r:id="rId9"/>
    <p:sldId id="263" r:id="rId10"/>
    <p:sldId id="267" r:id="rId11"/>
    <p:sldId id="270" r:id="rId12"/>
    <p:sldId id="271" r:id="rId13"/>
    <p:sldId id="273" r:id="rId14"/>
    <p:sldId id="272" r:id="rId15"/>
    <p:sldId id="276" r:id="rId16"/>
    <p:sldId id="277" r:id="rId17"/>
    <p:sldId id="274" r:id="rId18"/>
    <p:sldId id="278" r:id="rId19"/>
    <p:sldId id="279" r:id="rId20"/>
    <p:sldId id="280" r:id="rId21"/>
    <p:sldId id="281" r:id="rId22"/>
    <p:sldId id="28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99D60F-5856-274C-9BA8-1B019EE8EF57}" type="datetimeFigureOut">
              <a:rPr lang="it-IT" smtClean="0"/>
              <a:t>12/11/2024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3EC122-33DE-CF4E-A6AC-183FEE9423D6}" type="slidenum">
              <a:rPr lang="it-IT" smtClean="0"/>
              <a:t>‹N›</a:t>
            </a:fld>
            <a:endParaRPr lang="it-IT"/>
          </a:p>
        </p:txBody>
      </p:sp>
    </p:spTree>
    <p:extLst>
      <p:ext uri="{BB962C8B-B14F-4D97-AF65-F5344CB8AC3E}">
        <p14:creationId xmlns:p14="http://schemas.microsoft.com/office/powerpoint/2010/main" val="1204724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A2C3D24-BA29-EE4B-9F19-B8B1D23B7D83}" type="datetimeFigureOut">
              <a:rPr lang="it-IT" smtClean="0"/>
              <a:t>12/11/2024</a:t>
            </a:fld>
            <a:endParaRPr lang="it-IT"/>
          </a:p>
        </p:txBody>
      </p:sp>
      <p:sp>
        <p:nvSpPr>
          <p:cNvPr id="5" name="Footer Placeholder 4"/>
          <p:cNvSpPr>
            <a:spLocks noGrp="1"/>
          </p:cNvSpPr>
          <p:nvPr>
            <p:ph type="ftr" sz="quarter" idx="11"/>
          </p:nvPr>
        </p:nvSpPr>
        <p:spPr>
          <a:xfrm>
            <a:off x="2493105" y="329307"/>
            <a:ext cx="4897310" cy="309201"/>
          </a:xfrm>
        </p:spPr>
        <p:txBody>
          <a:bodyPr/>
          <a:lstStyle/>
          <a:p>
            <a:endParaRPr lang="it-IT"/>
          </a:p>
        </p:txBody>
      </p:sp>
      <p:sp>
        <p:nvSpPr>
          <p:cNvPr id="6" name="Slide Number Placeholder 5"/>
          <p:cNvSpPr>
            <a:spLocks noGrp="1"/>
          </p:cNvSpPr>
          <p:nvPr>
            <p:ph type="sldNum" sz="quarter" idx="12"/>
          </p:nvPr>
        </p:nvSpPr>
        <p:spPr>
          <a:xfrm>
            <a:off x="1437664" y="798973"/>
            <a:ext cx="811019" cy="503578"/>
          </a:xfrm>
        </p:spPr>
        <p:txBody>
          <a:bodyPr/>
          <a:lstStyle/>
          <a:p>
            <a:fld id="{D44A3FE0-15AD-3D41-A80F-738568AF7DAE}" type="slidenum">
              <a:rPr lang="it-IT" smtClean="0"/>
              <a:t>‹N›</a:t>
            </a:fld>
            <a:endParaRPr lang="it-IT"/>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2633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A2C3D24-BA29-EE4B-9F19-B8B1D23B7D83}" type="datetimeFigureOut">
              <a:rPr lang="it-IT" smtClean="0"/>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44A3FE0-15AD-3D41-A80F-738568AF7DAE}" type="slidenum">
              <a:rPr lang="it-IT" smtClean="0"/>
              <a:t>‹N›</a:t>
            </a:fld>
            <a:endParaRPr lang="it-IT"/>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5041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A2C3D24-BA29-EE4B-9F19-B8B1D23B7D83}" type="datetimeFigureOut">
              <a:rPr lang="it-IT" smtClean="0"/>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44A3FE0-15AD-3D41-A80F-738568AF7DAE}" type="slidenum">
              <a:rPr lang="it-IT" smtClean="0"/>
              <a:t>‹N›</a:t>
            </a:fld>
            <a:endParaRPr lang="it-IT"/>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0050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A2C3D24-BA29-EE4B-9F19-B8B1D23B7D83}" type="datetimeFigureOut">
              <a:rPr lang="it-IT" smtClean="0"/>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44A3FE0-15AD-3D41-A80F-738568AF7DAE}" type="slidenum">
              <a:rPr lang="it-IT" smtClean="0"/>
              <a:t>‹N›</a:t>
            </a:fld>
            <a:endParaRPr lang="it-IT"/>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1397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A2C3D24-BA29-EE4B-9F19-B8B1D23B7D83}" type="datetimeFigureOut">
              <a:rPr lang="it-IT" smtClean="0"/>
              <a:t>12/11/2024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44A3FE0-15AD-3D41-A80F-738568AF7DAE}" type="slidenum">
              <a:rPr lang="it-IT" smtClean="0"/>
              <a:t>‹N›</a:t>
            </a:fld>
            <a:endParaRPr lang="it-IT"/>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3410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A2C3D24-BA29-EE4B-9F19-B8B1D23B7D83}" type="datetimeFigureOut">
              <a:rPr lang="it-IT" smtClean="0"/>
              <a:t>12/11/2024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44A3FE0-15AD-3D41-A80F-738568AF7DAE}" type="slidenum">
              <a:rPr lang="it-IT" smtClean="0"/>
              <a:t>‹N›</a:t>
            </a:fld>
            <a:endParaRPr lang="it-IT"/>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7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534695" y="2824269"/>
            <a:ext cx="4608576" cy="264445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454792" y="2821491"/>
            <a:ext cx="4608576" cy="26373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A2C3D24-BA29-EE4B-9F19-B8B1D23B7D83}" type="datetimeFigureOut">
              <a:rPr lang="it-IT" smtClean="0"/>
              <a:t>12/11/2024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44A3FE0-15AD-3D41-A80F-738568AF7DAE}" type="slidenum">
              <a:rPr lang="it-IT" smtClean="0"/>
              <a:t>‹N›</a:t>
            </a:fld>
            <a:endParaRPr lang="it-IT"/>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4570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A2C3D24-BA29-EE4B-9F19-B8B1D23B7D83}" type="datetimeFigureOut">
              <a:rPr lang="it-IT" smtClean="0"/>
              <a:t>12/11/2024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44A3FE0-15AD-3D41-A80F-738568AF7DAE}" type="slidenum">
              <a:rPr lang="it-IT" smtClean="0"/>
              <a:t>‹N›</a:t>
            </a:fld>
            <a:endParaRPr lang="it-IT"/>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3942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2C3D24-BA29-EE4B-9F19-B8B1D23B7D83}" type="datetimeFigureOut">
              <a:rPr lang="it-IT" smtClean="0"/>
              <a:t>12/11/2024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44A3FE0-15AD-3D41-A80F-738568AF7DAE}" type="slidenum">
              <a:rPr lang="it-IT" smtClean="0"/>
              <a:t>‹N›</a:t>
            </a:fld>
            <a:endParaRPr lang="it-IT"/>
          </a:p>
        </p:txBody>
      </p:sp>
    </p:spTree>
    <p:extLst>
      <p:ext uri="{BB962C8B-B14F-4D97-AF65-F5344CB8AC3E}">
        <p14:creationId xmlns:p14="http://schemas.microsoft.com/office/powerpoint/2010/main" val="156420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A2C3D24-BA29-EE4B-9F19-B8B1D23B7D83}" type="datetimeFigureOut">
              <a:rPr lang="it-IT" smtClean="0"/>
              <a:t>12/11/2024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44A3FE0-15AD-3D41-A80F-738568AF7DAE}" type="slidenum">
              <a:rPr lang="it-IT" smtClean="0"/>
              <a:t>‹N›</a:t>
            </a:fld>
            <a:endParaRPr lang="it-IT"/>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6529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3A2C3D24-BA29-EE4B-9F19-B8B1D23B7D83}" type="datetimeFigureOut">
              <a:rPr lang="it-IT" smtClean="0"/>
              <a:t>12/11/2024</a:t>
            </a:fld>
            <a:endParaRPr lang="it-IT"/>
          </a:p>
        </p:txBody>
      </p:sp>
      <p:sp>
        <p:nvSpPr>
          <p:cNvPr id="6" name="Footer Placeholder 5"/>
          <p:cNvSpPr>
            <a:spLocks noGrp="1"/>
          </p:cNvSpPr>
          <p:nvPr>
            <p:ph type="ftr" sz="quarter" idx="11"/>
          </p:nvPr>
        </p:nvSpPr>
        <p:spPr>
          <a:xfrm>
            <a:off x="1534910" y="318640"/>
            <a:ext cx="5453475" cy="320931"/>
          </a:xfrm>
        </p:spPr>
        <p:txBody>
          <a:bodyPr/>
          <a:lstStyle/>
          <a:p>
            <a:endParaRPr lang="it-IT"/>
          </a:p>
        </p:txBody>
      </p:sp>
      <p:sp>
        <p:nvSpPr>
          <p:cNvPr id="7" name="Slide Number Placeholder 6"/>
          <p:cNvSpPr>
            <a:spLocks noGrp="1"/>
          </p:cNvSpPr>
          <p:nvPr>
            <p:ph type="sldNum" sz="quarter" idx="12"/>
          </p:nvPr>
        </p:nvSpPr>
        <p:spPr/>
        <p:txBody>
          <a:bodyPr/>
          <a:lstStyle/>
          <a:p>
            <a:fld id="{D44A3FE0-15AD-3D41-A80F-738568AF7DAE}" type="slidenum">
              <a:rPr lang="it-IT" smtClean="0"/>
              <a:t>‹N›</a:t>
            </a:fld>
            <a:endParaRPr lang="it-IT"/>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9182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A2C3D24-BA29-EE4B-9F19-B8B1D23B7D83}" type="datetimeFigureOut">
              <a:rPr lang="it-IT" smtClean="0"/>
              <a:t>12/11/2024</a:t>
            </a:fld>
            <a:endParaRPr lang="it-IT"/>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44A3FE0-15AD-3D41-A80F-738568AF7DAE}" type="slidenum">
              <a:rPr lang="it-IT" smtClean="0"/>
              <a:t>‹N›</a:t>
            </a:fld>
            <a:endParaRPr lang="it-IT"/>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150934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C964BF-E08C-7F8E-DD58-2C59898DD47B}"/>
              </a:ext>
            </a:extLst>
          </p:cNvPr>
          <p:cNvSpPr>
            <a:spLocks noGrp="1"/>
          </p:cNvSpPr>
          <p:nvPr>
            <p:ph type="ctrTitle"/>
          </p:nvPr>
        </p:nvSpPr>
        <p:spPr>
          <a:xfrm>
            <a:off x="2598208" y="1373535"/>
            <a:ext cx="8561747" cy="2541431"/>
          </a:xfrm>
        </p:spPr>
        <p:txBody>
          <a:bodyPr>
            <a:normAutofit fontScale="90000"/>
          </a:bodyPr>
          <a:lstStyle/>
          <a:p>
            <a:r>
              <a:rPr lang="it-IT" dirty="0">
                <a:effectLst/>
              </a:rPr>
              <a:t>LA SCRITTURA AUTOBIOGRAFICA </a:t>
            </a:r>
            <a:br>
              <a:rPr lang="it-IT" dirty="0">
                <a:effectLst/>
              </a:rPr>
            </a:br>
            <a:endParaRPr lang="it-IT" dirty="0"/>
          </a:p>
        </p:txBody>
      </p:sp>
      <p:sp>
        <p:nvSpPr>
          <p:cNvPr id="3" name="Sottotitolo 2">
            <a:extLst>
              <a:ext uri="{FF2B5EF4-FFF2-40B4-BE49-F238E27FC236}">
                <a16:creationId xmlns:a16="http://schemas.microsoft.com/office/drawing/2014/main" id="{224DB091-0EAE-F72D-A00E-A3720665230B}"/>
              </a:ext>
            </a:extLst>
          </p:cNvPr>
          <p:cNvSpPr>
            <a:spLocks noGrp="1"/>
          </p:cNvSpPr>
          <p:nvPr>
            <p:ph type="subTitle" idx="1"/>
          </p:nvPr>
        </p:nvSpPr>
        <p:spPr>
          <a:xfrm>
            <a:off x="2472085" y="4033879"/>
            <a:ext cx="8561746" cy="977621"/>
          </a:xfrm>
        </p:spPr>
        <p:txBody>
          <a:bodyPr/>
          <a:lstStyle/>
          <a:p>
            <a:r>
              <a:rPr lang="it-IT" sz="1800" b="1" dirty="0">
                <a:solidFill>
                  <a:schemeClr val="accent1">
                    <a:lumMod val="75000"/>
                  </a:schemeClr>
                </a:solidFill>
                <a:effectLst/>
              </a:rPr>
              <a:t>UNIVERSITA’ DEGLI STUDI DI TERAMO A.A. 2024-2025 </a:t>
            </a:r>
            <a:endParaRPr lang="it-IT" b="1" dirty="0">
              <a:solidFill>
                <a:schemeClr val="accent1">
                  <a:lumMod val="75000"/>
                </a:schemeClr>
              </a:solidFill>
              <a:effectLst/>
            </a:endParaRPr>
          </a:p>
          <a:p>
            <a:endParaRPr lang="it-IT" dirty="0"/>
          </a:p>
        </p:txBody>
      </p:sp>
      <p:pic>
        <p:nvPicPr>
          <p:cNvPr id="1025" name="Picture 1" descr="page1image14910064">
            <a:extLst>
              <a:ext uri="{FF2B5EF4-FFF2-40B4-BE49-F238E27FC236}">
                <a16:creationId xmlns:a16="http://schemas.microsoft.com/office/drawing/2014/main" id="{958A4281-BA3C-A44C-DDF5-D06197B5D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7132" y="165448"/>
            <a:ext cx="3036277" cy="1489580"/>
          </a:xfrm>
          <a:prstGeom prst="rect">
            <a:avLst/>
          </a:prstGeom>
        </p:spPr>
        <p:style>
          <a:lnRef idx="2">
            <a:schemeClr val="accent1"/>
          </a:lnRef>
          <a:fillRef idx="1">
            <a:schemeClr val="lt1"/>
          </a:fillRef>
          <a:effectRef idx="0">
            <a:schemeClr val="accent1"/>
          </a:effectRef>
          <a:fontRef idx="minor">
            <a:schemeClr val="dk1"/>
          </a:fontRef>
        </p:style>
      </p:pic>
    </p:spTree>
    <p:extLst>
      <p:ext uri="{BB962C8B-B14F-4D97-AF65-F5344CB8AC3E}">
        <p14:creationId xmlns:p14="http://schemas.microsoft.com/office/powerpoint/2010/main" val="2338127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D04A5DA-251E-61A7-E1C4-FD7962A742EE}"/>
              </a:ext>
            </a:extLst>
          </p:cNvPr>
          <p:cNvSpPr txBox="1"/>
          <p:nvPr/>
        </p:nvSpPr>
        <p:spPr>
          <a:xfrm>
            <a:off x="375138" y="1170361"/>
            <a:ext cx="11605847" cy="3970318"/>
          </a:xfrm>
          <a:prstGeom prst="rect">
            <a:avLst/>
          </a:prstGeom>
          <a:noFill/>
        </p:spPr>
        <p:txBody>
          <a:bodyPr wrap="square">
            <a:spAutoFit/>
          </a:bodyPr>
          <a:lstStyle/>
          <a:p>
            <a:pPr marL="0" indent="0">
              <a:buNone/>
            </a:pPr>
            <a:r>
              <a:rPr lang="it-IT" sz="1800" b="1" dirty="0">
                <a:effectLst/>
                <a:ea typeface="Calibri" panose="020F0502020204030204" pitchFamily="34" charset="0"/>
                <a:cs typeface="Times New Roman" panose="02020603050405020304" pitchFamily="18" charset="0"/>
              </a:rPr>
              <a:t>3. I NODI</a:t>
            </a:r>
            <a:r>
              <a:rPr lang="it-IT" sz="1800" dirty="0">
                <a:effectLst/>
                <a:ea typeface="Calibri" panose="020F0502020204030204" pitchFamily="34" charset="0"/>
                <a:cs typeface="Times New Roman" panose="02020603050405020304" pitchFamily="18" charset="0"/>
              </a:rPr>
              <a:t>: I nodi della nostra vita sono i momenti dolorosi, difficili, quelli che non vorremmo ricordare, quelli che non avremmo mai voluto che accadessero ma che restano come dei nodi, dei macigni nella nostra storia di vita, possono essere: lutti, abbandoni, perdite, violenze fisiche o psicologiche, tradimenti, incidenti. </a:t>
            </a:r>
          </a:p>
          <a:p>
            <a:pPr marL="0" indent="0">
              <a:buNone/>
            </a:pPr>
            <a:endParaRPr lang="it-IT" sz="1800" dirty="0">
              <a:effectLst/>
              <a:ea typeface="Calibri" panose="020F0502020204030204" pitchFamily="34" charset="0"/>
              <a:cs typeface="Times New Roman" panose="02020603050405020304" pitchFamily="18" charset="0"/>
            </a:endParaRPr>
          </a:p>
          <a:p>
            <a:pPr marL="0" indent="0">
              <a:buNone/>
            </a:pPr>
            <a:r>
              <a:rPr lang="it-IT" sz="1800" dirty="0">
                <a:effectLst/>
                <a:ea typeface="Calibri" panose="020F0502020204030204" pitchFamily="34" charset="0"/>
                <a:cs typeface="Times New Roman" panose="02020603050405020304" pitchFamily="18" charset="0"/>
              </a:rPr>
              <a:t>La scrittura autobiografica ci aiuta </a:t>
            </a:r>
            <a:r>
              <a:rPr lang="it-IT" sz="1800" b="1" dirty="0">
                <a:effectLst/>
                <a:ea typeface="Calibri" panose="020F0502020204030204" pitchFamily="34" charset="0"/>
                <a:cs typeface="Times New Roman" panose="02020603050405020304" pitchFamily="18" charset="0"/>
              </a:rPr>
              <a:t>a stabilire un rapporto anche con questi momenti</a:t>
            </a:r>
            <a:r>
              <a:rPr lang="it-IT" sz="1800" b="1" dirty="0">
                <a:ea typeface="Calibri" panose="020F0502020204030204" pitchFamily="34" charset="0"/>
                <a:cs typeface="Times New Roman" panose="02020603050405020304" pitchFamily="18" charset="0"/>
              </a:rPr>
              <a:t>. </a:t>
            </a:r>
            <a:r>
              <a:rPr lang="it-IT" sz="1800" dirty="0">
                <a:ea typeface="Calibri" panose="020F0502020204030204" pitchFamily="34" charset="0"/>
                <a:cs typeface="Times New Roman" panose="02020603050405020304" pitchFamily="18" charset="0"/>
              </a:rPr>
              <a:t>P</a:t>
            </a:r>
            <a:r>
              <a:rPr lang="it-IT" sz="1800" dirty="0">
                <a:effectLst/>
                <a:ea typeface="Calibri" panose="020F0502020204030204" pitchFamily="34" charset="0"/>
                <a:cs typeface="Times New Roman" panose="02020603050405020304" pitchFamily="18" charset="0"/>
              </a:rPr>
              <a:t>rovando a raccontare la nostra storia, a scriverla, l’esperienza potrebbe essere che ma mano che ci avviciniamo a questi nodi si potrebbe creare una resistenza a parlarne e quindi trovare difficoltà nel continuare perché è un ritornarci sopra un  rivivere e quindi un soffrire. </a:t>
            </a:r>
          </a:p>
          <a:p>
            <a:pPr marL="0" indent="0">
              <a:buNone/>
            </a:pPr>
            <a:endParaRPr lang="it-IT" sz="1800" dirty="0">
              <a:effectLst/>
              <a:ea typeface="Calibri" panose="020F0502020204030204" pitchFamily="34" charset="0"/>
              <a:cs typeface="Times New Roman" panose="02020603050405020304" pitchFamily="18" charset="0"/>
            </a:endParaRPr>
          </a:p>
          <a:p>
            <a:pPr marL="0" indent="0">
              <a:buNone/>
            </a:pPr>
            <a:r>
              <a:rPr lang="it-IT" dirty="0">
                <a:ea typeface="Calibri" panose="020F0502020204030204" pitchFamily="34" charset="0"/>
                <a:cs typeface="Times New Roman" panose="02020603050405020304" pitchFamily="18" charset="0"/>
              </a:rPr>
              <a:t>T</a:t>
            </a:r>
            <a:r>
              <a:rPr lang="it-IT" sz="1800" dirty="0">
                <a:effectLst/>
                <a:ea typeface="Calibri" panose="020F0502020204030204" pitchFamily="34" charset="0"/>
                <a:cs typeface="Times New Roman" panose="02020603050405020304" pitchFamily="18" charset="0"/>
              </a:rPr>
              <a:t>endenzialmente siamo portati a fuggire dalle cose che causano sofferenze. Fuggire non ci porta alla salvezza ma ci crea un </a:t>
            </a:r>
            <a:r>
              <a:rPr lang="it-IT" sz="1800" b="1" dirty="0">
                <a:effectLst/>
                <a:ea typeface="Calibri" panose="020F0502020204030204" pitchFamily="34" charset="0"/>
                <a:cs typeface="Times New Roman" panose="02020603050405020304" pitchFamily="18" charset="0"/>
              </a:rPr>
              <a:t>blocco energetico ed emotivo provocando una rigidità mentale. </a:t>
            </a:r>
            <a:r>
              <a:rPr lang="it-IT" sz="1800" dirty="0">
                <a:effectLst/>
                <a:ea typeface="Calibri" panose="020F0502020204030204" pitchFamily="34" charset="0"/>
                <a:cs typeface="Times New Roman" panose="02020603050405020304" pitchFamily="18" charset="0"/>
              </a:rPr>
              <a:t>La  scrittura autobiografica </a:t>
            </a:r>
            <a:r>
              <a:rPr lang="it-IT" sz="1800" dirty="0">
                <a:ea typeface="Calibri" panose="020F0502020204030204" pitchFamily="34" charset="0"/>
                <a:cs typeface="Times New Roman" panose="02020603050405020304" pitchFamily="18" charset="0"/>
              </a:rPr>
              <a:t>perciò è uno </a:t>
            </a:r>
            <a:r>
              <a:rPr lang="it-IT" sz="1800" dirty="0">
                <a:effectLst/>
                <a:ea typeface="Calibri" panose="020F0502020204030204" pitchFamily="34" charset="0"/>
                <a:cs typeface="Times New Roman" panose="02020603050405020304" pitchFamily="18" charset="0"/>
              </a:rPr>
              <a:t>strumento sorprendente in quanto noi più ci avviciniamo a questi nodi, quindi a descriverli, a stabilire un rapporto </a:t>
            </a:r>
            <a:r>
              <a:rPr lang="it-IT" sz="1800" dirty="0">
                <a:ea typeface="Calibri" panose="020F0502020204030204" pitchFamily="34" charset="0"/>
                <a:cs typeface="Times New Roman" panose="02020603050405020304" pitchFamily="18" charset="0"/>
              </a:rPr>
              <a:t>con</a:t>
            </a:r>
            <a:r>
              <a:rPr lang="it-IT" sz="1800" dirty="0">
                <a:effectLst/>
                <a:ea typeface="Calibri" panose="020F0502020204030204" pitchFamily="34" charset="0"/>
                <a:cs typeface="Times New Roman" panose="02020603050405020304" pitchFamily="18" charset="0"/>
              </a:rPr>
              <a:t> questi, essi tenderanno a sciogliersi </a:t>
            </a:r>
            <a:r>
              <a:rPr lang="it-IT" sz="1800" dirty="0">
                <a:ea typeface="Calibri" panose="020F0502020204030204" pitchFamily="34" charset="0"/>
                <a:cs typeface="Times New Roman" panose="02020603050405020304" pitchFamily="18" charset="0"/>
              </a:rPr>
              <a:t>e</a:t>
            </a:r>
            <a:r>
              <a:rPr lang="it-IT" sz="1800" dirty="0">
                <a:effectLst/>
                <a:ea typeface="Calibri" panose="020F0502020204030204" pitchFamily="34" charset="0"/>
                <a:cs typeface="Times New Roman" panose="02020603050405020304" pitchFamily="18" charset="0"/>
              </a:rPr>
              <a:t> quando riusciremo a parlarne tranquillamente significa che avremmo fatto un passo in avanti nella loro elaborazione.</a:t>
            </a:r>
          </a:p>
        </p:txBody>
      </p:sp>
    </p:spTree>
    <p:extLst>
      <p:ext uri="{BB962C8B-B14F-4D97-AF65-F5344CB8AC3E}">
        <p14:creationId xmlns:p14="http://schemas.microsoft.com/office/powerpoint/2010/main" val="2089279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CFCE157-1A7D-1310-03D0-3F8D518EA5B8}"/>
              </a:ext>
            </a:extLst>
          </p:cNvPr>
          <p:cNvSpPr txBox="1"/>
          <p:nvPr/>
        </p:nvSpPr>
        <p:spPr>
          <a:xfrm>
            <a:off x="388883" y="1942890"/>
            <a:ext cx="11803117" cy="2308324"/>
          </a:xfrm>
          <a:prstGeom prst="rect">
            <a:avLst/>
          </a:prstGeom>
          <a:noFill/>
        </p:spPr>
        <p:txBody>
          <a:bodyPr wrap="square">
            <a:spAutoFit/>
          </a:bodyPr>
          <a:lstStyle/>
          <a:p>
            <a:pPr lvl="0"/>
            <a:r>
              <a:rPr lang="it-IT" b="1" dirty="0">
                <a:cs typeface="Times New Roman" panose="02020603050405020304" pitchFamily="18" charset="0"/>
              </a:rPr>
              <a:t>4. ACCETTAZIONE: </a:t>
            </a:r>
            <a:r>
              <a:rPr lang="it-IT" dirty="0">
                <a:cs typeface="Times New Roman" panose="02020603050405020304" pitchFamily="18" charset="0"/>
              </a:rPr>
              <a:t>scrivere la storia della nostra vita è come prendere per mano quel bambino che siamo stati, guardarlo con uno sguardo tenero dell’ accettazione. E quindi accettare la storia della nostra vita, con tutto quello che è stato, con quello che abbiamo vissuto, sofferto e guardarla con l’ occhio nuovo di accettazione </a:t>
            </a:r>
          </a:p>
          <a:p>
            <a:pPr lvl="0"/>
            <a:endParaRPr lang="it-IT" dirty="0">
              <a:cs typeface="Times New Roman" panose="02020603050405020304" pitchFamily="18" charset="0"/>
            </a:endParaRPr>
          </a:p>
          <a:p>
            <a:pPr lvl="0"/>
            <a:r>
              <a:rPr lang="it-IT" b="1" dirty="0">
                <a:cs typeface="Times New Roman" panose="02020603050405020304" pitchFamily="18" charset="0"/>
              </a:rPr>
              <a:t>5. FUTURO: </a:t>
            </a:r>
            <a:r>
              <a:rPr lang="it-IT" dirty="0">
                <a:cs typeface="Times New Roman" panose="02020603050405020304" pitchFamily="18" charset="0"/>
              </a:rPr>
              <a:t>noi analizziamo il passato per capire meglio il presente per poi muoverci verso il futuro. </a:t>
            </a:r>
          </a:p>
          <a:p>
            <a:pPr lvl="0"/>
            <a:r>
              <a:rPr lang="it-IT" dirty="0">
                <a:cs typeface="Times New Roman" panose="02020603050405020304" pitchFamily="18" charset="0"/>
              </a:rPr>
              <a:t>Lavorando sulla scrittura autobiografica sono emergere una serie di intuizioni di questo tipo: qual è quel progetto presente nella mia vita che io posso attuare e far si che si manifesti nel mio futuro?</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949770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79CC7F1-8130-5B0B-ABB4-D456ED0265AE}"/>
              </a:ext>
            </a:extLst>
          </p:cNvPr>
          <p:cNvSpPr txBox="1"/>
          <p:nvPr/>
        </p:nvSpPr>
        <p:spPr>
          <a:xfrm>
            <a:off x="1519413" y="987973"/>
            <a:ext cx="9592887" cy="3539430"/>
          </a:xfrm>
          <a:prstGeom prst="rect">
            <a:avLst/>
          </a:prstGeom>
          <a:noFill/>
        </p:spPr>
        <p:txBody>
          <a:bodyPr wrap="square">
            <a:spAutoFit/>
          </a:bodyPr>
          <a:lstStyle/>
          <a:p>
            <a:pPr marL="228600"/>
            <a:r>
              <a:rPr lang="it-IT" sz="2800" b="1" dirty="0">
                <a:cs typeface="Times New Roman" panose="02020603050405020304" pitchFamily="18" charset="0"/>
              </a:rPr>
              <a:t>Gli aspetti della scrittura autobiografica sono tre:</a:t>
            </a:r>
          </a:p>
          <a:p>
            <a:pPr marL="228600"/>
            <a:endParaRPr lang="it-IT" sz="2800" dirty="0">
              <a:cs typeface="Times New Roman" panose="02020603050405020304" pitchFamily="18" charset="0"/>
            </a:endParaRPr>
          </a:p>
          <a:p>
            <a:pPr marL="342900" lvl="0" indent="-342900">
              <a:buFont typeface="Symbol" pitchFamily="2" charset="2"/>
              <a:buChar char=""/>
            </a:pPr>
            <a:r>
              <a:rPr lang="it-IT" sz="2800" dirty="0">
                <a:cs typeface="Times New Roman" panose="02020603050405020304" pitchFamily="18" charset="0"/>
              </a:rPr>
              <a:t>Serve a lasciare una traccia di noi;</a:t>
            </a:r>
          </a:p>
          <a:p>
            <a:pPr marL="342900" lvl="0" indent="-342900">
              <a:buFont typeface="Symbol" pitchFamily="2" charset="2"/>
              <a:buChar char=""/>
            </a:pPr>
            <a:r>
              <a:rPr lang="it-IT" sz="2800" dirty="0">
                <a:cs typeface="Times New Roman" panose="02020603050405020304" pitchFamily="18" charset="0"/>
              </a:rPr>
              <a:t>Provare un benessere perché ci aiuta a superare momenti di disagio ed è una forma di cura; </a:t>
            </a:r>
          </a:p>
          <a:p>
            <a:pPr marL="342900" lvl="0" indent="-342900">
              <a:buFont typeface="Symbol" pitchFamily="2" charset="2"/>
              <a:buChar char=""/>
            </a:pPr>
            <a:r>
              <a:rPr lang="it-IT" sz="2800" dirty="0">
                <a:cs typeface="Times New Roman" panose="02020603050405020304" pitchFamily="18" charset="0"/>
              </a:rPr>
              <a:t>Stimola e arricchisce la nostra mente mettendo in moto il pensiero.</a:t>
            </a:r>
          </a:p>
          <a:p>
            <a:pPr marL="457200"/>
            <a:r>
              <a:rPr lang="it-IT" sz="2800" dirty="0">
                <a:solidFill>
                  <a:srgbClr val="0F0F0F"/>
                </a:solidFill>
                <a:effectLst/>
                <a:latin typeface="Roboto" panose="02000000000000000000" pitchFamily="2" charset="0"/>
                <a:ea typeface="Times New Roman" panose="02020603050405020304" pitchFamily="18" charset="0"/>
                <a:cs typeface="Times New Roman" panose="02020603050405020304" pitchFamily="18" charset="0"/>
              </a:rPr>
              <a:t> </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0839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26EB94-2FA1-070B-2C68-31824471C7FD}"/>
              </a:ext>
            </a:extLst>
          </p:cNvPr>
          <p:cNvSpPr>
            <a:spLocks noGrp="1"/>
          </p:cNvSpPr>
          <p:nvPr>
            <p:ph type="ctrTitle"/>
          </p:nvPr>
        </p:nvSpPr>
        <p:spPr>
          <a:xfrm>
            <a:off x="2493105" y="1180670"/>
            <a:ext cx="9698895" cy="2541431"/>
          </a:xfrm>
        </p:spPr>
        <p:txBody>
          <a:bodyPr/>
          <a:lstStyle/>
          <a:p>
            <a:r>
              <a:rPr lang="it-IT" sz="2800" b="1" dirty="0">
                <a:latin typeface="+mn-lt"/>
                <a:ea typeface="+mn-ea"/>
                <a:cs typeface="Times New Roman" panose="02020603050405020304" pitchFamily="18" charset="0"/>
              </a:rPr>
              <a:t>IL METODO AUTOBIOGRAFICO COME STRUMENTO PER MIGLIORARE L’EFFICACIA DELL’AZIONE FORMATIVA. </a:t>
            </a:r>
            <a:br>
              <a:rPr lang="it-IT" dirty="0"/>
            </a:br>
            <a:endParaRPr lang="it-IT" dirty="0"/>
          </a:p>
        </p:txBody>
      </p:sp>
      <p:sp>
        <p:nvSpPr>
          <p:cNvPr id="3" name="Sottotitolo 2">
            <a:extLst>
              <a:ext uri="{FF2B5EF4-FFF2-40B4-BE49-F238E27FC236}">
                <a16:creationId xmlns:a16="http://schemas.microsoft.com/office/drawing/2014/main" id="{55D1FF09-40ED-47BD-6426-9D01A53CCE5E}"/>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3106128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3334BBA7-C08D-74C0-4A9A-43981C75911C}"/>
              </a:ext>
            </a:extLst>
          </p:cNvPr>
          <p:cNvSpPr txBox="1"/>
          <p:nvPr/>
        </p:nvSpPr>
        <p:spPr>
          <a:xfrm>
            <a:off x="667407" y="1571245"/>
            <a:ext cx="10857186" cy="2862322"/>
          </a:xfrm>
          <a:prstGeom prst="rect">
            <a:avLst/>
          </a:prstGeom>
          <a:noFill/>
        </p:spPr>
        <p:txBody>
          <a:bodyPr wrap="square">
            <a:spAutoFit/>
          </a:bodyPr>
          <a:lstStyle/>
          <a:p>
            <a:pPr marL="285750" indent="-285750">
              <a:buFont typeface="Arial" panose="020B0604020202020204" pitchFamily="34" charset="0"/>
              <a:buChar char="•"/>
            </a:pPr>
            <a:r>
              <a:rPr lang="it-IT" b="0" i="0" u="none" strike="noStrike" dirty="0">
                <a:solidFill>
                  <a:srgbClr val="000000"/>
                </a:solidFill>
                <a:effectLst/>
              </a:rPr>
              <a:t>Nell'ambito della </a:t>
            </a:r>
            <a:r>
              <a:rPr lang="it-IT" b="1" i="0" u="none" strike="noStrike" dirty="0">
                <a:solidFill>
                  <a:srgbClr val="000000"/>
                </a:solidFill>
                <a:effectLst/>
              </a:rPr>
              <a:t>psicologia</a:t>
            </a:r>
            <a:r>
              <a:rPr lang="it-IT" b="0" i="0" u="none" strike="noStrike" dirty="0">
                <a:solidFill>
                  <a:srgbClr val="000000"/>
                </a:solidFill>
                <a:effectLst/>
              </a:rPr>
              <a:t>, come tecnica della “cura di sé” e pratica diffusa di autoanalisi. </a:t>
            </a:r>
          </a:p>
          <a:p>
            <a:endParaRPr lang="it-IT" b="0" i="0" u="none" strike="noStrike" dirty="0">
              <a:solidFill>
                <a:srgbClr val="000000"/>
              </a:solidFill>
              <a:effectLst/>
            </a:endParaRPr>
          </a:p>
          <a:p>
            <a:pPr marL="285750" indent="-285750">
              <a:buFont typeface="Arial" panose="020B0604020202020204" pitchFamily="34" charset="0"/>
              <a:buChar char="•"/>
            </a:pPr>
            <a:r>
              <a:rPr lang="it-IT" b="0" i="0" u="none" strike="noStrike" dirty="0">
                <a:solidFill>
                  <a:srgbClr val="000000"/>
                </a:solidFill>
                <a:effectLst/>
              </a:rPr>
              <a:t>Nell'ambito della </a:t>
            </a:r>
            <a:r>
              <a:rPr lang="it-IT" b="1" i="0" u="none" strike="noStrike" dirty="0">
                <a:solidFill>
                  <a:srgbClr val="000000"/>
                </a:solidFill>
                <a:effectLst/>
              </a:rPr>
              <a:t>sociologia</a:t>
            </a:r>
            <a:r>
              <a:rPr lang="it-IT" b="0" i="0" u="none" strike="noStrike" dirty="0">
                <a:solidFill>
                  <a:srgbClr val="000000"/>
                </a:solidFill>
                <a:effectLst/>
              </a:rPr>
              <a:t> come modo di far parlare i soggetti per classi, etnie, appartenenze di qualsiasi genere e per interpretare, “dal basso”, quel nesso individuo/società che sta al centro della sociologia attuale. </a:t>
            </a:r>
          </a:p>
          <a:p>
            <a:endParaRPr lang="it-IT" b="0" i="0" u="none" strike="noStrike" dirty="0">
              <a:solidFill>
                <a:srgbClr val="000000"/>
              </a:solidFill>
              <a:effectLst/>
            </a:endParaRPr>
          </a:p>
          <a:p>
            <a:pPr marL="285750" indent="-285750">
              <a:buFont typeface="Arial" panose="020B0604020202020204" pitchFamily="34" charset="0"/>
              <a:buChar char="•"/>
            </a:pPr>
            <a:r>
              <a:rPr lang="it-IT" b="0" i="0" u="none" strike="noStrike" dirty="0">
                <a:solidFill>
                  <a:srgbClr val="000000"/>
                </a:solidFill>
                <a:effectLst/>
              </a:rPr>
              <a:t>Nell'ambito </a:t>
            </a:r>
            <a:r>
              <a:rPr lang="it-IT" i="0" u="none" strike="noStrike" dirty="0">
                <a:solidFill>
                  <a:srgbClr val="000000"/>
                </a:solidFill>
                <a:effectLst/>
              </a:rPr>
              <a:t>dell’</a:t>
            </a:r>
            <a:r>
              <a:rPr lang="it-IT" b="1" i="0" u="none" strike="noStrike" dirty="0">
                <a:solidFill>
                  <a:srgbClr val="000000"/>
                </a:solidFill>
                <a:effectLst/>
              </a:rPr>
              <a:t>antropologia</a:t>
            </a:r>
            <a:r>
              <a:rPr lang="it-IT" b="0" i="0" u="none" strike="noStrike" dirty="0">
                <a:solidFill>
                  <a:srgbClr val="000000"/>
                </a:solidFill>
                <a:effectLst/>
              </a:rPr>
              <a:t>, come approccio-confessione alle culture e lettura partecipata, vissuta dei loro modelli, delle loro credenze, delle loro pratiche di socializzazione, etc.</a:t>
            </a:r>
          </a:p>
          <a:p>
            <a:endParaRPr lang="it-IT" dirty="0">
              <a:solidFill>
                <a:srgbClr val="000000"/>
              </a:solidFill>
            </a:endParaRPr>
          </a:p>
          <a:p>
            <a:pPr marL="285750" indent="-285750">
              <a:buFont typeface="Arial" panose="020B0604020202020204" pitchFamily="34" charset="0"/>
              <a:buChar char="•"/>
            </a:pPr>
            <a:r>
              <a:rPr lang="it-IT" dirty="0">
                <a:solidFill>
                  <a:srgbClr val="000000"/>
                </a:solidFill>
              </a:rPr>
              <a:t>Nell’ambito </a:t>
            </a:r>
            <a:r>
              <a:rPr lang="it-IT" b="1" dirty="0">
                <a:solidFill>
                  <a:srgbClr val="000000"/>
                </a:solidFill>
              </a:rPr>
              <a:t>pedagogico</a:t>
            </a:r>
            <a:r>
              <a:rPr lang="it-IT" b="0" i="0" u="none" strike="noStrike" dirty="0">
                <a:solidFill>
                  <a:srgbClr val="000000"/>
                </a:solidFill>
                <a:effectLst/>
              </a:rPr>
              <a:t> </a:t>
            </a:r>
            <a:r>
              <a:rPr lang="it-IT" dirty="0">
                <a:solidFill>
                  <a:srgbClr val="000000"/>
                </a:solidFill>
              </a:rPr>
              <a:t>c</a:t>
            </a:r>
            <a:r>
              <a:rPr lang="it-IT" b="0" i="0" u="none" strike="noStrike" dirty="0">
                <a:solidFill>
                  <a:srgbClr val="000000"/>
                </a:solidFill>
                <a:effectLst/>
              </a:rPr>
              <a:t>ome strumento di formazione (personale, professionale, etc.)</a:t>
            </a:r>
            <a:endParaRPr lang="it-IT" dirty="0"/>
          </a:p>
        </p:txBody>
      </p:sp>
    </p:spTree>
    <p:extLst>
      <p:ext uri="{BB962C8B-B14F-4D97-AF65-F5344CB8AC3E}">
        <p14:creationId xmlns:p14="http://schemas.microsoft.com/office/powerpoint/2010/main" val="1549636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B28A0-65D3-C6E2-CBDC-06764BF27CB7}"/>
              </a:ext>
            </a:extLst>
          </p:cNvPr>
          <p:cNvSpPr>
            <a:spLocks noGrp="1"/>
          </p:cNvSpPr>
          <p:nvPr>
            <p:ph type="title"/>
          </p:nvPr>
        </p:nvSpPr>
        <p:spPr>
          <a:xfrm>
            <a:off x="1534696" y="641483"/>
            <a:ext cx="9669788" cy="1636204"/>
          </a:xfrm>
        </p:spPr>
        <p:txBody>
          <a:bodyPr>
            <a:normAutofit/>
          </a:bodyPr>
          <a:lstStyle/>
          <a:p>
            <a:r>
              <a:rPr lang="it-IT" b="1" i="0" u="none" strike="noStrike" dirty="0">
                <a:solidFill>
                  <a:srgbClr val="212529"/>
                </a:solidFill>
                <a:effectLst/>
              </a:rPr>
              <a:t>Il ruolo della narrazione autobiografica nei processi di apprendimento</a:t>
            </a:r>
            <a:br>
              <a:rPr lang="it-IT" b="0" i="0" u="none" strike="noStrike" dirty="0">
                <a:solidFill>
                  <a:srgbClr val="212529"/>
                </a:solidFill>
                <a:effectLst/>
                <a:latin typeface="var(--highlight-font-family)"/>
              </a:rPr>
            </a:br>
            <a:endParaRPr lang="it-IT" dirty="0"/>
          </a:p>
        </p:txBody>
      </p:sp>
      <p:sp>
        <p:nvSpPr>
          <p:cNvPr id="3" name="Segnaposto contenuto 2">
            <a:extLst>
              <a:ext uri="{FF2B5EF4-FFF2-40B4-BE49-F238E27FC236}">
                <a16:creationId xmlns:a16="http://schemas.microsoft.com/office/drawing/2014/main" id="{C9B6246E-A52D-1667-A9CF-1CAD0EA70A2B}"/>
              </a:ext>
            </a:extLst>
          </p:cNvPr>
          <p:cNvSpPr>
            <a:spLocks noGrp="1"/>
          </p:cNvSpPr>
          <p:nvPr>
            <p:ph idx="1"/>
          </p:nvPr>
        </p:nvSpPr>
        <p:spPr>
          <a:xfrm>
            <a:off x="1581414" y="2132110"/>
            <a:ext cx="9520158" cy="3450613"/>
          </a:xfrm>
        </p:spPr>
        <p:txBody>
          <a:bodyPr/>
          <a:lstStyle/>
          <a:p>
            <a:pPr marL="0" indent="0">
              <a:buNone/>
            </a:pPr>
            <a:r>
              <a:rPr lang="it-IT" sz="2000" b="1" dirty="0">
                <a:effectLst/>
              </a:rPr>
              <a:t>Il metodo autobiografico e delle storie di vita può offrire:</a:t>
            </a:r>
            <a:endParaRPr lang="it-IT" sz="2000" dirty="0">
              <a:effectLst/>
            </a:endParaRPr>
          </a:p>
          <a:p>
            <a:pPr marL="285750" indent="-285750">
              <a:buFont typeface="Arial" panose="020B0604020202020204" pitchFamily="34" charset="0"/>
              <a:buChar char="•"/>
            </a:pPr>
            <a:r>
              <a:rPr lang="it-IT" sz="2000" dirty="0">
                <a:effectLst/>
              </a:rPr>
              <a:t>La possibilità agli insegnanti di conoscere i propri studenti; </a:t>
            </a:r>
          </a:p>
          <a:p>
            <a:pPr marL="285750" indent="-285750">
              <a:buFont typeface="Arial" panose="020B0604020202020204" pitchFamily="34" charset="0"/>
              <a:buChar char="•"/>
            </a:pPr>
            <a:r>
              <a:rPr lang="it-IT" sz="2000" dirty="0">
                <a:effectLst/>
              </a:rPr>
              <a:t>conoscere le storie dei singoli studenti permette, al docente, di non considerarli </a:t>
            </a:r>
            <a:r>
              <a:rPr lang="it-IT" dirty="0"/>
              <a:t>solo come</a:t>
            </a:r>
            <a:r>
              <a:rPr lang="it-IT" sz="2000" dirty="0">
                <a:effectLst/>
              </a:rPr>
              <a:t> semplici nomi e cognomi ma delle persone, ognuno con la propria storia</a:t>
            </a:r>
            <a:endParaRPr lang="it-IT" dirty="0"/>
          </a:p>
          <a:p>
            <a:endParaRPr lang="it-IT" dirty="0"/>
          </a:p>
        </p:txBody>
      </p:sp>
      <p:sp>
        <p:nvSpPr>
          <p:cNvPr id="5" name="CasellaDiTesto 4">
            <a:extLst>
              <a:ext uri="{FF2B5EF4-FFF2-40B4-BE49-F238E27FC236}">
                <a16:creationId xmlns:a16="http://schemas.microsoft.com/office/drawing/2014/main" id="{33E909DA-3409-165B-0A4D-A2DF5A154EBB}"/>
              </a:ext>
            </a:extLst>
          </p:cNvPr>
          <p:cNvSpPr txBox="1"/>
          <p:nvPr/>
        </p:nvSpPr>
        <p:spPr>
          <a:xfrm>
            <a:off x="1346662" y="4580311"/>
            <a:ext cx="10490662" cy="1200329"/>
          </a:xfrm>
          <a:prstGeom prst="rect">
            <a:avLst/>
          </a:prstGeom>
          <a:noFill/>
        </p:spPr>
        <p:txBody>
          <a:bodyPr wrap="square">
            <a:spAutoFit/>
          </a:bodyPr>
          <a:lstStyle/>
          <a:p>
            <a:r>
              <a:rPr lang="it-IT" sz="1800" dirty="0">
                <a:effectLst/>
              </a:rPr>
              <a:t>Attraverso l’analisi di impronta </a:t>
            </a:r>
            <a:r>
              <a:rPr lang="it-IT" sz="1800" b="1" dirty="0">
                <a:effectLst/>
              </a:rPr>
              <a:t>pedagogico-formativa</a:t>
            </a:r>
            <a:r>
              <a:rPr lang="it-IT" sz="1800" dirty="0">
                <a:effectLst/>
              </a:rPr>
              <a:t> delle storie di vita emergono con chiarezza informazioni riguardanti l’ambiente in cui il soggetto è immerso, e allo stesso tempo affiorano le modalità e le risorse conoscitive consapevoli o inconsapevoli con cui questi è venuto sviluppando se stesso. </a:t>
            </a:r>
            <a:endParaRPr lang="it-IT" dirty="0"/>
          </a:p>
        </p:txBody>
      </p:sp>
    </p:spTree>
    <p:extLst>
      <p:ext uri="{BB962C8B-B14F-4D97-AF65-F5344CB8AC3E}">
        <p14:creationId xmlns:p14="http://schemas.microsoft.com/office/powerpoint/2010/main" val="3868941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C9A821-81E4-FC22-28FF-249665EDAAAC}"/>
              </a:ext>
            </a:extLst>
          </p:cNvPr>
          <p:cNvSpPr>
            <a:spLocks noGrp="1"/>
          </p:cNvSpPr>
          <p:nvPr>
            <p:ph type="title"/>
          </p:nvPr>
        </p:nvSpPr>
        <p:spPr/>
        <p:txBody>
          <a:bodyPr/>
          <a:lstStyle/>
          <a:p>
            <a:r>
              <a:rPr lang="it-IT" b="1" dirty="0"/>
              <a:t>Che cos’è la scrittura autobiografica in ambito pedagogico?</a:t>
            </a:r>
          </a:p>
        </p:txBody>
      </p:sp>
      <p:sp>
        <p:nvSpPr>
          <p:cNvPr id="3" name="Segnaposto contenuto 2">
            <a:extLst>
              <a:ext uri="{FF2B5EF4-FFF2-40B4-BE49-F238E27FC236}">
                <a16:creationId xmlns:a16="http://schemas.microsoft.com/office/drawing/2014/main" id="{EEF0110F-2980-FC82-145B-A460E18D5081}"/>
              </a:ext>
            </a:extLst>
          </p:cNvPr>
          <p:cNvSpPr>
            <a:spLocks noGrp="1"/>
          </p:cNvSpPr>
          <p:nvPr>
            <p:ph idx="1"/>
          </p:nvPr>
        </p:nvSpPr>
        <p:spPr>
          <a:xfrm>
            <a:off x="1503351" y="2084982"/>
            <a:ext cx="10405056" cy="3450613"/>
          </a:xfrm>
        </p:spPr>
        <p:txBody>
          <a:bodyPr>
            <a:normAutofit fontScale="25000" lnSpcReduction="20000"/>
          </a:bodyPr>
          <a:lstStyle/>
          <a:p>
            <a:r>
              <a:rPr lang="it-IT" sz="6400" dirty="0">
                <a:effectLst/>
              </a:rPr>
              <a:t>è una metodologia che privilegia la narrazione autobiografica come base per sviluppare un’interiorità attiva e sociale. </a:t>
            </a:r>
            <a:endParaRPr lang="it-IT" sz="6400" dirty="0"/>
          </a:p>
          <a:p>
            <a:r>
              <a:rPr lang="it-IT" sz="6400" dirty="0">
                <a:effectLst/>
              </a:rPr>
              <a:t>In classe, gli alunni sono invitati a raccontarsi, dando un senso alla propria storia e un significato alle azioni narrate. </a:t>
            </a:r>
            <a:endParaRPr lang="it-IT" sz="6400" dirty="0"/>
          </a:p>
          <a:p>
            <a:r>
              <a:rPr lang="it-IT" sz="6400" dirty="0">
                <a:effectLst/>
              </a:rPr>
              <a:t>Tale metodologia può essere utilizzata in aula per creare un senso di comunità che nasce dalla condivisione di esperienze, per educare all’ascolto e al rispetto, consentendo così di superare i pregiudizi, per creare momenti di comunicazione. </a:t>
            </a:r>
            <a:endParaRPr lang="it-IT" sz="6400" dirty="0"/>
          </a:p>
          <a:p>
            <a:r>
              <a:rPr lang="it-IT" sz="6400" dirty="0">
                <a:effectLst/>
              </a:rPr>
              <a:t>In classe </a:t>
            </a:r>
            <a:r>
              <a:rPr lang="it-IT" sz="6400" dirty="0"/>
              <a:t>può</a:t>
            </a:r>
            <a:r>
              <a:rPr lang="it-IT" sz="6400" dirty="0">
                <a:effectLst/>
              </a:rPr>
              <a:t> essere utilizzata per consentire agli studenti che hanno avuto esperienze particolari o che provengono da </a:t>
            </a:r>
            <a:r>
              <a:rPr lang="it-IT" sz="6400" dirty="0"/>
              <a:t>realtà</a:t>
            </a:r>
            <a:r>
              <a:rPr lang="it-IT" sz="6400" dirty="0">
                <a:effectLst/>
              </a:rPr>
              <a:t> socio-culturali diverse di raccontare la propria storia, divenendo consapevoli del proprio essere e permettendo agli uditori di conoscere e apprendere altre realtà. </a:t>
            </a:r>
          </a:p>
          <a:p>
            <a:r>
              <a:rPr lang="it-IT" sz="6400" dirty="0"/>
              <a:t>La scrittura assume una doppia valenza in quanto da un lato “costringe” il narratore ad affinare le proprie capacità di autoanalisi e autoconsapevolezza necessarie alla trascrizione delle proprie riflessioni; dall’altro lato, la lettura del testo consente l’ampliamento per ulteriori approfondimenti. </a:t>
            </a:r>
          </a:p>
          <a:p>
            <a:endParaRPr lang="it-IT" sz="6400" dirty="0"/>
          </a:p>
          <a:p>
            <a:endParaRPr lang="it-IT" dirty="0"/>
          </a:p>
        </p:txBody>
      </p:sp>
    </p:spTree>
    <p:extLst>
      <p:ext uri="{BB962C8B-B14F-4D97-AF65-F5344CB8AC3E}">
        <p14:creationId xmlns:p14="http://schemas.microsoft.com/office/powerpoint/2010/main" val="2735620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B6CC4FC-26F3-F18D-DB39-9818B797D782}"/>
              </a:ext>
            </a:extLst>
          </p:cNvPr>
          <p:cNvSpPr txBox="1"/>
          <p:nvPr/>
        </p:nvSpPr>
        <p:spPr>
          <a:xfrm>
            <a:off x="858981" y="158461"/>
            <a:ext cx="11139055" cy="5355312"/>
          </a:xfrm>
          <a:prstGeom prst="rect">
            <a:avLst/>
          </a:prstGeom>
          <a:noFill/>
        </p:spPr>
        <p:txBody>
          <a:bodyPr wrap="square">
            <a:spAutoFit/>
          </a:bodyPr>
          <a:lstStyle/>
          <a:p>
            <a:r>
              <a:rPr lang="it-IT" sz="3600" dirty="0"/>
              <a:t>L</a:t>
            </a:r>
            <a:r>
              <a:rPr lang="it-IT" sz="3600" dirty="0">
                <a:effectLst/>
              </a:rPr>
              <a:t>’autobiografia si configura come un valido strumento per riflettere sulla propria </a:t>
            </a:r>
            <a:r>
              <a:rPr lang="it-IT" sz="3600" b="1" dirty="0">
                <a:effectLst/>
              </a:rPr>
              <a:t>vita professionale</a:t>
            </a:r>
            <a:r>
              <a:rPr lang="it-IT" sz="3600" b="1" dirty="0"/>
              <a:t>:</a:t>
            </a:r>
            <a:r>
              <a:rPr lang="it-IT" sz="3600" dirty="0">
                <a:effectLst/>
              </a:rPr>
              <a:t> </a:t>
            </a:r>
          </a:p>
          <a:p>
            <a:endParaRPr lang="it-IT" sz="3600" dirty="0">
              <a:effectLst/>
            </a:endParaRPr>
          </a:p>
          <a:p>
            <a:pPr marL="285750" indent="-285750">
              <a:buFont typeface="Arial" panose="020B0604020202020204" pitchFamily="34" charset="0"/>
              <a:buChar char="•"/>
            </a:pPr>
            <a:r>
              <a:rPr lang="it-IT" sz="3600" dirty="0">
                <a:effectLst/>
              </a:rPr>
              <a:t>su quelli che sono stati gli eventi salienti che l’hanno contrassegnata;</a:t>
            </a:r>
            <a:endParaRPr lang="it-IT" sz="3600" dirty="0"/>
          </a:p>
          <a:p>
            <a:pPr marL="285750" indent="-285750">
              <a:buFont typeface="Arial" panose="020B0604020202020204" pitchFamily="34" charset="0"/>
              <a:buChar char="•"/>
            </a:pPr>
            <a:r>
              <a:rPr lang="it-IT" sz="3600" dirty="0">
                <a:effectLst/>
              </a:rPr>
              <a:t>quali i sentimenti sono emersi</a:t>
            </a:r>
            <a:r>
              <a:rPr lang="it-IT" sz="3600" dirty="0"/>
              <a:t>;</a:t>
            </a:r>
          </a:p>
          <a:p>
            <a:pPr marL="285750" indent="-285750">
              <a:buFont typeface="Arial" panose="020B0604020202020204" pitchFamily="34" charset="0"/>
              <a:buChar char="•"/>
            </a:pPr>
            <a:r>
              <a:rPr lang="it-IT" sz="3600" dirty="0">
                <a:effectLst/>
              </a:rPr>
              <a:t>quali sono gli atteggiamenti assunti all’interno delle varie dinamiche relazionali vissute.</a:t>
            </a:r>
          </a:p>
          <a:p>
            <a:endParaRPr lang="it-IT" dirty="0">
              <a:latin typeface="Verdana" panose="020B0604030504040204" pitchFamily="34" charset="0"/>
            </a:endParaRPr>
          </a:p>
        </p:txBody>
      </p:sp>
    </p:spTree>
    <p:extLst>
      <p:ext uri="{BB962C8B-B14F-4D97-AF65-F5344CB8AC3E}">
        <p14:creationId xmlns:p14="http://schemas.microsoft.com/office/powerpoint/2010/main" val="3959988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4FFF6B2-F5FD-E555-F465-2D025C2F34EB}"/>
              </a:ext>
            </a:extLst>
          </p:cNvPr>
          <p:cNvSpPr txBox="1"/>
          <p:nvPr/>
        </p:nvSpPr>
        <p:spPr>
          <a:xfrm>
            <a:off x="410094" y="0"/>
            <a:ext cx="11039302" cy="6001643"/>
          </a:xfrm>
          <a:prstGeom prst="rect">
            <a:avLst/>
          </a:prstGeom>
          <a:noFill/>
        </p:spPr>
        <p:txBody>
          <a:bodyPr wrap="square">
            <a:spAutoFit/>
          </a:bodyPr>
          <a:lstStyle/>
          <a:p>
            <a:r>
              <a:rPr lang="it-IT" sz="2400" b="1" dirty="0"/>
              <a:t>R</a:t>
            </a:r>
            <a:r>
              <a:rPr lang="it-IT" sz="2400" b="1" dirty="0">
                <a:effectLst/>
              </a:rPr>
              <a:t>ealizzando una sorta di bilancio di ciò che si è fatto e di ciò che si poteva fare, ma soprattutto di ciò  che è ancora possibile fare focalizzando la propria attenzione sui seguenti obiettivi: </a:t>
            </a:r>
          </a:p>
          <a:p>
            <a:endParaRPr lang="it-IT" sz="2400" dirty="0"/>
          </a:p>
          <a:p>
            <a:r>
              <a:rPr lang="it-IT" sz="2400" dirty="0">
                <a:effectLst/>
              </a:rPr>
              <a:t>  acquisire consapevolezza sulle modalità di </a:t>
            </a:r>
            <a:r>
              <a:rPr lang="it-IT" sz="2400" i="1" dirty="0">
                <a:effectLst/>
              </a:rPr>
              <a:t>problem posing</a:t>
            </a:r>
            <a:r>
              <a:rPr lang="it-IT" sz="2400" dirty="0">
                <a:effectLst/>
              </a:rPr>
              <a:t> e </a:t>
            </a:r>
            <a:r>
              <a:rPr lang="it-IT" sz="2400" i="1" dirty="0">
                <a:effectLst/>
              </a:rPr>
              <a:t>problem solving</a:t>
            </a:r>
            <a:r>
              <a:rPr lang="it-IT" sz="2400" dirty="0">
                <a:effectLst/>
              </a:rPr>
              <a:t>, attraverso l’analisi di quegli aspetti della propria vita professionale ritenuti fondamentali rispetto ad altri;</a:t>
            </a:r>
          </a:p>
          <a:p>
            <a:endParaRPr lang="it-IT" sz="2400" dirty="0">
              <a:effectLst/>
            </a:endParaRPr>
          </a:p>
          <a:p>
            <a:r>
              <a:rPr lang="it-IT" sz="2400" dirty="0">
                <a:effectLst/>
              </a:rPr>
              <a:t>  comprendere che la vita professionale è parte integrante della vita personale;</a:t>
            </a:r>
          </a:p>
          <a:p>
            <a:r>
              <a:rPr lang="it-IT" sz="2400" dirty="0">
                <a:effectLst/>
              </a:rPr>
              <a:t> </a:t>
            </a:r>
          </a:p>
          <a:p>
            <a:r>
              <a:rPr lang="it-IT" sz="2400" dirty="0">
                <a:effectLst/>
              </a:rPr>
              <a:t>  scoprire e riscoprire le motivazioni più profonde della propria vita per poter progettare </a:t>
            </a:r>
            <a:r>
              <a:rPr lang="it-IT" sz="2400" dirty="0"/>
              <a:t>più</a:t>
            </a:r>
            <a:r>
              <a:rPr lang="it-IT" sz="2400" dirty="0">
                <a:effectLst/>
              </a:rPr>
              <a:t> consapevolmente azioni future; </a:t>
            </a:r>
          </a:p>
          <a:p>
            <a:endParaRPr lang="it-IT" sz="2400" dirty="0"/>
          </a:p>
          <a:p>
            <a:r>
              <a:rPr lang="it-IT" sz="2400" dirty="0">
                <a:effectLst/>
              </a:rPr>
              <a:t>  consolidare le abilità autoriflessive per prendersi cura di sé dedicando maggiore attenzione a se stessi</a:t>
            </a:r>
            <a:br>
              <a:rPr lang="it-IT" sz="2400" dirty="0">
                <a:effectLst/>
              </a:rPr>
            </a:br>
            <a:endParaRPr lang="it-IT" sz="2400" dirty="0">
              <a:effectLst/>
            </a:endParaRPr>
          </a:p>
        </p:txBody>
      </p:sp>
    </p:spTree>
    <p:extLst>
      <p:ext uri="{BB962C8B-B14F-4D97-AF65-F5344CB8AC3E}">
        <p14:creationId xmlns:p14="http://schemas.microsoft.com/office/powerpoint/2010/main" val="3651058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386FA1-6E70-3DD7-B49C-ACB5313B69FB}"/>
              </a:ext>
            </a:extLst>
          </p:cNvPr>
          <p:cNvSpPr>
            <a:spLocks noGrp="1"/>
          </p:cNvSpPr>
          <p:nvPr>
            <p:ph type="title"/>
          </p:nvPr>
        </p:nvSpPr>
        <p:spPr>
          <a:xfrm>
            <a:off x="1534696" y="937523"/>
            <a:ext cx="9520158" cy="1049235"/>
          </a:xfrm>
        </p:spPr>
        <p:txBody>
          <a:bodyPr/>
          <a:lstStyle/>
          <a:p>
            <a:r>
              <a:rPr lang="it-IT" sz="2000" b="1" dirty="0">
                <a:effectLst/>
              </a:rPr>
              <a:t>MODALITÀ DI STRUTTURAZIONE DI UN PERCORSO AUTOBIOGRAFICO </a:t>
            </a:r>
            <a:br>
              <a:rPr lang="it-IT" dirty="0">
                <a:effectLst/>
              </a:rPr>
            </a:br>
            <a:endParaRPr lang="it-IT" dirty="0"/>
          </a:p>
        </p:txBody>
      </p:sp>
      <p:sp>
        <p:nvSpPr>
          <p:cNvPr id="4" name="CasellaDiTesto 3">
            <a:extLst>
              <a:ext uri="{FF2B5EF4-FFF2-40B4-BE49-F238E27FC236}">
                <a16:creationId xmlns:a16="http://schemas.microsoft.com/office/drawing/2014/main" id="{5B8CD718-8CF1-1E59-0144-6816E8776E5C}"/>
              </a:ext>
            </a:extLst>
          </p:cNvPr>
          <p:cNvSpPr txBox="1"/>
          <p:nvPr/>
        </p:nvSpPr>
        <p:spPr>
          <a:xfrm>
            <a:off x="1450913" y="1986758"/>
            <a:ext cx="10276304" cy="3139321"/>
          </a:xfrm>
          <a:prstGeom prst="rect">
            <a:avLst/>
          </a:prstGeom>
          <a:noFill/>
        </p:spPr>
        <p:txBody>
          <a:bodyPr wrap="square">
            <a:spAutoFit/>
          </a:bodyPr>
          <a:lstStyle/>
          <a:p>
            <a:r>
              <a:rPr lang="it-IT" sz="1800" b="1" dirty="0">
                <a:effectLst/>
              </a:rPr>
              <a:t>Prima fase:</a:t>
            </a:r>
          </a:p>
          <a:p>
            <a:r>
              <a:rPr lang="it-IT" sz="1800" dirty="0">
                <a:effectLst/>
              </a:rPr>
              <a:t>Vengono forniti ai partecipati degli input al fine di stimolare un percorso a ritroso sulle proprie esperienze di vita personale e professionale</a:t>
            </a:r>
            <a:r>
              <a:rPr lang="it-IT" dirty="0"/>
              <a:t> con </a:t>
            </a:r>
            <a:r>
              <a:rPr lang="it-IT" sz="1800" dirty="0">
                <a:effectLst/>
              </a:rPr>
              <a:t>delle frasi stimolo da completare:</a:t>
            </a:r>
          </a:p>
          <a:p>
            <a:r>
              <a:rPr lang="it-IT" sz="1800" dirty="0">
                <a:effectLst/>
              </a:rPr>
              <a:t>“Ricordo quando...” oppure “Ricordo che...”, </a:t>
            </a:r>
            <a:r>
              <a:rPr lang="it-IT" dirty="0"/>
              <a:t>Dove comincia la mia storia? Chi sono io? ecc</a:t>
            </a:r>
            <a:r>
              <a:rPr lang="it-IT" sz="1800" dirty="0">
                <a:effectLst/>
                <a:latin typeface="Tahoma" panose="020B0604030504040204" pitchFamily="34" charset="0"/>
                <a:ea typeface="Times New Roman" panose="02020603050405020304" pitchFamily="18" charset="0"/>
              </a:rPr>
              <a:t>. </a:t>
            </a:r>
          </a:p>
          <a:p>
            <a:endParaRPr lang="it-IT" dirty="0">
              <a:latin typeface="Tahoma" panose="020B0604030504040204" pitchFamily="34" charset="0"/>
            </a:endParaRPr>
          </a:p>
          <a:p>
            <a:r>
              <a:rPr lang="it-IT" sz="1800" dirty="0">
                <a:effectLst/>
              </a:rPr>
              <a:t>In questa prima fase ci si avvale di una forma di scrittura spontanea quasi automatica che non richiede grandi sforzi di riflessione ma segue il libero flusso dei pensieri. Attraverso questa prima attività si ha la possibilità di sperimentare il funzionamento del pensiero autobiografico. Tale tipo di pensiero è basato su due atti fondamentali della mente: </a:t>
            </a:r>
            <a:r>
              <a:rPr lang="it-IT" sz="1800" b="1" i="1" dirty="0">
                <a:effectLst/>
              </a:rPr>
              <a:t>la retrospezione (flashback) e l’introspezione</a:t>
            </a:r>
            <a:r>
              <a:rPr lang="it-IT" sz="1800" dirty="0">
                <a:effectLst/>
              </a:rPr>
              <a:t>.</a:t>
            </a:r>
            <a:br>
              <a:rPr lang="it-IT" sz="1800" dirty="0">
                <a:effectLst/>
              </a:rPr>
            </a:br>
            <a:endParaRPr lang="it-IT" dirty="0"/>
          </a:p>
        </p:txBody>
      </p:sp>
    </p:spTree>
    <p:extLst>
      <p:ext uri="{BB962C8B-B14F-4D97-AF65-F5344CB8AC3E}">
        <p14:creationId xmlns:p14="http://schemas.microsoft.com/office/powerpoint/2010/main" val="3003481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2E11F4-C8AC-91BA-01A4-067E806E7703}"/>
              </a:ext>
            </a:extLst>
          </p:cNvPr>
          <p:cNvSpPr>
            <a:spLocks noGrp="1"/>
          </p:cNvSpPr>
          <p:nvPr>
            <p:ph type="title"/>
          </p:nvPr>
        </p:nvSpPr>
        <p:spPr>
          <a:xfrm flipH="1">
            <a:off x="12192000" y="4763823"/>
            <a:ext cx="996462" cy="2221523"/>
          </a:xfrm>
        </p:spPr>
        <p:txBody>
          <a:bodyPr>
            <a:normAutofit/>
          </a:bodyPr>
          <a:lstStyle/>
          <a:p>
            <a:endParaRPr lang="it-IT" sz="3200" dirty="0">
              <a:solidFill>
                <a:srgbClr val="111111"/>
              </a:solidFill>
              <a:latin typeface="Lato" panose="020F0502020204030203" pitchFamily="34" charset="0"/>
              <a:ea typeface="+mn-ea"/>
              <a:cs typeface="+mn-cs"/>
            </a:endParaRPr>
          </a:p>
        </p:txBody>
      </p:sp>
      <p:sp>
        <p:nvSpPr>
          <p:cNvPr id="3" name="Segnaposto contenuto 2">
            <a:extLst>
              <a:ext uri="{FF2B5EF4-FFF2-40B4-BE49-F238E27FC236}">
                <a16:creationId xmlns:a16="http://schemas.microsoft.com/office/drawing/2014/main" id="{4621768C-7BDA-E8AA-7C1F-F16A70AB51F7}"/>
              </a:ext>
            </a:extLst>
          </p:cNvPr>
          <p:cNvSpPr>
            <a:spLocks noGrp="1"/>
          </p:cNvSpPr>
          <p:nvPr>
            <p:ph idx="1"/>
          </p:nvPr>
        </p:nvSpPr>
        <p:spPr>
          <a:xfrm>
            <a:off x="1676400" y="937327"/>
            <a:ext cx="10515600" cy="2313699"/>
          </a:xfrm>
        </p:spPr>
        <p:txBody>
          <a:bodyPr>
            <a:normAutofit fontScale="92500"/>
          </a:bodyPr>
          <a:lstStyle/>
          <a:p>
            <a:pPr marL="0" indent="0">
              <a:buNone/>
            </a:pPr>
            <a:r>
              <a:rPr lang="it-IT" sz="3200" b="0" i="0" u="none" strike="noStrike" dirty="0">
                <a:solidFill>
                  <a:srgbClr val="111111"/>
                </a:solidFill>
                <a:effectLst/>
              </a:rPr>
              <a:t>Il termine autobiografia deriva dal greco, dalla fusione dei termini: “</a:t>
            </a:r>
            <a:r>
              <a:rPr lang="it-IT" sz="3200" b="1" i="1" u="none" strike="noStrike" dirty="0" err="1">
                <a:solidFill>
                  <a:srgbClr val="111111"/>
                </a:solidFill>
                <a:effectLst/>
              </a:rPr>
              <a:t>autos</a:t>
            </a:r>
            <a:r>
              <a:rPr lang="it-IT" sz="3200" b="0" i="0" u="none" strike="noStrike" dirty="0">
                <a:solidFill>
                  <a:srgbClr val="111111"/>
                </a:solidFill>
                <a:effectLst/>
              </a:rPr>
              <a:t>” (sé stesso), “</a:t>
            </a:r>
            <a:r>
              <a:rPr lang="it-IT" sz="3200" b="1" i="1" u="none" strike="noStrike" dirty="0">
                <a:solidFill>
                  <a:srgbClr val="111111"/>
                </a:solidFill>
                <a:effectLst/>
              </a:rPr>
              <a:t>bios</a:t>
            </a:r>
            <a:r>
              <a:rPr lang="it-IT" sz="3200" b="0" i="0" u="none" strike="noStrike" dirty="0">
                <a:solidFill>
                  <a:srgbClr val="111111"/>
                </a:solidFill>
                <a:effectLst/>
              </a:rPr>
              <a:t>” (vita) e “</a:t>
            </a:r>
            <a:r>
              <a:rPr lang="it-IT" sz="3200" b="1" i="1" u="none" strike="noStrike" dirty="0">
                <a:solidFill>
                  <a:srgbClr val="111111"/>
                </a:solidFill>
                <a:effectLst/>
              </a:rPr>
              <a:t>grafia</a:t>
            </a:r>
            <a:r>
              <a:rPr lang="it-IT" sz="3200" b="0" i="0" u="none" strike="noStrike" dirty="0">
                <a:solidFill>
                  <a:srgbClr val="111111"/>
                </a:solidFill>
                <a:effectLst/>
              </a:rPr>
              <a:t>” (scrittura), di conseguenza il genere letterario autobiografico può essere definito come la scrittura della propria vita.</a:t>
            </a:r>
            <a:endParaRPr lang="it-IT" sz="3200" dirty="0"/>
          </a:p>
        </p:txBody>
      </p:sp>
    </p:spTree>
    <p:extLst>
      <p:ext uri="{BB962C8B-B14F-4D97-AF65-F5344CB8AC3E}">
        <p14:creationId xmlns:p14="http://schemas.microsoft.com/office/powerpoint/2010/main" val="4225593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703ACD7A-ACCE-869B-AC4D-2A08AD346F98}"/>
              </a:ext>
            </a:extLst>
          </p:cNvPr>
          <p:cNvSpPr txBox="1"/>
          <p:nvPr/>
        </p:nvSpPr>
        <p:spPr>
          <a:xfrm>
            <a:off x="804901" y="424427"/>
            <a:ext cx="10582197" cy="2585323"/>
          </a:xfrm>
          <a:prstGeom prst="rect">
            <a:avLst/>
          </a:prstGeom>
          <a:noFill/>
        </p:spPr>
        <p:txBody>
          <a:bodyPr wrap="square">
            <a:spAutoFit/>
          </a:bodyPr>
          <a:lstStyle/>
          <a:p>
            <a:r>
              <a:rPr lang="it-IT" sz="1800" b="1" dirty="0">
                <a:effectLst/>
              </a:rPr>
              <a:t>Seconda fase: </a:t>
            </a:r>
            <a:r>
              <a:rPr lang="it-IT" b="1" dirty="0"/>
              <a:t>R</a:t>
            </a:r>
            <a:r>
              <a:rPr lang="it-IT" sz="1800" b="1" dirty="0">
                <a:effectLst/>
              </a:rPr>
              <a:t>ievocazione</a:t>
            </a:r>
            <a:br>
              <a:rPr lang="it-IT" sz="1800" dirty="0">
                <a:effectLst/>
              </a:rPr>
            </a:br>
            <a:r>
              <a:rPr lang="it-IT" sz="1800" dirty="0">
                <a:effectLst/>
              </a:rPr>
              <a:t>La seconda fase consiste nel rievocare i propri ricordi nominandoli concretamente alla luce delle sensazioni, degli stati d’animo, che hanno contrassegnato alcuni momenti della propria vita personale o professionale: persone, discorsi, volti, luoghi, colori, odori...attraverso questa attività di evocazione si acquisisce la consapevolezza che tutti gli avvenimenti, le esperienze, gli incontri hanno lasciato delle tracce indelebili dentro di noi. </a:t>
            </a:r>
          </a:p>
          <a:p>
            <a:r>
              <a:rPr lang="it-IT" u="sng" dirty="0"/>
              <a:t>DOMANDE STIMOLO: </a:t>
            </a:r>
            <a:r>
              <a:rPr lang="it-IT" dirty="0"/>
              <a:t>Chi è l’unica persona che sa veramente chi sei? Quali sono le persone che per te sono state significative? Quali sono le cose che mi piacciono di più del mio passato?</a:t>
            </a:r>
          </a:p>
          <a:p>
            <a:endParaRPr lang="it-IT" dirty="0"/>
          </a:p>
        </p:txBody>
      </p:sp>
      <p:sp>
        <p:nvSpPr>
          <p:cNvPr id="5" name="CasellaDiTesto 4">
            <a:extLst>
              <a:ext uri="{FF2B5EF4-FFF2-40B4-BE49-F238E27FC236}">
                <a16:creationId xmlns:a16="http://schemas.microsoft.com/office/drawing/2014/main" id="{5CF9324E-516F-33E1-5F90-62289506811F}"/>
              </a:ext>
            </a:extLst>
          </p:cNvPr>
          <p:cNvSpPr txBox="1"/>
          <p:nvPr/>
        </p:nvSpPr>
        <p:spPr>
          <a:xfrm>
            <a:off x="651642" y="3608298"/>
            <a:ext cx="11657309" cy="2031325"/>
          </a:xfrm>
          <a:prstGeom prst="rect">
            <a:avLst/>
          </a:prstGeom>
          <a:noFill/>
        </p:spPr>
        <p:txBody>
          <a:bodyPr wrap="square">
            <a:spAutoFit/>
          </a:bodyPr>
          <a:lstStyle/>
          <a:p>
            <a:r>
              <a:rPr lang="it-IT" b="1" dirty="0"/>
              <a:t>Terza Fase: i ricordi professionali</a:t>
            </a:r>
            <a:br>
              <a:rPr lang="it-IT" dirty="0"/>
            </a:br>
            <a:r>
              <a:rPr lang="it-IT" dirty="0"/>
              <a:t>La terza fase riguarda i ricordi professionali, questa ricognizione può essere realizzata tenendo presenti alcuni degli incontri ritenuti fondamentali.</a:t>
            </a:r>
          </a:p>
          <a:p>
            <a:r>
              <a:rPr lang="it-IT" u="sng" dirty="0"/>
              <a:t>DOMANDE STIMOLO: </a:t>
            </a:r>
            <a:r>
              <a:rPr lang="it-IT" sz="1800" dirty="0">
                <a:effectLst/>
                <a:ea typeface="Times New Roman" panose="02020603050405020304" pitchFamily="18" charset="0"/>
              </a:rPr>
              <a:t>L’insegnante, il mentore, il libro, la materia, …. che ti hanno dato qualcosa da un punto di vista scolastico/professionale, che cosa hai appreso? Sono bravo a…</a:t>
            </a:r>
          </a:p>
          <a:p>
            <a:endParaRPr lang="it-IT" dirty="0"/>
          </a:p>
          <a:p>
            <a:endParaRPr lang="it-IT" dirty="0"/>
          </a:p>
        </p:txBody>
      </p:sp>
    </p:spTree>
    <p:extLst>
      <p:ext uri="{BB962C8B-B14F-4D97-AF65-F5344CB8AC3E}">
        <p14:creationId xmlns:p14="http://schemas.microsoft.com/office/powerpoint/2010/main" val="3948986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1B5B4CB-087F-2681-EC0A-0E3E3FF5B159}"/>
              </a:ext>
            </a:extLst>
          </p:cNvPr>
          <p:cNvSpPr txBox="1"/>
          <p:nvPr/>
        </p:nvSpPr>
        <p:spPr>
          <a:xfrm>
            <a:off x="325821" y="1159668"/>
            <a:ext cx="12002814" cy="3046988"/>
          </a:xfrm>
          <a:prstGeom prst="rect">
            <a:avLst/>
          </a:prstGeom>
          <a:noFill/>
        </p:spPr>
        <p:txBody>
          <a:bodyPr wrap="square" rtlCol="0">
            <a:spAutoFit/>
          </a:bodyPr>
          <a:lstStyle/>
          <a:p>
            <a:pPr lvl="1"/>
            <a:r>
              <a:rPr lang="it-IT" sz="3200" b="1" dirty="0">
                <a:ea typeface="Times New Roman" panose="02020603050405020304" pitchFamily="18" charset="0"/>
              </a:rPr>
              <a:t>Quarta fase</a:t>
            </a:r>
            <a:r>
              <a:rPr lang="it-IT" sz="3200" b="1" dirty="0">
                <a:effectLst/>
                <a:ea typeface="Times New Roman" panose="02020603050405020304" pitchFamily="18" charset="0"/>
              </a:rPr>
              <a:t>: Attualità</a:t>
            </a:r>
            <a:r>
              <a:rPr lang="it-IT" sz="3200" dirty="0">
                <a:effectLst/>
              </a:rPr>
              <a:t> </a:t>
            </a:r>
            <a:endParaRPr lang="it-IT" sz="3200" dirty="0"/>
          </a:p>
          <a:p>
            <a:pPr lvl="1"/>
            <a:r>
              <a:rPr lang="it-IT" sz="3200" u="sng" dirty="0"/>
              <a:t>Domande stimolo : </a:t>
            </a:r>
            <a:r>
              <a:rPr lang="it-IT" sz="3200" dirty="0"/>
              <a:t>Come mi vedo oggi?</a:t>
            </a:r>
          </a:p>
          <a:p>
            <a:pPr lvl="1"/>
            <a:endParaRPr lang="it-IT" sz="3200" dirty="0"/>
          </a:p>
          <a:p>
            <a:pPr lvl="1"/>
            <a:r>
              <a:rPr lang="it-IT" sz="3200" b="1" dirty="0"/>
              <a:t>Quinta frase: I miei obiettivi</a:t>
            </a:r>
          </a:p>
          <a:p>
            <a:pPr lvl="1"/>
            <a:r>
              <a:rPr lang="it-IT" sz="3200" dirty="0"/>
              <a:t> </a:t>
            </a:r>
            <a:r>
              <a:rPr lang="it-IT" sz="3200" u="sng" dirty="0"/>
              <a:t>Domande stimolo: </a:t>
            </a:r>
            <a:r>
              <a:rPr lang="it-IT" sz="3200" dirty="0"/>
              <a:t>quali sono i miei obiettivi per il futuro? Chi voglio essere?</a:t>
            </a:r>
          </a:p>
        </p:txBody>
      </p:sp>
    </p:spTree>
    <p:extLst>
      <p:ext uri="{BB962C8B-B14F-4D97-AF65-F5344CB8AC3E}">
        <p14:creationId xmlns:p14="http://schemas.microsoft.com/office/powerpoint/2010/main" val="2946090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51A3B68-F4AC-8646-D04A-FFF2419683E5}"/>
              </a:ext>
            </a:extLst>
          </p:cNvPr>
          <p:cNvSpPr txBox="1"/>
          <p:nvPr/>
        </p:nvSpPr>
        <p:spPr>
          <a:xfrm>
            <a:off x="342254" y="1836738"/>
            <a:ext cx="10873047" cy="1661993"/>
          </a:xfrm>
          <a:prstGeom prst="rect">
            <a:avLst/>
          </a:prstGeom>
          <a:noFill/>
        </p:spPr>
        <p:txBody>
          <a:bodyPr wrap="square">
            <a:spAutoFit/>
          </a:bodyPr>
          <a:lstStyle/>
          <a:p>
            <a:pPr algn="ctr"/>
            <a:r>
              <a:rPr lang="it-IT" sz="4400" b="1" i="0" u="none" strike="noStrike" dirty="0">
                <a:solidFill>
                  <a:srgbClr val="3D3E40"/>
                </a:solidFill>
                <a:effectLst/>
              </a:rPr>
              <a:t>“La vita si cerca dentro di sé”</a:t>
            </a:r>
          </a:p>
          <a:p>
            <a:pPr algn="ctr"/>
            <a:r>
              <a:rPr lang="it-IT" sz="2000" b="0" i="0" u="none" strike="noStrike" dirty="0">
                <a:solidFill>
                  <a:srgbClr val="3D3E40"/>
                </a:solidFill>
                <a:effectLst/>
              </a:rPr>
              <a:t>Raccontarsi per rileggere la propria esistenza alla luce di una nuova prospettiva</a:t>
            </a:r>
          </a:p>
          <a:p>
            <a:pPr algn="ctr"/>
            <a:endParaRPr lang="it-IT" sz="2000" b="1" i="0" u="none" strike="noStrike" dirty="0">
              <a:solidFill>
                <a:srgbClr val="3D3E40"/>
              </a:solidFill>
              <a:effectLst/>
            </a:endParaRPr>
          </a:p>
          <a:p>
            <a:pPr algn="r"/>
            <a:r>
              <a:rPr lang="it-IT" sz="1800" i="1" dirty="0">
                <a:effectLst/>
                <a:ea typeface="Times New Roman" panose="02020603050405020304" pitchFamily="18" charset="0"/>
              </a:rPr>
              <a:t>Duccio Demetrio</a:t>
            </a:r>
            <a:endParaRPr lang="it-IT" sz="1800" dirty="0">
              <a:effectLst/>
              <a:ea typeface="Times New Roman" panose="02020603050405020304" pitchFamily="18" charset="0"/>
            </a:endParaRPr>
          </a:p>
        </p:txBody>
      </p:sp>
    </p:spTree>
    <p:extLst>
      <p:ext uri="{BB962C8B-B14F-4D97-AF65-F5344CB8AC3E}">
        <p14:creationId xmlns:p14="http://schemas.microsoft.com/office/powerpoint/2010/main" val="189039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BA5943-D1A6-5F43-DC5B-BC9B9A86718C}"/>
              </a:ext>
            </a:extLst>
          </p:cNvPr>
          <p:cNvSpPr>
            <a:spLocks noGrp="1"/>
          </p:cNvSpPr>
          <p:nvPr>
            <p:ph type="title"/>
          </p:nvPr>
        </p:nvSpPr>
        <p:spPr/>
        <p:txBody>
          <a:bodyPr/>
          <a:lstStyle/>
          <a:p>
            <a:r>
              <a:rPr lang="it-IT" b="1" dirty="0"/>
              <a:t>La scrittura autobiografica è:</a:t>
            </a:r>
          </a:p>
        </p:txBody>
      </p:sp>
      <p:sp>
        <p:nvSpPr>
          <p:cNvPr id="3" name="Segnaposto contenuto 2">
            <a:extLst>
              <a:ext uri="{FF2B5EF4-FFF2-40B4-BE49-F238E27FC236}">
                <a16:creationId xmlns:a16="http://schemas.microsoft.com/office/drawing/2014/main" id="{C0FAE298-EA8D-805E-5073-743B8CF31C74}"/>
              </a:ext>
            </a:extLst>
          </p:cNvPr>
          <p:cNvSpPr>
            <a:spLocks noGrp="1"/>
          </p:cNvSpPr>
          <p:nvPr>
            <p:ph idx="1"/>
          </p:nvPr>
        </p:nvSpPr>
        <p:spPr>
          <a:xfrm>
            <a:off x="1534696" y="2151509"/>
            <a:ext cx="11353800" cy="4486275"/>
          </a:xfrm>
        </p:spPr>
        <p:txBody>
          <a:bodyPr/>
          <a:lstStyle/>
          <a:p>
            <a:pPr marL="0" indent="0">
              <a:buNone/>
            </a:pPr>
            <a:r>
              <a:rPr lang="it-IT" dirty="0"/>
              <a:t>Uno strumento capace di valorizzare se stessi e di ridefinire il proprio progetto di vita</a:t>
            </a:r>
          </a:p>
          <a:p>
            <a:pPr marL="0" indent="0">
              <a:buNone/>
            </a:pPr>
            <a:endParaRPr lang="it-IT" dirty="0"/>
          </a:p>
          <a:p>
            <a:pPr marL="0" indent="0">
              <a:buNone/>
            </a:pPr>
            <a:r>
              <a:rPr lang="it-IT" b="1" dirty="0"/>
              <a:t>Attraverso </a:t>
            </a:r>
            <a:r>
              <a:rPr lang="it-IT" b="1"/>
              <a:t>la scrittura </a:t>
            </a:r>
            <a:r>
              <a:rPr lang="it-IT" b="1" dirty="0"/>
              <a:t>si sviluppa il processo di:</a:t>
            </a:r>
          </a:p>
          <a:p>
            <a:pPr>
              <a:buFontTx/>
              <a:buChar char="-"/>
            </a:pPr>
            <a:r>
              <a:rPr lang="it-IT" dirty="0"/>
              <a:t>Autoanalisi introspettiva</a:t>
            </a:r>
          </a:p>
          <a:p>
            <a:pPr marL="0" indent="0">
              <a:buNone/>
            </a:pPr>
            <a:endParaRPr lang="it-IT" dirty="0"/>
          </a:p>
        </p:txBody>
      </p:sp>
    </p:spTree>
    <p:extLst>
      <p:ext uri="{BB962C8B-B14F-4D97-AF65-F5344CB8AC3E}">
        <p14:creationId xmlns:p14="http://schemas.microsoft.com/office/powerpoint/2010/main" val="2119013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6FA67CB-535B-C78F-149F-B801107C8E32}"/>
              </a:ext>
            </a:extLst>
          </p:cNvPr>
          <p:cNvSpPr txBox="1"/>
          <p:nvPr/>
        </p:nvSpPr>
        <p:spPr>
          <a:xfrm>
            <a:off x="902677" y="750278"/>
            <a:ext cx="10421815" cy="3970318"/>
          </a:xfrm>
          <a:prstGeom prst="rect">
            <a:avLst/>
          </a:prstGeom>
          <a:noFill/>
        </p:spPr>
        <p:txBody>
          <a:bodyPr wrap="square">
            <a:spAutoFit/>
          </a:bodyPr>
          <a:lstStyle/>
          <a:p>
            <a:r>
              <a:rPr lang="it-IT" sz="3600" dirty="0">
                <a:solidFill>
                  <a:srgbClr val="111111"/>
                </a:solidFill>
                <a:ea typeface="+mn-ea"/>
                <a:cs typeface="+mn-cs"/>
              </a:rPr>
              <a:t>La scrittura di sé, della propria storia di vita o autobiografismo consiste essenzialmente in una pratica pedagogica e comunicativa</a:t>
            </a:r>
            <a:r>
              <a:rPr lang="it-IT" sz="3600" dirty="0">
                <a:solidFill>
                  <a:srgbClr val="111111"/>
                </a:solidFill>
              </a:rPr>
              <a:t>, o meglio </a:t>
            </a:r>
            <a:r>
              <a:rPr lang="it-IT" sz="3600" dirty="0">
                <a:solidFill>
                  <a:srgbClr val="111111"/>
                </a:solidFill>
                <a:ea typeface="+mn-ea"/>
                <a:cs typeface="+mn-cs"/>
              </a:rPr>
              <a:t>in un metodo cognitivo che si serve della memoria, della reminiscenza nella prospettiva di percorso di vita, educa la mente attraverso il pensiero attivo, evolutivo e introspettivo. </a:t>
            </a:r>
            <a:endParaRPr lang="it-IT" sz="3600" dirty="0"/>
          </a:p>
        </p:txBody>
      </p:sp>
    </p:spTree>
    <p:extLst>
      <p:ext uri="{BB962C8B-B14F-4D97-AF65-F5344CB8AC3E}">
        <p14:creationId xmlns:p14="http://schemas.microsoft.com/office/powerpoint/2010/main" val="117674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6CF40B-5620-B30D-54F6-66D1D5173063}"/>
              </a:ext>
            </a:extLst>
          </p:cNvPr>
          <p:cNvSpPr>
            <a:spLocks noGrp="1"/>
          </p:cNvSpPr>
          <p:nvPr>
            <p:ph type="title"/>
          </p:nvPr>
        </p:nvSpPr>
        <p:spPr>
          <a:xfrm>
            <a:off x="1546419" y="776390"/>
            <a:ext cx="9520158" cy="1049235"/>
          </a:xfrm>
        </p:spPr>
        <p:txBody>
          <a:bodyPr/>
          <a:lstStyle/>
          <a:p>
            <a:endParaRPr lang="it-IT" dirty="0"/>
          </a:p>
        </p:txBody>
      </p:sp>
      <p:sp>
        <p:nvSpPr>
          <p:cNvPr id="3" name="Segnaposto contenuto 2">
            <a:extLst>
              <a:ext uri="{FF2B5EF4-FFF2-40B4-BE49-F238E27FC236}">
                <a16:creationId xmlns:a16="http://schemas.microsoft.com/office/drawing/2014/main" id="{C3631E9C-B7A4-F7A2-7BF2-41CE3118669A}"/>
              </a:ext>
            </a:extLst>
          </p:cNvPr>
          <p:cNvSpPr>
            <a:spLocks noGrp="1"/>
          </p:cNvSpPr>
          <p:nvPr>
            <p:ph idx="1"/>
          </p:nvPr>
        </p:nvSpPr>
        <p:spPr>
          <a:xfrm>
            <a:off x="-1" y="1825625"/>
            <a:ext cx="12285785" cy="4351338"/>
          </a:xfrm>
        </p:spPr>
        <p:txBody>
          <a:bodyPr/>
          <a:lstStyle/>
          <a:p>
            <a:pPr marL="0" indent="0" algn="ctr">
              <a:buNone/>
            </a:pPr>
            <a:r>
              <a:rPr lang="it-IT" sz="4400" b="1" i="1" dirty="0">
                <a:effectLst/>
              </a:rPr>
              <a:t>«In ogni frammento di storia si trova la forma dell’intera storia [...] Le storie mettono in moto la vita interiore»</a:t>
            </a:r>
          </a:p>
          <a:p>
            <a:pPr marL="0" indent="0" algn="r">
              <a:buNone/>
            </a:pPr>
            <a:r>
              <a:rPr lang="it-IT" sz="4400" b="1" dirty="0"/>
              <a:t>Clarissa </a:t>
            </a:r>
            <a:r>
              <a:rPr lang="it-IT" sz="4400" b="1" dirty="0" err="1"/>
              <a:t>Pinkola</a:t>
            </a:r>
            <a:r>
              <a:rPr lang="it-IT" sz="4400" b="1" dirty="0"/>
              <a:t> </a:t>
            </a:r>
            <a:r>
              <a:rPr lang="it-IT" sz="4400" b="1" dirty="0" err="1"/>
              <a:t>Estés</a:t>
            </a:r>
            <a:r>
              <a:rPr lang="it-IT" sz="4400" b="1" dirty="0"/>
              <a:t> </a:t>
            </a:r>
          </a:p>
          <a:p>
            <a:endParaRPr lang="it-IT" dirty="0"/>
          </a:p>
        </p:txBody>
      </p:sp>
    </p:spTree>
    <p:extLst>
      <p:ext uri="{BB962C8B-B14F-4D97-AF65-F5344CB8AC3E}">
        <p14:creationId xmlns:p14="http://schemas.microsoft.com/office/powerpoint/2010/main" val="1632386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BC5124-B552-C607-AB52-FC08A3437842}"/>
              </a:ext>
            </a:extLst>
          </p:cNvPr>
          <p:cNvSpPr>
            <a:spLocks noGrp="1"/>
          </p:cNvSpPr>
          <p:nvPr>
            <p:ph type="title"/>
          </p:nvPr>
        </p:nvSpPr>
        <p:spPr>
          <a:xfrm>
            <a:off x="1424353" y="452916"/>
            <a:ext cx="10515600" cy="1325563"/>
          </a:xfrm>
        </p:spPr>
        <p:txBody>
          <a:bodyPr>
            <a:noAutofit/>
          </a:bodyPr>
          <a:lstStyle/>
          <a:p>
            <a:br>
              <a:rPr lang="it-IT" sz="3600" dirty="0">
                <a:effectLst/>
                <a:latin typeface="Calibri" panose="020F0502020204030204" pitchFamily="34" charset="0"/>
                <a:ea typeface="Calibri" panose="020F0502020204030204" pitchFamily="34" charset="0"/>
                <a:cs typeface="Times New Roman" panose="02020603050405020304" pitchFamily="18" charset="0"/>
              </a:rPr>
            </a:br>
            <a:r>
              <a:rPr lang="it-IT" sz="3600" b="1" dirty="0">
                <a:effectLst/>
                <a:ea typeface="Calibri" panose="020F0502020204030204" pitchFamily="34" charset="0"/>
                <a:cs typeface="Times New Roman" panose="02020603050405020304" pitchFamily="18" charset="0"/>
              </a:rPr>
              <a:t>Quando si inizia a raccontare?</a:t>
            </a:r>
            <a:endParaRPr lang="it-IT" sz="3600" b="1" dirty="0"/>
          </a:p>
        </p:txBody>
      </p:sp>
      <p:sp>
        <p:nvSpPr>
          <p:cNvPr id="3" name="Segnaposto contenuto 2">
            <a:extLst>
              <a:ext uri="{FF2B5EF4-FFF2-40B4-BE49-F238E27FC236}">
                <a16:creationId xmlns:a16="http://schemas.microsoft.com/office/drawing/2014/main" id="{34B6B06D-C442-F309-1CFE-80E3D7142BA6}"/>
              </a:ext>
            </a:extLst>
          </p:cNvPr>
          <p:cNvSpPr>
            <a:spLocks noGrp="1"/>
          </p:cNvSpPr>
          <p:nvPr>
            <p:ph idx="1"/>
          </p:nvPr>
        </p:nvSpPr>
        <p:spPr>
          <a:xfrm>
            <a:off x="401008" y="2317471"/>
            <a:ext cx="10691447" cy="4540529"/>
          </a:xfrm>
        </p:spPr>
        <p:txBody>
          <a:bodyPr/>
          <a:lstStyle/>
          <a:p>
            <a:r>
              <a:rPr lang="it-IT" dirty="0"/>
              <a:t>Decidiamo di raccontare di noi e della nostra storia di vita quando sentiamo il </a:t>
            </a:r>
            <a:r>
              <a:rPr lang="it-IT" b="1" i="1" dirty="0"/>
              <a:t>desiderio</a:t>
            </a:r>
            <a:r>
              <a:rPr lang="it-IT" dirty="0"/>
              <a:t> di tirarli fuori.</a:t>
            </a:r>
          </a:p>
          <a:p>
            <a:pPr marL="0" indent="0">
              <a:buNone/>
            </a:pPr>
            <a:endParaRPr lang="it-IT" b="0" i="0" u="none" strike="noStrike" dirty="0">
              <a:solidFill>
                <a:srgbClr val="444444"/>
              </a:solidFill>
              <a:effectLst/>
            </a:endParaRPr>
          </a:p>
          <a:p>
            <a:pPr marL="0" indent="0">
              <a:buNone/>
            </a:pPr>
            <a:endParaRPr lang="it-IT" b="0" i="0" u="none" strike="noStrike" dirty="0">
              <a:solidFill>
                <a:srgbClr val="444444"/>
              </a:solidFill>
              <a:effectLst/>
            </a:endParaRPr>
          </a:p>
          <a:p>
            <a:pPr marL="0" indent="0">
              <a:buNone/>
            </a:pPr>
            <a:r>
              <a:rPr lang="it-IT" dirty="0"/>
              <a:t>È un vissuto, un processo, un’azione psichica che tende verso qualcosa. Il desiderio non ci porta alla soddisfazione immediata di qualcosa ma è una spinta che ci mette in cammino verso una determinata direzione.</a:t>
            </a:r>
          </a:p>
        </p:txBody>
      </p:sp>
      <p:cxnSp>
        <p:nvCxnSpPr>
          <p:cNvPr id="7" name="Connettore 2 6">
            <a:extLst>
              <a:ext uri="{FF2B5EF4-FFF2-40B4-BE49-F238E27FC236}">
                <a16:creationId xmlns:a16="http://schemas.microsoft.com/office/drawing/2014/main" id="{E8463DA0-6434-FF4C-7587-B0B9DBCA055C}"/>
              </a:ext>
            </a:extLst>
          </p:cNvPr>
          <p:cNvCxnSpPr>
            <a:cxnSpLocks/>
          </p:cNvCxnSpPr>
          <p:nvPr/>
        </p:nvCxnSpPr>
        <p:spPr>
          <a:xfrm>
            <a:off x="9927829" y="2877409"/>
            <a:ext cx="0" cy="7502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2206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15602F-BA61-E5F7-0BE4-57C037D0AD9A}"/>
              </a:ext>
            </a:extLst>
          </p:cNvPr>
          <p:cNvSpPr>
            <a:spLocks noGrp="1"/>
          </p:cNvSpPr>
          <p:nvPr>
            <p:ph type="title"/>
          </p:nvPr>
        </p:nvSpPr>
        <p:spPr/>
        <p:txBody>
          <a:bodyPr/>
          <a:lstStyle/>
          <a:p>
            <a:r>
              <a:rPr lang="it-IT" sz="3200" b="1" dirty="0">
                <a:solidFill>
                  <a:srgbClr val="0F0F0F"/>
                </a:solidFill>
                <a:ea typeface="Times New Roman" panose="02020603050405020304" pitchFamily="18" charset="0"/>
                <a:cs typeface="Times New Roman" panose="02020603050405020304" pitchFamily="18" charset="0"/>
              </a:rPr>
              <a:t>Perché lo facciamo?</a:t>
            </a:r>
            <a:br>
              <a:rPr lang="it-IT" sz="3200" b="1" dirty="0">
                <a:solidFill>
                  <a:srgbClr val="0F0F0F"/>
                </a:solidFill>
                <a:ea typeface="Times New Roman" panose="02020603050405020304" pitchFamily="18"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333F6D00-1824-2D50-49C3-B04FDE504F46}"/>
              </a:ext>
            </a:extLst>
          </p:cNvPr>
          <p:cNvSpPr>
            <a:spLocks noGrp="1"/>
          </p:cNvSpPr>
          <p:nvPr>
            <p:ph idx="1"/>
          </p:nvPr>
        </p:nvSpPr>
        <p:spPr/>
        <p:txBody>
          <a:bodyPr>
            <a:normAutofit fontScale="85000" lnSpcReduction="10000"/>
          </a:bodyPr>
          <a:lstStyle/>
          <a:p>
            <a:pPr marL="228600"/>
            <a:r>
              <a:rPr lang="it-IT" sz="2000" dirty="0">
                <a:solidFill>
                  <a:srgbClr val="0F0F0F"/>
                </a:solidFill>
                <a:effectLst/>
                <a:ea typeface="Times New Roman" panose="02020603050405020304" pitchFamily="18" charset="0"/>
                <a:cs typeface="Times New Roman" panose="02020603050405020304" pitchFamily="18" charset="0"/>
              </a:rPr>
              <a:t>Scriviamo perché vogliamo lasciare una testimonianza, un ricordo di noi ma anche perché dentro alla scrittura siamo invogliati a scoprire dei lati nascosti della nostra storia di vita e  scopriamo che scrivendo la nostra memoria si riattiva. </a:t>
            </a:r>
          </a:p>
          <a:p>
            <a:pPr marL="228600"/>
            <a:endParaRPr lang="it-IT" dirty="0">
              <a:solidFill>
                <a:srgbClr val="0F0F0F"/>
              </a:solidFill>
              <a:ea typeface="Times New Roman" panose="02020603050405020304" pitchFamily="18" charset="0"/>
              <a:cs typeface="Times New Roman" panose="02020603050405020304" pitchFamily="18" charset="0"/>
            </a:endParaRPr>
          </a:p>
          <a:p>
            <a:pPr marL="228600"/>
            <a:r>
              <a:rPr lang="it-IT" sz="2000" dirty="0">
                <a:solidFill>
                  <a:srgbClr val="0F0F0F"/>
                </a:solidFill>
                <a:effectLst/>
                <a:ea typeface="Times New Roman" panose="02020603050405020304" pitchFamily="18" charset="0"/>
                <a:cs typeface="Times New Roman" panose="02020603050405020304" pitchFamily="18" charset="0"/>
              </a:rPr>
              <a:t>La scrittura autobiografica oltre a darci l’opportunità di esplorare il nostro mondo interiore  essa ha anche un altro obiettivo quello di tipo </a:t>
            </a:r>
            <a:r>
              <a:rPr lang="it-IT" sz="2000" b="1" dirty="0">
                <a:solidFill>
                  <a:srgbClr val="0F0F0F"/>
                </a:solidFill>
                <a:effectLst/>
                <a:ea typeface="Times New Roman" panose="02020603050405020304" pitchFamily="18" charset="0"/>
                <a:cs typeface="Times New Roman" panose="02020603050405020304" pitchFamily="18" charset="0"/>
              </a:rPr>
              <a:t>sociale</a:t>
            </a:r>
            <a:r>
              <a:rPr lang="it-IT" sz="2000" dirty="0">
                <a:solidFill>
                  <a:srgbClr val="0F0F0F"/>
                </a:solidFill>
                <a:effectLst/>
                <a:ea typeface="Times New Roman" panose="02020603050405020304" pitchFamily="18" charset="0"/>
                <a:cs typeface="Times New Roman" panose="02020603050405020304" pitchFamily="18" charset="0"/>
              </a:rPr>
              <a:t>, ovvero di comunicare. </a:t>
            </a:r>
          </a:p>
          <a:p>
            <a:pPr marL="228600"/>
            <a:endParaRPr lang="it-IT" dirty="0">
              <a:solidFill>
                <a:srgbClr val="0F0F0F"/>
              </a:solidFill>
              <a:ea typeface="Times New Roman" panose="02020603050405020304" pitchFamily="18" charset="0"/>
              <a:cs typeface="Times New Roman" panose="02020603050405020304" pitchFamily="18" charset="0"/>
            </a:endParaRPr>
          </a:p>
          <a:p>
            <a:pPr marL="228600"/>
            <a:r>
              <a:rPr lang="it-IT" dirty="0">
                <a:solidFill>
                  <a:srgbClr val="0F0F0F"/>
                </a:solidFill>
                <a:ea typeface="Times New Roman" panose="02020603050405020304" pitchFamily="18" charset="0"/>
                <a:cs typeface="Times New Roman" panose="02020603050405020304" pitchFamily="18" charset="0"/>
              </a:rPr>
              <a:t>Ogni</a:t>
            </a:r>
            <a:r>
              <a:rPr lang="it-IT" sz="2000" dirty="0">
                <a:solidFill>
                  <a:srgbClr val="0F0F0F"/>
                </a:solidFill>
                <a:effectLst/>
                <a:ea typeface="Times New Roman" panose="02020603050405020304" pitchFamily="18" charset="0"/>
                <a:cs typeface="Times New Roman" panose="02020603050405020304" pitchFamily="18" charset="0"/>
              </a:rPr>
              <a:t> storia, anche quella che può sembrare la più banale, la più semplice in realtà, scrivendo, ci si accorge </a:t>
            </a:r>
            <a:r>
              <a:rPr lang="it-IT" dirty="0">
                <a:solidFill>
                  <a:srgbClr val="0F0F0F"/>
                </a:solidFill>
                <a:ea typeface="Times New Roman" panose="02020603050405020304" pitchFamily="18" charset="0"/>
                <a:cs typeface="Times New Roman" panose="02020603050405020304" pitchFamily="18" charset="0"/>
              </a:rPr>
              <a:t>che c’è</a:t>
            </a:r>
            <a:r>
              <a:rPr lang="it-IT" sz="2000" dirty="0">
                <a:solidFill>
                  <a:srgbClr val="0F0F0F"/>
                </a:solidFill>
                <a:effectLst/>
                <a:ea typeface="Times New Roman" panose="02020603050405020304" pitchFamily="18" charset="0"/>
                <a:cs typeface="Times New Roman" panose="02020603050405020304" pitchFamily="18" charset="0"/>
              </a:rPr>
              <a:t> sempre qualcosa di eccezionale e importante.</a:t>
            </a:r>
            <a:endParaRPr lang="it-IT" sz="2800" dirty="0">
              <a:effectLst/>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790128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3F0855E-A71D-C08E-140E-43AF0477979E}"/>
              </a:ext>
            </a:extLst>
          </p:cNvPr>
          <p:cNvSpPr txBox="1"/>
          <p:nvPr/>
        </p:nvSpPr>
        <p:spPr>
          <a:xfrm>
            <a:off x="2002220" y="1317433"/>
            <a:ext cx="9249508" cy="954107"/>
          </a:xfrm>
          <a:prstGeom prst="rect">
            <a:avLst/>
          </a:prstGeom>
          <a:noFill/>
        </p:spPr>
        <p:txBody>
          <a:bodyPr wrap="square">
            <a:spAutoFit/>
          </a:bodyPr>
          <a:lstStyle/>
          <a:p>
            <a:pPr marL="0" indent="0">
              <a:buNone/>
            </a:pPr>
            <a:r>
              <a:rPr lang="it-IT" sz="2800" dirty="0">
                <a:latin typeface="+mj-lt"/>
                <a:cs typeface="Calibri" panose="020F0502020204030204" pitchFamily="34" charset="0"/>
              </a:rPr>
              <a:t>Non esistono autobiografie collettive ma solo </a:t>
            </a:r>
            <a:r>
              <a:rPr lang="it-IT" sz="2800" b="1" dirty="0">
                <a:latin typeface="+mj-lt"/>
                <a:cs typeface="Calibri" panose="020F0502020204030204" pitchFamily="34" charset="0"/>
              </a:rPr>
              <a:t>individuali</a:t>
            </a:r>
            <a:r>
              <a:rPr lang="it-IT" sz="2800" dirty="0">
                <a:latin typeface="+mj-lt"/>
                <a:cs typeface="Calibri" panose="020F0502020204030204" pitchFamily="34" charset="0"/>
              </a:rPr>
              <a:t> poiché nascono dal desiderio personale di tirarle fuori</a:t>
            </a:r>
          </a:p>
        </p:txBody>
      </p:sp>
      <p:sp>
        <p:nvSpPr>
          <p:cNvPr id="5" name="CasellaDiTesto 4">
            <a:extLst>
              <a:ext uri="{FF2B5EF4-FFF2-40B4-BE49-F238E27FC236}">
                <a16:creationId xmlns:a16="http://schemas.microsoft.com/office/drawing/2014/main" id="{564EACEB-055B-94AC-4696-3CF7EED1E6E5}"/>
              </a:ext>
            </a:extLst>
          </p:cNvPr>
          <p:cNvSpPr txBox="1"/>
          <p:nvPr/>
        </p:nvSpPr>
        <p:spPr>
          <a:xfrm>
            <a:off x="2002220" y="3033475"/>
            <a:ext cx="8823435" cy="954107"/>
          </a:xfrm>
          <a:prstGeom prst="rect">
            <a:avLst/>
          </a:prstGeom>
          <a:noFill/>
        </p:spPr>
        <p:txBody>
          <a:bodyPr wrap="square">
            <a:spAutoFit/>
          </a:bodyPr>
          <a:lstStyle/>
          <a:p>
            <a:pPr marL="342900" lvl="0" indent="-342900">
              <a:buFont typeface="Symbol" pitchFamily="2" charset="2"/>
              <a:buChar char=""/>
            </a:pPr>
            <a:r>
              <a:rPr lang="it-IT" sz="2800" b="1" dirty="0">
                <a:solidFill>
                  <a:srgbClr val="0F0F0F"/>
                </a:solidFill>
                <a:effectLst/>
                <a:ea typeface="Times New Roman" panose="02020603050405020304" pitchFamily="18" charset="0"/>
                <a:cs typeface="Calibri" panose="020F0502020204030204" pitchFamily="34" charset="0"/>
              </a:rPr>
              <a:t>SPONTANEA</a:t>
            </a:r>
            <a:endParaRPr lang="it-IT" sz="2800" dirty="0">
              <a:effectLst/>
              <a:ea typeface="Calibri" panose="020F0502020204030204" pitchFamily="34" charset="0"/>
              <a:cs typeface="Calibri" panose="020F0502020204030204" pitchFamily="34" charset="0"/>
            </a:endParaRPr>
          </a:p>
          <a:p>
            <a:pPr marL="342900" lvl="0" indent="-342900">
              <a:buFont typeface="Symbol" pitchFamily="2" charset="2"/>
              <a:buChar char=""/>
            </a:pPr>
            <a:r>
              <a:rPr lang="it-IT" sz="2800" b="1" dirty="0">
                <a:solidFill>
                  <a:srgbClr val="0F0F0F"/>
                </a:solidFill>
                <a:effectLst/>
                <a:ea typeface="Times New Roman" panose="02020603050405020304" pitchFamily="18" charset="0"/>
                <a:cs typeface="Calibri" panose="020F0502020204030204" pitchFamily="34" charset="0"/>
              </a:rPr>
              <a:t>CARATTERE EDUCATIVO E TERAPEUTICO</a:t>
            </a:r>
            <a:endParaRPr lang="it-IT" sz="28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780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99B2BF-248B-7039-F383-1A133EB4E17E}"/>
              </a:ext>
            </a:extLst>
          </p:cNvPr>
          <p:cNvSpPr>
            <a:spLocks noGrp="1"/>
          </p:cNvSpPr>
          <p:nvPr>
            <p:ph type="title"/>
          </p:nvPr>
        </p:nvSpPr>
        <p:spPr>
          <a:xfrm>
            <a:off x="1572097" y="384531"/>
            <a:ext cx="10869706" cy="1325563"/>
          </a:xfrm>
        </p:spPr>
        <p:txBody>
          <a:bodyPr>
            <a:normAutofit/>
          </a:bodyPr>
          <a:lstStyle/>
          <a:p>
            <a:r>
              <a:rPr lang="it-IT" sz="2400" b="1" dirty="0">
                <a:solidFill>
                  <a:srgbClr val="0F0F0F"/>
                </a:solidFill>
                <a:latin typeface="Roboto" panose="02000000000000000000" pitchFamily="2" charset="0"/>
                <a:ea typeface="Times New Roman" panose="02020603050405020304" pitchFamily="18" charset="0"/>
                <a:cs typeface="Times New Roman" panose="02020603050405020304" pitchFamily="18" charset="0"/>
              </a:rPr>
              <a:t>Il</a:t>
            </a:r>
            <a:r>
              <a:rPr lang="it-IT" sz="2400" b="1" dirty="0">
                <a:solidFill>
                  <a:srgbClr val="0F0F0F"/>
                </a:solidFill>
                <a:effectLst/>
                <a:latin typeface="Roboto" panose="02000000000000000000" pitchFamily="2" charset="0"/>
                <a:ea typeface="Times New Roman" panose="02020603050405020304" pitchFamily="18" charset="0"/>
                <a:cs typeface="Times New Roman" panose="02020603050405020304" pitchFamily="18" charset="0"/>
              </a:rPr>
              <a:t> diario e la scrittura autobiografica come strumenti per prendersi cura di se stessi, guarire le ferite del passato ed entrare in contatto con il proprio progetto di vita</a:t>
            </a:r>
            <a:endParaRPr lang="it-IT" sz="2400" dirty="0"/>
          </a:p>
        </p:txBody>
      </p:sp>
      <p:sp>
        <p:nvSpPr>
          <p:cNvPr id="3" name="Segnaposto contenuto 2">
            <a:extLst>
              <a:ext uri="{FF2B5EF4-FFF2-40B4-BE49-F238E27FC236}">
                <a16:creationId xmlns:a16="http://schemas.microsoft.com/office/drawing/2014/main" id="{21FE9EB4-1CC6-34CE-6125-7ED5A34A2949}"/>
              </a:ext>
            </a:extLst>
          </p:cNvPr>
          <p:cNvSpPr>
            <a:spLocks noGrp="1"/>
          </p:cNvSpPr>
          <p:nvPr>
            <p:ph idx="1"/>
          </p:nvPr>
        </p:nvSpPr>
        <p:spPr>
          <a:xfrm>
            <a:off x="255292" y="1710094"/>
            <a:ext cx="10869706" cy="4490107"/>
          </a:xfrm>
        </p:spPr>
        <p:txBody>
          <a:bodyPr>
            <a:normAutofit fontScale="92500" lnSpcReduction="10000"/>
          </a:bodyPr>
          <a:lstStyle/>
          <a:p>
            <a:pPr marL="0" indent="0" algn="ctr">
              <a:buNone/>
            </a:pPr>
            <a:r>
              <a:rPr lang="it-IT" dirty="0"/>
              <a:t>Il processo autobiografico si dirama in cinque punti:</a:t>
            </a:r>
          </a:p>
          <a:p>
            <a:pPr marL="514350" indent="-514350">
              <a:buFont typeface="+mj-lt"/>
              <a:buAutoNum type="arabicPeriod"/>
            </a:pPr>
            <a:r>
              <a:rPr lang="it-IT" b="1" dirty="0"/>
              <a:t>DISIDENTIFICAZIONE: </a:t>
            </a:r>
            <a:r>
              <a:rPr lang="it-IT" dirty="0"/>
              <a:t>attraverso la scrittura possiamo vedere la nostra vita da un punto di vista distaccato, come se a farlo fosse qualcun altro. Solo così riusciamo ad avere uno sguardo più sereno e obiettivo  riuscendo  a vedere cose che dall’interno facciamo fatica ad identificare.</a:t>
            </a:r>
          </a:p>
          <a:p>
            <a:pPr marL="514350" indent="-514350">
              <a:buFont typeface="+mj-lt"/>
              <a:buAutoNum type="arabicPeriod"/>
            </a:pPr>
            <a:r>
              <a:rPr lang="it-IT" b="1" dirty="0"/>
              <a:t>LE RADICI: </a:t>
            </a:r>
            <a:r>
              <a:rPr lang="it-IT" dirty="0"/>
              <a:t>dei nostri comportamenti, abitudini, modi di fare, schemi emotivi…scrivendo abbiamo l’ opportunità di individuare e capire qual è l’origine, quali sono i modelli familiari e  culturali che ci appartengono. Durante la scrittura autobiografica emergono proprio queste radici, abbiamo la possibilità di vederle e di riconoscerle. Questo ci può essere molto utile perché abbiamo la possibilità di uscire dagli automatismi e chiederci: «questo comportamento che io metto in atto, che ha le sue radici nel passato, se avessi l’opportunità di scegliere adesso attuerei lo stesso comportamento?». Stabilire la consapevolezza delle radici ci aiuta nel presente ad essere più liberi e quindi a poter scegliere se andare in una direzione piuttosto che in un'altra senza essere schiavi della forza dell’abitudine.</a:t>
            </a:r>
          </a:p>
          <a:p>
            <a:pPr marL="0" indent="0">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Font typeface="+mj-lt"/>
              <a:buAutoNum type="arabicPeriod"/>
            </a:pPr>
            <a:endParaRPr lang="it-IT" dirty="0"/>
          </a:p>
        </p:txBody>
      </p:sp>
    </p:spTree>
    <p:extLst>
      <p:ext uri="{BB962C8B-B14F-4D97-AF65-F5344CB8AC3E}">
        <p14:creationId xmlns:p14="http://schemas.microsoft.com/office/powerpoint/2010/main" val="2079025063"/>
      </p:ext>
    </p:extLst>
  </p:cSld>
  <p:clrMapOvr>
    <a:masterClrMapping/>
  </p:clrMapOvr>
</p:sld>
</file>

<file path=ppt/theme/theme1.xml><?xml version="1.0" encoding="utf-8"?>
<a:theme xmlns:a="http://schemas.openxmlformats.org/drawingml/2006/main" name="Raccolta">
  <a:themeElements>
    <a:clrScheme name="Rosso arancion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Raccolta">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ccolt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{C92C1082-EB79-A446-8AD7-F5B7B7E2016F}tf10001119</Template>
  <TotalTime>1065</TotalTime>
  <Words>1879</Words>
  <Application>Microsoft Office PowerPoint</Application>
  <PresentationFormat>Widescreen</PresentationFormat>
  <Paragraphs>97</Paragraphs>
  <Slides>22</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22</vt:i4>
      </vt:variant>
    </vt:vector>
  </HeadingPairs>
  <TitlesOfParts>
    <vt:vector size="33" baseType="lpstr">
      <vt:lpstr>Arial</vt:lpstr>
      <vt:lpstr>Calibri</vt:lpstr>
      <vt:lpstr>Lato</vt:lpstr>
      <vt:lpstr>Palatino Linotype</vt:lpstr>
      <vt:lpstr>Roboto</vt:lpstr>
      <vt:lpstr>Symbol</vt:lpstr>
      <vt:lpstr>Tahoma</vt:lpstr>
      <vt:lpstr>Times New Roman</vt:lpstr>
      <vt:lpstr>var(--highlight-font-family)</vt:lpstr>
      <vt:lpstr>Verdana</vt:lpstr>
      <vt:lpstr>Raccolta</vt:lpstr>
      <vt:lpstr>LA SCRITTURA AUTOBIOGRAFICA  </vt:lpstr>
      <vt:lpstr>Presentazione standard di PowerPoint</vt:lpstr>
      <vt:lpstr>La scrittura autobiografica è:</vt:lpstr>
      <vt:lpstr>Presentazione standard di PowerPoint</vt:lpstr>
      <vt:lpstr>Presentazione standard di PowerPoint</vt:lpstr>
      <vt:lpstr> Quando si inizia a raccontare?</vt:lpstr>
      <vt:lpstr>Perché lo facciamo? </vt:lpstr>
      <vt:lpstr>Presentazione standard di PowerPoint</vt:lpstr>
      <vt:lpstr>Il diario e la scrittura autobiografica come strumenti per prendersi cura di se stessi, guarire le ferite del passato ed entrare in contatto con il proprio progetto di vita</vt:lpstr>
      <vt:lpstr>Presentazione standard di PowerPoint</vt:lpstr>
      <vt:lpstr>Presentazione standard di PowerPoint</vt:lpstr>
      <vt:lpstr>Presentazione standard di PowerPoint</vt:lpstr>
      <vt:lpstr>IL METODO AUTOBIOGRAFICO COME STRUMENTO PER MIGLIORARE L’EFFICACIA DELL’AZIONE FORMATIVA.  </vt:lpstr>
      <vt:lpstr>Presentazione standard di PowerPoint</vt:lpstr>
      <vt:lpstr>Il ruolo della narrazione autobiografica nei processi di apprendimento </vt:lpstr>
      <vt:lpstr>Che cos’è la scrittura autobiografica in ambito pedagogico?</vt:lpstr>
      <vt:lpstr>Presentazione standard di PowerPoint</vt:lpstr>
      <vt:lpstr>Presentazione standard di PowerPoint</vt:lpstr>
      <vt:lpstr>MODALITÀ DI STRUTTURAZIONE DI UN PERCORSO AUTOBIOGRAFICO  </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L’autobiografia come cura di sé</dc:title>
  <dc:creator>Microsoft Office User</dc:creator>
  <cp:lastModifiedBy>Adolfo Braga</cp:lastModifiedBy>
  <cp:revision>9</cp:revision>
  <dcterms:created xsi:type="dcterms:W3CDTF">2022-12-13T16:49:31Z</dcterms:created>
  <dcterms:modified xsi:type="dcterms:W3CDTF">2024-11-12T13:57:22Z</dcterms:modified>
</cp:coreProperties>
</file>