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96" r:id="rId4"/>
    <p:sldId id="297" r:id="rId5"/>
    <p:sldId id="260" r:id="rId6"/>
    <p:sldId id="259" r:id="rId7"/>
    <p:sldId id="257" r:id="rId8"/>
    <p:sldId id="278" r:id="rId9"/>
    <p:sldId id="298" r:id="rId10"/>
    <p:sldId id="300" r:id="rId11"/>
    <p:sldId id="267" r:id="rId12"/>
    <p:sldId id="268" r:id="rId13"/>
    <p:sldId id="269" r:id="rId14"/>
    <p:sldId id="301" r:id="rId15"/>
    <p:sldId id="299" r:id="rId16"/>
    <p:sldId id="273" r:id="rId17"/>
    <p:sldId id="264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79E"/>
    <a:srgbClr val="8089FF"/>
    <a:srgbClr val="712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3"/>
    <p:restoredTop sz="94155"/>
  </p:normalViewPr>
  <p:slideViewPr>
    <p:cSldViewPr snapToGrid="0">
      <p:cViewPr varScale="1">
        <p:scale>
          <a:sx n="85" d="100"/>
          <a:sy n="85" d="100"/>
        </p:scale>
        <p:origin x="20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870CB-71C0-F248-9A94-10CBB634E53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16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b="1" dirty="0">
                <a:solidFill>
                  <a:srgbClr val="8089FF"/>
                </a:solidFill>
              </a:rPr>
              <a:t>1.4. Imperialismo e colonialismo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contemporanea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432546D-0A92-5744-BF58-8BE2507C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dirty="0">
                <a:latin typeface="Times" pitchFamily="2" charset="0"/>
              </a:rPr>
            </a:br>
            <a:endParaRPr lang="it-I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8A8F46-8383-87CF-CA5D-48AFB81E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28" y="2264103"/>
            <a:ext cx="6350000" cy="4064000"/>
          </a:xfrm>
          <a:prstGeom prst="rect">
            <a:avLst/>
          </a:prstGeom>
          <a:noFill/>
          <a:ln w="2540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64C472-D49F-8BC0-4430-C19E651EB0E7}"/>
              </a:ext>
            </a:extLst>
          </p:cNvPr>
          <p:cNvSpPr txBox="1"/>
          <p:nvPr/>
        </p:nvSpPr>
        <p:spPr>
          <a:xfrm>
            <a:off x="6944710" y="5681772"/>
            <a:ext cx="610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E379E"/>
                </a:solidFill>
                <a:effectLst/>
                <a:latin typeface="verdana" panose="020B0604030504040204" pitchFamily="34" charset="0"/>
              </a:rPr>
              <a:t>Hermann Obrist</a:t>
            </a:r>
            <a:br>
              <a:rPr lang="it-IT" dirty="0">
                <a:solidFill>
                  <a:srgbClr val="2E379E"/>
                </a:solidFill>
              </a:rPr>
            </a:br>
            <a:r>
              <a:rPr lang="it-IT" b="0" i="1" dirty="0">
                <a:solidFill>
                  <a:srgbClr val="2E379E"/>
                </a:solidFill>
                <a:effectLst/>
                <a:latin typeface="verdana" panose="020B0604030504040204" pitchFamily="34" charset="0"/>
              </a:rPr>
              <a:t>La frustata</a:t>
            </a:r>
            <a:r>
              <a:rPr lang="it-IT" b="0" i="0" dirty="0">
                <a:solidFill>
                  <a:srgbClr val="2E379E"/>
                </a:solidFill>
                <a:effectLst/>
                <a:latin typeface="verdana" panose="020B0604030504040204" pitchFamily="34" charset="0"/>
              </a:rPr>
              <a:t>, 1895</a:t>
            </a:r>
            <a:endParaRPr lang="it-IT" dirty="0">
              <a:solidFill>
                <a:srgbClr val="2E37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5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7679273-C2E5-79F7-9741-65E0F1E5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644577"/>
            <a:ext cx="3935413" cy="1937479"/>
          </a:xfrm>
        </p:spPr>
        <p:txBody>
          <a:bodyPr>
            <a:normAutofit fontScale="90000"/>
          </a:bodyPr>
          <a:lstStyle/>
          <a:p>
            <a:br>
              <a:rPr lang="it-IT" sz="4000" b="1" dirty="0">
                <a:solidFill>
                  <a:srgbClr val="2E379E"/>
                </a:solidFill>
                <a:latin typeface="Times" pitchFamily="2" charset="0"/>
              </a:rPr>
            </a:br>
            <a:br>
              <a:rPr lang="it-IT" sz="4000" b="1" dirty="0">
                <a:solidFill>
                  <a:srgbClr val="2E379E"/>
                </a:solidFill>
                <a:latin typeface="Times" pitchFamily="2" charset="0"/>
              </a:rPr>
            </a:br>
            <a:br>
              <a:rPr lang="it-IT" sz="4000" b="1" dirty="0">
                <a:solidFill>
                  <a:srgbClr val="2E379E"/>
                </a:solidFill>
                <a:latin typeface="Times" pitchFamily="2" charset="0"/>
              </a:rPr>
            </a:br>
            <a:r>
              <a:rPr lang="it-IT" sz="4000" b="1" dirty="0">
                <a:solidFill>
                  <a:srgbClr val="2E379E"/>
                </a:solidFill>
                <a:latin typeface="Times" pitchFamily="2" charset="0"/>
              </a:rPr>
              <a:t>2. Rivalità coloniali.</a:t>
            </a:r>
            <a:br>
              <a:rPr lang="it-IT" sz="4000" b="1" dirty="0">
                <a:solidFill>
                  <a:srgbClr val="2E379E"/>
                </a:solidFill>
                <a:latin typeface="Times" pitchFamily="2" charset="0"/>
              </a:rPr>
            </a:br>
            <a:r>
              <a:rPr lang="it-IT" sz="4000" b="1" dirty="0">
                <a:solidFill>
                  <a:srgbClr val="2E379E"/>
                </a:solidFill>
                <a:latin typeface="Times" pitchFamily="2" charset="0"/>
              </a:rPr>
              <a:t>Britannici e russi in Afghanistan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0B5418-EE2D-1C44-AEF9-ECF02F2F8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Segnaposto contenuto 3" descr="IMPERO_OTTOMANO_1914_1.jpg">
            <a:extLst>
              <a:ext uri="{FF2B5EF4-FFF2-40B4-BE49-F238E27FC236}">
                <a16:creationId xmlns:a16="http://schemas.microsoft.com/office/drawing/2014/main" id="{D9C3FA1F-7A82-9D58-0E0F-F5473F7C96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454" y="1278565"/>
            <a:ext cx="5832546" cy="5544000"/>
          </a:xfrm>
          <a:prstGeom prst="rect">
            <a:avLst/>
          </a:prstGeom>
          <a:ln w="2540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147230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6A9CD-975D-F44A-9FA1-B5B93E84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75" y="899410"/>
            <a:ext cx="3809311" cy="1023983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2E379E"/>
                </a:solidFill>
                <a:latin typeface="Times" pitchFamily="2" charset="0"/>
              </a:rPr>
              <a:t>2. Rivalità coloniali. </a:t>
            </a:r>
            <a:br>
              <a:rPr lang="it-IT" sz="3600" b="1" dirty="0">
                <a:solidFill>
                  <a:srgbClr val="2E379E"/>
                </a:solidFill>
                <a:latin typeface="Times" pitchFamily="2" charset="0"/>
              </a:rPr>
            </a:br>
            <a:r>
              <a:rPr lang="it-IT" sz="3600" b="1" dirty="0">
                <a:solidFill>
                  <a:srgbClr val="2E379E"/>
                </a:solidFill>
                <a:latin typeface="Times" pitchFamily="2" charset="0"/>
              </a:rPr>
              <a:t>Francia e Regno Unito in Africa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1B613FF-D1F4-DF4B-8C00-1659181BA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696" y="1386000"/>
            <a:ext cx="7692304" cy="5472000"/>
          </a:xfrm>
          <a:ln w="2540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371053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61002A-6B82-F34A-9830-21CE37CF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87" y="627445"/>
            <a:ext cx="4631400" cy="1561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>
                <a:solidFill>
                  <a:srgbClr val="2E379E"/>
                </a:solidFill>
                <a:latin typeface="Times" pitchFamily="2" charset="0"/>
              </a:rPr>
              <a:t>3. Guerre anglo-boere</a:t>
            </a:r>
          </a:p>
          <a:p>
            <a:pPr marL="0" indent="0">
              <a:buNone/>
            </a:pPr>
            <a:r>
              <a:rPr lang="it-IT" sz="3200" dirty="0">
                <a:latin typeface="Times" pitchFamily="2" charset="0"/>
              </a:rPr>
              <a:t>(1880-1881; 1899-1902)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C58CC250-BB7D-DE7F-F36B-C593D2A14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557" y="1998000"/>
            <a:ext cx="6703443" cy="4860000"/>
          </a:xfrm>
          <a:prstGeom prst="rect">
            <a:avLst/>
          </a:prstGeom>
          <a:ln w="2540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338379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 primi campi di concentramento del Novecento">
            <a:extLst>
              <a:ext uri="{FF2B5EF4-FFF2-40B4-BE49-F238E27FC236}">
                <a16:creationId xmlns:a16="http://schemas.microsoft.com/office/drawing/2014/main" id="{5FE4C028-C614-51BB-3EF1-C8268E5778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5750" cy="1980000"/>
          </a:xfrm>
          <a:prstGeom prst="rect">
            <a:avLst/>
          </a:prstGeom>
          <a:noFill/>
          <a:ln w="2540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conda guerra boera, campo di concentramento a Norval's Pont (Norvalspont)  Northern Cape, Sud Africa Foto stock - Alamy">
            <a:extLst>
              <a:ext uri="{FF2B5EF4-FFF2-40B4-BE49-F238E27FC236}">
                <a16:creationId xmlns:a16="http://schemas.microsoft.com/office/drawing/2014/main" id="{E1CE5D69-DF84-C8DC-E56E-DCAF253E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32100"/>
            <a:ext cx="5715000" cy="4025900"/>
          </a:xfrm>
          <a:prstGeom prst="rect">
            <a:avLst/>
          </a:prstGeom>
          <a:noFill/>
          <a:ln w="2540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oer war camp immagini e fotografie stock ad alta risoluzione - Alamy">
            <a:extLst>
              <a:ext uri="{FF2B5EF4-FFF2-40B4-BE49-F238E27FC236}">
                <a16:creationId xmlns:a16="http://schemas.microsoft.com/office/drawing/2014/main" id="{BED8F73A-5031-A583-883A-7EC9205D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403" y="2814030"/>
            <a:ext cx="5040000" cy="4043970"/>
          </a:xfrm>
          <a:prstGeom prst="rect">
            <a:avLst/>
          </a:prstGeom>
          <a:noFill/>
          <a:ln w="2540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5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94B48E-4B83-CC8A-06C0-3A2F8EC21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4656"/>
            <a:ext cx="5891134" cy="3196006"/>
          </a:xfrm>
        </p:spPr>
        <p:txBody>
          <a:bodyPr/>
          <a:lstStyle/>
          <a:p>
            <a:pPr marL="0" indent="0">
              <a:buNone/>
            </a:pPr>
            <a:r>
              <a:rPr lang="it-IT" sz="3600" b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Guerra ispano-americana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(1898)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1F2FB98-4899-863F-AA47-58E669759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248" y="1458000"/>
            <a:ext cx="7328752" cy="5400000"/>
          </a:xfrm>
          <a:prstGeom prst="rect">
            <a:avLst/>
          </a:prstGeom>
          <a:noFill/>
          <a:ln w="2540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14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441B44-2E2C-CC47-BED4-168A5429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125" y="0"/>
            <a:ext cx="6247953" cy="23234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600" b="1" dirty="0">
                <a:solidFill>
                  <a:srgbClr val="2E379E"/>
                </a:solidFill>
                <a:latin typeface="Times" pitchFamily="2" charset="0"/>
              </a:rPr>
              <a:t>5. Guerra cino-giapponese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>
                <a:latin typeface="Times" pitchFamily="2" charset="0"/>
              </a:rPr>
              <a:t>(1894-95) </a:t>
            </a:r>
            <a:r>
              <a:rPr lang="it-IT" dirty="0">
                <a:latin typeface="Times" pitchFamily="2" charset="0"/>
              </a:rPr>
              <a:t>e </a:t>
            </a:r>
            <a:r>
              <a:rPr lang="it-IT" sz="3600" b="1" dirty="0">
                <a:solidFill>
                  <a:srgbClr val="2E379E"/>
                </a:solidFill>
                <a:latin typeface="Times" pitchFamily="2" charset="0"/>
              </a:rPr>
              <a:t>guerra russo-giapponese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>
                <a:latin typeface="Times" pitchFamily="2" charset="0"/>
              </a:rPr>
              <a:t>(1904-5)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B40167-475C-9F40-9DC6-E2BD3FB0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538" y="2639259"/>
            <a:ext cx="6385540" cy="4212000"/>
          </a:xfrm>
          <a:prstGeom prst="rect">
            <a:avLst/>
          </a:prstGeom>
          <a:ln w="25400">
            <a:solidFill>
              <a:srgbClr val="2E379E"/>
            </a:solidFill>
          </a:ln>
        </p:spPr>
      </p:pic>
      <p:pic>
        <p:nvPicPr>
          <p:cNvPr id="4098" name="Picture 2" descr="First Sino-Japanese War | Facts, Definition, History, &amp; Causes | Britannica">
            <a:extLst>
              <a:ext uri="{FF2B5EF4-FFF2-40B4-BE49-F238E27FC236}">
                <a16:creationId xmlns:a16="http://schemas.microsoft.com/office/drawing/2014/main" id="{9DA37CEE-FF5C-92C8-B5EA-A7D7FC6C1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4000"/>
            <a:ext cx="4979869" cy="6084000"/>
          </a:xfrm>
          <a:prstGeom prst="rect">
            <a:avLst/>
          </a:prstGeom>
          <a:noFill/>
          <a:ln w="2540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21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09723CE2-A9C1-1F4D-CA2C-8BEFE46758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199119"/>
            <a:ext cx="5181600" cy="3604349"/>
          </a:xfrm>
          <a:ln w="25400">
            <a:solidFill>
              <a:srgbClr val="2E379E"/>
            </a:solidFill>
          </a:ln>
        </p:spPr>
      </p:pic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A45044C2-358C-609B-F5CC-5C9E3A30D1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95887"/>
            <a:ext cx="5181600" cy="4010813"/>
          </a:xfrm>
          <a:ln w="2540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8369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70F18-D615-DC63-CEEB-8796E605333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L’espansione coloniale europea tra il 1870 e il 1914</a:t>
            </a:r>
          </a:p>
        </p:txBody>
      </p:sp>
      <p:pic>
        <p:nvPicPr>
          <p:cNvPr id="2" name="Segnaposto contenuto 3" descr="expansion-colonial-europea-1870-1914.jpg">
            <a:extLst>
              <a:ext uri="{FF2B5EF4-FFF2-40B4-BE49-F238E27FC236}">
                <a16:creationId xmlns:a16="http://schemas.microsoft.com/office/drawing/2014/main" id="{7655B2E8-CBAA-EA81-8FFA-62408CE74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151" y="1825625"/>
            <a:ext cx="7003698" cy="4351338"/>
          </a:xfrm>
          <a:ln w="2540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239417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194B8F22-27A1-E26E-C01A-24508A158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2212" y="171000"/>
            <a:ext cx="8987575" cy="6516000"/>
          </a:xfrm>
          <a:prstGeom prst="rect">
            <a:avLst/>
          </a:prstGeom>
          <a:noFill/>
          <a:ln w="2540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6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89E2FD0-0FBE-32DB-222F-51F9970A3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07" y="677917"/>
            <a:ext cx="10533993" cy="549904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712178"/>
              </a:buClr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fine Ottocento/inizio Novecento: processo di ampliamento del mondo e integrazione sempre più stretta tra le sue parti (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globalizzazione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12178"/>
              </a:buClr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Occidente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 conquista del mondo:</a:t>
            </a:r>
          </a:p>
          <a:p>
            <a:pPr lvl="1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antiche potenze coloniali (Regno Unito, Francia, Olanda, Russia)</a:t>
            </a:r>
          </a:p>
          <a:p>
            <a:pPr lvl="1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nuovi Stati, anche di recente formazione (Belgio, Germania, Italia, Stati Uniti)</a:t>
            </a:r>
          </a:p>
          <a:p>
            <a:pPr lvl="1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marginalizzazione della Spagna</a:t>
            </a:r>
          </a:p>
          <a:p>
            <a:pPr lvl="1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ingresso sulla scena del Giappone</a:t>
            </a:r>
          </a:p>
          <a:p>
            <a:pPr>
              <a:buFont typeface="Wingdings" pitchFamily="2" charset="2"/>
              <a:buChar char="Ø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12178"/>
              </a:buClr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nuovi studi sugli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sulle loro differenti forme di dominio: Germania, Austria-Ungheria, Russia, Impero Ottomano, Giappone, Regno Unito (dal 1877), Francia (fino a Napoleone III, ma revanscismo imperiale)</a:t>
            </a:r>
          </a:p>
          <a:p>
            <a:pPr>
              <a:buClr>
                <a:srgbClr val="712178"/>
              </a:buClr>
              <a:buFont typeface="Wingdings" pitchFamily="2" charset="2"/>
              <a:buChar char="q"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12178"/>
              </a:buClr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la fine dell’800 e il 1914 conquista politica e militare euro-americana di quasi totale di tre continenti: </a:t>
            </a:r>
            <a:r>
              <a:rPr lang="it-IT" sz="28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Oceania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(tranne l’Etiopia), </a:t>
            </a:r>
            <a:r>
              <a:rPr lang="it-IT" sz="28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(tranne penisola arabica, Afghanistan, Cina, Tibet e Nepal)</a:t>
            </a:r>
          </a:p>
          <a:p>
            <a:pPr>
              <a:buClr>
                <a:srgbClr val="712178"/>
              </a:buClr>
              <a:buFont typeface="Wingdings" pitchFamily="2" charset="2"/>
              <a:buChar char="q"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12178"/>
              </a:buClr>
              <a:buFont typeface="Wingdings" pitchFamily="2" charset="2"/>
              <a:buChar char="q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539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823EBD0-DBAC-5285-C085-9503F4072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rgbClr val="2E379E"/>
            </a:solidFill>
          </a:ln>
        </p:spPr>
        <p:txBody>
          <a:bodyPr>
            <a:normAutofit fontScale="47500" lnSpcReduction="20000"/>
          </a:bodyPr>
          <a:lstStyle/>
          <a:p>
            <a:endParaRPr lang="it-IT" dirty="0"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it-IT" dirty="0"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it-IT" sz="4200" dirty="0">
                <a:solidFill>
                  <a:srgbClr val="2E379E"/>
                </a:solidFill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Modalità del dominio coloniale</a:t>
            </a:r>
          </a:p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  <a:ln>
            <a:solidFill>
              <a:srgbClr val="2E379E"/>
            </a:solidFill>
          </a:ln>
        </p:spPr>
        <p:txBody>
          <a:bodyPr>
            <a:normAutofit fontScale="70000" lnSpcReduction="20000"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§"/>
            </a:pP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dominio economico-commerciale indiretto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§"/>
            </a:pPr>
            <a:endParaRPr lang="it-IT" sz="28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§"/>
            </a:pP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dominio coloniale diretto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§"/>
            </a:pPr>
            <a:endParaRPr lang="it-IT" sz="28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§"/>
            </a:pP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azione militare e diplomatica per imporre una egemonia</a:t>
            </a:r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16F4D86-7CFC-783C-F277-5D6292421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2E379E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it-IT" sz="4200" dirty="0">
                <a:solidFill>
                  <a:srgbClr val="2E379E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Modalità della risposta delle élites autoctone</a:t>
            </a:r>
          </a:p>
          <a:p>
            <a:endParaRPr lang="it-IT" sz="2000" b="0" dirty="0">
              <a:solidFill>
                <a:srgbClr val="2E379E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3E3FF1-87BD-BD51-4654-16E864681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2E379E"/>
            </a:solidFill>
          </a:ln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§"/>
            </a:pPr>
            <a:r>
              <a:rPr lang="it-IT" dirty="0"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odernizzazione per imitazione delle élites colonizzatrici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§"/>
            </a:pPr>
            <a:endParaRPr lang="it-IT" sz="28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§"/>
            </a:pP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forme di irrigidimento dei tratti identitari e distintivi rispetto all’Occidente che a volte sfociano in forme di resistenza armata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§"/>
            </a:pPr>
            <a:endParaRPr lang="it-IT" sz="28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8089FF"/>
              </a:buClr>
              <a:buFont typeface="Wingdings" pitchFamily="2" charset="2"/>
              <a:buChar char="§"/>
            </a:pPr>
            <a:r>
              <a:rPr lang="it-IT" dirty="0"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ialogo tra le élites politiche autoctone e le principali religioni del paese &gt; commistione di religioso/sacro e politico</a:t>
            </a: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304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6898D9-589C-4849-8251-7616C5BA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primonovecentesche sull’imperialismo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16DAB29-1710-D918-DCC4-91A04AC0A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800" b="1" dirty="0">
                <a:solidFill>
                  <a:srgbClr val="2E379E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interessi economici 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&gt; colonie come fonte di </a:t>
            </a:r>
            <a:r>
              <a:rPr lang="it-IT" sz="2800" b="1" dirty="0">
                <a:solidFill>
                  <a:srgbClr val="8089FF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materie prime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come </a:t>
            </a:r>
            <a:r>
              <a:rPr lang="it-IT" sz="2800" b="1" dirty="0">
                <a:solidFill>
                  <a:srgbClr val="8089FF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mercati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ove collocare le merci prodotte nella madrepatria; come </a:t>
            </a:r>
            <a:r>
              <a:rPr lang="it-IT" sz="2800" b="1" dirty="0">
                <a:solidFill>
                  <a:srgbClr val="8089FF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aree di investimento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per i </a:t>
            </a:r>
            <a:r>
              <a:rPr lang="it-IT" sz="2800" b="1" dirty="0">
                <a:solidFill>
                  <a:srgbClr val="8089FF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vantaggi ambientali</a:t>
            </a:r>
            <a:r>
              <a:rPr lang="it-IT" sz="2800" dirty="0">
                <a:solidFill>
                  <a:srgbClr val="8089FF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offerti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John Hobson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it-IT" sz="28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L’imperialismo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(1902)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Rudolf </a:t>
            </a:r>
            <a:r>
              <a:rPr lang="it-IT" sz="2800" b="1" dirty="0" err="1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Hilferding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it-IT" sz="28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Il capitalismo finanziario 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(1910)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Vladimir Lenin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it-IT" sz="28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L’imperialismo, fase suprema del capitalismo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(1917)</a:t>
            </a:r>
          </a:p>
          <a:p>
            <a:pPr marL="0" indent="0" algn="just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9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>
            <a:solidFill>
              <a:srgbClr val="2E379E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dimensione strategica, ma anche politico-simbolica</a:t>
            </a: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buNone/>
            </a:pPr>
            <a:endParaRPr lang="it-IT" sz="28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400"/>
              </a:spcBef>
              <a:buFont typeface="Wingdings" pitchFamily="2" charset="2"/>
              <a:buChar char="Ø"/>
            </a:pPr>
            <a:r>
              <a:rPr lang="it-IT" sz="2800" b="1" dirty="0">
                <a:solidFill>
                  <a:srgbClr val="8089FF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superiorità dell’</a:t>
            </a:r>
            <a:r>
              <a:rPr lang="it-IT" sz="2800" b="1" i="1" dirty="0">
                <a:solidFill>
                  <a:srgbClr val="8089FF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uomo bianco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buFont typeface="Wingdings" pitchFamily="2" charset="2"/>
              <a:buChar char="Ø"/>
            </a:pPr>
            <a:endParaRPr lang="it-IT" sz="2800" b="1" i="1" dirty="0">
              <a:solidFill>
                <a:srgbClr val="8089FF"/>
              </a:solidFill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[Il ‘fardello dell’uomo </a:t>
            </a:r>
            <a:r>
              <a:rPr lang="it-IT" sz="2800" dirty="0" err="1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bianco’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cui la letteratura e le arti presentano l’imperialismo </a:t>
            </a: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it-IT" sz="2800" b="1" dirty="0">
                <a:solidFill>
                  <a:srgbClr val="2E379E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Edward Said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it-IT" sz="28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Orientalismo (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1878</a:t>
            </a:r>
            <a:r>
              <a:rPr lang="it-IT" sz="28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 </a:t>
            </a:r>
            <a:r>
              <a:rPr lang="it-IT" sz="28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Cultura e imperialismo (</a:t>
            </a:r>
            <a:r>
              <a:rPr lang="it-IT" sz="28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1993)]</a:t>
            </a:r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3E3FF1-87BD-BD51-4654-16E864681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2E379E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Clr>
                <a:srgbClr val="2E379E"/>
              </a:buClr>
              <a:buNone/>
            </a:pPr>
            <a:r>
              <a:rPr lang="it-IT" b="1" i="1" dirty="0">
                <a:solidFill>
                  <a:srgbClr val="2E379E"/>
                </a:solidFill>
                <a:latin typeface="Times" pitchFamily="2" charset="0"/>
              </a:rPr>
              <a:t>Raccogli il fardello dell’uomo bianco </a:t>
            </a:r>
            <a:r>
              <a:rPr lang="it-IT" dirty="0">
                <a:latin typeface="Times" pitchFamily="2" charset="0"/>
              </a:rPr>
              <a:t>(R. Kipling, 1899)</a:t>
            </a:r>
            <a:br>
              <a:rPr lang="it-IT" dirty="0">
                <a:latin typeface="Times" pitchFamily="2" charset="0"/>
              </a:rPr>
            </a:b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Raccogli il fardello dell’Uomo Bianco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E ricevi la sua antica ricompensa: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Il biasimo di coloro che fai progredire,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L’odio di coloro su cui vigili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Il pianto delle moltitudini che indirizzi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(Ah, lentamente!) verso la luce: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"Perché ci ha strappato alla schiavitù,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La nostra dolce notte Egiziana?"</a:t>
            </a:r>
          </a:p>
          <a:p>
            <a:pPr marL="0" indent="0">
              <a:buClr>
                <a:srgbClr val="2E379E"/>
              </a:buClr>
              <a:buNone/>
            </a:pPr>
            <a:endParaRPr lang="it-IT" b="1" dirty="0">
              <a:solidFill>
                <a:srgbClr val="2E379E"/>
              </a:solidFill>
            </a:endParaRP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870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amble for Africa - Kids | Britannica Kids | Homework Help">
            <a:extLst>
              <a:ext uri="{FF2B5EF4-FFF2-40B4-BE49-F238E27FC236}">
                <a16:creationId xmlns:a16="http://schemas.microsoft.com/office/drawing/2014/main" id="{88013D03-B750-D47A-CF0A-D71DA44D57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13119" y="203990"/>
            <a:ext cx="6039359" cy="6480000"/>
          </a:xfrm>
          <a:prstGeom prst="rect">
            <a:avLst/>
          </a:prstGeom>
          <a:noFill/>
          <a:ln w="25400"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9905CE-C353-BD45-DEDB-19828F5A916D}"/>
              </a:ext>
            </a:extLst>
          </p:cNvPr>
          <p:cNvSpPr txBox="1"/>
          <p:nvPr/>
        </p:nvSpPr>
        <p:spPr>
          <a:xfrm>
            <a:off x="1005840" y="1920240"/>
            <a:ext cx="425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2E379E"/>
                </a:solidFill>
                <a:latin typeface="Times" pitchFamily="2" charset="0"/>
              </a:rPr>
              <a:t>1. Scramble for Africa </a:t>
            </a:r>
            <a:r>
              <a:rPr lang="it-IT" sz="3200" dirty="0">
                <a:latin typeface="Times" pitchFamily="2" charset="0"/>
              </a:rPr>
              <a:t>(1881-1914)</a:t>
            </a:r>
          </a:p>
        </p:txBody>
      </p:sp>
    </p:spTree>
    <p:extLst>
      <p:ext uri="{BB962C8B-B14F-4D97-AF65-F5344CB8AC3E}">
        <p14:creationId xmlns:p14="http://schemas.microsoft.com/office/powerpoint/2010/main" val="223221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432546D-0A92-5744-BF58-8BE2507C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2E379E"/>
                </a:solidFill>
                <a:latin typeface="Times" pitchFamily="2" charset="0"/>
              </a:rPr>
              <a:t>Congo Belga</a:t>
            </a:r>
            <a:br>
              <a:rPr lang="it-IT" dirty="0">
                <a:latin typeface="Times" pitchFamily="2" charset="0"/>
              </a:rPr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D523C21-AD88-F849-9D75-F3E67328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730" y="1825625"/>
            <a:ext cx="4146070" cy="4356000"/>
          </a:xfrm>
          <a:prstGeom prst="rect">
            <a:avLst/>
          </a:prstGeom>
          <a:ln w="25400">
            <a:solidFill>
              <a:srgbClr val="2E379E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B5B3FB7-2E9E-9E4D-8557-C3636CA24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7" y="1825625"/>
            <a:ext cx="5781033" cy="3888000"/>
          </a:xfrm>
          <a:prstGeom prst="rect">
            <a:avLst/>
          </a:prstGeom>
          <a:ln w="2540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269356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2749</TotalTime>
  <Words>494</Words>
  <Application>Microsoft Macintosh PowerPoint</Application>
  <PresentationFormat>Widescreen</PresentationFormat>
  <Paragraphs>75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</vt:lpstr>
      <vt:lpstr>Times New Roman</vt:lpstr>
      <vt:lpstr>verdana</vt:lpstr>
      <vt:lpstr>Wingdings</vt:lpstr>
      <vt:lpstr>Tema di Office</vt:lpstr>
      <vt:lpstr>1.4. Imperialismo e colonialismo</vt:lpstr>
      <vt:lpstr>L’espansione coloniale europea tra il 1870 e il 1914</vt:lpstr>
      <vt:lpstr>Presentazione standard di PowerPoint</vt:lpstr>
      <vt:lpstr>Presentazione standard di PowerPoint</vt:lpstr>
      <vt:lpstr>Presentazione standard di PowerPoint</vt:lpstr>
      <vt:lpstr>Teorie primonovecentesche sull’imperialismo </vt:lpstr>
      <vt:lpstr>Presentazione standard di PowerPoint</vt:lpstr>
      <vt:lpstr>Presentazione standard di PowerPoint</vt:lpstr>
      <vt:lpstr>Congo Belga </vt:lpstr>
      <vt:lpstr> </vt:lpstr>
      <vt:lpstr>   2. Rivalità coloniali. Britannici e russi in Afghanistan</vt:lpstr>
      <vt:lpstr>2. Rivalità coloniali.  Francia e Regno Unito in Africa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67</cp:revision>
  <dcterms:created xsi:type="dcterms:W3CDTF">2025-05-28T06:59:09Z</dcterms:created>
  <dcterms:modified xsi:type="dcterms:W3CDTF">2025-10-05T18:08:16Z</dcterms:modified>
</cp:coreProperties>
</file>