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5"/>
  </p:notesMasterIdLst>
  <p:sldIdLst>
    <p:sldId id="281" r:id="rId2"/>
    <p:sldId id="302" r:id="rId3"/>
    <p:sldId id="303" r:id="rId4"/>
    <p:sldId id="304" r:id="rId5"/>
    <p:sldId id="256" r:id="rId6"/>
    <p:sldId id="307" r:id="rId7"/>
    <p:sldId id="264" r:id="rId8"/>
    <p:sldId id="308" r:id="rId9"/>
    <p:sldId id="287" r:id="rId10"/>
    <p:sldId id="284" r:id="rId11"/>
    <p:sldId id="267" r:id="rId12"/>
    <p:sldId id="305" r:id="rId13"/>
    <p:sldId id="274" r:id="rId14"/>
    <p:sldId id="286" r:id="rId15"/>
    <p:sldId id="275" r:id="rId16"/>
    <p:sldId id="300" r:id="rId17"/>
    <p:sldId id="301" r:id="rId18"/>
    <p:sldId id="277" r:id="rId19"/>
    <p:sldId id="278" r:id="rId20"/>
    <p:sldId id="280" r:id="rId21"/>
    <p:sldId id="309" r:id="rId22"/>
    <p:sldId id="298" r:id="rId23"/>
    <p:sldId id="296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64"/>
    <p:restoredTop sz="86433"/>
  </p:normalViewPr>
  <p:slideViewPr>
    <p:cSldViewPr snapToGrid="0" snapToObjects="1">
      <p:cViewPr varScale="1">
        <p:scale>
          <a:sx n="108" d="100"/>
          <a:sy n="108" d="100"/>
        </p:scale>
        <p:origin x="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256D9-4BA4-4D4F-B615-9D394C2873B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A5F1-0C72-8547-A075-873018FD0DD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93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59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34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66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9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80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1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11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92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12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05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34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80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2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26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4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69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5261-073A-BC47-A2C7-B058DA429883}" type="datetimeFigureOut">
              <a:rPr lang="it-IT" smtClean="0"/>
              <a:t>04/10/21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62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Unità didattiche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1465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b="1" dirty="0"/>
              <a:t>Unità 1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1871-1918: l’apocalisse della modernità</a:t>
            </a:r>
          </a:p>
          <a:p>
            <a:pPr marL="0" indent="0">
              <a:buNone/>
            </a:pPr>
            <a:r>
              <a:rPr lang="it-IT" dirty="0"/>
              <a:t>Dalle crisi di fine Ottocento al primo conflitto mondiale</a:t>
            </a:r>
          </a:p>
          <a:p>
            <a:pPr marL="0" indent="0">
              <a:buNone/>
            </a:pPr>
            <a:r>
              <a:rPr lang="it-IT" dirty="0"/>
              <a:t>(1a – 3a settimana) 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1.1. Introduzione al corso. Il “lungo Ventesimo secolo”</a:t>
            </a:r>
          </a:p>
          <a:p>
            <a:pPr marL="0" indent="0">
              <a:buNone/>
            </a:pPr>
            <a:r>
              <a:rPr lang="it-IT" dirty="0"/>
              <a:t>1.2. I processi di </a:t>
            </a:r>
            <a:r>
              <a:rPr lang="it-IT" i="1" dirty="0"/>
              <a:t>nation building </a:t>
            </a:r>
            <a:r>
              <a:rPr lang="it-IT" dirty="0"/>
              <a:t>e l’avvento della società di massa</a:t>
            </a:r>
          </a:p>
          <a:p>
            <a:pPr marL="0" indent="0">
              <a:buNone/>
            </a:pPr>
            <a:r>
              <a:rPr lang="it-IT" dirty="0"/>
              <a:t>1.3. Liberalismo, socialismo, nazionalismo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2.1. Provincializzare l’Europa </a:t>
            </a:r>
          </a:p>
          <a:p>
            <a:pPr marL="0" indent="0">
              <a:buNone/>
            </a:pPr>
            <a:r>
              <a:rPr lang="it-IT" dirty="0"/>
              <a:t>2.2. La prima guerra mondiale</a:t>
            </a:r>
          </a:p>
          <a:p>
            <a:pPr marL="0" indent="0">
              <a:buNone/>
            </a:pPr>
            <a:r>
              <a:rPr lang="it-IT" dirty="0"/>
              <a:t>2.3. La rivoluzione d’Ottobre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3.1. Le pandemie nella storia: la febbre spagnola</a:t>
            </a:r>
          </a:p>
          <a:p>
            <a:pPr marL="0" indent="0">
              <a:buNone/>
            </a:pPr>
            <a:r>
              <a:rPr lang="it-IT" dirty="0"/>
              <a:t>3.2. Il mondo postbellico (I)</a:t>
            </a:r>
          </a:p>
          <a:p>
            <a:pPr marL="0" indent="0">
              <a:buNone/>
            </a:pPr>
            <a:r>
              <a:rPr lang="it-IT" dirty="0"/>
              <a:t>3.3. Il mondo postbellico (II)</a:t>
            </a:r>
          </a:p>
          <a:p>
            <a:pPr marL="0" indent="0">
              <a:buNone/>
            </a:pPr>
            <a:r>
              <a:rPr lang="it-IT" dirty="0"/>
              <a:t>       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74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Periodizzare il Novecento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a. senso </a:t>
            </a:r>
            <a:r>
              <a:rPr lang="it-IT" i="1" dirty="0"/>
              <a:t>convenzionale</a:t>
            </a:r>
            <a:r>
              <a:rPr lang="it-IT" dirty="0"/>
              <a:t> delle periodizzazioni</a:t>
            </a:r>
          </a:p>
          <a:p>
            <a:endParaRPr lang="it-IT" dirty="0"/>
          </a:p>
          <a:p>
            <a:r>
              <a:rPr lang="it-IT" dirty="0"/>
              <a:t>b. valenza </a:t>
            </a:r>
            <a:r>
              <a:rPr lang="it-IT" i="1" dirty="0"/>
              <a:t>interpretativa </a:t>
            </a:r>
            <a:r>
              <a:rPr lang="it-IT" dirty="0"/>
              <a:t>delle periodizzazioni</a:t>
            </a:r>
          </a:p>
          <a:p>
            <a:endParaRPr lang="it-IT" dirty="0"/>
          </a:p>
          <a:p>
            <a:r>
              <a:rPr lang="it-IT" dirty="0"/>
              <a:t>c. </a:t>
            </a:r>
            <a:r>
              <a:rPr lang="it-IT" i="1" dirty="0"/>
              <a:t>ante</a:t>
            </a:r>
            <a:r>
              <a:rPr lang="it-IT" dirty="0"/>
              <a:t> e </a:t>
            </a:r>
            <a:r>
              <a:rPr lang="it-IT" i="1" dirty="0"/>
              <a:t>post quem: </a:t>
            </a:r>
            <a:r>
              <a:rPr lang="it-IT" dirty="0"/>
              <a:t>le relazioni tra Novecento e Ottocento, da un lato; tra Novecento e Ventunesimo secolo d’altro</a:t>
            </a:r>
          </a:p>
        </p:txBody>
      </p:sp>
    </p:spTree>
    <p:extLst>
      <p:ext uri="{BB962C8B-B14F-4D97-AF65-F5344CB8AC3E}">
        <p14:creationId xmlns:p14="http://schemas.microsoft.com/office/powerpoint/2010/main" val="167476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00B0F0"/>
                </a:solidFill>
              </a:rPr>
              <a:t>Il Ventesimo secolo è stato peggiore degli altri? (Charles Maier)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le forme della violenza: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rivolte</a:t>
            </a:r>
          </a:p>
          <a:p>
            <a:r>
              <a:rPr lang="it-IT" dirty="0"/>
              <a:t>genocidi</a:t>
            </a:r>
          </a:p>
          <a:p>
            <a:r>
              <a:rPr lang="it-IT" dirty="0"/>
              <a:t>guerre mondiali, nazionali, regionali</a:t>
            </a:r>
          </a:p>
          <a:p>
            <a:r>
              <a:rPr lang="it-IT" dirty="0"/>
              <a:t>conflitti etnici</a:t>
            </a:r>
          </a:p>
          <a:p>
            <a:r>
              <a:rPr lang="it-IT" dirty="0"/>
              <a:t>Decolonizzazione</a:t>
            </a:r>
          </a:p>
          <a:p>
            <a:r>
              <a:rPr lang="it-IT" dirty="0"/>
              <a:t>shoah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168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9BB9A-92BA-6244-A556-0F873DE6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A890E1-7170-AC49-BDA8-C1C8125F5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le forme del progresso: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emancipazione femminile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estensione dei diritti umani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legislazione sul lavoro e tutela dei lavoratori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decolonizzazione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democratizzazione</a:t>
            </a:r>
          </a:p>
          <a:p>
            <a:pPr marL="0" indent="0">
              <a:buNone/>
            </a:pP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000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Eric </a:t>
            </a:r>
            <a:r>
              <a:rPr lang="it-IT" b="1" dirty="0" err="1">
                <a:solidFill>
                  <a:srgbClr val="00B0F0"/>
                </a:solidFill>
              </a:rPr>
              <a:t>J</a:t>
            </a:r>
            <a:r>
              <a:rPr lang="it-IT" b="1" dirty="0">
                <a:solidFill>
                  <a:srgbClr val="00B0F0"/>
                </a:solidFill>
              </a:rPr>
              <a:t>. </a:t>
            </a:r>
            <a:r>
              <a:rPr lang="it-IT" b="1" dirty="0" err="1">
                <a:solidFill>
                  <a:srgbClr val="00B0F0"/>
                </a:solidFill>
              </a:rPr>
              <a:t>Hobsbawm</a:t>
            </a:r>
            <a:r>
              <a:rPr lang="it-IT" b="1" dirty="0">
                <a:solidFill>
                  <a:srgbClr val="00B0F0"/>
                </a:solidFill>
              </a:rPr>
              <a:t>, </a:t>
            </a:r>
            <a:r>
              <a:rPr lang="it-IT" b="1" i="1" dirty="0">
                <a:solidFill>
                  <a:srgbClr val="00B0F0"/>
                </a:solidFill>
              </a:rPr>
              <a:t>Il secolo breve</a:t>
            </a:r>
            <a:r>
              <a:rPr lang="it-IT" b="1" dirty="0">
                <a:solidFill>
                  <a:srgbClr val="00B0F0"/>
                </a:solidFill>
              </a:rPr>
              <a:t> (1994)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63967C2-5282-CA4F-B317-D52DE210C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772" y="1600200"/>
            <a:ext cx="2886455" cy="4525963"/>
          </a:xfrm>
        </p:spPr>
      </p:pic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364D9685-20A7-8347-A13E-972B46D91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772" y="1600200"/>
            <a:ext cx="28864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5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E.J. </a:t>
            </a:r>
            <a:r>
              <a:rPr lang="it-IT" dirty="0" err="1"/>
              <a:t>Hobsbawm</a:t>
            </a:r>
            <a:r>
              <a:rPr lang="it-IT" dirty="0"/>
              <a:t>: Il lungo 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i="1" dirty="0"/>
              <a:t>Le rivoluzioni borghesi</a:t>
            </a:r>
            <a:r>
              <a:rPr lang="it-IT" dirty="0"/>
              <a:t>, 1789-1848; </a:t>
            </a:r>
          </a:p>
          <a:p>
            <a:r>
              <a:rPr lang="it-IT" i="1" dirty="0"/>
              <a:t>Il trionfo della borghesia</a:t>
            </a:r>
            <a:r>
              <a:rPr lang="it-IT" dirty="0"/>
              <a:t>, 1858-1875; </a:t>
            </a:r>
          </a:p>
          <a:p>
            <a:r>
              <a:rPr lang="it-IT" i="1" dirty="0"/>
              <a:t>L’età degli imperi</a:t>
            </a:r>
            <a:r>
              <a:rPr lang="it-IT" dirty="0"/>
              <a:t>, 1875-1914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654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Giovanni Arrighi, </a:t>
            </a:r>
            <a:r>
              <a:rPr lang="it-IT" b="1" i="1" dirty="0">
                <a:solidFill>
                  <a:srgbClr val="00B0F0"/>
                </a:solidFill>
              </a:rPr>
              <a:t>Il lungo Ventesimo secolo</a:t>
            </a:r>
            <a:r>
              <a:rPr lang="it-IT" b="1" dirty="0">
                <a:solidFill>
                  <a:srgbClr val="00B0F0"/>
                </a:solidFill>
              </a:rPr>
              <a:t> (1996)</a:t>
            </a:r>
          </a:p>
        </p:txBody>
      </p:sp>
      <p:pic>
        <p:nvPicPr>
          <p:cNvPr id="5" name="Segnaposto contenuto 4" descr="il-lungo-xx-secolo-396x55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271" r="-76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15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80ACB-AB4A-DA46-88F3-6DE2DB78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rgbClr val="00B0F0"/>
                </a:solidFill>
              </a:rPr>
              <a:t>Charles Maier, Secolo corto o epoca lunga? L’unità storica dell’età industriale e le trasformazioni della territorialità (1997)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91F4E-5482-674E-8E50-B6E6347F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Interpretazioni del ‘900: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lphaLcPeriod"/>
            </a:pPr>
            <a:r>
              <a:rPr lang="it-IT" dirty="0"/>
              <a:t>avvenimenti politici</a:t>
            </a:r>
          </a:p>
          <a:p>
            <a:pPr marL="514350" indent="-514350">
              <a:buAutoNum type="alphaLcPeriod"/>
            </a:pPr>
            <a:r>
              <a:rPr lang="it-IT" dirty="0"/>
              <a:t>mutamento sociale e tecnologico</a:t>
            </a:r>
          </a:p>
          <a:p>
            <a:pPr marL="514350" indent="-514350">
              <a:buAutoNum type="alphaLcPeriod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BFBC84-9FF8-4748-BC9A-E224F9CF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695E4-8110-4C43-B340-85B81885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dirty="0"/>
              <a:t>Epoca lunga: fine anni Cinquanta dell’800 – anni Sessanta del ‘900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Fiducia nella territorialità</a:t>
            </a:r>
            <a:r>
              <a:rPr lang="it-IT" dirty="0"/>
              <a:t>: “territorio circoscritto, organizzato politicamente, che presuppone necessariamente una pluralità di spazi delimitati, spesso rivali” [Stato nazione detentore: a. degli strumenti del controllo e dell’organizzazione del territorio; b. delle leve dell’industrializzazione]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Dagli anni Ottanta del Novecento: </a:t>
            </a:r>
            <a:r>
              <a:rPr lang="it-IT" b="1" dirty="0"/>
              <a:t>separazione dello </a:t>
            </a:r>
            <a:r>
              <a:rPr lang="it-IT" b="1" i="1" dirty="0"/>
              <a:t>spazio dell’identità</a:t>
            </a:r>
            <a:r>
              <a:rPr lang="it-IT" b="1" dirty="0"/>
              <a:t> e dello </a:t>
            </a:r>
            <a:r>
              <a:rPr lang="it-IT" b="1" i="1" dirty="0"/>
              <a:t>spazio della decisione</a:t>
            </a:r>
            <a:r>
              <a:rPr lang="it-IT" b="1" dirty="0"/>
              <a:t> </a:t>
            </a:r>
            <a:r>
              <a:rPr lang="it-IT" dirty="0"/>
              <a:t>(dopo una tendenza secolare alla loro unificazione)</a:t>
            </a:r>
          </a:p>
        </p:txBody>
      </p:sp>
    </p:spTree>
    <p:extLst>
      <p:ext uri="{BB962C8B-B14F-4D97-AF65-F5344CB8AC3E}">
        <p14:creationId xmlns:p14="http://schemas.microsoft.com/office/powerpoint/2010/main" val="224312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Mark </a:t>
            </a:r>
            <a:r>
              <a:rPr lang="it-IT" b="1" dirty="0" err="1">
                <a:solidFill>
                  <a:srgbClr val="00B0F0"/>
                </a:solidFill>
              </a:rPr>
              <a:t>Mazower</a:t>
            </a:r>
            <a:r>
              <a:rPr lang="it-IT" b="1" dirty="0">
                <a:solidFill>
                  <a:srgbClr val="00B0F0"/>
                </a:solidFill>
              </a:rPr>
              <a:t>, </a:t>
            </a:r>
            <a:r>
              <a:rPr lang="it-IT" b="1" i="1" dirty="0">
                <a:solidFill>
                  <a:srgbClr val="00B0F0"/>
                </a:solidFill>
              </a:rPr>
              <a:t>Le ombre dell’Europa</a:t>
            </a:r>
            <a:r>
              <a:rPr lang="it-IT" b="1" dirty="0">
                <a:solidFill>
                  <a:srgbClr val="00B0F0"/>
                </a:solidFill>
              </a:rPr>
              <a:t> (1999)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7006F30-9A88-E446-8E36-C16E85E51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B536F9-17C2-9C47-A0ED-010680E85C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303" y="1594579"/>
            <a:ext cx="2948417" cy="45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Dan </a:t>
            </a:r>
            <a:r>
              <a:rPr lang="it-IT" b="1" dirty="0" err="1">
                <a:solidFill>
                  <a:srgbClr val="00B0F0"/>
                </a:solidFill>
              </a:rPr>
              <a:t>Diner</a:t>
            </a:r>
            <a:r>
              <a:rPr lang="it-IT" b="1" dirty="0">
                <a:solidFill>
                  <a:srgbClr val="00B0F0"/>
                </a:solidFill>
              </a:rPr>
              <a:t>, </a:t>
            </a:r>
            <a:r>
              <a:rPr lang="it-IT" b="1" i="1" dirty="0">
                <a:solidFill>
                  <a:srgbClr val="00B0F0"/>
                </a:solidFill>
              </a:rPr>
              <a:t>Raccontare il Novecento</a:t>
            </a:r>
            <a:r>
              <a:rPr lang="it-IT" b="1" dirty="0">
                <a:solidFill>
                  <a:srgbClr val="00B0F0"/>
                </a:solidFill>
              </a:rPr>
              <a:t> (1999)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14AD2A3-B186-2D43-BE39-984F86047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FDBB80-3C5E-8941-94C2-9CFC33BAC9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171" y="1586207"/>
            <a:ext cx="2956885" cy="45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EA868-4226-D24E-8215-4D346364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14F572-E894-B64B-8C92-4ED2CF0F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Unità 2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1919-1939: tra le due guerre mondiali.</a:t>
            </a:r>
          </a:p>
          <a:p>
            <a:pPr marL="0" indent="0">
              <a:buNone/>
            </a:pPr>
            <a:r>
              <a:rPr lang="it-IT" dirty="0"/>
              <a:t>Totalitarismi, democrazie, imperi</a:t>
            </a:r>
          </a:p>
          <a:p>
            <a:pPr marL="0" indent="0">
              <a:buNone/>
            </a:pPr>
            <a:r>
              <a:rPr lang="it-IT" dirty="0"/>
              <a:t>(4a-5a settimana)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4.1. Il biennio rosso, l’avvento del fascismo in Italia e la Repubblica di Weimar</a:t>
            </a:r>
          </a:p>
          <a:p>
            <a:pPr marL="0" indent="0">
              <a:buNone/>
            </a:pPr>
            <a:r>
              <a:rPr lang="it-IT" dirty="0"/>
              <a:t>4.2. L’Italia fascista</a:t>
            </a:r>
          </a:p>
          <a:p>
            <a:pPr marL="0" indent="0">
              <a:buNone/>
            </a:pPr>
            <a:r>
              <a:rPr lang="it-IT" dirty="0"/>
              <a:t>4.3. La grande depressione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5.1. La Germania nazista e l’Unione sovietica di Stalin</a:t>
            </a:r>
          </a:p>
          <a:p>
            <a:pPr marL="0" indent="0">
              <a:buNone/>
            </a:pPr>
            <a:r>
              <a:rPr lang="it-IT" dirty="0"/>
              <a:t>5.2. La politica internazionale tra le due guerre mondiali</a:t>
            </a:r>
          </a:p>
          <a:p>
            <a:pPr marL="0" indent="0">
              <a:buNone/>
            </a:pPr>
            <a:r>
              <a:rPr lang="it-IT" dirty="0"/>
              <a:t>5.3. Verso la seconda guerra mondiale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411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Tony </a:t>
            </a:r>
            <a:r>
              <a:rPr lang="it-IT" b="1" dirty="0" err="1">
                <a:solidFill>
                  <a:srgbClr val="00B0F0"/>
                </a:solidFill>
              </a:rPr>
              <a:t>Judt</a:t>
            </a:r>
            <a:r>
              <a:rPr lang="it-IT" b="1" dirty="0">
                <a:solidFill>
                  <a:srgbClr val="00B0F0"/>
                </a:solidFill>
              </a:rPr>
              <a:t>, </a:t>
            </a:r>
            <a:r>
              <a:rPr lang="it-IT" b="1" i="1" dirty="0">
                <a:solidFill>
                  <a:srgbClr val="00B0F0"/>
                </a:solidFill>
              </a:rPr>
              <a:t>Dopoguerra</a:t>
            </a:r>
            <a:r>
              <a:rPr lang="it-IT" b="1" dirty="0">
                <a:solidFill>
                  <a:srgbClr val="00B0F0"/>
                </a:solidFill>
              </a:rPr>
              <a:t> (2007 ed. </a:t>
            </a:r>
            <a:r>
              <a:rPr lang="it-IT" b="1" dirty="0" err="1">
                <a:solidFill>
                  <a:srgbClr val="00B0F0"/>
                </a:solidFill>
              </a:rPr>
              <a:t>it</a:t>
            </a:r>
            <a:r>
              <a:rPr lang="it-IT" b="1" dirty="0">
                <a:solidFill>
                  <a:srgbClr val="00B0F0"/>
                </a:solidFill>
              </a:rPr>
              <a:t>.)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26E4700-6FAB-6543-BD5E-746F49578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801782-B9C7-7C4E-9815-37AE48E401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298" y="1600801"/>
            <a:ext cx="2913322" cy="4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1F4C64-7FF5-534D-87DE-8C00B78C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3E0CB5-F76F-474C-983E-C839C8CDC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1632097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1945-1989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Ridimensionamento della guerra fredda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Riduzione del continente europeo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Emergere del «modello europeo»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Accelerazione dei processi di globalizzazione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I silenzi e le omissioni 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98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2014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579" y="1600200"/>
            <a:ext cx="2956841" cy="4525963"/>
          </a:xfrm>
        </p:spPr>
      </p:pic>
    </p:spTree>
    <p:extLst>
      <p:ext uri="{BB962C8B-B14F-4D97-AF65-F5344CB8AC3E}">
        <p14:creationId xmlns:p14="http://schemas.microsoft.com/office/powerpoint/2010/main" val="22773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2015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118" y="1600200"/>
            <a:ext cx="3017764" cy="4525963"/>
          </a:xfrm>
        </p:spPr>
      </p:pic>
    </p:spTree>
    <p:extLst>
      <p:ext uri="{BB962C8B-B14F-4D97-AF65-F5344CB8AC3E}">
        <p14:creationId xmlns:p14="http://schemas.microsoft.com/office/powerpoint/2010/main" val="19599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C7587-FE17-9241-BAA6-39855884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95EB22-D3E3-4B44-A7DE-23E34A998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 dirty="0"/>
              <a:t>Unità 3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1939-1970: il secondo conflitto mondiale e il lungo dopoguerra.</a:t>
            </a:r>
          </a:p>
          <a:p>
            <a:pPr marL="0" indent="0">
              <a:buNone/>
            </a:pPr>
            <a:r>
              <a:rPr lang="it-IT" dirty="0"/>
              <a:t>La guerra fredda, i processi di decolonizzazione e lo sviluppo postbellico</a:t>
            </a:r>
          </a:p>
          <a:p>
            <a:pPr marL="0" indent="0">
              <a:buNone/>
            </a:pPr>
            <a:r>
              <a:rPr lang="it-IT" dirty="0"/>
              <a:t>(6a-8a settimana)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6.1. La seconda guerra mondiale (I)</a:t>
            </a:r>
          </a:p>
          <a:p>
            <a:pPr marL="0" indent="0">
              <a:buNone/>
            </a:pPr>
            <a:r>
              <a:rPr lang="it-IT" dirty="0"/>
              <a:t>6.2. La seconda guerra mondiale (II)</a:t>
            </a:r>
          </a:p>
          <a:p>
            <a:pPr marL="0" indent="0">
              <a:buNone/>
            </a:pPr>
            <a:r>
              <a:rPr lang="it-IT" dirty="0"/>
              <a:t>6.3. Il lungo dopoguerra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7.1. La divisione dell’Europa e il mondo bipolare</a:t>
            </a:r>
          </a:p>
          <a:p>
            <a:pPr marL="0" indent="0">
              <a:buNone/>
            </a:pPr>
            <a:r>
              <a:rPr lang="it-IT" dirty="0"/>
              <a:t>7.2. La società del benessere</a:t>
            </a:r>
          </a:p>
          <a:p>
            <a:pPr marL="0" indent="0">
              <a:buNone/>
            </a:pPr>
            <a:r>
              <a:rPr lang="it-IT" dirty="0"/>
              <a:t>7.3. Il processo di decolonizzazione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8.1. Le guerre del Vietnam</a:t>
            </a:r>
          </a:p>
          <a:p>
            <a:pPr marL="0" indent="0">
              <a:buNone/>
            </a:pPr>
            <a:r>
              <a:rPr lang="it-IT" dirty="0"/>
              <a:t>8.2. Il ‘68</a:t>
            </a:r>
          </a:p>
          <a:p>
            <a:pPr marL="0" indent="0">
              <a:buNone/>
            </a:pPr>
            <a:r>
              <a:rPr lang="it-IT" dirty="0"/>
              <a:t>8.3. Movimenti femministi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839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D2C2F-6B28-F34C-B05E-3904D255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993F49-D1DA-E242-8F45-7F1843A8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Unità 4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1973-2001: mondi post coloniali.</a:t>
            </a:r>
          </a:p>
          <a:p>
            <a:pPr marL="0" indent="0">
              <a:buNone/>
            </a:pPr>
            <a:r>
              <a:rPr lang="it-IT" dirty="0"/>
              <a:t>Dalla crisi degli anni Settanta alle ‘nuove guerre’ di fine millennio</a:t>
            </a:r>
          </a:p>
          <a:p>
            <a:pPr marL="0" indent="0">
              <a:buNone/>
            </a:pPr>
            <a:r>
              <a:rPr lang="it-IT" dirty="0"/>
              <a:t>(9a-10a settimana)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9.1. Le crisi degli anni Settanta</a:t>
            </a:r>
          </a:p>
          <a:p>
            <a:pPr marL="0" indent="0">
              <a:buNone/>
            </a:pPr>
            <a:r>
              <a:rPr lang="it-IT" dirty="0"/>
              <a:t>9.2. I conflitti arabo-israeliani</a:t>
            </a:r>
          </a:p>
          <a:p>
            <a:pPr marL="0" indent="0">
              <a:buNone/>
            </a:pPr>
            <a:r>
              <a:rPr lang="it-IT" dirty="0"/>
              <a:t>9.3. La fine della guerra fredda e la riunificazione dell’Europa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10.1.  Uno sguardo sulla Repubblica italiana</a:t>
            </a:r>
          </a:p>
          <a:p>
            <a:pPr marL="0" indent="0">
              <a:buNone/>
            </a:pPr>
            <a:r>
              <a:rPr lang="it-IT" dirty="0"/>
              <a:t>10.2.  Le “nuove guerre”</a:t>
            </a:r>
          </a:p>
          <a:p>
            <a:pPr marL="0" indent="0">
              <a:buNone/>
            </a:pPr>
            <a:r>
              <a:rPr lang="it-IT" dirty="0"/>
              <a:t>10.3.  La globalizzazione</a:t>
            </a:r>
          </a:p>
        </p:txBody>
      </p:sp>
    </p:spTree>
    <p:extLst>
      <p:ext uri="{BB962C8B-B14F-4D97-AF65-F5344CB8AC3E}">
        <p14:creationId xmlns:p14="http://schemas.microsoft.com/office/powerpoint/2010/main" val="106746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Manuale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Alberto Mario </a:t>
            </a:r>
            <a:r>
              <a:rPr lang="it-IT" dirty="0" err="1"/>
              <a:t>Banti</a:t>
            </a:r>
            <a:r>
              <a:rPr lang="it-IT" dirty="0"/>
              <a:t>, </a:t>
            </a:r>
            <a:r>
              <a:rPr lang="it-IT" i="1" dirty="0"/>
              <a:t>L’età contemporanea. Dalle rivoluzioni settecentesche all’imperialismo</a:t>
            </a:r>
            <a:r>
              <a:rPr lang="it-IT" dirty="0"/>
              <a:t>, Roma-Bari, Laterza, 2011 (</a:t>
            </a:r>
            <a:r>
              <a:rPr lang="it-IT" dirty="0" err="1"/>
              <a:t>capp</a:t>
            </a:r>
            <a:r>
              <a:rPr lang="it-IT" dirty="0"/>
              <a:t>. 14, 15, 17, 20-25)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Alberto Mario </a:t>
            </a:r>
            <a:r>
              <a:rPr lang="it-IT" dirty="0" err="1"/>
              <a:t>Banti</a:t>
            </a:r>
            <a:r>
              <a:rPr lang="it-IT" dirty="0"/>
              <a:t>, </a:t>
            </a:r>
            <a:r>
              <a:rPr lang="it-IT" i="1" dirty="0"/>
              <a:t>L’età contemporanea. Dalla Grande guerra a oggi</a:t>
            </a:r>
            <a:r>
              <a:rPr lang="it-IT" dirty="0"/>
              <a:t>, Roma-Bari, Laterza, 2011</a:t>
            </a:r>
          </a:p>
        </p:txBody>
      </p:sp>
    </p:spTree>
    <p:extLst>
      <p:ext uri="{BB962C8B-B14F-4D97-AF65-F5344CB8AC3E}">
        <p14:creationId xmlns:p14="http://schemas.microsoft.com/office/powerpoint/2010/main" val="332608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E9E5639-7A58-0A4A-BB62-C15D8B15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8B292C0-BF53-AB40-A0E2-056FF994B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5AF09D-674A-E347-A47D-C85E395392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D6EC29-A008-7442-8CB9-AEC30F28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2095500" cy="31623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8BCFCD1-0614-2D4A-BC8B-3D66A2B03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2963863"/>
            <a:ext cx="2095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Testi monografici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it-IT" dirty="0"/>
              <a:t>George L. Mosse, </a:t>
            </a:r>
            <a:r>
              <a:rPr lang="it-IT" i="1" dirty="0"/>
              <a:t>Le guerre mondiali. Dalla tragedia al mito dei caduti, </a:t>
            </a:r>
            <a:r>
              <a:rPr lang="it-IT" dirty="0"/>
              <a:t>Laterza, Roma-Bari, 2014 (ed. or. 1994)</a:t>
            </a:r>
          </a:p>
          <a:p>
            <a:pPr>
              <a:buFontTx/>
              <a:buChar char="•"/>
            </a:pPr>
            <a:endParaRPr lang="it-IT" dirty="0"/>
          </a:p>
          <a:p>
            <a:pPr>
              <a:buFontTx/>
              <a:buChar char="•"/>
            </a:pPr>
            <a:r>
              <a:rPr lang="it-IT" i="1" dirty="0"/>
              <a:t>La politica nell'età contemporanea. I nuovi indirizzi della ricerca storica,</a:t>
            </a:r>
            <a:r>
              <a:rPr lang="it-IT" dirty="0"/>
              <a:t> a cura di M. Baioni e </a:t>
            </a:r>
            <a:r>
              <a:rPr lang="it-IT" dirty="0" err="1"/>
              <a:t>F</a:t>
            </a:r>
            <a:r>
              <a:rPr lang="it-IT" dirty="0"/>
              <a:t>. Conti, Roma, Carocci, 2017 (2 saggi a scelta dello studente)</a:t>
            </a:r>
          </a:p>
        </p:txBody>
      </p:sp>
    </p:spTree>
    <p:extLst>
      <p:ext uri="{BB962C8B-B14F-4D97-AF65-F5344CB8AC3E}">
        <p14:creationId xmlns:p14="http://schemas.microsoft.com/office/powerpoint/2010/main" val="62803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7FC984A-5890-AB42-8821-5CA673B8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5BD7E22-98E3-8743-82A5-0BDC5DFDF5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4C3264-82B9-E043-A7E8-91A88C41EB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DC8982-FD74-7C49-9215-2B949E67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362200" cy="3556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184CCFC-3EB0-FB41-A9DD-56A625258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99" y="3027363"/>
            <a:ext cx="20955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Il Congresso di Vienna e il ritorno delle rivoluzioni</a:t>
            </a:r>
          </a:p>
          <a:p>
            <a:pPr>
              <a:buFontTx/>
              <a:buChar char="-"/>
            </a:pPr>
            <a:r>
              <a:rPr lang="it-IT" dirty="0"/>
              <a:t>1820-1831</a:t>
            </a:r>
          </a:p>
          <a:p>
            <a:pPr>
              <a:buFontTx/>
              <a:buChar char="-"/>
            </a:pPr>
            <a:r>
              <a:rPr lang="it-IT" dirty="0"/>
              <a:t>1848-1849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Risorgimento e l’unificazione italiana (1861)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La guerra franco-prussiana (1870-71) e l’unificazione tedesca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/>
              <a:t>oltre che l’evoluzione negli Stati Uniti, in Russia, in Gran Bretagna e in Francia (per attenerci all’Europa e all’America)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7812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808</Words>
  <Application>Microsoft Macintosh PowerPoint</Application>
  <PresentationFormat>Presentazione su schermo (4:3)</PresentationFormat>
  <Paragraphs>137</Paragraphs>
  <Slides>23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Tema di Office</vt:lpstr>
      <vt:lpstr>Unità didattiche </vt:lpstr>
      <vt:lpstr>Presentazione standard di PowerPoint</vt:lpstr>
      <vt:lpstr>Presentazione standard di PowerPoint</vt:lpstr>
      <vt:lpstr>Presentazione standard di PowerPoint</vt:lpstr>
      <vt:lpstr>Manuale</vt:lpstr>
      <vt:lpstr>Presentazione standard di PowerPoint</vt:lpstr>
      <vt:lpstr>Testi monografici</vt:lpstr>
      <vt:lpstr>Presentazione standard di PowerPoint</vt:lpstr>
      <vt:lpstr>Ottocento</vt:lpstr>
      <vt:lpstr>Periodizzare il Novecento</vt:lpstr>
      <vt:lpstr>Il Ventesimo secolo è stato peggiore degli altri? (Charles Maier)</vt:lpstr>
      <vt:lpstr>Presentazione standard di PowerPoint</vt:lpstr>
      <vt:lpstr>Eric J. Hobsbawm, Il secolo breve (1994)</vt:lpstr>
      <vt:lpstr>E.J. Hobsbawm: Il lungo Ottocento</vt:lpstr>
      <vt:lpstr>Giovanni Arrighi, Il lungo Ventesimo secolo (1996)</vt:lpstr>
      <vt:lpstr>Charles Maier, Secolo corto o epoca lunga? L’unità storica dell’età industriale e le trasformazioni della territorialità (1997)</vt:lpstr>
      <vt:lpstr>Presentazione standard di PowerPoint</vt:lpstr>
      <vt:lpstr>Mark Mazower, Le ombre dell’Europa (1999)</vt:lpstr>
      <vt:lpstr>Dan Diner, Raccontare il Novecento (1999)</vt:lpstr>
      <vt:lpstr>Tony Judt, Dopoguerra (2007 ed. it.)</vt:lpstr>
      <vt:lpstr>Presentazione standard di PowerPoint</vt:lpstr>
      <vt:lpstr>2014</vt:lpstr>
      <vt:lpstr>2015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MANUALE</dc:title>
  <dc:subject/>
  <dc:creator>Maddalena Carli</dc:creator>
  <cp:keywords/>
  <dc:description/>
  <cp:lastModifiedBy>maddalena carli</cp:lastModifiedBy>
  <cp:revision>60</cp:revision>
  <cp:lastPrinted>2018-02-19T10:48:12Z</cp:lastPrinted>
  <dcterms:created xsi:type="dcterms:W3CDTF">2013-03-03T11:44:04Z</dcterms:created>
  <dcterms:modified xsi:type="dcterms:W3CDTF">2021-10-04T08:00:42Z</dcterms:modified>
  <cp:category/>
</cp:coreProperties>
</file>