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22" r:id="rId3"/>
    <p:sldId id="359" r:id="rId4"/>
    <p:sldId id="358" r:id="rId5"/>
    <p:sldId id="357" r:id="rId6"/>
    <p:sldId id="356" r:id="rId7"/>
    <p:sldId id="353" r:id="rId8"/>
    <p:sldId id="355" r:id="rId9"/>
    <p:sldId id="352" r:id="rId10"/>
    <p:sldId id="364" r:id="rId11"/>
    <p:sldId id="351" r:id="rId12"/>
    <p:sldId id="323" r:id="rId13"/>
    <p:sldId id="361" r:id="rId14"/>
    <p:sldId id="350" r:id="rId15"/>
    <p:sldId id="365" r:id="rId16"/>
    <p:sldId id="349" r:id="rId17"/>
    <p:sldId id="36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FF9900"/>
    <a:srgbClr val="F68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8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2/22/2024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2/22/2024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olo 1">
            <a:extLst>
              <a:ext uri="{FF2B5EF4-FFF2-40B4-BE49-F238E27FC236}">
                <a16:creationId xmlns:a16="http://schemas.microsoft.com/office/drawing/2014/main" id="{BA021E18-4BC2-9D9F-36E6-8BE91CE28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787900"/>
            <a:ext cx="7772400" cy="1635277"/>
          </a:xfrm>
        </p:spPr>
        <p:txBody>
          <a:bodyPr>
            <a:noAutofit/>
          </a:bodyPr>
          <a:lstStyle/>
          <a:p>
            <a:br>
              <a:rPr lang="it-IT" sz="2800" b="1" dirty="0">
                <a:solidFill>
                  <a:schemeClr val="accent1"/>
                </a:solidFill>
              </a:rPr>
            </a:br>
            <a:br>
              <a:rPr lang="it-IT" sz="2800" b="1" dirty="0">
                <a:solidFill>
                  <a:schemeClr val="accent1"/>
                </a:solidFill>
              </a:rPr>
            </a:br>
            <a:r>
              <a:rPr lang="it-IT" sz="2800" b="1" dirty="0">
                <a:solidFill>
                  <a:srgbClr val="8A0000"/>
                </a:solidFill>
                <a:latin typeface="Trebuchet MS" panose="020B0603020202020204" pitchFamily="34" charset="0"/>
              </a:rPr>
              <a:t>RICERCHE DI MARKETING</a:t>
            </a:r>
            <a:br>
              <a:rPr lang="it-IT" sz="2800" b="1" dirty="0">
                <a:solidFill>
                  <a:srgbClr val="8A0000"/>
                </a:solidFill>
                <a:latin typeface="Trebuchet MS" panose="020B0603020202020204" pitchFamily="34" charset="0"/>
              </a:rPr>
            </a:br>
            <a:r>
              <a:rPr lang="it-IT" sz="2800" b="1" dirty="0">
                <a:solidFill>
                  <a:srgbClr val="8A0000"/>
                </a:solidFill>
                <a:latin typeface="Trebuchet MS" panose="020B0603020202020204" pitchFamily="34" charset="0"/>
              </a:rPr>
              <a:t>BASATE SUL WEB</a:t>
            </a:r>
            <a:endParaRPr lang="it-IT" sz="2800" b="1" dirty="0">
              <a:solidFill>
                <a:schemeClr val="accent1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3F351BD-1031-8248-7097-8991799E0B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" r="806"/>
          <a:stretch/>
        </p:blipFill>
        <p:spPr>
          <a:xfrm>
            <a:off x="8765797" y="4882829"/>
            <a:ext cx="2868990" cy="1540348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15000">
                <a:srgbClr val="EA6B47"/>
              </a:gs>
              <a:gs pos="25000">
                <a:srgbClr val="E66743"/>
              </a:gs>
              <a:gs pos="9000">
                <a:srgbClr val="DE603C"/>
              </a:gs>
              <a:gs pos="0">
                <a:srgbClr val="CE512D"/>
              </a:gs>
              <a:gs pos="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</p:spPr>
      </p:pic>
    </p:spTree>
    <p:extLst>
      <p:ext uri="{BB962C8B-B14F-4D97-AF65-F5344CB8AC3E}">
        <p14:creationId xmlns:p14="http://schemas.microsoft.com/office/powerpoint/2010/main" val="3014579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902E6733-9BE4-94CB-C8B3-7BF7301BB166}"/>
              </a:ext>
            </a:extLst>
          </p:cNvPr>
          <p:cNvSpPr txBox="1"/>
          <p:nvPr/>
        </p:nvSpPr>
        <p:spPr>
          <a:xfrm>
            <a:off x="1884680" y="1890375"/>
            <a:ext cx="85852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L'obiettivo finale è quello di trasformare i nuovi clienti in clienti fedeli con un alto </a:t>
            </a:r>
            <a:r>
              <a:rPr lang="it-IT" sz="3500" cap="none" dirty="0" err="1">
                <a:solidFill>
                  <a:schemeClr val="bg1"/>
                </a:solidFill>
                <a:latin typeface="Trebuchet MS" panose="020B0603020202020204" pitchFamily="34" charset="0"/>
              </a:rPr>
              <a:t>lifetime</a:t>
            </a:r>
            <a: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it-IT" sz="3500" cap="none" dirty="0" err="1">
                <a:solidFill>
                  <a:schemeClr val="bg1"/>
                </a:solidFill>
                <a:latin typeface="Trebuchet MS" panose="020B0603020202020204" pitchFamily="34" charset="0"/>
              </a:rPr>
              <a:t>value</a:t>
            </a:r>
            <a: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. </a:t>
            </a:r>
            <a:endParaRPr lang="it-IT" sz="3500" dirty="0"/>
          </a:p>
        </p:txBody>
      </p:sp>
    </p:spTree>
    <p:extLst>
      <p:ext uri="{BB962C8B-B14F-4D97-AF65-F5344CB8AC3E}">
        <p14:creationId xmlns:p14="http://schemas.microsoft.com/office/powerpoint/2010/main" val="1610466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00" y="225288"/>
            <a:ext cx="11698909" cy="6361042"/>
          </a:xfrm>
        </p:spPr>
        <p:txBody>
          <a:bodyPr>
            <a:normAutofit/>
          </a:bodyPr>
          <a:lstStyle/>
          <a:p>
            <a:pPr algn="ctr"/>
            <a:br>
              <a:rPr lang="it-IT" sz="3300" cap="none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3300" cap="none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</a:rPr>
              <a:t>• Pubblicità offline</a:t>
            </a:r>
            <a:br>
              <a:rPr lang="it-IT" sz="3300" cap="none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3300" cap="none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3300" cap="none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</a:rPr>
              <a:t>• Pubblicità online</a:t>
            </a:r>
            <a:br>
              <a:rPr lang="it-IT" sz="3300" cap="none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3300" cap="none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3300" cap="none" dirty="0">
                <a:solidFill>
                  <a:schemeClr val="accent3">
                    <a:lumMod val="75000"/>
                  </a:schemeClr>
                </a:solidFill>
                <a:latin typeface="Trebuchet MS" panose="020B0603020202020204" pitchFamily="34" charset="0"/>
              </a:rPr>
              <a:t>• Passaparola con familiari, amici e colleghi</a:t>
            </a:r>
            <a:endParaRPr lang="it-IT" sz="3300" dirty="0">
              <a:solidFill>
                <a:schemeClr val="accent3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C6321F-DC01-A2E4-1AA1-51EB31BD303B}"/>
              </a:ext>
            </a:extLst>
          </p:cNvPr>
          <p:cNvSpPr txBox="1"/>
          <p:nvPr/>
        </p:nvSpPr>
        <p:spPr>
          <a:xfrm>
            <a:off x="843280" y="139590"/>
            <a:ext cx="1012952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it-IT" sz="2500" b="1" cap="non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2500" b="1" cap="none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Awareness</a:t>
            </a:r>
            <a:r>
              <a:rPr lang="it-IT" sz="2500" b="1" cap="non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, engagement e azione possono fungere da mezzi per attrarre e condurre nuovi clienti potenziali lungo il </a:t>
            </a:r>
            <a:r>
              <a:rPr lang="it-IT" sz="2500" b="1" cap="none" dirty="0" err="1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funnel</a:t>
            </a:r>
            <a:r>
              <a:rPr lang="it-IT" sz="2500" b="1" cap="non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:</a:t>
            </a:r>
            <a:endParaRPr lang="it-IT" sz="2500" b="1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7615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con un angolo arrotondato 2">
            <a:extLst>
              <a:ext uri="{FF2B5EF4-FFF2-40B4-BE49-F238E27FC236}">
                <a16:creationId xmlns:a16="http://schemas.microsoft.com/office/drawing/2014/main" id="{E86AEAF6-CBBD-FDEF-BDE8-209904FEFB79}"/>
              </a:ext>
            </a:extLst>
          </p:cNvPr>
          <p:cNvSpPr/>
          <p:nvPr/>
        </p:nvSpPr>
        <p:spPr>
          <a:xfrm>
            <a:off x="0" y="0"/>
            <a:ext cx="12192000" cy="990600"/>
          </a:xfrm>
          <a:prstGeom prst="round1Rect">
            <a:avLst>
              <a:gd name="adj" fmla="val 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90600"/>
            <a:ext cx="5925820" cy="6357730"/>
          </a:xfrm>
        </p:spPr>
        <p:txBody>
          <a:bodyPr>
            <a:noAutofit/>
          </a:bodyPr>
          <a:lstStyle/>
          <a:p>
            <a:pPr algn="ctr"/>
            <a:r>
              <a:rPr lang="it-IT" sz="45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Media a pagamento </a:t>
            </a:r>
            <a:br>
              <a:rPr lang="it-IT" sz="96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In questo caso il marketer paga perché le attività siano visibili al pubblico. </a:t>
            </a: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Si tratta di media che i marketer possono acquistare per creare brand awareness. </a:t>
            </a: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30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endParaRPr lang="it-IT" sz="3000" cap="none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0248" name="Picture 8" descr="Informazione online a pagamento. Perchè? - Roberto Grandi">
            <a:extLst>
              <a:ext uri="{FF2B5EF4-FFF2-40B4-BE49-F238E27FC236}">
                <a16:creationId xmlns:a16="http://schemas.microsoft.com/office/drawing/2014/main" id="{537FA156-8B31-6E21-D291-6B39F8DB1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206183"/>
            <a:ext cx="5925818" cy="554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63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con un angolo arrotondato 2">
            <a:extLst>
              <a:ext uri="{FF2B5EF4-FFF2-40B4-BE49-F238E27FC236}">
                <a16:creationId xmlns:a16="http://schemas.microsoft.com/office/drawing/2014/main" id="{E86AEAF6-CBBD-FDEF-BDE8-209904FEFB79}"/>
              </a:ext>
            </a:extLst>
          </p:cNvPr>
          <p:cNvSpPr/>
          <p:nvPr/>
        </p:nvSpPr>
        <p:spPr>
          <a:xfrm>
            <a:off x="0" y="0"/>
            <a:ext cx="12192000" cy="990600"/>
          </a:xfrm>
          <a:prstGeom prst="round1Rect">
            <a:avLst>
              <a:gd name="adj" fmla="val 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01" y="1219200"/>
            <a:ext cx="5427980" cy="3789680"/>
          </a:xfrm>
        </p:spPr>
        <p:txBody>
          <a:bodyPr>
            <a:noAutofit/>
          </a:bodyPr>
          <a:lstStyle/>
          <a:p>
            <a:pPr algn="ctr"/>
            <a:br>
              <a:rPr lang="it-IT" sz="25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5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I media a pagamento sono un ottimo modo per ottenere un ritorno immediato sull'investimento. </a:t>
            </a: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Infatti, aiutano l'azienda a generare lead rapidamente e reindirizzano il pubblico ai media proprietari, dove è possibile alimentare le relazioni con i potenziali clienti; alla fine, il marketer può chiudere la vendita. </a:t>
            </a: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5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endParaRPr lang="it-IT" sz="2500" cap="none" dirty="0">
              <a:solidFill>
                <a:schemeClr val="accent4">
                  <a:lumMod val="75000"/>
                </a:schemeClr>
              </a:solidFill>
              <a:highlight>
                <a:srgbClr val="FFFF00"/>
              </a:highlight>
              <a:latin typeface="Trebuchet MS" panose="020B0603020202020204" pitchFamily="34" charset="0"/>
            </a:endParaRPr>
          </a:p>
        </p:txBody>
      </p:sp>
      <p:pic>
        <p:nvPicPr>
          <p:cNvPr id="8196" name="Picture 4" descr="Social Network Concept 459453 Vector Art at Vecteezy">
            <a:extLst>
              <a:ext uri="{FF2B5EF4-FFF2-40B4-BE49-F238E27FC236}">
                <a16:creationId xmlns:a16="http://schemas.microsoft.com/office/drawing/2014/main" id="{DB6B92D9-BE84-4648-0B44-6328D4C8F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281" y="1615440"/>
            <a:ext cx="6461760" cy="481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337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alternativa 2">
            <a:extLst>
              <a:ext uri="{FF2B5EF4-FFF2-40B4-BE49-F238E27FC236}">
                <a16:creationId xmlns:a16="http://schemas.microsoft.com/office/drawing/2014/main" id="{1226423F-9177-707D-074D-39AFF43DB142}"/>
              </a:ext>
            </a:extLst>
          </p:cNvPr>
          <p:cNvSpPr/>
          <p:nvPr/>
        </p:nvSpPr>
        <p:spPr>
          <a:xfrm>
            <a:off x="2429427" y="685800"/>
            <a:ext cx="7513320" cy="108204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0" y="243840"/>
            <a:ext cx="11594934" cy="6365681"/>
          </a:xfrm>
        </p:spPr>
        <p:txBody>
          <a:bodyPr>
            <a:noAutofit/>
          </a:bodyPr>
          <a:lstStyle/>
          <a:p>
            <a:pPr algn="ctr"/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Media proprietari</a:t>
            </a: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Si tratta di media immediatamente disponibili ai marketer; questi possono dunque definire i contenuti in autonomia. Con i media proprietari, l'azienda possiede tutto: i siti web, i blog e gli account social. </a:t>
            </a:r>
            <a:b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Il marketer non paga perché un dato contenuto sia visibile al pubblico, ma ha il controllo su tutto. </a:t>
            </a:r>
            <a:b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endParaRPr lang="it-IT" sz="2800" cap="none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992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alternativa 2">
            <a:extLst>
              <a:ext uri="{FF2B5EF4-FFF2-40B4-BE49-F238E27FC236}">
                <a16:creationId xmlns:a16="http://schemas.microsoft.com/office/drawing/2014/main" id="{1226423F-9177-707D-074D-39AFF43DB142}"/>
              </a:ext>
            </a:extLst>
          </p:cNvPr>
          <p:cNvSpPr/>
          <p:nvPr/>
        </p:nvSpPr>
        <p:spPr>
          <a:xfrm>
            <a:off x="2429427" y="685800"/>
            <a:ext cx="7513320" cy="108204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0" y="243840"/>
            <a:ext cx="11594934" cy="6365681"/>
          </a:xfrm>
        </p:spPr>
        <p:txBody>
          <a:bodyPr>
            <a:noAutofit/>
          </a:bodyPr>
          <a:lstStyle/>
          <a:p>
            <a:pPr algn="ctr"/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I media proprietari sono un investimento intelligente in qualsiasi strategia di marketing: la loro forza sta nella durabilità. </a:t>
            </a:r>
            <a:br>
              <a:rPr lang="it-IT" sz="2800" cap="non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È possibile aprire un sito web e un blog il primo giorno di un'attività e mantenerli attivi fino alla sua fine.</a:t>
            </a:r>
          </a:p>
        </p:txBody>
      </p:sp>
    </p:spTree>
    <p:extLst>
      <p:ext uri="{BB962C8B-B14F-4D97-AF65-F5344CB8AC3E}">
        <p14:creationId xmlns:p14="http://schemas.microsoft.com/office/powerpoint/2010/main" val="23951559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alternativa 2">
            <a:extLst>
              <a:ext uri="{FF2B5EF4-FFF2-40B4-BE49-F238E27FC236}">
                <a16:creationId xmlns:a16="http://schemas.microsoft.com/office/drawing/2014/main" id="{7CA9D98F-AD6A-D679-791F-0BE21C289454}"/>
              </a:ext>
            </a:extLst>
          </p:cNvPr>
          <p:cNvSpPr/>
          <p:nvPr/>
        </p:nvSpPr>
        <p:spPr>
          <a:xfrm>
            <a:off x="1856740" y="314188"/>
            <a:ext cx="5854700" cy="114300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1" y="885688"/>
            <a:ext cx="10975339" cy="6361042"/>
          </a:xfrm>
        </p:spPr>
        <p:txBody>
          <a:bodyPr numCol="2" spcCol="360000">
            <a:noAutofit/>
          </a:bodyPr>
          <a:lstStyle/>
          <a:p>
            <a:pPr algn="ctr"/>
            <a: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Media derivati</a:t>
            </a:r>
            <a:br>
              <a:rPr lang="it-IT" sz="32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2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Sono tutti i tipi di media che un brand "si guadagna" grazie a clienti, giornalisti o blogger che scrivono del suo brand, per esempio sui social, o perché altre organizzazioni fanno riferimento al brand sul loro sito web. </a:t>
            </a:r>
          </a:p>
        </p:txBody>
      </p:sp>
    </p:spTree>
    <p:extLst>
      <p:ext uri="{BB962C8B-B14F-4D97-AF65-F5344CB8AC3E}">
        <p14:creationId xmlns:p14="http://schemas.microsoft.com/office/powerpoint/2010/main" val="2626859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alternativa 2">
            <a:extLst>
              <a:ext uri="{FF2B5EF4-FFF2-40B4-BE49-F238E27FC236}">
                <a16:creationId xmlns:a16="http://schemas.microsoft.com/office/drawing/2014/main" id="{7CA9D98F-AD6A-D679-791F-0BE21C289454}"/>
              </a:ext>
            </a:extLst>
          </p:cNvPr>
          <p:cNvSpPr/>
          <p:nvPr/>
        </p:nvSpPr>
        <p:spPr>
          <a:xfrm>
            <a:off x="119380" y="0"/>
            <a:ext cx="5854700" cy="114300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45" y="571500"/>
            <a:ext cx="11698909" cy="6361042"/>
          </a:xfrm>
        </p:spPr>
        <p:txBody>
          <a:bodyPr numCol="2" spcCol="360000">
            <a:noAutofit/>
          </a:bodyPr>
          <a:lstStyle/>
          <a:p>
            <a:br>
              <a:rPr lang="it-IT" sz="32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Può trattarsi di qualsiasi cosa, da un comunicato stampa sull'attività aziendale a qualcuno che parla dei prodotti dell'azienda sui social .</a:t>
            </a:r>
            <a:b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Il grande vantaggio dei media derivati nell'ambito di una strategia di marketing è che sono simili a una forma di pubblicità gratuita. L'azienda si presenta davanti al pubblico senza alcun costo per il marketer.</a:t>
            </a:r>
          </a:p>
        </p:txBody>
      </p:sp>
    </p:spTree>
    <p:extLst>
      <p:ext uri="{BB962C8B-B14F-4D97-AF65-F5344CB8AC3E}">
        <p14:creationId xmlns:p14="http://schemas.microsoft.com/office/powerpoint/2010/main" val="1812813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alternativa 2">
            <a:extLst>
              <a:ext uri="{FF2B5EF4-FFF2-40B4-BE49-F238E27FC236}">
                <a16:creationId xmlns:a16="http://schemas.microsoft.com/office/drawing/2014/main" id="{B7162047-B918-D9CA-8771-F4DB1B0039BD}"/>
              </a:ext>
            </a:extLst>
          </p:cNvPr>
          <p:cNvSpPr/>
          <p:nvPr/>
        </p:nvSpPr>
        <p:spPr>
          <a:xfrm>
            <a:off x="436714" y="975360"/>
            <a:ext cx="11308080" cy="140208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00" y="137160"/>
            <a:ext cx="11698909" cy="6449170"/>
          </a:xfrm>
        </p:spPr>
        <p:txBody>
          <a:bodyPr>
            <a:normAutofit/>
          </a:bodyPr>
          <a:lstStyle/>
          <a:p>
            <a:pPr algn="ctr"/>
            <a:r>
              <a:rPr lang="it-IT" sz="33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Tra le fonti di dati e gli strumenti disponibili grazie al web, vi sono:</a:t>
            </a:r>
            <a:b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Dati derivanti da dispositivi mobili: </a:t>
            </a:r>
            <a:br>
              <a:rPr lang="it-IT" sz="2700" cap="none" dirty="0"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rgbClr val="8A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una delle maggiori opportunità per i marketer è quella di raccogliere in tempo reale informazioni geolocalizzate sui consumatori e di potersi rivolgere a consumatori segmentati su base geografica. </a:t>
            </a:r>
          </a:p>
        </p:txBody>
      </p:sp>
    </p:spTree>
    <p:extLst>
      <p:ext uri="{BB962C8B-B14F-4D97-AF65-F5344CB8AC3E}">
        <p14:creationId xmlns:p14="http://schemas.microsoft.com/office/powerpoint/2010/main" val="843353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alternativa 2">
            <a:extLst>
              <a:ext uri="{FF2B5EF4-FFF2-40B4-BE49-F238E27FC236}">
                <a16:creationId xmlns:a16="http://schemas.microsoft.com/office/drawing/2014/main" id="{4E33A9FD-DE8F-EA1E-5852-DB36A617DC2D}"/>
              </a:ext>
            </a:extLst>
          </p:cNvPr>
          <p:cNvSpPr/>
          <p:nvPr/>
        </p:nvSpPr>
        <p:spPr>
          <a:xfrm>
            <a:off x="429094" y="1048910"/>
            <a:ext cx="11323320" cy="175525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00" y="271670"/>
            <a:ext cx="11698909" cy="6281530"/>
          </a:xfrm>
        </p:spPr>
        <p:txBody>
          <a:bodyPr>
            <a:normAutofit/>
          </a:bodyPr>
          <a:lstStyle/>
          <a:p>
            <a:pPr algn="ctr"/>
            <a:b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5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Contenuti generati dagli utenti e text mining: </a:t>
            </a:r>
            <a:br>
              <a:rPr lang="it-IT" sz="27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il web offre molteplici spazi d'incontro per gli utenti internet: siti di social networking, blog, forum e chat. </a:t>
            </a: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Tali spazi d'incontro generano tracce sotto forma di enormi quantità di dati testuali. </a:t>
            </a:r>
          </a:p>
        </p:txBody>
      </p:sp>
    </p:spTree>
    <p:extLst>
      <p:ext uri="{BB962C8B-B14F-4D97-AF65-F5344CB8AC3E}">
        <p14:creationId xmlns:p14="http://schemas.microsoft.com/office/powerpoint/2010/main" val="2188663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aborazione alternativa 3">
            <a:extLst>
              <a:ext uri="{FF2B5EF4-FFF2-40B4-BE49-F238E27FC236}">
                <a16:creationId xmlns:a16="http://schemas.microsoft.com/office/drawing/2014/main" id="{569E1111-A542-3D78-EC1A-A91944C24FB9}"/>
              </a:ext>
            </a:extLst>
          </p:cNvPr>
          <p:cNvSpPr/>
          <p:nvPr/>
        </p:nvSpPr>
        <p:spPr>
          <a:xfrm>
            <a:off x="2834640" y="731520"/>
            <a:ext cx="6774180" cy="112776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35" y="309880"/>
            <a:ext cx="11833529" cy="4424680"/>
          </a:xfrm>
        </p:spPr>
        <p:txBody>
          <a:bodyPr>
            <a:noAutofit/>
          </a:bodyPr>
          <a:lstStyle/>
          <a:p>
            <a:pPr algn="ctr"/>
            <a:br>
              <a:rPr lang="it-IT" sz="27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Navigazione web: </a:t>
            </a:r>
            <a:br>
              <a:rPr lang="it-IT" sz="27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l'utilizzo dei dati relativi ai flussi di clic, risale all'introduzione di internet nel mercato di massa. </a:t>
            </a: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Fino a oggi l'utilizzo dei dati clickstream è stato limitato dall'incapacità di raccogliere, archiviare e analizzare quantità enormi di dati. </a:t>
            </a: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endParaRPr lang="it-IT" sz="2700" cap="none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6148" name="Picture 4" descr="Com'era la navigazione web nel 1990? il CERN ci offre un assaggio ...">
            <a:extLst>
              <a:ext uri="{FF2B5EF4-FFF2-40B4-BE49-F238E27FC236}">
                <a16:creationId xmlns:a16="http://schemas.microsoft.com/office/drawing/2014/main" id="{BC19EE95-ECAF-D371-15B6-5BC3BE0E8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4545330"/>
            <a:ext cx="57150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556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con due angoli in diagonale arrotondati 2">
            <a:extLst>
              <a:ext uri="{FF2B5EF4-FFF2-40B4-BE49-F238E27FC236}">
                <a16:creationId xmlns:a16="http://schemas.microsoft.com/office/drawing/2014/main" id="{8AEDE9E7-DB19-3C82-221E-D87DC26A14F1}"/>
              </a:ext>
            </a:extLst>
          </p:cNvPr>
          <p:cNvSpPr/>
          <p:nvPr/>
        </p:nvSpPr>
        <p:spPr>
          <a:xfrm>
            <a:off x="1386840" y="365760"/>
            <a:ext cx="9372599" cy="1143000"/>
          </a:xfrm>
          <a:prstGeom prst="round2Diag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00" y="225288"/>
            <a:ext cx="11554460" cy="6361042"/>
          </a:xfrm>
        </p:spPr>
        <p:txBody>
          <a:bodyPr>
            <a:noAutofit/>
          </a:bodyPr>
          <a:lstStyle/>
          <a:p>
            <a:pPr algn="ctr"/>
            <a:br>
              <a:rPr lang="it-IT" sz="36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6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60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Social network e comunità online:</a:t>
            </a:r>
            <a:r>
              <a:rPr lang="it-IT" sz="2700" cap="none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</a:t>
            </a: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Tra questi, i più notevoli e potenti sono </a:t>
            </a:r>
            <a:r>
              <a:rPr lang="it-IT" sz="2700" cap="none" dirty="0" err="1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facebook</a:t>
            </a:r>
            <a: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 e </a:t>
            </a:r>
            <a:r>
              <a:rPr lang="it-IT" sz="2700" cap="none" dirty="0" err="1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twitter</a:t>
            </a:r>
            <a: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.</a:t>
            </a: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 Sembra che i consumatori stiano passando dal ricercare informazioni sui siti di news e sui motori di ricerca all'approccio tradizionale, ovvero la richiesta di consigli agli amici. </a:t>
            </a: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endParaRPr lang="it-IT" sz="2700" cap="none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320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con angoli arrotondati 2">
            <a:extLst>
              <a:ext uri="{FF2B5EF4-FFF2-40B4-BE49-F238E27FC236}">
                <a16:creationId xmlns:a16="http://schemas.microsoft.com/office/drawing/2014/main" id="{A9F063CF-E9CE-25CE-F6F6-985B9EA80615}"/>
              </a:ext>
            </a:extLst>
          </p:cNvPr>
          <p:cNvSpPr/>
          <p:nvPr/>
        </p:nvSpPr>
        <p:spPr>
          <a:xfrm>
            <a:off x="1295400" y="762000"/>
            <a:ext cx="9921240" cy="1371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00" y="225288"/>
            <a:ext cx="11698909" cy="6361042"/>
          </a:xfrm>
        </p:spPr>
        <p:txBody>
          <a:bodyPr>
            <a:noAutofit/>
          </a:bodyPr>
          <a:lstStyle/>
          <a:p>
            <a:pPr algn="ctr"/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1"/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Dati sul processo decisionale del consumatore: </a:t>
            </a:r>
            <a:br>
              <a:rPr lang="it-IT" sz="28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le aziende sono sempre più interessate a comprendere non solo l'esito degli sforzi di marketing, ma anche il processo decisionale del consumatore nel suo complesso. </a:t>
            </a:r>
            <a:b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Tale interesse è stato innescato da numerosi progressi tecnologici in aree quali l'identificazione a radiofrequenza (RFID), gli strumenti di riconoscimento biometrico e l'eye tracking.</a:t>
            </a:r>
          </a:p>
        </p:txBody>
      </p:sp>
    </p:spTree>
    <p:extLst>
      <p:ext uri="{BB962C8B-B14F-4D97-AF65-F5344CB8AC3E}">
        <p14:creationId xmlns:p14="http://schemas.microsoft.com/office/powerpoint/2010/main" val="596217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alternativa 2">
            <a:extLst>
              <a:ext uri="{FF2B5EF4-FFF2-40B4-BE49-F238E27FC236}">
                <a16:creationId xmlns:a16="http://schemas.microsoft.com/office/drawing/2014/main" id="{9AA9E8EA-7390-8390-1EE5-310339D8D161}"/>
              </a:ext>
            </a:extLst>
          </p:cNvPr>
          <p:cNvSpPr/>
          <p:nvPr/>
        </p:nvSpPr>
        <p:spPr>
          <a:xfrm>
            <a:off x="381000" y="411480"/>
            <a:ext cx="11281244" cy="1356360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" y="152400"/>
            <a:ext cx="11772569" cy="6433930"/>
          </a:xfrm>
        </p:spPr>
        <p:txBody>
          <a:bodyPr numCol="1" spcCol="540000">
            <a:noAutofit/>
          </a:bodyPr>
          <a:lstStyle/>
          <a:p>
            <a:pPr algn="ctr"/>
            <a:br>
              <a:rPr lang="it-IT" sz="27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1"/>
                </a:solidFill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Dati sull'utilizzo da parte dei consumatori: </a:t>
            </a:r>
            <a:br>
              <a:rPr lang="it-IT" sz="27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r>
              <a:rPr lang="it-IT" sz="2700" cap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  <a:t>in una quantità sempre maggiore di prodotti vengono incorporati sensori e dispositivi wireless, che consentono ai marketer di tracciare i clienti sia geograficamente sia nel corso del tempo. </a:t>
            </a: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7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endParaRPr lang="it-IT" sz="2700" cap="none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712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alternativa 2">
            <a:extLst>
              <a:ext uri="{FF2B5EF4-FFF2-40B4-BE49-F238E27FC236}">
                <a16:creationId xmlns:a16="http://schemas.microsoft.com/office/drawing/2014/main" id="{91637D3C-AB3A-DF06-B2C6-7CD095603D26}"/>
              </a:ext>
            </a:extLst>
          </p:cNvPr>
          <p:cNvSpPr/>
          <p:nvPr/>
        </p:nvSpPr>
        <p:spPr>
          <a:xfrm>
            <a:off x="2478874" y="1125110"/>
            <a:ext cx="7498080" cy="948192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00" y="225288"/>
            <a:ext cx="11698909" cy="4702312"/>
          </a:xfrm>
        </p:spPr>
        <p:txBody>
          <a:bodyPr>
            <a:noAutofit/>
          </a:bodyPr>
          <a:lstStyle/>
          <a:p>
            <a:pPr algn="ctr"/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accent4">
                    <a:lumMod val="75000"/>
                  </a:schemeClr>
                </a:solidFill>
                <a:latin typeface="Trebuchet MS" panose="020B0603020202020204" pitchFamily="34" charset="0"/>
              </a:rPr>
            </a:br>
            <a:endParaRPr lang="it-IT" sz="2800" cap="none" dirty="0">
              <a:solidFill>
                <a:schemeClr val="accent4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Picture 2" descr="Cos'è il neuromarketing e come si può utilizzare - Hostess &amp; Promoter">
            <a:extLst>
              <a:ext uri="{FF2B5EF4-FFF2-40B4-BE49-F238E27FC236}">
                <a16:creationId xmlns:a16="http://schemas.microsoft.com/office/drawing/2014/main" id="{C85EC6A8-EF23-481C-17AC-9FE5F8C5F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699" y="0"/>
            <a:ext cx="408051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3683DDC-7236-D195-2B69-3A57DBAD1C71}"/>
              </a:ext>
            </a:extLst>
          </p:cNvPr>
          <p:cNvSpPr txBox="1"/>
          <p:nvPr/>
        </p:nvSpPr>
        <p:spPr>
          <a:xfrm>
            <a:off x="487680" y="2765288"/>
            <a:ext cx="77216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5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</a:rPr>
              <a:t>Il neuromarketing </a:t>
            </a:r>
            <a:r>
              <a:rPr lang="it-IT" sz="2500" dirty="0">
                <a:solidFill>
                  <a:schemeClr val="accent1">
                    <a:lumMod val="75000"/>
                  </a:schemeClr>
                </a:solidFill>
                <a:latin typeface="Open Sans" panose="020B0606030504020204" pitchFamily="34" charset="0"/>
              </a:rPr>
              <a:t>è l’applicazione delle Neuroscienze al marketing tradizionale allo scopo di indagare il comportamento del consumatore in risposta ad uno stimolo.</a:t>
            </a:r>
          </a:p>
        </p:txBody>
      </p:sp>
    </p:spTree>
    <p:extLst>
      <p:ext uri="{BB962C8B-B14F-4D97-AF65-F5344CB8AC3E}">
        <p14:creationId xmlns:p14="http://schemas.microsoft.com/office/powerpoint/2010/main" val="3114346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alternativa 2">
            <a:extLst>
              <a:ext uri="{FF2B5EF4-FFF2-40B4-BE49-F238E27FC236}">
                <a16:creationId xmlns:a16="http://schemas.microsoft.com/office/drawing/2014/main" id="{0831682E-28C2-F5DB-9523-97EC50480636}"/>
              </a:ext>
            </a:extLst>
          </p:cNvPr>
          <p:cNvSpPr/>
          <p:nvPr/>
        </p:nvSpPr>
        <p:spPr>
          <a:xfrm>
            <a:off x="246545" y="248479"/>
            <a:ext cx="11698909" cy="6361041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9524560-5693-6C28-B76B-F050A213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27479"/>
            <a:ext cx="9906000" cy="3439161"/>
          </a:xfrm>
        </p:spPr>
        <p:txBody>
          <a:bodyPr numCol="2" spcCol="540000">
            <a:noAutofit/>
          </a:bodyPr>
          <a:lstStyle/>
          <a:p>
            <a:pPr algn="ctr"/>
            <a:r>
              <a:rPr lang="it-IT" sz="2800" cap="none" dirty="0">
                <a:solidFill>
                  <a:schemeClr val="accent1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Il </a:t>
            </a:r>
            <a:r>
              <a:rPr lang="it-IT" sz="3200" cap="none" dirty="0">
                <a:solidFill>
                  <a:schemeClr val="accent1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  <a:t>social media marketing </a:t>
            </a:r>
            <a:br>
              <a:rPr lang="it-IT" sz="3200" cap="none" dirty="0">
                <a:solidFill>
                  <a:schemeClr val="accent1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</a:br>
            <a:br>
              <a:rPr lang="it-IT" sz="3200" cap="none" dirty="0">
                <a:solidFill>
                  <a:schemeClr val="accent1"/>
                </a:solidFill>
                <a:highlight>
                  <a:srgbClr val="FFFF00"/>
                </a:highlight>
                <a:latin typeface="Trebuchet MS" panose="020B0603020202020204" pitchFamily="34" charset="0"/>
              </a:rPr>
            </a:br>
            <a:br>
              <a:rPr lang="it-IT" sz="3200" cap="none" dirty="0">
                <a:solidFill>
                  <a:schemeClr val="accent2">
                    <a:lumMod val="60000"/>
                    <a:lumOff val="40000"/>
                  </a:schemeClr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riguarda l'utilizzo dei social media e di strumenti per guidare i prospect attraverso una sequenza di passaggi, denominata </a:t>
            </a:r>
            <a:r>
              <a:rPr lang="it-IT" sz="32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funnel,</a:t>
            </a:r>
            <a: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it-IT" sz="28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e convincerli a intraprendere l'azione desiderata, come, per esempio, diventare un nuovo cliente e acquistare i prodotti e i servizi </a:t>
            </a:r>
            <a:r>
              <a:rPr lang="it-IT" sz="3200" cap="none" dirty="0">
                <a:solidFill>
                  <a:schemeClr val="bg1"/>
                </a:solidFill>
                <a:latin typeface="Trebuchet MS" panose="020B0603020202020204" pitchFamily="34" charset="0"/>
              </a:rPr>
              <a:t>dell'azienda. </a:t>
            </a:r>
            <a:br>
              <a:rPr lang="it-IT" sz="32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2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0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br>
              <a:rPr lang="it-IT" sz="3000" cap="none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endParaRPr lang="it-IT" sz="3000" cap="none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9239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Ross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328</TotalTime>
  <Words>834</Words>
  <Application>Microsoft Office PowerPoint</Application>
  <PresentationFormat>Widescreen</PresentationFormat>
  <Paragraphs>19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Open Sans</vt:lpstr>
      <vt:lpstr>Trebuchet MS</vt:lpstr>
      <vt:lpstr>Tw Cen MT</vt:lpstr>
      <vt:lpstr>Tw Cen MT Condensed</vt:lpstr>
      <vt:lpstr>Wingdings 3</vt:lpstr>
      <vt:lpstr>Integrale</vt:lpstr>
      <vt:lpstr>  RICERCHE DI MARKETING BASATE SUL WEB</vt:lpstr>
      <vt:lpstr>Tra le fonti di dati e gli strumenti disponibili grazie al web, vi sono:     Dati derivanti da dispositivi mobili:   una delle maggiori opportunità per i marketer è quella di raccogliere in tempo reale informazioni geolocalizzate sui consumatori e di potersi rivolgere a consumatori segmentati su base geografica. </vt:lpstr>
      <vt:lpstr>       Contenuti generati dagli utenti e text mining:   il web offre molteplici spazi d'incontro per gli utenti internet: siti di social networking, blog, forum e chat.   Tali spazi d'incontro generano tracce sotto forma di enormi quantità di dati testuali. </vt:lpstr>
      <vt:lpstr>       Navigazione web:   l'utilizzo dei dati relativi ai flussi di clic, risale all'introduzione di internet nel mercato di massa.  Fino a oggi l'utilizzo dei dati clickstream è stato limitato dall'incapacità di raccogliere, archiviare e analizzare quantità enormi di dati.  </vt:lpstr>
      <vt:lpstr>   Social network e comunità online:   Tra questi, i più notevoli e potenti sono facebook e twitter.  Sembra che i consumatori stiano passando dal ricercare informazioni sui siti di news e sui motori di ricerca all'approccio tradizionale, ovvero la richiesta di consigli agli amici.   </vt:lpstr>
      <vt:lpstr>      Dati sul processo decisionale del consumatore:   le aziende sono sempre più interessate a comprendere non solo l'esito degli sforzi di marketing, ma anche il processo decisionale del consumatore nel suo complesso.   Tale interesse è stato innescato da numerosi progressi tecnologici in aree quali l'identificazione a radiofrequenza (RFID), gli strumenti di riconoscimento biometrico e l'eye tracking.</vt:lpstr>
      <vt:lpstr>     Dati sull'utilizzo da parte dei consumatori:    in una quantità sempre maggiore di prodotti vengono incorporati sensori e dispositivi wireless, che consentono ai marketer di tracciare i clienti sia geograficamente sia nel corso del tempo.   </vt:lpstr>
      <vt:lpstr>         </vt:lpstr>
      <vt:lpstr>Il social media marketing    riguarda l'utilizzo dei social media e di strumenti per guidare i prospect attraverso una sequenza di passaggi, denominata funnel,         e convincerli a intraprendere l'azione desiderata, come, per esempio, diventare un nuovo cliente e acquistare i prodotti e i servizi dell'azienda.     </vt:lpstr>
      <vt:lpstr>Presentazione standard di PowerPoint</vt:lpstr>
      <vt:lpstr> • Pubblicità offline  • Pubblicità online  • Passaparola con familiari, amici e colleghi</vt:lpstr>
      <vt:lpstr>Media a pagamento   In questo caso il marketer paga perché le attività siano visibili al pubblico.   Si tratta di media che i marketer possono acquistare per creare brand awareness.    </vt:lpstr>
      <vt:lpstr>       I media a pagamento sono un ottimo modo per ottenere un ritorno immediato sull'investimento.   Infatti, aiutano l'azienda a generare lead rapidamente e reindirizzano il pubblico ai media proprietari, dove è possibile alimentare le relazioni con i potenziali clienti; alla fine, il marketer può chiudere la vendita.   </vt:lpstr>
      <vt:lpstr>  Media proprietari  Si tratta di media immediatamente disponibili ai marketer; questi possono dunque definire i contenuti in autonomia. Con i media proprietari, l'azienda possiede tutto: i siti web, i blog e gli account social.   Il marketer non paga perché un dato contenuto sia visibile al pubblico, ma ha il controllo su tutto.  </vt:lpstr>
      <vt:lpstr>     I media proprietari sono un investimento intelligente in qualsiasi strategia di marketing: la loro forza sta nella durabilità.   È possibile aprire un sito web e un blog il primo giorno di un'attività e mantenerli attivi fino alla sua fine.</vt:lpstr>
      <vt:lpstr>Media derivati   Sono tutti i tipi di media che un brand "si guadagna" grazie a clienti, giornalisti o blogger che scrivono del suo brand, per esempio sui social, o perché altre organizzazioni fanno riferimento al brand sul loro sito web. </vt:lpstr>
      <vt:lpstr> Può trattarsi di qualsiasi cosa, da un comunicato stampa sull'attività aziendale a qualcuno che parla dei prodotti dell'azienda sui social .  Il grande vantaggio dei media derivati nell'ambito di una strategia di marketing è che sono simili a una forma di pubblicità gratuita. L'azienda si presenta davanti al pubblico senza alcun costo per il marketer.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16</cp:revision>
  <dcterms:created xsi:type="dcterms:W3CDTF">2023-04-01T16:31:51Z</dcterms:created>
  <dcterms:modified xsi:type="dcterms:W3CDTF">2024-02-22T18:31:59Z</dcterms:modified>
</cp:coreProperties>
</file>