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5" r:id="rId5"/>
    <p:sldId id="266" r:id="rId6"/>
    <p:sldId id="267" r:id="rId7"/>
    <p:sldId id="268" r:id="rId8"/>
    <p:sldId id="269" r:id="rId9"/>
    <p:sldId id="270" r:id="rId10"/>
    <p:sldId id="276" r:id="rId11"/>
    <p:sldId id="271" r:id="rId12"/>
    <p:sldId id="272" r:id="rId13"/>
    <p:sldId id="273" r:id="rId14"/>
    <p:sldId id="274"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AFD3B2-199F-48C1-8138-674002CC0621}"/>
              </a:ext>
            </a:extLst>
          </p:cNvPr>
          <p:cNvSpPr>
            <a:spLocks noGrp="1"/>
          </p:cNvSpPr>
          <p:nvPr>
            <p:ph type="ctrTitle"/>
          </p:nvPr>
        </p:nvSpPr>
        <p:spPr/>
        <p:txBody>
          <a:bodyPr>
            <a:normAutofit/>
          </a:bodyPr>
          <a:lstStyle/>
          <a:p>
            <a:r>
              <a:rPr lang="it-IT" sz="3600" dirty="0"/>
              <a:t>Hard power Soft Power Sharp power</a:t>
            </a:r>
          </a:p>
        </p:txBody>
      </p:sp>
      <p:sp>
        <p:nvSpPr>
          <p:cNvPr id="3" name="Sottotitolo 2">
            <a:extLst>
              <a:ext uri="{FF2B5EF4-FFF2-40B4-BE49-F238E27FC236}">
                <a16:creationId xmlns:a16="http://schemas.microsoft.com/office/drawing/2014/main" id="{5110CD25-4B87-42C9-AD81-8F882C790628}"/>
              </a:ext>
            </a:extLst>
          </p:cNvPr>
          <p:cNvSpPr>
            <a:spLocks noGrp="1"/>
          </p:cNvSpPr>
          <p:nvPr>
            <p:ph type="subTitle" idx="1"/>
          </p:nvPr>
        </p:nvSpPr>
        <p:spPr/>
        <p:txBody>
          <a:bodyPr>
            <a:normAutofit lnSpcReduction="10000"/>
          </a:bodyPr>
          <a:lstStyle/>
          <a:p>
            <a:r>
              <a:rPr lang="it-IT" dirty="0"/>
              <a:t>Pasquale Iuso</a:t>
            </a:r>
          </a:p>
          <a:p>
            <a:r>
              <a:rPr lang="it-IT" dirty="0"/>
              <a:t>Corso di Laurea Magistrale in Politiche Internazionali e della Sostenibilità</a:t>
            </a:r>
          </a:p>
          <a:p>
            <a:r>
              <a:rPr lang="it-IT" dirty="0"/>
              <a:t>Storia e geopolitica del Novecento</a:t>
            </a:r>
          </a:p>
        </p:txBody>
      </p:sp>
    </p:spTree>
    <p:extLst>
      <p:ext uri="{BB962C8B-B14F-4D97-AF65-F5344CB8AC3E}">
        <p14:creationId xmlns:p14="http://schemas.microsoft.com/office/powerpoint/2010/main" val="1717698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329267"/>
            <a:ext cx="8915400" cy="5139266"/>
          </a:xfrm>
        </p:spPr>
        <p:txBody>
          <a:bodyPr>
            <a:normAutofit/>
          </a:bodyPr>
          <a:lstStyle/>
          <a:p>
            <a:pPr>
              <a:lnSpc>
                <a:spcPct val="120000"/>
              </a:lnSpc>
            </a:pPr>
            <a:endParaRPr lang="it-IT" dirty="0"/>
          </a:p>
          <a:p>
            <a:pPr>
              <a:lnSpc>
                <a:spcPct val="120000"/>
              </a:lnSpc>
            </a:pPr>
            <a:r>
              <a:rPr lang="it-IT" dirty="0"/>
              <a:t>Nessuno può sfidare la superpotenza</a:t>
            </a:r>
          </a:p>
          <a:p>
            <a:pPr>
              <a:lnSpc>
                <a:spcPct val="120000"/>
              </a:lnSpc>
            </a:pPr>
            <a:r>
              <a:rPr lang="it-IT" dirty="0"/>
              <a:t>Gli USA possono far sì che il proprio dominio globale sia meno dipendente dalla forza militare e di più da un esercizio soft dell’egemonia, utilizzando proprio la superiorità di un modello generale (sociale, civile, economico, culturale) che ha vinto la GF</a:t>
            </a:r>
          </a:p>
          <a:p>
            <a:pPr>
              <a:lnSpc>
                <a:spcPct val="120000"/>
              </a:lnSpc>
            </a:pPr>
            <a:r>
              <a:rPr lang="it-IT" dirty="0"/>
              <a:t>Gli USA sono il modello di riferimento fino alla Torri Gemelle (2001): liberalismo, pluralismo, democrazia</a:t>
            </a:r>
          </a:p>
          <a:p>
            <a:pPr>
              <a:lnSpc>
                <a:spcPct val="120000"/>
              </a:lnSpc>
            </a:pPr>
            <a:r>
              <a:rPr lang="it-IT" dirty="0"/>
              <a:t>Scopriremo con gli anni che l’Occidente e la fase dell’unipolarismo  non aveva vinto i tanti dopoguerra che si erano aperti. </a:t>
            </a:r>
          </a:p>
        </p:txBody>
      </p:sp>
    </p:spTree>
    <p:extLst>
      <p:ext uri="{BB962C8B-B14F-4D97-AF65-F5344CB8AC3E}">
        <p14:creationId xmlns:p14="http://schemas.microsoft.com/office/powerpoint/2010/main" val="329237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1574801" y="1329267"/>
            <a:ext cx="10168466" cy="5139266"/>
          </a:xfrm>
        </p:spPr>
        <p:txBody>
          <a:bodyPr>
            <a:normAutofit/>
          </a:bodyPr>
          <a:lstStyle/>
          <a:p>
            <a:pPr>
              <a:lnSpc>
                <a:spcPct val="120000"/>
              </a:lnSpc>
            </a:pPr>
            <a:r>
              <a:rPr lang="it-IT" dirty="0"/>
              <a:t>Dagli anni 90 sono state definite le forme di esercizio del Soft power</a:t>
            </a:r>
          </a:p>
          <a:p>
            <a:pPr lvl="1">
              <a:lnSpc>
                <a:spcPct val="120000"/>
              </a:lnSpc>
            </a:pPr>
            <a:r>
              <a:rPr lang="it-IT" dirty="0"/>
              <a:t>Cultura: elemento capace – potenzialmente – di parlare da Paese al resto del mondo. Questa capacità nasce – fra i molti punti di origine – attorno alle reti degli Istituti di Cultura che dopo la 1GM i principali paesi europei istituiscono al fianco delle proprie ambasciate G. Bretagna, Francia, Germania, Italia per esempio in Europa e nei Balcani per perseguire i propri interessi nazionali e di penetrazione)</a:t>
            </a:r>
          </a:p>
          <a:p>
            <a:pPr lvl="1">
              <a:lnSpc>
                <a:spcPct val="120000"/>
              </a:lnSpc>
            </a:pPr>
            <a:r>
              <a:rPr lang="it-IT" dirty="0"/>
              <a:t>Storia del paese. Il caso italiano è stato studiato perché ha rappresentato quasi un modello: </a:t>
            </a:r>
          </a:p>
          <a:p>
            <a:pPr lvl="2">
              <a:lnSpc>
                <a:spcPct val="120000"/>
              </a:lnSpc>
            </a:pPr>
            <a:r>
              <a:rPr lang="it-IT" dirty="0"/>
              <a:t>A) le risorse di beni immateriali a disposizione che viene utilizzato in funzione di p.e. </a:t>
            </a:r>
          </a:p>
          <a:p>
            <a:pPr lvl="2">
              <a:lnSpc>
                <a:spcPct val="120000"/>
              </a:lnSpc>
            </a:pPr>
            <a:r>
              <a:rPr lang="it-IT" dirty="0"/>
              <a:t>B) promozione sistematica della produzione manufatturiera (export e Made in </a:t>
            </a:r>
            <a:r>
              <a:rPr lang="it-IT" dirty="0" err="1"/>
              <a:t>Italy</a:t>
            </a:r>
            <a:r>
              <a:rPr lang="it-IT" dirty="0"/>
              <a:t>), e internazionalizzazione dei prodotti e del Brand Italia (non è un caso che il Made in </a:t>
            </a:r>
            <a:r>
              <a:rPr lang="it-IT" dirty="0" err="1"/>
              <a:t>Italy</a:t>
            </a:r>
            <a:r>
              <a:rPr lang="it-IT" dirty="0"/>
              <a:t> si definisce negli anni 80 dopo la crisi del decennio precedente ed esplode negli anni 90). </a:t>
            </a:r>
          </a:p>
          <a:p>
            <a:pPr lvl="2">
              <a:lnSpc>
                <a:spcPct val="120000"/>
              </a:lnSpc>
            </a:pPr>
            <a:r>
              <a:rPr lang="it-IT" dirty="0"/>
              <a:t>C) capacità di attrazione turistica. Promozione dell’immagine internazionale dell’Italia. </a:t>
            </a:r>
          </a:p>
          <a:p>
            <a:pPr lvl="2">
              <a:lnSpc>
                <a:spcPct val="120000"/>
              </a:lnSpc>
            </a:pPr>
            <a:r>
              <a:rPr lang="it-IT" dirty="0"/>
              <a:t>D) il patrimonio culturale diffuso, storia (antichità, rinascimento), Altro esempio europeo è la Germania in forma diversa rispetto all’Italia: il made in Germany (affidabilità tecnologica) Il MAECI ha ben due DG che si occupano di soft power (cultura; sistema paese)</a:t>
            </a:r>
          </a:p>
        </p:txBody>
      </p:sp>
    </p:spTree>
    <p:extLst>
      <p:ext uri="{BB962C8B-B14F-4D97-AF65-F5344CB8AC3E}">
        <p14:creationId xmlns:p14="http://schemas.microsoft.com/office/powerpoint/2010/main" val="81221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Sharp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1769533" y="1329267"/>
            <a:ext cx="9735079" cy="5139266"/>
          </a:xfrm>
        </p:spPr>
        <p:txBody>
          <a:bodyPr>
            <a:normAutofit/>
          </a:bodyPr>
          <a:lstStyle/>
          <a:p>
            <a:pPr>
              <a:lnSpc>
                <a:spcPct val="120000"/>
              </a:lnSpc>
            </a:pPr>
            <a:r>
              <a:rPr lang="it-IT" dirty="0"/>
              <a:t>Oggi il Soft power non è più sufficiente a definire  – parallelamente all’Hard power – le relazioni internazionali</a:t>
            </a:r>
          </a:p>
          <a:p>
            <a:pPr>
              <a:lnSpc>
                <a:spcPct val="120000"/>
              </a:lnSpc>
            </a:pPr>
            <a:r>
              <a:rPr lang="it-IT" dirty="0"/>
              <a:t>E’ necessario prendere in considerazione la nuova «onda» sulla quale viaggia il potere mondiale: la tecnologia digitale.</a:t>
            </a:r>
          </a:p>
          <a:p>
            <a:pPr>
              <a:lnSpc>
                <a:spcPct val="120000"/>
              </a:lnSpc>
            </a:pPr>
            <a:r>
              <a:rPr lang="it-IT" dirty="0"/>
              <a:t>Dal 2000 (orientativamente con la diffusione di internet e Presidenza Obama) il nuovo campo della competizione fra i paesi è diventato (sempre più) il Cyberspace al cui interno si colloca lo Sharp power.</a:t>
            </a:r>
          </a:p>
          <a:p>
            <a:pPr>
              <a:lnSpc>
                <a:spcPct val="120000"/>
              </a:lnSpc>
            </a:pPr>
            <a:r>
              <a:rPr lang="it-IT" dirty="0"/>
              <a:t>Lo Sharp power è la capacità di un paese di utilizzare la tecnologia digitale (compresi social media) per affermarsi o per condizionare sul piano internazionale.</a:t>
            </a:r>
          </a:p>
          <a:p>
            <a:pPr>
              <a:lnSpc>
                <a:spcPct val="120000"/>
              </a:lnSpc>
            </a:pPr>
            <a:r>
              <a:rPr lang="it-IT" dirty="0"/>
              <a:t>Lo Sharp power è diverso sia dall’Hard Power che dal Soft Power collocandosi in una posizione mediana in quanto è uno strumento che può essere utilizzato in modo del tutto pacifico o in modo del tutto aggressivo (vedremo più avanti le guerre di IV e V generazione) </a:t>
            </a:r>
          </a:p>
        </p:txBody>
      </p:sp>
    </p:spTree>
    <p:extLst>
      <p:ext uri="{BB962C8B-B14F-4D97-AF65-F5344CB8AC3E}">
        <p14:creationId xmlns:p14="http://schemas.microsoft.com/office/powerpoint/2010/main" val="1287199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Sharp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260600" y="1329267"/>
            <a:ext cx="9244012" cy="4284133"/>
          </a:xfrm>
        </p:spPr>
        <p:txBody>
          <a:bodyPr>
            <a:normAutofit/>
          </a:bodyPr>
          <a:lstStyle/>
          <a:p>
            <a:pPr>
              <a:lnSpc>
                <a:spcPct val="120000"/>
              </a:lnSpc>
            </a:pPr>
            <a:r>
              <a:rPr lang="it-IT" dirty="0"/>
              <a:t>Può promuovere la cultura e gli altri elementi del SP in modo molto efficace (durante la pandemia l’immagine del Paese – esempio l’Italia – è stata digitalizzata e trasmessa al mondo) </a:t>
            </a:r>
          </a:p>
          <a:p>
            <a:pPr>
              <a:lnSpc>
                <a:spcPct val="120000"/>
              </a:lnSpc>
            </a:pPr>
            <a:r>
              <a:rPr lang="it-IT" dirty="0"/>
              <a:t>Può essere aggressivo sui social (campagne di disinformazione e </a:t>
            </a:r>
            <a:r>
              <a:rPr lang="it-IT" dirty="0" err="1"/>
              <a:t>fake</a:t>
            </a:r>
            <a:r>
              <a:rPr lang="it-IT" dirty="0"/>
              <a:t> news) ma anche nella </a:t>
            </a:r>
            <a:r>
              <a:rPr lang="it-IT" dirty="0" err="1"/>
              <a:t>cyberwar</a:t>
            </a:r>
            <a:r>
              <a:rPr lang="it-IT" dirty="0"/>
              <a:t> come vero e proprio strumento militare (esempio: gli attacchi informatici a reti di controllo o comando – li vedremo)</a:t>
            </a:r>
          </a:p>
          <a:p>
            <a:pPr>
              <a:lnSpc>
                <a:spcPct val="120000"/>
              </a:lnSpc>
            </a:pPr>
            <a:r>
              <a:rPr lang="it-IT" dirty="0"/>
              <a:t>Lo Sharp power è ritenuto di estremo interesse strategico che ben presto è stato oggetto di studio da parte della NATO (e di altre potenze esterne) al punto che oggi è entrato a far parte degli schemi e sistemi  della </a:t>
            </a:r>
            <a:r>
              <a:rPr lang="it-IT" dirty="0" err="1"/>
              <a:t>cyberwar</a:t>
            </a:r>
            <a:r>
              <a:rPr lang="it-IT" dirty="0"/>
              <a:t> dell’Alleanza</a:t>
            </a:r>
          </a:p>
          <a:p>
            <a:pPr>
              <a:lnSpc>
                <a:spcPct val="120000"/>
              </a:lnSpc>
            </a:pPr>
            <a:r>
              <a:rPr lang="it-IT" dirty="0"/>
              <a:t>Lo SHARP POWER è destinato a crescere con lo sviluppo tecnologico.</a:t>
            </a:r>
          </a:p>
          <a:p>
            <a:pPr>
              <a:lnSpc>
                <a:spcPct val="120000"/>
              </a:lnSpc>
            </a:pPr>
            <a:endParaRPr lang="it-IT" dirty="0"/>
          </a:p>
        </p:txBody>
      </p:sp>
    </p:spTree>
    <p:extLst>
      <p:ext uri="{BB962C8B-B14F-4D97-AF65-F5344CB8AC3E}">
        <p14:creationId xmlns:p14="http://schemas.microsoft.com/office/powerpoint/2010/main" val="3450725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03557"/>
          </a:xfrm>
        </p:spPr>
        <p:txBody>
          <a:bodyPr>
            <a:normAutofit/>
          </a:bodyPr>
          <a:lstStyle/>
          <a:p>
            <a:pPr algn="ctr"/>
            <a:r>
              <a:rPr lang="it-IT" sz="3200" dirty="0"/>
              <a:t>Hard Soft e Sharp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260600" y="1329267"/>
            <a:ext cx="9244012" cy="5334000"/>
          </a:xfrm>
        </p:spPr>
        <p:txBody>
          <a:bodyPr>
            <a:normAutofit/>
          </a:bodyPr>
          <a:lstStyle/>
          <a:p>
            <a:pPr>
              <a:lnSpc>
                <a:spcPct val="120000"/>
              </a:lnSpc>
            </a:pPr>
            <a:r>
              <a:rPr lang="it-IT" sz="1600" dirty="0"/>
              <a:t>Il conflitto russo-ucraino sta dimostrando molte cose fra le quali come i soggetti in campo stiano combattendo con un mix tra Hard e Sharp power in senso aggressivo.</a:t>
            </a:r>
          </a:p>
          <a:p>
            <a:pPr>
              <a:lnSpc>
                <a:spcPct val="120000"/>
              </a:lnSpc>
            </a:pPr>
            <a:r>
              <a:rPr lang="it-IT" sz="1600" dirty="0"/>
              <a:t>E’ emerso una sorta di Hard power aggiornato, che non ha perso le caratteristiche proprie – ad esempio – della 2GM (carri armati, aerei, violenza sui civili, bombardamenti, distruzione sistematica del nemico, eccidi), ma le ha connesse ed integrate con gli elementi digitali (attacchi informatici, utilizzo delle piattaforme). Non ci troviamo di fronte ad un conflitto di V generazione e vedremo perché</a:t>
            </a:r>
          </a:p>
          <a:p>
            <a:pPr>
              <a:lnSpc>
                <a:spcPct val="120000"/>
              </a:lnSpc>
            </a:pPr>
            <a:r>
              <a:rPr lang="it-IT" sz="1600" dirty="0"/>
              <a:t>Di fatto la fine della GF non ha segnato la definitiva prevalenza del Soft power che anzi sta cedendo terreno. </a:t>
            </a:r>
          </a:p>
          <a:p>
            <a:pPr>
              <a:lnSpc>
                <a:spcPct val="120000"/>
              </a:lnSpc>
            </a:pPr>
            <a:r>
              <a:rPr lang="it-IT" sz="1600" dirty="0"/>
              <a:t>Non è un fatto isolato e nemmeno del conflitto in corso. </a:t>
            </a:r>
          </a:p>
          <a:p>
            <a:pPr>
              <a:lnSpc>
                <a:spcPct val="120000"/>
              </a:lnSpc>
            </a:pPr>
            <a:r>
              <a:rPr lang="it-IT" sz="1600" dirty="0"/>
              <a:t>Avvisaglie con la Russia protagonista sono state: le guerre nel Caucaso, l’invasione della Crimea, il conflitto in </a:t>
            </a:r>
            <a:r>
              <a:rPr lang="it-IT" sz="1600" dirty="0" err="1"/>
              <a:t>Dombass</a:t>
            </a:r>
            <a:r>
              <a:rPr lang="it-IT" sz="1600" dirty="0"/>
              <a:t>, quello in Siria contro l’ISIS, quello in Libia con fazioni interne spalleggiate da potenze esterne (Russia e Turchia). </a:t>
            </a:r>
          </a:p>
          <a:p>
            <a:pPr>
              <a:lnSpc>
                <a:spcPct val="120000"/>
              </a:lnSpc>
            </a:pPr>
            <a:r>
              <a:rPr lang="it-IT" sz="1600" dirty="0"/>
              <a:t>La questione geopolitica di rilievo è il nuovo ruolo assunto dal «Grande Medio Oriente», dal «Mediterraneo allargato», dal gioco di due potenze ex-imperiali: Russia e Turchia.  </a:t>
            </a:r>
          </a:p>
        </p:txBody>
      </p:sp>
    </p:spTree>
    <p:extLst>
      <p:ext uri="{BB962C8B-B14F-4D97-AF65-F5344CB8AC3E}">
        <p14:creationId xmlns:p14="http://schemas.microsoft.com/office/powerpoint/2010/main" val="2406268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03557"/>
          </a:xfrm>
        </p:spPr>
        <p:txBody>
          <a:bodyPr>
            <a:normAutofit/>
          </a:bodyPr>
          <a:lstStyle/>
          <a:p>
            <a:pPr algn="ctr"/>
            <a:r>
              <a:rPr lang="it-IT" sz="3200" dirty="0"/>
              <a:t>Sharp power. Alcune osservazioni</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057400" y="1380067"/>
            <a:ext cx="9613374" cy="4588933"/>
          </a:xfrm>
        </p:spPr>
        <p:txBody>
          <a:bodyPr>
            <a:normAutofit fontScale="62500" lnSpcReduction="20000"/>
          </a:bodyPr>
          <a:lstStyle/>
          <a:p>
            <a:pPr>
              <a:lnSpc>
                <a:spcPct val="120000"/>
              </a:lnSpc>
            </a:pPr>
            <a:r>
              <a:rPr lang="it-IT" sz="2600" dirty="0"/>
              <a:t>Negli ultimi anni i processi di globalizzazione e il cambio di paradigma tecnologico – con la prossima informatizzazione di ogni aspetto della vita– hanno alterato gli equilibri di potere*</a:t>
            </a:r>
          </a:p>
          <a:p>
            <a:pPr>
              <a:lnSpc>
                <a:spcPct val="120000"/>
              </a:lnSpc>
            </a:pPr>
            <a:r>
              <a:rPr lang="it-IT" sz="2600" dirty="0"/>
              <a:t>Alla concezione prevalentemente gerarchica del potere i prossimi decenni vedranno l’affermarsi definitivo di una versione reticolare, trasversale e dunque anche più sfuggente*</a:t>
            </a:r>
          </a:p>
          <a:p>
            <a:pPr>
              <a:lnSpc>
                <a:spcPct val="120000"/>
              </a:lnSpc>
            </a:pPr>
            <a:r>
              <a:rPr lang="it-IT" sz="2600" dirty="0"/>
              <a:t>Il teatro di scontro, il cyberspazio, è di per sé un’astrazione che ha più influenza sulla realtà di quanto non si sia disposti ad ammettere *</a:t>
            </a:r>
          </a:p>
          <a:p>
            <a:pPr>
              <a:lnSpc>
                <a:spcPct val="120000"/>
              </a:lnSpc>
            </a:pPr>
            <a:r>
              <a:rPr lang="it-IT" sz="2600" dirty="0"/>
              <a:t>Ma lo </a:t>
            </a:r>
            <a:r>
              <a:rPr lang="it-IT" sz="2600" dirty="0" err="1"/>
              <a:t>sharp</a:t>
            </a:r>
            <a:r>
              <a:rPr lang="it-IT" sz="2600" dirty="0"/>
              <a:t> power è una novità nella forza a disposizione delle grandi potenze? La storia  ha mostrato come la  capacità di veicolare determinate informazioni, favorire una narrazione egemonica o destabilizzare regimi politici abbia scandito la lotta per la supremazia. E questo tanto nella costruzione del consenso interno, quanto nelle campagne di infiltrazione all’estero. Due dimensioni che, già durante la GF, si sono spesso sovrapposte*</a:t>
            </a:r>
          </a:p>
          <a:p>
            <a:pPr>
              <a:lnSpc>
                <a:spcPct val="120000"/>
              </a:lnSpc>
            </a:pPr>
            <a:r>
              <a:rPr lang="it-IT" sz="2600" dirty="0"/>
              <a:t>Siamo in una fase dove il potere gioca su una scacchiera tridimensionale, dove la terza dimensione è rappresentata dallo Sharp power e lo spazio della competizione e del conflitto (dopo terra, mare, aria e spazio) è divenuto anche il cyberspace</a:t>
            </a:r>
          </a:p>
          <a:p>
            <a:pPr marL="0" indent="0">
              <a:lnSpc>
                <a:spcPct val="120000"/>
              </a:lnSpc>
              <a:buNone/>
            </a:pPr>
            <a:r>
              <a:rPr lang="it-IT" b="1" dirty="0"/>
              <a:t>* </a:t>
            </a:r>
            <a:r>
              <a:rPr lang="it-IT" sz="1200" dirty="0"/>
              <a:t>Spunti tratti Alberto </a:t>
            </a:r>
            <a:r>
              <a:rPr lang="it-IT" sz="1200" dirty="0" err="1"/>
              <a:t>Prina</a:t>
            </a:r>
            <a:r>
              <a:rPr lang="it-IT" sz="1200" dirty="0"/>
              <a:t> Cerai </a:t>
            </a:r>
            <a:r>
              <a:rPr lang="it-IT" sz="1200" dirty="0" err="1"/>
              <a:t>recenzione</a:t>
            </a:r>
            <a:r>
              <a:rPr lang="it-IT" sz="1200" dirty="0"/>
              <a:t> a </a:t>
            </a:r>
            <a:r>
              <a:rPr lang="it-IT" sz="1200" dirty="0" err="1"/>
              <a:t>P.Messa</a:t>
            </a:r>
            <a:r>
              <a:rPr lang="it-IT" sz="1200" dirty="0"/>
              <a:t>, “L’era dello </a:t>
            </a:r>
            <a:r>
              <a:rPr lang="it-IT" sz="1200" dirty="0" err="1"/>
              <a:t>sharp</a:t>
            </a:r>
            <a:r>
              <a:rPr lang="it-IT" sz="1200" dirty="0"/>
              <a:t> power. La guerra (cyber) al potere”, Pandora Rivista 2022</a:t>
            </a:r>
            <a:endParaRPr lang="it-IT" sz="1600" dirty="0"/>
          </a:p>
        </p:txBody>
      </p:sp>
    </p:spTree>
    <p:extLst>
      <p:ext uri="{BB962C8B-B14F-4D97-AF65-F5344CB8AC3E}">
        <p14:creationId xmlns:p14="http://schemas.microsoft.com/office/powerpoint/2010/main" val="163709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 e 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2133600"/>
            <a:ext cx="8915400" cy="4100290"/>
          </a:xfrm>
        </p:spPr>
        <p:txBody>
          <a:bodyPr>
            <a:normAutofit lnSpcReduction="10000"/>
          </a:bodyPr>
          <a:lstStyle/>
          <a:p>
            <a:r>
              <a:rPr lang="it-IT" dirty="0"/>
              <a:t>Hard power e Soft power sono strumenti attivi di politica estera (anche oggi) che gli Stati utilizzano per affermarsi o per tutelare i propri interessi nazionali sul piano internazionale.</a:t>
            </a:r>
          </a:p>
          <a:p>
            <a:r>
              <a:rPr lang="it-IT" dirty="0"/>
              <a:t>La guerra russo-ucraina ha rimesso in discussione il rapporto tra Hard e Soft Power</a:t>
            </a:r>
          </a:p>
          <a:p>
            <a:r>
              <a:rPr lang="it-IT" dirty="0"/>
              <a:t>La differenza tra HARD POWER e SOFT POWER, quindi, risiede  nella forma di potere che un paese usa nel trattare con le altre nazioni.</a:t>
            </a:r>
          </a:p>
          <a:p>
            <a:r>
              <a:rPr lang="it-IT" dirty="0"/>
              <a:t>Esiste un momento in cui l’hard e il soft power iniziano a confrontarsi ed è rappresentato dalla fine della guerra fredda.</a:t>
            </a:r>
          </a:p>
          <a:p>
            <a:r>
              <a:rPr lang="it-IT" dirty="0"/>
              <a:t>Non è casuale che la teoria del soft power viene definita concretamente negli anni ‘90 (esistono forme precedenti lontane nel tempo ma non erano codificate in una teoria).</a:t>
            </a:r>
          </a:p>
          <a:p>
            <a:pPr marL="0" indent="0">
              <a:buNone/>
            </a:pPr>
            <a:r>
              <a:rPr lang="it-IT" dirty="0"/>
              <a:t>*</a:t>
            </a:r>
            <a:r>
              <a:rPr lang="it-IT" sz="1300" dirty="0"/>
              <a:t>spunti tratti dall’intervento del Dott. </a:t>
            </a:r>
            <a:r>
              <a:rPr lang="it-IT" sz="1300" dirty="0" err="1"/>
              <a:t>L.Trapassi</a:t>
            </a:r>
            <a:r>
              <a:rPr lang="it-IT" sz="1300" dirty="0"/>
              <a:t>, Teramo aprile 2022</a:t>
            </a:r>
            <a:endParaRPr lang="it-IT" dirty="0"/>
          </a:p>
        </p:txBody>
      </p:sp>
    </p:spTree>
    <p:extLst>
      <p:ext uri="{BB962C8B-B14F-4D97-AF65-F5344CB8AC3E}">
        <p14:creationId xmlns:p14="http://schemas.microsoft.com/office/powerpoint/2010/main" val="146680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 e 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097865"/>
          </a:xfrm>
        </p:spPr>
        <p:txBody>
          <a:bodyPr>
            <a:normAutofit/>
          </a:bodyPr>
          <a:lstStyle/>
          <a:p>
            <a:pPr>
              <a:lnSpc>
                <a:spcPct val="110000"/>
              </a:lnSpc>
            </a:pPr>
            <a:r>
              <a:rPr lang="it-IT" dirty="0"/>
              <a:t>Autore è Joseph </a:t>
            </a:r>
            <a:r>
              <a:rPr lang="it-IT" dirty="0" err="1"/>
              <a:t>Nye</a:t>
            </a:r>
            <a:r>
              <a:rPr lang="it-IT" dirty="0"/>
              <a:t>, professore statunitense d’ispirazione liberale: «la potenza di un attore internazionale non si compone solo dei più tradizionali aspetti materiali, come quelli rappresentati dalle risorse economiche e militari a sua disposizione, ma anche di quelli immateriali, legati per esempio alla cultura e agli ideali che questa incarna» </a:t>
            </a:r>
          </a:p>
          <a:p>
            <a:pPr>
              <a:lnSpc>
                <a:spcPct val="110000"/>
              </a:lnSpc>
            </a:pPr>
            <a:r>
              <a:rPr lang="it-IT" dirty="0"/>
              <a:t>Si concretizza nella «capacità di saper spingere gli altri attori a tenere condotte conformi ai desideri di chi lo possiede, in virtù della forza attrattiva dei suoi valori, dei suoi modelli culturali e delle sue pratiche politiche, e senza il bisogno di impiegare né la forza né puntuali incentivi economici».</a:t>
            </a:r>
          </a:p>
          <a:p>
            <a:pPr>
              <a:lnSpc>
                <a:spcPct val="110000"/>
              </a:lnSpc>
            </a:pPr>
            <a:r>
              <a:rPr lang="it-IT" i="1" dirty="0" err="1"/>
              <a:t>J.Nye</a:t>
            </a:r>
            <a:r>
              <a:rPr lang="it-IT" i="1" dirty="0"/>
              <a:t>, Il soft power, Torino, Einaudi 2005</a:t>
            </a:r>
          </a:p>
        </p:txBody>
      </p:sp>
    </p:spTree>
    <p:extLst>
      <p:ext uri="{BB962C8B-B14F-4D97-AF65-F5344CB8AC3E}">
        <p14:creationId xmlns:p14="http://schemas.microsoft.com/office/powerpoint/2010/main" val="273519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097865"/>
          </a:xfrm>
        </p:spPr>
        <p:txBody>
          <a:bodyPr>
            <a:normAutofit lnSpcReduction="10000"/>
          </a:bodyPr>
          <a:lstStyle/>
          <a:p>
            <a:pPr>
              <a:lnSpc>
                <a:spcPct val="110000"/>
              </a:lnSpc>
            </a:pPr>
            <a:r>
              <a:rPr lang="it-IT" dirty="0"/>
              <a:t>Con il termine HARD POWER facciamo riferimento ad indici di potenza  tangibili, ossia un complesso di elementi che costituiscono la potenza di un  Paese.</a:t>
            </a:r>
          </a:p>
          <a:p>
            <a:pPr>
              <a:lnSpc>
                <a:spcPct val="110000"/>
              </a:lnSpc>
            </a:pPr>
            <a:r>
              <a:rPr lang="it-IT" dirty="0"/>
              <a:t>Fino alla fine della seconda guerra mondiale e  poi in modo leggermente differenti lungo gli anni della guerra fredda, i paesi ragionano in termini di Hard Power considerato sul terreno competitivo, concorrenziale e/o di conflitto vero e proprio. </a:t>
            </a:r>
          </a:p>
          <a:p>
            <a:pPr>
              <a:lnSpc>
                <a:spcPct val="110000"/>
              </a:lnSpc>
            </a:pPr>
            <a:r>
              <a:rPr lang="it-IT" dirty="0"/>
              <a:t>Il concetto si basava quindi su rapporti di forza misurabili in termini militari. Ma non solo. Ci troviamo infatti di fronte ad una combinazione di fattori che possono essere racchiusi nel cosiddetto «indice di potenza».</a:t>
            </a:r>
          </a:p>
          <a:p>
            <a:pPr lvl="1">
              <a:lnSpc>
                <a:spcPct val="110000"/>
              </a:lnSpc>
            </a:pPr>
            <a:r>
              <a:rPr lang="it-IT" dirty="0"/>
              <a:t>Questi elementi sono 5: il PIL (in tempi più lontani era la «ricchezza delle nazioni» (Smith), la spesa militare, la capacità di armare, la popolazione, le caratteristiche geomorfologiche del Paese</a:t>
            </a:r>
          </a:p>
        </p:txBody>
      </p:sp>
    </p:spTree>
    <p:extLst>
      <p:ext uri="{BB962C8B-B14F-4D97-AF65-F5344CB8AC3E}">
        <p14:creationId xmlns:p14="http://schemas.microsoft.com/office/powerpoint/2010/main" val="22130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097865"/>
          </a:xfrm>
        </p:spPr>
        <p:txBody>
          <a:bodyPr>
            <a:normAutofit/>
          </a:bodyPr>
          <a:lstStyle/>
          <a:p>
            <a:pPr>
              <a:lnSpc>
                <a:spcPct val="110000"/>
              </a:lnSpc>
            </a:pPr>
            <a:r>
              <a:rPr lang="it-IT" dirty="0"/>
              <a:t>Innanzitutto va sottolineato come gli elementi «competizione»,  «concorrenzialità» e «conflittualità» non si trovino connessi fra loro in modo automatico e prefissato. E’ necessaria la «volontà politica» di tradurli in Hard power e in una guerra vera e propria</a:t>
            </a:r>
          </a:p>
          <a:p>
            <a:pPr>
              <a:lnSpc>
                <a:spcPct val="110000"/>
              </a:lnSpc>
            </a:pPr>
            <a:r>
              <a:rPr lang="it-IT" dirty="0"/>
              <a:t>In secondo luogo. Spesa militare e capacità di armare non sono necessariamente correlati: possiamo trovarci di fronte a </a:t>
            </a:r>
          </a:p>
          <a:p>
            <a:pPr lvl="1">
              <a:lnSpc>
                <a:spcPct val="110000"/>
              </a:lnSpc>
            </a:pPr>
            <a:r>
              <a:rPr lang="it-IT" dirty="0"/>
              <a:t>paesi ricchi (anche molto ricchi) con una bassa spesa militare come nel caso dei paesi UE che spendono poco rispetto a quello che potrebbero perché si trovano sotto ombrello NATO o USA)</a:t>
            </a:r>
          </a:p>
          <a:p>
            <a:pPr lvl="1">
              <a:lnSpc>
                <a:spcPct val="110000"/>
              </a:lnSpc>
            </a:pPr>
            <a:r>
              <a:rPr lang="it-IT" dirty="0"/>
              <a:t>Paesi poveri o poverissimi che hanno una elevata spesa militare (vengono finanziati – per essendo </a:t>
            </a:r>
            <a:r>
              <a:rPr lang="it-IT" dirty="0" err="1"/>
              <a:t>failed</a:t>
            </a:r>
            <a:r>
              <a:rPr lang="it-IT" dirty="0"/>
              <a:t> state – con operazioni finanziarie ad hoc per interessi spesso esterni o conflitti interni )</a:t>
            </a:r>
          </a:p>
        </p:txBody>
      </p:sp>
    </p:spTree>
    <p:extLst>
      <p:ext uri="{BB962C8B-B14F-4D97-AF65-F5344CB8AC3E}">
        <p14:creationId xmlns:p14="http://schemas.microsoft.com/office/powerpoint/2010/main" val="1977305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097865"/>
          </a:xfrm>
        </p:spPr>
        <p:txBody>
          <a:bodyPr>
            <a:normAutofit/>
          </a:bodyPr>
          <a:lstStyle/>
          <a:p>
            <a:pPr>
              <a:lnSpc>
                <a:spcPct val="110000"/>
              </a:lnSpc>
            </a:pPr>
            <a:r>
              <a:rPr lang="it-IT" dirty="0"/>
              <a:t>Passiamo alla popolazione. Nella storia paesi molto popolati, ovvero con indici demografici in crescita hanno espresso la loro forza attraverso l’utilizzo del potere militare configurando, almeno una parte di Hard power, con questo indirizzo. </a:t>
            </a:r>
          </a:p>
          <a:p>
            <a:pPr>
              <a:lnSpc>
                <a:spcPct val="110000"/>
              </a:lnSpc>
            </a:pPr>
            <a:r>
              <a:rPr lang="it-IT" dirty="0"/>
              <a:t>Il parametro demografico diventa ancor più interessante prendendo in considerazione l’ultimo elemento, quello geomorfologico, per due motivi:</a:t>
            </a:r>
          </a:p>
          <a:p>
            <a:pPr lvl="1">
              <a:lnSpc>
                <a:spcPct val="110000"/>
              </a:lnSpc>
            </a:pPr>
            <a:r>
              <a:rPr lang="it-IT" dirty="0"/>
              <a:t>Una popolazione ampia o in crescita all’interno di un territorio circoscritto o con minoranze al di fuori del proprio territorio, tenderà naturalmente ad espandersi</a:t>
            </a:r>
          </a:p>
          <a:p>
            <a:pPr lvl="1">
              <a:lnSpc>
                <a:spcPct val="110000"/>
              </a:lnSpc>
            </a:pPr>
            <a:r>
              <a:rPr lang="it-IT" dirty="0"/>
              <a:t>Un territorio di uno Stato dotato di vaste ricchezze in termini di risorse naturali tenderà (attraverso commercio e produzione) ad esprimere una forza militare significativa </a:t>
            </a:r>
          </a:p>
        </p:txBody>
      </p:sp>
    </p:spTree>
    <p:extLst>
      <p:ext uri="{BB962C8B-B14F-4D97-AF65-F5344CB8AC3E}">
        <p14:creationId xmlns:p14="http://schemas.microsoft.com/office/powerpoint/2010/main" val="154890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Hard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529666"/>
          </a:xfrm>
        </p:spPr>
        <p:txBody>
          <a:bodyPr>
            <a:normAutofit/>
          </a:bodyPr>
          <a:lstStyle/>
          <a:p>
            <a:pPr>
              <a:lnSpc>
                <a:spcPct val="110000"/>
              </a:lnSpc>
            </a:pPr>
            <a:r>
              <a:rPr lang="it-IT" dirty="0"/>
              <a:t>Il concetto di Hard power ha dominato le relazioni internazionali fino alla guerra fredda, anche se fino agli anni 30/40 ha prevalso al suo interno la tendenza ad affermare la volontà politica nazionale sul piano internazionale.</a:t>
            </a:r>
          </a:p>
          <a:p>
            <a:pPr>
              <a:lnSpc>
                <a:spcPct val="110000"/>
              </a:lnSpc>
            </a:pPr>
            <a:r>
              <a:rPr lang="it-IT" dirty="0"/>
              <a:t>Con la nascita di un Sistema delle N.U. inteso come rete di internazionalizzazione dei rapporti politici, economici, commerciali e – in parte – militari ad un livello sovranazionale, l’Hard power non è scomparso ma si è completato.</a:t>
            </a:r>
          </a:p>
          <a:p>
            <a:pPr>
              <a:lnSpc>
                <a:spcPct val="110000"/>
              </a:lnSpc>
            </a:pPr>
            <a:r>
              <a:rPr lang="it-IT" dirty="0"/>
              <a:t>Infatti esso durante la guerra fredda esprime: </a:t>
            </a:r>
          </a:p>
          <a:p>
            <a:pPr lvl="1">
              <a:lnSpc>
                <a:spcPct val="110000"/>
              </a:lnSpc>
            </a:pPr>
            <a:r>
              <a:rPr lang="it-IT" dirty="0"/>
              <a:t>La capacità di un paese di costringere un altro paese/i a concedergli ciò che desidera sul piano internazionale non solo utilizzando il conflitto (Germania invasione della Polonia nel 1939 oppure Russia invasione dell’Ucraina nel 2022) ma anche con la sola «minaccia» (la Guerra Fredda è un conflitto che non esplode per a reciproca minaccia: Deterrenza forma di Hard power</a:t>
            </a:r>
          </a:p>
          <a:p>
            <a:pPr>
              <a:lnSpc>
                <a:spcPct val="110000"/>
              </a:lnSpc>
            </a:pPr>
            <a:endParaRPr lang="it-IT" dirty="0"/>
          </a:p>
        </p:txBody>
      </p:sp>
    </p:spTree>
    <p:extLst>
      <p:ext uri="{BB962C8B-B14F-4D97-AF65-F5344CB8AC3E}">
        <p14:creationId xmlns:p14="http://schemas.microsoft.com/office/powerpoint/2010/main" val="1460672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938867"/>
            <a:ext cx="8915400" cy="4529666"/>
          </a:xfrm>
        </p:spPr>
        <p:txBody>
          <a:bodyPr>
            <a:normAutofit/>
          </a:bodyPr>
          <a:lstStyle/>
          <a:p>
            <a:pPr>
              <a:lnSpc>
                <a:spcPct val="110000"/>
              </a:lnSpc>
            </a:pPr>
            <a:r>
              <a:rPr lang="it-IT" dirty="0"/>
              <a:t>Con la fine della Guerra Fredda il quadro è iniziato a cambiare e si è affiancato il concetto di Soft power</a:t>
            </a:r>
          </a:p>
          <a:p>
            <a:pPr>
              <a:lnSpc>
                <a:spcPct val="110000"/>
              </a:lnSpc>
            </a:pPr>
            <a:r>
              <a:rPr lang="it-IT" dirty="0"/>
              <a:t>Soft power: capacità di un Paese di </a:t>
            </a:r>
            <a:r>
              <a:rPr lang="it-IT" dirty="0" err="1"/>
              <a:t>persiadere</a:t>
            </a:r>
            <a:r>
              <a:rPr lang="it-IT" dirty="0"/>
              <a:t> altri paesi/e a sostenerlo, appoggiarlo, seguirlo nella sua linea di politica estera tramite mezzi non coercitivi: cultura, valori, immagine sociale, modello attrattivo e coinvolgente (ad esempio la UE e il mondo occidentale dopo il 1989 verso i paesi ex blocco comunista; allargamento UE e allargamento NATO).</a:t>
            </a:r>
          </a:p>
          <a:p>
            <a:pPr>
              <a:lnSpc>
                <a:spcPct val="110000"/>
              </a:lnSpc>
            </a:pPr>
            <a:r>
              <a:rPr lang="it-IT" dirty="0"/>
              <a:t>Il Soft power esprime un modello di vita e di società tanto affascinante che gli altri paesi ne sono attratti e lo seguono.</a:t>
            </a:r>
          </a:p>
          <a:p>
            <a:pPr>
              <a:lnSpc>
                <a:spcPct val="110000"/>
              </a:lnSpc>
            </a:pPr>
            <a:r>
              <a:rPr lang="it-IT" dirty="0"/>
              <a:t>Si determina a partire dagli anni 90 un nuovo modello di relazioni internazionali che era rimasto minoritario e secondario fino alla fine della Guerra Fredda</a:t>
            </a:r>
          </a:p>
        </p:txBody>
      </p:sp>
    </p:spTree>
    <p:extLst>
      <p:ext uri="{BB962C8B-B14F-4D97-AF65-F5344CB8AC3E}">
        <p14:creationId xmlns:p14="http://schemas.microsoft.com/office/powerpoint/2010/main" val="17166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60BBF-74B0-42FC-9179-F953348714A3}"/>
              </a:ext>
            </a:extLst>
          </p:cNvPr>
          <p:cNvSpPr>
            <a:spLocks noGrp="1"/>
          </p:cNvSpPr>
          <p:nvPr>
            <p:ph type="title"/>
          </p:nvPr>
        </p:nvSpPr>
        <p:spPr>
          <a:xfrm>
            <a:off x="2592925" y="624110"/>
            <a:ext cx="8911687" cy="628957"/>
          </a:xfrm>
        </p:spPr>
        <p:txBody>
          <a:bodyPr>
            <a:normAutofit/>
          </a:bodyPr>
          <a:lstStyle/>
          <a:p>
            <a:pPr algn="ctr"/>
            <a:r>
              <a:rPr lang="it-IT" sz="3200" dirty="0"/>
              <a:t>Soft power</a:t>
            </a:r>
          </a:p>
        </p:txBody>
      </p:sp>
      <p:sp>
        <p:nvSpPr>
          <p:cNvPr id="3" name="Segnaposto contenuto 2">
            <a:extLst>
              <a:ext uri="{FF2B5EF4-FFF2-40B4-BE49-F238E27FC236}">
                <a16:creationId xmlns:a16="http://schemas.microsoft.com/office/drawing/2014/main" id="{61D7BCD1-ADA3-487E-9080-0139947F971B}"/>
              </a:ext>
            </a:extLst>
          </p:cNvPr>
          <p:cNvSpPr>
            <a:spLocks noGrp="1"/>
          </p:cNvSpPr>
          <p:nvPr>
            <p:ph idx="1"/>
          </p:nvPr>
        </p:nvSpPr>
        <p:spPr>
          <a:xfrm>
            <a:off x="2589212" y="1329267"/>
            <a:ext cx="8915400" cy="5139266"/>
          </a:xfrm>
        </p:spPr>
        <p:txBody>
          <a:bodyPr>
            <a:normAutofit/>
          </a:bodyPr>
          <a:lstStyle/>
          <a:p>
            <a:pPr>
              <a:lnSpc>
                <a:spcPct val="120000"/>
              </a:lnSpc>
            </a:pPr>
            <a:r>
              <a:rPr lang="it-IT" dirty="0"/>
              <a:t>Nei decenni precedenti ma anche molto più indietro nei secoli il Soft Power esisteva (il Mecenatismo, il Rinascimento, le Signorie erano espressioni S.P. che influenzavano e attraevano territori vicini)</a:t>
            </a:r>
          </a:p>
          <a:p>
            <a:pPr>
              <a:lnSpc>
                <a:spcPct val="120000"/>
              </a:lnSpc>
            </a:pPr>
            <a:endParaRPr lang="it-IT" dirty="0"/>
          </a:p>
          <a:p>
            <a:pPr>
              <a:lnSpc>
                <a:spcPct val="120000"/>
              </a:lnSpc>
            </a:pPr>
            <a:r>
              <a:rPr lang="it-IT" dirty="0"/>
              <a:t>Perché si afferma negli anni 90? Non è sufficiente fermarsi al crollo dell’URSS; entrando nella fase dell’unipolarismo USA (rimasta l’unica superpotenza), in parallelo, si diffonde l’idea della globalizzazione come ricetta ottimistica, il mondo ha raggiunto finalmente un equilibrio di pace, che nulla sembra poterlo modificare</a:t>
            </a:r>
          </a:p>
          <a:p>
            <a:pPr>
              <a:lnSpc>
                <a:spcPct val="120000"/>
              </a:lnSpc>
            </a:pPr>
            <a:endParaRPr lang="it-IT" dirty="0"/>
          </a:p>
          <a:p>
            <a:pPr>
              <a:lnSpc>
                <a:spcPct val="120000"/>
              </a:lnSpc>
            </a:pPr>
            <a:r>
              <a:rPr lang="it-IT" dirty="0"/>
              <a:t>il comunismo è sconfitto, l’occidente ha vinto con i suoi modelli, i dittatori vengono ridotti a consigli più miti anche con azioni unilaterali impensabili negli anni del bipolarismo (Saddam 1991 e 2003).</a:t>
            </a:r>
          </a:p>
        </p:txBody>
      </p:sp>
    </p:spTree>
    <p:extLst>
      <p:ext uri="{BB962C8B-B14F-4D97-AF65-F5344CB8AC3E}">
        <p14:creationId xmlns:p14="http://schemas.microsoft.com/office/powerpoint/2010/main" val="3141228017"/>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151</TotalTime>
  <Words>2189</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Century Gothic</vt:lpstr>
      <vt:lpstr>Wingdings 3</vt:lpstr>
      <vt:lpstr>Filo</vt:lpstr>
      <vt:lpstr>Hard power Soft Power Sharp power</vt:lpstr>
      <vt:lpstr>Hard power e Soft power*</vt:lpstr>
      <vt:lpstr>Hard power e Soft power</vt:lpstr>
      <vt:lpstr>Hard power</vt:lpstr>
      <vt:lpstr>Hard power</vt:lpstr>
      <vt:lpstr>Hard power</vt:lpstr>
      <vt:lpstr>Hard power</vt:lpstr>
      <vt:lpstr>Soft power</vt:lpstr>
      <vt:lpstr>Soft power</vt:lpstr>
      <vt:lpstr>Soft power</vt:lpstr>
      <vt:lpstr>Soft power</vt:lpstr>
      <vt:lpstr>Sharp power</vt:lpstr>
      <vt:lpstr>Sharp power</vt:lpstr>
      <vt:lpstr>Hard Soft e Sharp power</vt:lpstr>
      <vt:lpstr>Sharp power. Alcune osservazioni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 power Soft Power Sharp power</dc:title>
  <dc:creator>utente</dc:creator>
  <cp:lastModifiedBy>utente</cp:lastModifiedBy>
  <cp:revision>20</cp:revision>
  <dcterms:created xsi:type="dcterms:W3CDTF">2023-01-10T18:38:57Z</dcterms:created>
  <dcterms:modified xsi:type="dcterms:W3CDTF">2023-01-13T18:46:48Z</dcterms:modified>
</cp:coreProperties>
</file>