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sldIdLst>
    <p:sldId id="335" r:id="rId2"/>
    <p:sldId id="349" r:id="rId3"/>
    <p:sldId id="389" r:id="rId4"/>
    <p:sldId id="390" r:id="rId5"/>
    <p:sldId id="391" r:id="rId6"/>
    <p:sldId id="362" r:id="rId7"/>
    <p:sldId id="392" r:id="rId8"/>
    <p:sldId id="419" r:id="rId9"/>
    <p:sldId id="393" r:id="rId10"/>
    <p:sldId id="398" r:id="rId11"/>
    <p:sldId id="400" r:id="rId12"/>
    <p:sldId id="401" r:id="rId13"/>
    <p:sldId id="402" r:id="rId14"/>
    <p:sldId id="403" r:id="rId15"/>
    <p:sldId id="404" r:id="rId16"/>
    <p:sldId id="405" r:id="rId17"/>
    <p:sldId id="406" r:id="rId18"/>
    <p:sldId id="407" r:id="rId19"/>
    <p:sldId id="355" r:id="rId20"/>
    <p:sldId id="408" r:id="rId21"/>
    <p:sldId id="409" r:id="rId22"/>
    <p:sldId id="417" r:id="rId23"/>
    <p:sldId id="418" r:id="rId24"/>
    <p:sldId id="412" r:id="rId25"/>
    <p:sldId id="420" r:id="rId26"/>
    <p:sldId id="416" r:id="rId27"/>
    <p:sldId id="421" r:id="rId28"/>
    <p:sldId id="422" r:id="rId29"/>
    <p:sldId id="423" r:id="rId30"/>
    <p:sldId id="424" r:id="rId31"/>
    <p:sldId id="425" r:id="rId32"/>
    <p:sldId id="427" r:id="rId33"/>
    <p:sldId id="426" r:id="rId34"/>
    <p:sldId id="429" r:id="rId35"/>
    <p:sldId id="430" r:id="rId36"/>
    <p:sldId id="428" r:id="rId37"/>
    <p:sldId id="431" r:id="rId38"/>
    <p:sldId id="432" r:id="rId39"/>
    <p:sldId id="433" r:id="rId40"/>
    <p:sldId id="434" r:id="rId41"/>
    <p:sldId id="435" r:id="rId4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8"/>
    <p:restoredTop sz="95781"/>
  </p:normalViewPr>
  <p:slideViewPr>
    <p:cSldViewPr snapToGrid="0">
      <p:cViewPr>
        <p:scale>
          <a:sx n="91" d="100"/>
          <a:sy n="91" d="100"/>
        </p:scale>
        <p:origin x="-160" y="7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22/04/26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9447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05144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2875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68710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42504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23850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9309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58261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27364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1456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81035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40677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00821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92170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73049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32151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9EF13-BC8F-2FE7-1816-BABE7C93945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29237BE-906F-3BF9-C533-EAD30A5374A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591C8F4-98AD-A518-853F-E65779C4851C}"/>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4A3E5CB-CCFF-7839-32FD-41AAD1979FB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17081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0517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593DD-DD60-00DC-085E-6A06445C340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5938EB9-DB38-9581-F7F3-F045B90CAA6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460AE69-BAC2-B42D-0B62-ACE8858E07E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41CC40D6-45C8-2FA8-8689-D50407DA02F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59891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CD793-F523-A7BC-A5D3-B213602453B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E94246B-E7A9-8E8C-94DA-4CA835A76E8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DF5ED3F-C290-CED6-59EF-0390F6799F98}"/>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0699DAB1-B6B1-A3F7-0785-D85885A4670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80558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EBAE8-8512-BF00-6D9E-41EC577EB95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647F5A3-339A-8AFE-C73D-9CEE3D32534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4FFEB31-657B-55CC-8F65-BB347279B2C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C88A1FF9-D0A8-92DD-F72B-54AED3A99B1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2241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78228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6C540-2F96-E061-3255-4703771A28C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AB7D542-1C64-9E43-F10C-554E085A663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EBDC24A-BBEC-9531-FC29-026AF0A51D6F}"/>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6A1B2260-6307-D625-53DA-FFB9133240C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25692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1FA8C-1459-2590-97EF-C829B16E078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4ADA499-12B0-D186-5457-851483066EC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0578090-1730-6D31-32CE-E96CE3F94B6F}"/>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8E1C8F4-E515-AF36-0520-34E42E6D98F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20423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B89D2-75F5-8C81-9119-A91F2FE38A6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8BBA363-A20D-73F6-BF58-AC8BD85E171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596269C-1446-88E1-7EFC-96E7F7D6F24D}"/>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6A993949-9673-1EC6-B12B-2802DB5E7C3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22155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2C1B3-E267-2767-FDFC-5F3B6978EF3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5735F3D-BCFC-35C5-4A45-A01831A9ACC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50CD544-5E38-AC7B-7575-2DCA4F10D06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4D5EEC97-5B9A-651D-427D-6C370AAE563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70647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78284-6EC3-E177-9B56-BFD500C363E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9578379-BB9E-A9C3-BE93-1B5EDC5991A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04B68CF-D7AC-F91F-B9A2-D3CA69F4B2A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4968384-C63F-DBB9-F55D-F316886D1CC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54922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A183F-2B1E-51EA-3504-D25BF7DD1C9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B791578-87D0-B12B-AF51-480BD9E4C90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66397DA-08AF-D61F-1AE7-8D0F6B5B0E95}"/>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BCBDCE8B-4FA1-0DDC-77CE-70E546A6E17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689655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E8C6E-D459-08B2-172C-C07412CA810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381C2A1-CABA-3803-61AB-EBCBC6AE3BB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DADA1FB-5EE6-6E22-32F4-3A71BF6847C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6EEC7CC-9558-DB91-B8EF-FB635F02FEE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84378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E46B2-E6BF-41AD-2306-318EF97B6D1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4CA29F4-2CB9-DE1D-65AF-969157CF646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0FA7684-31A4-5C8A-714A-B44DE7E3743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3B50C466-A72F-8CC4-D11C-AD9DE055D1A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688959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C1ABB-7E1D-851C-F2B1-CE32135B3D1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681C38B-6086-5D61-F909-581ECF08575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61DC5E5-83DE-EF87-7005-DBFABE372A79}"/>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2896105-6F65-F6BA-FE8A-17453F9C80D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08146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18DA4-28BB-03F0-C631-BDEA3D1DA41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F3D4DC5-C10C-5B79-9122-0525114A8B9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04B1F0B-5875-A513-B4FE-5C13CEEDB631}"/>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B7587A4E-A2B6-44A7-4837-CA27D0FCB6D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0536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643665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014D9-D025-6CD7-4C71-465B1DB556B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6997C95-D075-1A50-2E1A-C9E0F486CCF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D15395A-360F-B905-5A26-FCA7BD72F02B}"/>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B1B99FC4-2D6D-F9A4-3F5A-230F0EC0ED0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51259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F4D27-1D61-291F-8368-22CACADE29B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60DD5E5-B75F-8CD5-D4BF-2A8972B3551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E6F95D0-BA59-6D31-62F1-5183865BD85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E184E00-9780-D727-B625-83C49A6DE1D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7107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5036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1403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2083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60968-4513-39D4-06B1-604C69CC0DD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B620EBA-A8D5-94BE-38E1-62AD73F3B28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BC5CB63-249F-16CD-8310-36606C6F4785}"/>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7E92B49-D8B8-5699-4D6E-53AEC118542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4340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9457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22 aprile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Interpretazione dei trattati sui </a:t>
            </a:r>
            <a:r>
              <a:rPr lang="it-IT" sz="6000"/>
              <a:t>diritti umani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sistematica</a:t>
            </a:r>
          </a:p>
          <a:p>
            <a:pPr marL="0" indent="0" algn="ctr">
              <a:buNone/>
            </a:pPr>
            <a:endParaRPr lang="it-IT" sz="4400" i="1" dirty="0"/>
          </a:p>
          <a:p>
            <a:pPr marL="0" indent="0" algn="ctr">
              <a:buNone/>
            </a:pPr>
            <a:r>
              <a:rPr lang="it-IT" sz="4400" i="1" dirty="0"/>
              <a:t>«nel loro contesto»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0834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fontScale="70000" lnSpcReduction="20000"/>
          </a:bodyPr>
          <a:lstStyle/>
          <a:p>
            <a:pPr marL="0" indent="0" algn="just">
              <a:buNone/>
            </a:pPr>
            <a:r>
              <a:rPr lang="en-US" sz="4800" dirty="0"/>
              <a:t>
</a:t>
            </a:r>
            <a:r>
              <a:rPr lang="en-US" sz="6300" i="1" dirty="0" err="1"/>
              <a:t>Articolo</a:t>
            </a:r>
            <a:r>
              <a:rPr lang="en-US" sz="6300" i="1" dirty="0"/>
              <a:t> 3</a:t>
            </a:r>
            <a:r>
              <a:rPr lang="en-US" sz="6300" dirty="0"/>
              <a:t> – Lo </a:t>
            </a:r>
            <a:r>
              <a:rPr lang="en-US" sz="6300" dirty="0" err="1"/>
              <a:t>Stato</a:t>
            </a:r>
            <a:r>
              <a:rPr lang="en-US" sz="6300" dirty="0"/>
              <a:t> Alfa </a:t>
            </a:r>
            <a:r>
              <a:rPr lang="en-US" sz="6300" dirty="0" err="1"/>
              <a:t>si</a:t>
            </a:r>
            <a:r>
              <a:rPr lang="en-US" sz="6300" dirty="0"/>
              <a:t> </a:t>
            </a:r>
            <a:r>
              <a:rPr lang="en-US" sz="6300" dirty="0" err="1"/>
              <a:t>impegna</a:t>
            </a:r>
            <a:r>
              <a:rPr lang="en-US" sz="6300" dirty="0"/>
              <a:t> a </a:t>
            </a:r>
            <a:r>
              <a:rPr lang="en-US" sz="6300" dirty="0" err="1"/>
              <a:t>pagare</a:t>
            </a:r>
            <a:r>
              <a:rPr lang="en-US" sz="6300" dirty="0"/>
              <a:t> </a:t>
            </a:r>
            <a:r>
              <a:rPr lang="en-US" sz="6300" dirty="0" err="1"/>
              <a:t>allo</a:t>
            </a:r>
            <a:r>
              <a:rPr lang="en-US" sz="6300" dirty="0"/>
              <a:t> </a:t>
            </a:r>
            <a:r>
              <a:rPr lang="en-US" sz="6300" dirty="0" err="1"/>
              <a:t>Stato</a:t>
            </a:r>
            <a:r>
              <a:rPr lang="en-US" sz="6300" dirty="0"/>
              <a:t> Beta un </a:t>
            </a:r>
            <a:r>
              <a:rPr lang="en-US" sz="6300" dirty="0" err="1"/>
              <a:t>risarcimento</a:t>
            </a:r>
            <a:r>
              <a:rPr lang="en-US" sz="6300" dirty="0"/>
              <a:t> di 10 </a:t>
            </a:r>
            <a:r>
              <a:rPr lang="en-US" sz="6300" dirty="0" err="1"/>
              <a:t>milioni</a:t>
            </a:r>
            <a:r>
              <a:rPr lang="en-US" sz="6300" dirty="0"/>
              <a:t> di </a:t>
            </a:r>
            <a:r>
              <a:rPr lang="en-US" sz="6300" dirty="0" err="1"/>
              <a:t>dollari</a:t>
            </a:r>
            <a:r>
              <a:rPr lang="en-US" sz="6300" dirty="0"/>
              <a:t>.</a:t>
            </a:r>
          </a:p>
          <a:p>
            <a:pPr marL="0" indent="0" algn="just">
              <a:buNone/>
            </a:pPr>
            <a:endParaRPr lang="en-US" sz="6300" i="1" dirty="0"/>
          </a:p>
          <a:p>
            <a:pPr marL="0" indent="0" algn="just">
              <a:buNone/>
            </a:pPr>
            <a:r>
              <a:rPr lang="en-US" sz="6300" i="1" dirty="0" err="1"/>
              <a:t>Articolo</a:t>
            </a:r>
            <a:r>
              <a:rPr lang="en-US" sz="6300" i="1" dirty="0"/>
              <a:t> 7 </a:t>
            </a:r>
            <a:r>
              <a:rPr lang="en-US" sz="6300" dirty="0"/>
              <a:t>– Lo </a:t>
            </a:r>
            <a:r>
              <a:rPr lang="en-US" sz="6300" dirty="0" err="1"/>
              <a:t>Stato</a:t>
            </a:r>
            <a:r>
              <a:rPr lang="en-US" sz="6300" dirty="0"/>
              <a:t> Alfa </a:t>
            </a:r>
            <a:r>
              <a:rPr lang="en-US" sz="6300" dirty="0" err="1"/>
              <a:t>si</a:t>
            </a:r>
            <a:r>
              <a:rPr lang="en-US" sz="6300" dirty="0"/>
              <a:t> </a:t>
            </a:r>
            <a:r>
              <a:rPr lang="en-US" sz="6300" dirty="0" err="1"/>
              <a:t>impegna</a:t>
            </a:r>
            <a:r>
              <a:rPr lang="en-US" sz="6300" dirty="0"/>
              <a:t> a </a:t>
            </a:r>
            <a:r>
              <a:rPr lang="en-US" sz="6300" dirty="0" err="1"/>
              <a:t>pagare</a:t>
            </a:r>
            <a:r>
              <a:rPr lang="en-US" sz="6300" dirty="0"/>
              <a:t> un </a:t>
            </a:r>
            <a:r>
              <a:rPr lang="en-US" sz="6300" dirty="0" err="1"/>
              <a:t>risarcimento</a:t>
            </a:r>
            <a:r>
              <a:rPr lang="en-US" sz="6300" dirty="0"/>
              <a:t> </a:t>
            </a:r>
            <a:r>
              <a:rPr lang="en-US" sz="6300" dirty="0" err="1"/>
              <a:t>fino</a:t>
            </a:r>
            <a:r>
              <a:rPr lang="en-US" sz="6300" dirty="0"/>
              <a:t> ad un </a:t>
            </a:r>
            <a:r>
              <a:rPr lang="en-US" sz="6300" dirty="0" err="1"/>
              <a:t>totale</a:t>
            </a:r>
            <a:r>
              <a:rPr lang="en-US" sz="6300" dirty="0"/>
              <a:t> di 5 </a:t>
            </a:r>
            <a:r>
              <a:rPr lang="en-US" sz="6300" dirty="0" err="1"/>
              <a:t>milioni</a:t>
            </a:r>
            <a:r>
              <a:rPr lang="en-US" sz="6300" dirty="0"/>
              <a:t> di </a:t>
            </a:r>
            <a:r>
              <a:rPr lang="en-US" sz="6300" dirty="0" err="1"/>
              <a:t>dollari</a:t>
            </a:r>
            <a:r>
              <a:rPr lang="en-US" sz="6300" dirty="0"/>
              <a:t> </a:t>
            </a:r>
            <a:r>
              <a:rPr lang="en-US" sz="6300" dirty="0" err="1"/>
              <a:t>statunitensi</a:t>
            </a:r>
            <a:r>
              <a:rPr lang="en-US" sz="6300" dirty="0"/>
              <a:t> ai </a:t>
            </a:r>
            <a:r>
              <a:rPr lang="en-US" sz="6300" dirty="0" err="1"/>
              <a:t>cittadini</a:t>
            </a:r>
            <a:r>
              <a:rPr lang="en-US" sz="6300" dirty="0"/>
              <a:t> </a:t>
            </a:r>
            <a:r>
              <a:rPr lang="en-US" sz="6300" dirty="0" err="1"/>
              <a:t>dello</a:t>
            </a:r>
            <a:r>
              <a:rPr lang="en-US" sz="6300" dirty="0"/>
              <a:t> </a:t>
            </a:r>
            <a:r>
              <a:rPr lang="en-US" sz="6300" dirty="0" err="1"/>
              <a:t>Stato</a:t>
            </a:r>
            <a:r>
              <a:rPr lang="en-US" sz="6300" dirty="0"/>
              <a:t> Beta </a:t>
            </a:r>
            <a:r>
              <a:rPr lang="en-US" sz="6300" dirty="0" err="1"/>
              <a:t>che</a:t>
            </a:r>
            <a:r>
              <a:rPr lang="en-US" sz="6300" dirty="0"/>
              <a:t> </a:t>
            </a:r>
            <a:r>
              <a:rPr lang="en-US" sz="6300" dirty="0" err="1"/>
              <a:t>hanno</a:t>
            </a:r>
            <a:r>
              <a:rPr lang="en-US" sz="6300" dirty="0"/>
              <a:t> subito </a:t>
            </a:r>
            <a:r>
              <a:rPr lang="en-US" sz="6300" dirty="0" err="1"/>
              <a:t>danni</a:t>
            </a:r>
            <a:r>
              <a:rPr lang="en-US" sz="6300" dirty="0"/>
              <a:t> </a:t>
            </a:r>
            <a:r>
              <a:rPr lang="en-US" sz="6300" dirty="0" err="1"/>
              <a:t>nel</a:t>
            </a:r>
            <a:r>
              <a:rPr lang="en-US" sz="6300" dirty="0"/>
              <a:t> </a:t>
            </a:r>
            <a:r>
              <a:rPr lang="en-US" sz="6300" dirty="0" err="1"/>
              <a:t>corso</a:t>
            </a:r>
            <a:r>
              <a:rPr lang="en-US" sz="6300" dirty="0"/>
              <a:t> del </a:t>
            </a:r>
            <a:r>
              <a:rPr lang="en-US" sz="6300" dirty="0" err="1"/>
              <a:t>conflitto</a:t>
            </a:r>
            <a:r>
              <a:rPr lang="en-US" sz="6300" dirty="0"/>
              <a:t>.</a:t>
            </a:r>
            <a:endParaRPr lang="en-US" sz="3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5690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teleologica</a:t>
            </a:r>
          </a:p>
          <a:p>
            <a:pPr marL="0" indent="0" algn="ctr">
              <a:buNone/>
            </a:pPr>
            <a:endParaRPr lang="it-IT" sz="4400" i="1" dirty="0"/>
          </a:p>
          <a:p>
            <a:pPr marL="0" indent="0" algn="ctr">
              <a:buNone/>
            </a:pPr>
            <a:r>
              <a:rPr lang="it-IT" sz="4400" i="1" dirty="0"/>
              <a:t>«alla luce del suo oggetto e del suo scopo»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8818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a:bodyPr>
          <a:lstStyle/>
          <a:p>
            <a:pPr marL="0" indent="0" algn="just">
              <a:buNone/>
            </a:pPr>
            <a:endParaRPr lang="en-US" sz="4800" dirty="0"/>
          </a:p>
          <a:p>
            <a:pPr marL="0" indent="0" algn="just">
              <a:buNone/>
            </a:pPr>
            <a:r>
              <a:rPr lang="en-US" sz="5400" i="1" dirty="0" err="1"/>
              <a:t>Articolo</a:t>
            </a:r>
            <a:r>
              <a:rPr lang="en-US" sz="5400" i="1" dirty="0"/>
              <a:t> 1 </a:t>
            </a:r>
            <a:r>
              <a:rPr lang="en-US" sz="5400" dirty="0"/>
              <a:t>– Lo </a:t>
            </a:r>
            <a:r>
              <a:rPr lang="en-US" sz="5400" dirty="0" err="1"/>
              <a:t>Stato</a:t>
            </a:r>
            <a:r>
              <a:rPr lang="en-US" sz="5400" dirty="0"/>
              <a:t> Alfa </a:t>
            </a:r>
            <a:r>
              <a:rPr lang="en-US" sz="5400" dirty="0" err="1"/>
              <a:t>ritirerà</a:t>
            </a:r>
            <a:r>
              <a:rPr lang="en-US" sz="5400" dirty="0"/>
              <a:t> le sue </a:t>
            </a:r>
            <a:r>
              <a:rPr lang="en-US" sz="5400" dirty="0" err="1"/>
              <a:t>forze</a:t>
            </a:r>
            <a:r>
              <a:rPr lang="en-US" sz="5400" dirty="0"/>
              <a:t> </a:t>
            </a:r>
            <a:r>
              <a:rPr lang="en-US" sz="5400" dirty="0" err="1"/>
              <a:t>armate</a:t>
            </a:r>
            <a:r>
              <a:rPr lang="en-US" sz="5400" dirty="0"/>
              <a:t> da </a:t>
            </a:r>
            <a:r>
              <a:rPr lang="en-US" sz="5400" dirty="0" err="1"/>
              <a:t>territori</a:t>
            </a:r>
            <a:r>
              <a:rPr lang="en-US" sz="5400" dirty="0"/>
              <a:t> </a:t>
            </a:r>
            <a:r>
              <a:rPr lang="en-US" sz="5400" dirty="0" err="1"/>
              <a:t>dello</a:t>
            </a:r>
            <a:r>
              <a:rPr lang="en-US" sz="5400" dirty="0"/>
              <a:t> </a:t>
            </a:r>
            <a:r>
              <a:rPr lang="en-US" sz="5400" dirty="0" err="1"/>
              <a:t>Stato</a:t>
            </a:r>
            <a:r>
              <a:rPr lang="en-US" sz="5400" dirty="0"/>
              <a:t> Beta </a:t>
            </a:r>
            <a:r>
              <a:rPr lang="en-US" sz="5400" dirty="0" err="1"/>
              <a:t>occupati</a:t>
            </a:r>
            <a:r>
              <a:rPr lang="en-US" sz="5400" dirty="0"/>
              <a:t> </a:t>
            </a:r>
            <a:r>
              <a:rPr lang="en-US" sz="5400" dirty="0" err="1"/>
              <a:t>nel</a:t>
            </a:r>
            <a:r>
              <a:rPr lang="en-US" sz="5400" dirty="0"/>
              <a:t> </a:t>
            </a:r>
            <a:r>
              <a:rPr lang="en-US" sz="5400" dirty="0" err="1"/>
              <a:t>conflitto</a:t>
            </a:r>
            <a:r>
              <a:rPr lang="en-US" sz="5400" dirty="0"/>
              <a:t> del 2022-2023.</a:t>
            </a:r>
            <a:endParaRPr lang="en-US" sz="3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7844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fontScale="77500" lnSpcReduction="20000"/>
          </a:bodyPr>
          <a:lstStyle/>
          <a:p>
            <a:pPr marL="0" indent="0" algn="just">
              <a:buNone/>
            </a:pPr>
            <a:r>
              <a:rPr lang="en-US" sz="5400" i="1" dirty="0" err="1"/>
              <a:t>Preambolo</a:t>
            </a:r>
            <a:r>
              <a:rPr lang="en-US" sz="5400" i="1" dirty="0"/>
              <a:t>
</a:t>
            </a:r>
            <a:r>
              <a:rPr lang="en-US" sz="5400" dirty="0"/>
              <a:t>Le Alte </a:t>
            </a:r>
            <a:r>
              <a:rPr lang="en-US" sz="5400" dirty="0" err="1"/>
              <a:t>Parti</a:t>
            </a:r>
            <a:r>
              <a:rPr lang="en-US" sz="5400" dirty="0"/>
              <a:t> </a:t>
            </a:r>
            <a:r>
              <a:rPr lang="en-US" sz="5400" dirty="0" err="1"/>
              <a:t>contraenti</a:t>
            </a:r>
            <a:r>
              <a:rPr lang="en-US" sz="5400" dirty="0"/>
              <a:t>, </a:t>
            </a:r>
            <a:r>
              <a:rPr lang="en-US" sz="5400" dirty="0" err="1"/>
              <a:t>riconoscendo</a:t>
            </a:r>
            <a:r>
              <a:rPr lang="en-US" sz="5400" dirty="0"/>
              <a:t> </a:t>
            </a:r>
            <a:r>
              <a:rPr lang="en-US" sz="5400" dirty="0" err="1"/>
              <a:t>l’importanza</a:t>
            </a:r>
            <a:r>
              <a:rPr lang="en-US" sz="5400" dirty="0"/>
              <a:t> di </a:t>
            </a:r>
            <a:r>
              <a:rPr lang="en-US" sz="5400" dirty="0" err="1"/>
              <a:t>assicurare</a:t>
            </a:r>
            <a:r>
              <a:rPr lang="en-US" sz="5400" dirty="0"/>
              <a:t> un </a:t>
            </a:r>
            <a:r>
              <a:rPr lang="en-US" sz="5400" dirty="0" err="1"/>
              <a:t>ritiro</a:t>
            </a:r>
            <a:r>
              <a:rPr lang="en-US" sz="5400" dirty="0"/>
              <a:t> </a:t>
            </a:r>
            <a:r>
              <a:rPr lang="en-US" sz="5400" dirty="0" err="1"/>
              <a:t>rapido</a:t>
            </a:r>
            <a:r>
              <a:rPr lang="en-US" sz="5400" dirty="0"/>
              <a:t> e </a:t>
            </a:r>
            <a:r>
              <a:rPr lang="en-US" sz="5400" dirty="0" err="1"/>
              <a:t>completo</a:t>
            </a:r>
            <a:r>
              <a:rPr lang="en-US" sz="5400" dirty="0"/>
              <a:t> </a:t>
            </a:r>
            <a:r>
              <a:rPr lang="en-US" sz="5400" dirty="0" err="1"/>
              <a:t>delle</a:t>
            </a:r>
            <a:r>
              <a:rPr lang="en-US" sz="5400" dirty="0"/>
              <a:t> </a:t>
            </a:r>
            <a:r>
              <a:rPr lang="en-US" sz="5400" dirty="0" err="1"/>
              <a:t>forze</a:t>
            </a:r>
            <a:r>
              <a:rPr lang="en-US" sz="5400" dirty="0"/>
              <a:t> di </a:t>
            </a:r>
            <a:r>
              <a:rPr lang="en-US" sz="5400" dirty="0" err="1"/>
              <a:t>occupazione</a:t>
            </a:r>
            <a:r>
              <a:rPr lang="en-US" sz="5400" dirty="0"/>
              <a:t> dal </a:t>
            </a:r>
            <a:r>
              <a:rPr lang="en-US" sz="5400" dirty="0" err="1"/>
              <a:t>territorio</a:t>
            </a:r>
            <a:r>
              <a:rPr lang="en-US" sz="5400" dirty="0"/>
              <a:t> </a:t>
            </a:r>
            <a:r>
              <a:rPr lang="en-US" sz="5400" dirty="0" err="1"/>
              <a:t>dello</a:t>
            </a:r>
            <a:r>
              <a:rPr lang="en-US" sz="5400" dirty="0"/>
              <a:t> </a:t>
            </a:r>
            <a:r>
              <a:rPr lang="en-US" sz="5400" dirty="0" err="1"/>
              <a:t>Stato</a:t>
            </a:r>
            <a:r>
              <a:rPr lang="en-US" sz="5400" dirty="0"/>
              <a:t> Beta, </a:t>
            </a:r>
            <a:r>
              <a:rPr lang="en-US" sz="5400" dirty="0" err="1"/>
              <a:t>hanno</a:t>
            </a:r>
            <a:r>
              <a:rPr lang="en-US" sz="5400" dirty="0"/>
              <a:t> </a:t>
            </a:r>
            <a:r>
              <a:rPr lang="en-US" sz="5400" dirty="0" err="1"/>
              <a:t>convenuto</a:t>
            </a:r>
            <a:r>
              <a:rPr lang="en-US" sz="5400" dirty="0"/>
              <a:t> le </a:t>
            </a:r>
            <a:r>
              <a:rPr lang="en-US" sz="5400" dirty="0" err="1"/>
              <a:t>seguenti</a:t>
            </a:r>
            <a:r>
              <a:rPr lang="en-US" sz="5400" dirty="0"/>
              <a:t> </a:t>
            </a:r>
            <a:r>
              <a:rPr lang="en-US" sz="5400" dirty="0" err="1"/>
              <a:t>disposizioni</a:t>
            </a:r>
            <a:r>
              <a:rPr lang="en-US" sz="5400" dirty="0"/>
              <a:t>: …</a:t>
            </a:r>
          </a:p>
          <a:p>
            <a:pPr marL="0" indent="0" algn="just">
              <a:buNone/>
            </a:pPr>
            <a:endParaRPr lang="en-US" sz="5400" i="1" dirty="0"/>
          </a:p>
          <a:p>
            <a:pPr marL="0" indent="0" algn="just">
              <a:buNone/>
            </a:pPr>
            <a:r>
              <a:rPr lang="en-US" sz="5400" i="1" dirty="0" err="1"/>
              <a:t>Articolo</a:t>
            </a:r>
            <a:r>
              <a:rPr lang="en-US" sz="5400" i="1" dirty="0"/>
              <a:t> 1 </a:t>
            </a:r>
            <a:r>
              <a:rPr lang="en-US" sz="5400" dirty="0"/>
              <a:t>– Lo </a:t>
            </a:r>
            <a:r>
              <a:rPr lang="en-US" sz="5400" dirty="0" err="1"/>
              <a:t>Stato</a:t>
            </a:r>
            <a:r>
              <a:rPr lang="en-US" sz="5400" dirty="0"/>
              <a:t> Alfa </a:t>
            </a:r>
            <a:r>
              <a:rPr lang="en-US" sz="5400" dirty="0" err="1"/>
              <a:t>ritirerà</a:t>
            </a:r>
            <a:r>
              <a:rPr lang="en-US" sz="5400" dirty="0"/>
              <a:t> le sue </a:t>
            </a:r>
            <a:r>
              <a:rPr lang="en-US" sz="5400" dirty="0" err="1"/>
              <a:t>forze</a:t>
            </a:r>
            <a:r>
              <a:rPr lang="en-US" sz="5400" dirty="0"/>
              <a:t> </a:t>
            </a:r>
            <a:r>
              <a:rPr lang="en-US" sz="5400" dirty="0" err="1"/>
              <a:t>armate</a:t>
            </a:r>
            <a:r>
              <a:rPr lang="en-US" sz="5400" dirty="0"/>
              <a:t> da </a:t>
            </a:r>
            <a:r>
              <a:rPr lang="en-US" sz="5400" dirty="0" err="1"/>
              <a:t>territori</a:t>
            </a:r>
            <a:r>
              <a:rPr lang="en-US" sz="5400" dirty="0"/>
              <a:t> </a:t>
            </a:r>
            <a:r>
              <a:rPr lang="en-US" sz="5400" dirty="0" err="1"/>
              <a:t>dello</a:t>
            </a:r>
            <a:r>
              <a:rPr lang="en-US" sz="5400" dirty="0"/>
              <a:t> </a:t>
            </a:r>
            <a:r>
              <a:rPr lang="en-US" sz="5400" dirty="0" err="1"/>
              <a:t>Stato</a:t>
            </a:r>
            <a:r>
              <a:rPr lang="en-US" sz="5400" dirty="0"/>
              <a:t> Beta </a:t>
            </a:r>
            <a:r>
              <a:rPr lang="en-US" sz="5400" dirty="0" err="1"/>
              <a:t>occupati</a:t>
            </a:r>
            <a:r>
              <a:rPr lang="en-US" sz="5400" dirty="0"/>
              <a:t> </a:t>
            </a:r>
            <a:r>
              <a:rPr lang="en-US" sz="5400" dirty="0" err="1"/>
              <a:t>nel</a:t>
            </a:r>
            <a:r>
              <a:rPr lang="en-US" sz="5400" dirty="0"/>
              <a:t> </a:t>
            </a:r>
            <a:r>
              <a:rPr lang="en-US" sz="5400" dirty="0" err="1"/>
              <a:t>conflitto</a:t>
            </a:r>
            <a:r>
              <a:rPr lang="en-US" sz="5400" dirty="0"/>
              <a:t> del 2022-2023.</a:t>
            </a:r>
            <a:endParaRPr lang="en-US" sz="3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5020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0" indent="0" algn="just">
              <a:buNone/>
            </a:pPr>
            <a:r>
              <a:rPr lang="it-IT" sz="4000" dirty="0"/>
              <a:t>Il contesto ai fini dell’interpretazione di un trattato comprende, oltre al testo, compresi il preambolo e gli allegati:</a:t>
            </a:r>
          </a:p>
          <a:p>
            <a:pPr marL="971550" lvl="1" indent="-514350" algn="just">
              <a:buFont typeface="+mj-lt"/>
              <a:buAutoNum type="alphaLcParenR"/>
            </a:pPr>
            <a:r>
              <a:rPr lang="it-IT" sz="3500" dirty="0"/>
              <a:t>qualsiasi accordo relativo al trattato che sia stato concluso tra tutte le parti in collegamento alla conclusione del trattato;</a:t>
            </a:r>
          </a:p>
          <a:p>
            <a:pPr marL="971550" lvl="1" indent="-514350" algn="just">
              <a:buFont typeface="+mj-lt"/>
              <a:buAutoNum type="alphaLcParenR"/>
            </a:pPr>
            <a:r>
              <a:rPr lang="it-IT" sz="3500" dirty="0"/>
              <a:t>qualsiasi strumento che sia stato emanato da una o più parti in collegamento alla conclusione del trattato e accettato dalle altre parti come strumento connesso al trattato.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31, par. 2</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6577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lnSpcReduction="10000"/>
          </a:bodyPr>
          <a:lstStyle/>
          <a:p>
            <a:pPr marL="0" indent="0" algn="just">
              <a:buNone/>
            </a:pPr>
            <a:r>
              <a:rPr lang="it-IT" sz="4000" dirty="0"/>
              <a:t>Sono tenuti in conto, insieme al contesto:</a:t>
            </a:r>
          </a:p>
          <a:p>
            <a:pPr marL="971550" lvl="1" indent="-514350" algn="just">
              <a:buFont typeface="+mj-lt"/>
              <a:buAutoNum type="alphaLcParenR"/>
            </a:pPr>
            <a:r>
              <a:rPr lang="it-IT" sz="3600" dirty="0"/>
              <a:t>qualsiasi </a:t>
            </a:r>
            <a:r>
              <a:rPr lang="it-IT" sz="3600" b="1" dirty="0"/>
              <a:t>accordo successivo </a:t>
            </a:r>
            <a:r>
              <a:rPr lang="it-IT" sz="3600" dirty="0"/>
              <a:t>tra le parti in merito all'interpretazione del trattato o all'applicazione delle sue disposizioni;</a:t>
            </a:r>
          </a:p>
          <a:p>
            <a:pPr marL="971550" lvl="1" indent="-514350" algn="just">
              <a:buFont typeface="+mj-lt"/>
              <a:buAutoNum type="alphaLcParenR"/>
            </a:pPr>
            <a:r>
              <a:rPr lang="it-IT" sz="3600" dirty="0"/>
              <a:t>qualsiasi </a:t>
            </a:r>
            <a:r>
              <a:rPr lang="it-IT" sz="3600" b="1" dirty="0"/>
              <a:t>prassi successiva nell’applicazione del trattato </a:t>
            </a:r>
            <a:r>
              <a:rPr lang="it-IT" sz="3600" dirty="0"/>
              <a:t>che stabilisca l’accordo delle parti in merito alla sua interpretazione;</a:t>
            </a:r>
          </a:p>
          <a:p>
            <a:pPr marL="971550" lvl="1" indent="-514350" algn="just">
              <a:buFont typeface="+mj-lt"/>
              <a:buAutoNum type="alphaLcParenR"/>
            </a:pPr>
            <a:r>
              <a:rPr lang="it-IT" sz="3600" b="1" dirty="0"/>
              <a:t>tutte le pertinenti norme di diritto internazionale </a:t>
            </a:r>
            <a:r>
              <a:rPr lang="it-IT" sz="3600" dirty="0"/>
              <a:t>applicabili nelle relazioni tra le parti.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31, par. 3</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8432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autentica</a:t>
            </a:r>
          </a:p>
          <a:p>
            <a:pPr marL="0" indent="0" algn="ctr">
              <a:buNone/>
            </a:pPr>
            <a:endParaRPr lang="it-IT" sz="4400" i="1" dirty="0"/>
          </a:p>
          <a:p>
            <a:pPr marL="0" indent="0" algn="ctr">
              <a:buNone/>
            </a:pPr>
            <a:r>
              <a:rPr lang="it-IT" sz="4400" i="1" dirty="0"/>
              <a:t>«prassi successiva nell’applicazione del trattato»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2264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72354"/>
            <a:ext cx="10515600" cy="4783995"/>
          </a:xfrm>
        </p:spPr>
        <p:txBody>
          <a:bodyPr vert="horz" lIns="91440" tIns="45720" rIns="91440" bIns="45720" rtlCol="0">
            <a:normAutofit lnSpcReduction="10000"/>
          </a:bodyPr>
          <a:lstStyle/>
          <a:p>
            <a:pPr marL="914400" indent="-914400" algn="just">
              <a:buFont typeface="+mj-lt"/>
              <a:buAutoNum type="arabicPeriod"/>
            </a:pPr>
            <a:endParaRPr lang="it-IT" sz="3200" dirty="0"/>
          </a:p>
          <a:p>
            <a:pPr marL="914400" indent="-914400" algn="just">
              <a:buFont typeface="+mj-lt"/>
              <a:buAutoNum type="arabicPeriod"/>
            </a:pPr>
            <a:r>
              <a:rPr lang="it-IT" sz="3200" dirty="0"/>
              <a:t>Ogni membro del Consiglio di Sicurezza dispone di un voto.
Le decisioni del Consiglio di Sicurezza su questioni procedurali saranno prese con un voto affermativo di nove membri.
Le decisioni del Consiglio di Sicurezza su tutte le altre questioni saranno prese con un voto affermativo di nove membri, </a:t>
            </a:r>
            <a:r>
              <a:rPr lang="it-IT" sz="3200" b="1" dirty="0"/>
              <a:t>compresi i voti concordanti dei membri permanenti </a:t>
            </a:r>
            <a:r>
              <a:rPr lang="it-IT" sz="32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34256" y="125804"/>
            <a:ext cx="9923488"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Carta delle Nazioni Unite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27</a:t>
            </a:r>
          </a:p>
        </p:txBody>
      </p:sp>
    </p:spTree>
    <p:extLst>
      <p:ext uri="{BB962C8B-B14F-4D97-AF65-F5344CB8AC3E}">
        <p14:creationId xmlns:p14="http://schemas.microsoft.com/office/powerpoint/2010/main" val="28106180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85000" lnSpcReduction="10000"/>
          </a:bodyPr>
          <a:lstStyle/>
          <a:p>
            <a:pPr marL="0" indent="0" algn="just">
              <a:buNone/>
            </a:pPr>
            <a:endParaRPr lang="en-US" sz="4400" dirty="0"/>
          </a:p>
          <a:p>
            <a:pPr marL="0" indent="0" algn="just">
              <a:buNone/>
            </a:pPr>
            <a:r>
              <a:rPr lang="en-US" sz="4400" dirty="0"/>
              <a:t>I </a:t>
            </a:r>
            <a:r>
              <a:rPr lang="en-US" sz="4400" dirty="0" err="1"/>
              <a:t>lavori</a:t>
            </a:r>
            <a:r>
              <a:rPr lang="en-US" sz="4400" dirty="0"/>
              <a:t> del </a:t>
            </a:r>
            <a:r>
              <a:rPr lang="en-US" sz="4400" dirty="0" err="1"/>
              <a:t>Consiglio</a:t>
            </a:r>
            <a:r>
              <a:rPr lang="en-US" sz="4400" dirty="0"/>
              <a:t> di </a:t>
            </a:r>
            <a:r>
              <a:rPr lang="en-US" sz="4400" dirty="0" err="1"/>
              <a:t>Sicurezza</a:t>
            </a:r>
            <a:r>
              <a:rPr lang="en-US" sz="4400" dirty="0"/>
              <a:t> per un </a:t>
            </a:r>
            <a:r>
              <a:rPr lang="en-US" sz="4400" dirty="0" err="1"/>
              <a:t>lungo</a:t>
            </a:r>
            <a:r>
              <a:rPr lang="en-US" sz="4400" dirty="0"/>
              <a:t> period di tempo </a:t>
            </a:r>
            <a:r>
              <a:rPr lang="en-US" sz="4400" dirty="0" err="1"/>
              <a:t>forniscono</a:t>
            </a:r>
            <a:r>
              <a:rPr lang="en-US" sz="4400" dirty="0"/>
              <a:t> </a:t>
            </a:r>
            <a:r>
              <a:rPr lang="en-US" sz="4400" dirty="0" err="1"/>
              <a:t>abbondanti</a:t>
            </a:r>
            <a:r>
              <a:rPr lang="en-US" sz="4400" dirty="0"/>
              <a:t> prove del </a:t>
            </a:r>
            <a:r>
              <a:rPr lang="en-US" sz="4400" dirty="0" err="1"/>
              <a:t>fatto</a:t>
            </a:r>
            <a:r>
              <a:rPr lang="en-US" sz="4400" dirty="0"/>
              <a:t> </a:t>
            </a:r>
            <a:r>
              <a:rPr lang="en-US" sz="4400" dirty="0" err="1"/>
              <a:t>che</a:t>
            </a:r>
            <a:r>
              <a:rPr lang="en-US" sz="4400" dirty="0"/>
              <a:t> le </a:t>
            </a:r>
            <a:r>
              <a:rPr lang="en-US" sz="4400" dirty="0" err="1"/>
              <a:t>decisioni</a:t>
            </a:r>
            <a:r>
              <a:rPr lang="en-US" sz="4400" dirty="0"/>
              <a:t> </a:t>
            </a:r>
            <a:r>
              <a:rPr lang="en-US" sz="4400" dirty="0" err="1"/>
              <a:t>presidenziali</a:t>
            </a:r>
            <a:r>
              <a:rPr lang="en-US" sz="4400" dirty="0"/>
              <a:t> e le </a:t>
            </a:r>
            <a:r>
              <a:rPr lang="en-US" sz="4400" dirty="0" err="1"/>
              <a:t>posizioni</a:t>
            </a:r>
            <a:r>
              <a:rPr lang="en-US" sz="4400" dirty="0"/>
              <a:t> </a:t>
            </a:r>
            <a:r>
              <a:rPr lang="en-US" sz="4400" dirty="0" err="1"/>
              <a:t>assunte</a:t>
            </a:r>
            <a:r>
              <a:rPr lang="en-US" sz="4400" dirty="0"/>
              <a:t> </a:t>
            </a:r>
            <a:r>
              <a:rPr lang="en-US" sz="4400" dirty="0" err="1"/>
              <a:t>dai</a:t>
            </a:r>
            <a:r>
              <a:rPr lang="en-US" sz="4400" dirty="0"/>
              <a:t> </a:t>
            </a:r>
            <a:r>
              <a:rPr lang="en-US" sz="4400" dirty="0" err="1"/>
              <a:t>membri</a:t>
            </a:r>
            <a:r>
              <a:rPr lang="en-US" sz="4400" dirty="0"/>
              <a:t> del </a:t>
            </a:r>
            <a:r>
              <a:rPr lang="en-US" sz="4400" dirty="0" err="1"/>
              <a:t>Consiglio</a:t>
            </a:r>
            <a:r>
              <a:rPr lang="en-US" sz="4400" dirty="0"/>
              <a:t>, in </a:t>
            </a:r>
            <a:r>
              <a:rPr lang="en-US" sz="4400" dirty="0" err="1"/>
              <a:t>particolare</a:t>
            </a:r>
            <a:r>
              <a:rPr lang="en-US" sz="4400" dirty="0"/>
              <a:t> </a:t>
            </a:r>
            <a:r>
              <a:rPr lang="en-US" sz="4400" dirty="0" err="1"/>
              <a:t>dai</a:t>
            </a:r>
            <a:r>
              <a:rPr lang="en-US" sz="4400" dirty="0"/>
              <a:t> </a:t>
            </a:r>
            <a:r>
              <a:rPr lang="en-US" sz="4400" dirty="0" err="1"/>
              <a:t>suoi</a:t>
            </a:r>
            <a:r>
              <a:rPr lang="en-US" sz="4400" dirty="0"/>
              <a:t> </a:t>
            </a:r>
            <a:r>
              <a:rPr lang="en-US" sz="4400" dirty="0" err="1"/>
              <a:t>membri</a:t>
            </a:r>
            <a:r>
              <a:rPr lang="en-US" sz="4400" dirty="0"/>
              <a:t> </a:t>
            </a:r>
            <a:r>
              <a:rPr lang="en-US" sz="4400" dirty="0" err="1"/>
              <a:t>permanenti</a:t>
            </a:r>
            <a:r>
              <a:rPr lang="en-US" sz="4400" dirty="0"/>
              <a:t>, </a:t>
            </a:r>
            <a:r>
              <a:rPr lang="en-US" sz="4400" dirty="0" err="1"/>
              <a:t>hanno</a:t>
            </a:r>
            <a:r>
              <a:rPr lang="en-US" sz="4400" dirty="0"/>
              <a:t> </a:t>
            </a:r>
            <a:r>
              <a:rPr lang="en-US" sz="4400" b="1" dirty="0" err="1"/>
              <a:t>interpretato</a:t>
            </a:r>
            <a:r>
              <a:rPr lang="en-US" sz="4400" b="1" dirty="0"/>
              <a:t> in modo </a:t>
            </a:r>
            <a:r>
              <a:rPr lang="en-US" sz="4400" b="1" dirty="0" err="1"/>
              <a:t>coerente</a:t>
            </a:r>
            <a:r>
              <a:rPr lang="en-US" sz="4400" b="1" dirty="0"/>
              <a:t> e </a:t>
            </a:r>
            <a:r>
              <a:rPr lang="en-US" sz="4400" b="1" dirty="0" err="1"/>
              <a:t>uniforme</a:t>
            </a:r>
            <a:r>
              <a:rPr lang="en-US" sz="4400" b="1" dirty="0"/>
              <a:t> la </a:t>
            </a:r>
            <a:r>
              <a:rPr lang="en-US" sz="4400" b="1" dirty="0" err="1"/>
              <a:t>pratica</a:t>
            </a:r>
            <a:r>
              <a:rPr lang="en-US" sz="4400" b="1" dirty="0"/>
              <a:t> </a:t>
            </a:r>
            <a:r>
              <a:rPr lang="en-US" sz="4400" b="1" dirty="0" err="1"/>
              <a:t>dell’astensione</a:t>
            </a:r>
            <a:r>
              <a:rPr lang="en-US" sz="4400" b="1" dirty="0"/>
              <a:t> </a:t>
            </a:r>
            <a:r>
              <a:rPr lang="en-US" sz="4400" b="1" dirty="0" err="1"/>
              <a:t>volontaria</a:t>
            </a:r>
            <a:r>
              <a:rPr lang="en-US" sz="4400" b="1" dirty="0"/>
              <a:t> da </a:t>
            </a:r>
            <a:r>
              <a:rPr lang="en-US" sz="4400" b="1" dirty="0" err="1"/>
              <a:t>parte</a:t>
            </a:r>
            <a:r>
              <a:rPr lang="en-US" sz="4400" b="1" dirty="0"/>
              <a:t> di un </a:t>
            </a:r>
            <a:r>
              <a:rPr lang="en-US" sz="4400" b="1" dirty="0" err="1"/>
              <a:t>membro</a:t>
            </a:r>
            <a:r>
              <a:rPr lang="en-US" sz="4400" b="1" dirty="0"/>
              <a:t> </a:t>
            </a:r>
            <a:r>
              <a:rPr lang="en-US" sz="4400" b="1" dirty="0" err="1"/>
              <a:t>permanente</a:t>
            </a:r>
            <a:r>
              <a:rPr lang="en-US" sz="4400" b="1" dirty="0"/>
              <a:t> come non </a:t>
            </a:r>
            <a:r>
              <a:rPr lang="en-US" sz="4400" b="1" dirty="0" err="1"/>
              <a:t>costituente</a:t>
            </a:r>
            <a:r>
              <a:rPr lang="en-US" sz="4400" b="1" dirty="0"/>
              <a:t> un </a:t>
            </a:r>
            <a:r>
              <a:rPr lang="en-US" sz="4400" b="1" dirty="0" err="1"/>
              <a:t>ostacolo</a:t>
            </a:r>
            <a:r>
              <a:rPr lang="en-US" sz="4400" b="1" dirty="0"/>
              <a:t> </a:t>
            </a:r>
            <a:r>
              <a:rPr lang="en-US" sz="4400" b="1" dirty="0" err="1"/>
              <a:t>all’adozione</a:t>
            </a:r>
            <a:r>
              <a:rPr lang="en-US" sz="4400" b="1" dirty="0"/>
              <a:t> di </a:t>
            </a:r>
            <a:r>
              <a:rPr lang="en-US" sz="4400" b="1" dirty="0" err="1"/>
              <a:t>risoluzioni</a:t>
            </a:r>
            <a:r>
              <a:rPr lang="en-US"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323439"/>
          </a:xfrm>
          <a:prstGeom prst="rect">
            <a:avLst/>
          </a:prstGeom>
          <a:noFill/>
        </p:spPr>
        <p:txBody>
          <a:bodyPr wrap="square">
            <a:spAutoFit/>
          </a:bodyPr>
          <a:lstStyle/>
          <a:p>
            <a:pPr lvl="0" algn="ctr">
              <a:defRPr/>
            </a:pPr>
            <a:r>
              <a:rPr lang="it-IT" sz="4000" i="1" dirty="0"/>
              <a:t>Namibia</a:t>
            </a:r>
          </a:p>
          <a:p>
            <a:pPr lvl="0" algn="ctr">
              <a:defRPr/>
            </a:pPr>
            <a:r>
              <a:rPr lang="it-IT" sz="4000" dirty="0"/>
              <a:t>Parere consultivo della CIG, 1971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6645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i="1" dirty="0"/>
              <a:t>ibis </a:t>
            </a:r>
            <a:r>
              <a:rPr lang="it-IT" sz="4400" i="1" dirty="0" err="1"/>
              <a:t>redibis</a:t>
            </a:r>
            <a:r>
              <a:rPr lang="it-IT" sz="4400" i="1" dirty="0"/>
              <a:t> non </a:t>
            </a:r>
            <a:r>
              <a:rPr lang="it-IT" sz="4400" i="1" dirty="0" err="1"/>
              <a:t>morieris</a:t>
            </a:r>
            <a:r>
              <a:rPr lang="it-IT" sz="4400" i="1" dirty="0"/>
              <a:t> in bello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3244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sistemica</a:t>
            </a:r>
          </a:p>
          <a:p>
            <a:pPr marL="0" indent="0" algn="ctr">
              <a:buNone/>
            </a:pPr>
            <a:endParaRPr lang="it-IT" sz="4400" i="1" dirty="0"/>
          </a:p>
          <a:p>
            <a:pPr marL="0" indent="0" algn="ctr">
              <a:buNone/>
            </a:pPr>
            <a:r>
              <a:rPr lang="it-IT" sz="4400" i="1" dirty="0"/>
              <a:t>«tutte le pertinenti norme di diritto internazionale applicabili nelle relazioni tra le parti»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9019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895851"/>
          </a:xfrm>
        </p:spPr>
        <p:txBody>
          <a:bodyPr vert="horz" lIns="91440" tIns="45720" rIns="91440" bIns="45720" rtlCol="0">
            <a:normAutofit/>
          </a:bodyPr>
          <a:lstStyle/>
          <a:p>
            <a:pPr marL="0" indent="0" algn="just">
              <a:buNone/>
            </a:pPr>
            <a:r>
              <a:rPr lang="it-IT" sz="2400" dirty="0"/>
              <a:t>Alle colonie e ai territori che in seguito all'ultima guerra hanno cessato di trovarsi sotto la sovranità degli Stati che prima li governavano, e che sono abitati da popoli non ancora in grado di reggersi da sé, nelle difficili condizioni del mondo moderno, si applicherà il principio che il benessere e lo sviluppo di tali popoli è un compito sacro della civiltà (</a:t>
            </a:r>
            <a:r>
              <a:rPr lang="it-IT" sz="2400" b="1" i="1" dirty="0" err="1"/>
              <a:t>sacred</a:t>
            </a:r>
            <a:r>
              <a:rPr lang="it-IT" sz="2400" b="1" i="1" dirty="0"/>
              <a:t> trust of </a:t>
            </a:r>
            <a:r>
              <a:rPr lang="it-IT" sz="2400" b="1" i="1" dirty="0" err="1"/>
              <a:t>civilization</a:t>
            </a:r>
            <a:r>
              <a:rPr lang="it-IT" sz="2400" dirty="0"/>
              <a:t>) […].</a:t>
            </a:r>
          </a:p>
          <a:p>
            <a:pPr marL="0" indent="0" algn="just">
              <a:buNone/>
            </a:pPr>
            <a:r>
              <a:rPr lang="it-IT" sz="2400" dirty="0"/>
              <a:t>Il metodo migliore per dare effetto pratico a questo principio è di affidare la tutela di questi popoli a nazioni progredite, che, grazie ai loro mezzi, alla loro esperienza e alla loro posizione geografica, possano meglio assumere questa responsabilità e siano disposte ad accettare tale incarico; </a:t>
            </a:r>
            <a:r>
              <a:rPr lang="it-IT" sz="2400" b="1" dirty="0"/>
              <a:t>questa tutela dovrebbe essere esercitata dalle medesime come mandatarie della Società</a:t>
            </a:r>
            <a:r>
              <a:rPr lang="it-IT" sz="2400" dirty="0"/>
              <a:t> e per suo conto.</a:t>
            </a:r>
          </a:p>
          <a:p>
            <a:pPr marL="0" indent="0" algn="just">
              <a:buNone/>
            </a:pPr>
            <a:r>
              <a:rPr lang="it-IT" sz="2400" dirty="0"/>
              <a:t>Il carattere del mandato dovrà variare secondo il grado di sviluppo del popolo, la posizione geografica del territorio, le sue condizioni economiche e altre circostanze simili.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lang="it-IT" sz="4400" dirty="0"/>
              <a:t>Patto della Società delle Nazioni</a:t>
            </a:r>
            <a:br>
              <a:rPr lang="it-IT" sz="4400" dirty="0"/>
            </a:br>
            <a:r>
              <a:rPr lang="it-IT" sz="4400" dirty="0"/>
              <a:t>Articolo 22</a:t>
            </a:r>
            <a:endPar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8882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895851"/>
          </a:xfrm>
        </p:spPr>
        <p:txBody>
          <a:bodyPr vert="horz" lIns="91440" tIns="45720" rIns="91440" bIns="45720" rtlCol="0">
            <a:normAutofit fontScale="92500"/>
          </a:bodyPr>
          <a:lstStyle/>
          <a:p>
            <a:pPr marL="0" indent="0" algn="just">
              <a:buNone/>
            </a:pPr>
            <a:r>
              <a:rPr lang="it-IT" dirty="0"/>
              <a:t>Alcune comunità che appartenevano prima all'Impero turco hanno raggiunto un grado di sviluppo tale che la loro esistenza come nazioni indipendenti può essere provvisoriamente riconosciuta, salvo il consiglio e l'assistenza amministrativa di una Potenza mandataria, finché non saranno in grado di reggersi da sé. I desideri di queste comunità dovranno essere tenuti in conto nella scelta della Potenza mandataria. […]</a:t>
            </a:r>
          </a:p>
          <a:p>
            <a:pPr marL="0" indent="0" algn="just">
              <a:buNone/>
            </a:pPr>
            <a:r>
              <a:rPr lang="it-IT" dirty="0"/>
              <a:t>Vi sono territori, come quelli dell'</a:t>
            </a:r>
            <a:r>
              <a:rPr lang="it-IT" b="1" dirty="0"/>
              <a:t>Africa sud-occidentale </a:t>
            </a:r>
            <a:r>
              <a:rPr lang="it-IT" dirty="0"/>
              <a:t>e talune isole del Pacifico australe, che, per la scarsa densità della popolazione, per la piccola superficie, per la lontananza dai centri della civiltà, per la contiguità geografica allo Stato mandatario, e per le altre circostanze, </a:t>
            </a:r>
            <a:r>
              <a:rPr lang="it-IT" b="1" dirty="0"/>
              <a:t>possono meglio essere amministrate secondo le leggi del detto Stato, come parti integranti del suo territorio</a:t>
            </a:r>
            <a:r>
              <a:rPr lang="it-IT" dirty="0"/>
              <a:t>, salvo le garanzie predette nell'interesse della popolazione indigena.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lang="it-IT" sz="4400" dirty="0"/>
              <a:t>Patto della Società delle Nazioni</a:t>
            </a:r>
            <a:br>
              <a:rPr lang="it-IT" sz="4400" dirty="0"/>
            </a:br>
            <a:r>
              <a:rPr lang="it-IT" sz="4400" dirty="0"/>
              <a:t>Articolo 22</a:t>
            </a:r>
            <a:endPar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5852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633068"/>
          </a:xfrm>
        </p:spPr>
        <p:txBody>
          <a:bodyPr vert="horz" lIns="91440" tIns="45720" rIns="91440" bIns="45720" rtlCol="0">
            <a:normAutofit fontScale="55000" lnSpcReduction="20000"/>
          </a:bodyPr>
          <a:lstStyle/>
          <a:p>
            <a:pPr marL="0" indent="0" algn="just">
              <a:buNone/>
            </a:pPr>
            <a:endParaRPr lang="en-US" sz="4400" dirty="0"/>
          </a:p>
          <a:p>
            <a:pPr marL="0" indent="0" algn="just">
              <a:buNone/>
            </a:pPr>
            <a:r>
              <a:rPr lang="en-US" sz="5800" dirty="0"/>
              <a:t>La Corte </a:t>
            </a:r>
            <a:r>
              <a:rPr lang="en-US" sz="5800" dirty="0" err="1"/>
              <a:t>deve</a:t>
            </a:r>
            <a:r>
              <a:rPr lang="en-US" sz="5800" dirty="0"/>
              <a:t> </a:t>
            </a:r>
            <a:r>
              <a:rPr lang="en-US" sz="5800" dirty="0" err="1"/>
              <a:t>tenere</a:t>
            </a:r>
            <a:r>
              <a:rPr lang="en-US" sz="5800" dirty="0"/>
              <a:t> in </a:t>
            </a:r>
            <a:r>
              <a:rPr lang="en-US" sz="5800" dirty="0" err="1"/>
              <a:t>considerazione</a:t>
            </a:r>
            <a:r>
              <a:rPr lang="en-US" sz="5800" dirty="0"/>
              <a:t> </a:t>
            </a:r>
            <a:r>
              <a:rPr lang="en-US" sz="5800" dirty="0" err="1"/>
              <a:t>i</a:t>
            </a:r>
            <a:r>
              <a:rPr lang="en-US" sz="5800" dirty="0"/>
              <a:t> </a:t>
            </a:r>
            <a:r>
              <a:rPr lang="en-US" sz="5800" dirty="0" err="1"/>
              <a:t>cambiamenti</a:t>
            </a:r>
            <a:r>
              <a:rPr lang="en-US" sz="5800" dirty="0"/>
              <a:t> </a:t>
            </a:r>
            <a:r>
              <a:rPr lang="en-US" sz="5800" dirty="0" err="1"/>
              <a:t>avvenuti</a:t>
            </a:r>
            <a:r>
              <a:rPr lang="en-US" sz="5800" dirty="0"/>
              <a:t> </a:t>
            </a:r>
            <a:r>
              <a:rPr lang="en-US" sz="5800" dirty="0" err="1"/>
              <a:t>nel</a:t>
            </a:r>
            <a:r>
              <a:rPr lang="en-US" sz="5800" dirty="0"/>
              <a:t> mezzo </a:t>
            </a:r>
            <a:r>
              <a:rPr lang="en-US" sz="5800" dirty="0" err="1"/>
              <a:t>secolo</a:t>
            </a:r>
            <a:r>
              <a:rPr lang="en-US" sz="5800" dirty="0"/>
              <a:t> </a:t>
            </a:r>
            <a:r>
              <a:rPr lang="en-US" sz="5800" dirty="0" err="1"/>
              <a:t>trascorso</a:t>
            </a:r>
            <a:r>
              <a:rPr lang="en-US" sz="5800" dirty="0"/>
              <a:t> e la </a:t>
            </a:r>
            <a:r>
              <a:rPr lang="en-US" sz="5800" dirty="0" err="1"/>
              <a:t>sua</a:t>
            </a:r>
            <a:r>
              <a:rPr lang="en-US" sz="5800" dirty="0"/>
              <a:t> </a:t>
            </a:r>
            <a:r>
              <a:rPr lang="en-US" sz="5800" dirty="0" err="1"/>
              <a:t>interpretazione</a:t>
            </a:r>
            <a:r>
              <a:rPr lang="en-US" sz="5800" dirty="0"/>
              <a:t> non </a:t>
            </a:r>
            <a:r>
              <a:rPr lang="en-US" sz="5800" dirty="0" err="1"/>
              <a:t>può</a:t>
            </a:r>
            <a:r>
              <a:rPr lang="en-US" sz="5800" dirty="0"/>
              <a:t> </a:t>
            </a:r>
            <a:r>
              <a:rPr lang="en-US" sz="5800" dirty="0" err="1"/>
              <a:t>rimanere</a:t>
            </a:r>
            <a:r>
              <a:rPr lang="en-US" sz="5800" dirty="0"/>
              <a:t> </a:t>
            </a:r>
            <a:r>
              <a:rPr lang="en-US" sz="5800" dirty="0" err="1"/>
              <a:t>inalterata</a:t>
            </a:r>
            <a:r>
              <a:rPr lang="en-US" sz="5800" dirty="0"/>
              <a:t> dal </a:t>
            </a:r>
            <a:r>
              <a:rPr lang="en-US" sz="5800" dirty="0" err="1"/>
              <a:t>successivo</a:t>
            </a:r>
            <a:r>
              <a:rPr lang="en-US" sz="5800" dirty="0"/>
              <a:t> </a:t>
            </a:r>
            <a:r>
              <a:rPr lang="en-US" sz="5800" dirty="0" err="1"/>
              <a:t>sviluppo</a:t>
            </a:r>
            <a:r>
              <a:rPr lang="en-US" sz="5800" dirty="0"/>
              <a:t> del </a:t>
            </a:r>
            <a:r>
              <a:rPr lang="en-US" sz="5800" dirty="0" err="1"/>
              <a:t>diritto</a:t>
            </a:r>
            <a:r>
              <a:rPr lang="en-US" sz="5800" dirty="0"/>
              <a:t>, </a:t>
            </a:r>
            <a:r>
              <a:rPr lang="en-US" sz="5800" dirty="0" err="1"/>
              <a:t>attraverso</a:t>
            </a:r>
            <a:r>
              <a:rPr lang="en-US" sz="5800" dirty="0"/>
              <a:t> la Carta </a:t>
            </a:r>
            <a:r>
              <a:rPr lang="en-US" sz="5800" dirty="0" err="1"/>
              <a:t>delle</a:t>
            </a:r>
            <a:r>
              <a:rPr lang="en-US" sz="5800" dirty="0"/>
              <a:t> </a:t>
            </a:r>
            <a:r>
              <a:rPr lang="en-US" sz="5800" dirty="0" err="1"/>
              <a:t>Nazioni</a:t>
            </a:r>
            <a:r>
              <a:rPr lang="en-US" sz="5800" dirty="0"/>
              <a:t> Unite e per mezzo del </a:t>
            </a:r>
            <a:r>
              <a:rPr lang="en-US" sz="5800" dirty="0" err="1"/>
              <a:t>diritto</a:t>
            </a:r>
            <a:r>
              <a:rPr lang="en-US" sz="5800" dirty="0"/>
              <a:t> </a:t>
            </a:r>
            <a:r>
              <a:rPr lang="en-US" sz="5800" dirty="0" err="1"/>
              <a:t>consuetudinario</a:t>
            </a:r>
            <a:r>
              <a:rPr lang="en-US" sz="5800" dirty="0"/>
              <a:t>. </a:t>
            </a:r>
            <a:r>
              <a:rPr lang="en-US" sz="5800" dirty="0" err="1"/>
              <a:t>Inoltre</a:t>
            </a:r>
            <a:r>
              <a:rPr lang="en-US" sz="5800" dirty="0"/>
              <a:t>, </a:t>
            </a:r>
            <a:r>
              <a:rPr lang="en-US" sz="5800" b="1" dirty="0"/>
              <a:t>uno </a:t>
            </a:r>
            <a:r>
              <a:rPr lang="en-US" sz="5800" b="1" dirty="0" err="1"/>
              <a:t>strumento</a:t>
            </a:r>
            <a:r>
              <a:rPr lang="en-US" sz="5800" b="1" dirty="0"/>
              <a:t> </a:t>
            </a:r>
            <a:r>
              <a:rPr lang="en-US" sz="5800" b="1" dirty="0" err="1"/>
              <a:t>internazionale</a:t>
            </a:r>
            <a:r>
              <a:rPr lang="en-US" sz="5800" b="1" dirty="0"/>
              <a:t> </a:t>
            </a:r>
            <a:r>
              <a:rPr lang="en-US" sz="5800" b="1" dirty="0" err="1"/>
              <a:t>deve</a:t>
            </a:r>
            <a:r>
              <a:rPr lang="en-US" sz="5800" b="1" dirty="0"/>
              <a:t> </a:t>
            </a:r>
            <a:r>
              <a:rPr lang="en-US" sz="5800" b="1" dirty="0" err="1"/>
              <a:t>essere</a:t>
            </a:r>
            <a:r>
              <a:rPr lang="en-US" sz="5800" b="1" dirty="0"/>
              <a:t> </a:t>
            </a:r>
            <a:r>
              <a:rPr lang="en-US" sz="5800" b="1" dirty="0" err="1"/>
              <a:t>interpretato</a:t>
            </a:r>
            <a:r>
              <a:rPr lang="en-US" sz="5800" b="1" dirty="0"/>
              <a:t> e </a:t>
            </a:r>
            <a:r>
              <a:rPr lang="en-US" sz="5800" b="1" dirty="0" err="1"/>
              <a:t>applicato</a:t>
            </a:r>
            <a:r>
              <a:rPr lang="en-US" sz="5800" b="1" dirty="0"/>
              <a:t> </a:t>
            </a:r>
            <a:r>
              <a:rPr lang="en-US" sz="5800" b="1" dirty="0" err="1"/>
              <a:t>nel</a:t>
            </a:r>
            <a:r>
              <a:rPr lang="en-US" sz="5800" b="1" dirty="0"/>
              <a:t> </a:t>
            </a:r>
            <a:r>
              <a:rPr lang="en-US" sz="5800" b="1" dirty="0" err="1"/>
              <a:t>quadro</a:t>
            </a:r>
            <a:r>
              <a:rPr lang="en-US" sz="5800" b="1" dirty="0"/>
              <a:t> </a:t>
            </a:r>
            <a:r>
              <a:rPr lang="en-US" sz="5800" b="1" dirty="0" err="1"/>
              <a:t>dell'intero</a:t>
            </a:r>
            <a:r>
              <a:rPr lang="en-US" sz="5800" b="1" dirty="0"/>
              <a:t> </a:t>
            </a:r>
            <a:r>
              <a:rPr lang="en-US" sz="5800" b="1" dirty="0" err="1"/>
              <a:t>ordinamento</a:t>
            </a:r>
            <a:r>
              <a:rPr lang="en-US" sz="5800" b="1" dirty="0"/>
              <a:t> </a:t>
            </a:r>
            <a:r>
              <a:rPr lang="en-US" sz="5800" b="1" dirty="0" err="1"/>
              <a:t>giuridico</a:t>
            </a:r>
            <a:r>
              <a:rPr lang="en-US" sz="5800" b="1" dirty="0"/>
              <a:t> </a:t>
            </a:r>
            <a:r>
              <a:rPr lang="en-US" sz="5800" b="1" dirty="0" err="1"/>
              <a:t>vigente</a:t>
            </a:r>
            <a:r>
              <a:rPr lang="en-US" sz="5800" b="1" dirty="0"/>
              <a:t> al </a:t>
            </a:r>
            <a:r>
              <a:rPr lang="en-US" sz="5800" b="1" dirty="0" err="1"/>
              <a:t>momento</a:t>
            </a:r>
            <a:r>
              <a:rPr lang="en-US" sz="5800" b="1" dirty="0"/>
              <a:t> </a:t>
            </a:r>
            <a:r>
              <a:rPr lang="en-US" sz="5800" b="1" dirty="0" err="1"/>
              <a:t>dell'interpretazione</a:t>
            </a:r>
            <a:r>
              <a:rPr lang="en-US" sz="5800" dirty="0"/>
              <a:t>. </a:t>
            </a:r>
            <a:r>
              <a:rPr lang="en-US" sz="5800" dirty="0" err="1"/>
              <a:t>Nell'ambito</a:t>
            </a:r>
            <a:r>
              <a:rPr lang="en-US" sz="5800" dirty="0"/>
              <a:t> a cui </a:t>
            </a:r>
            <a:r>
              <a:rPr lang="en-US" sz="5800" dirty="0" err="1"/>
              <a:t>si</a:t>
            </a:r>
            <a:r>
              <a:rPr lang="en-US" sz="5800" dirty="0"/>
              <a:t> </a:t>
            </a:r>
            <a:r>
              <a:rPr lang="en-US" sz="5800" dirty="0" err="1"/>
              <a:t>riferisce</a:t>
            </a:r>
            <a:r>
              <a:rPr lang="en-US" sz="5800" dirty="0"/>
              <a:t> il </a:t>
            </a:r>
            <a:r>
              <a:rPr lang="en-US" sz="5800" dirty="0" err="1"/>
              <a:t>presente</a:t>
            </a:r>
            <a:r>
              <a:rPr lang="en-US" sz="5800" dirty="0"/>
              <a:t> </a:t>
            </a:r>
            <a:r>
              <a:rPr lang="en-US" sz="5800" dirty="0" err="1"/>
              <a:t>procedimento</a:t>
            </a:r>
            <a:r>
              <a:rPr lang="en-US" sz="5800" dirty="0"/>
              <a:t>, </a:t>
            </a:r>
            <a:r>
              <a:rPr lang="en-US" sz="5800" dirty="0" err="1"/>
              <a:t>gli</a:t>
            </a:r>
            <a:r>
              <a:rPr lang="en-US" sz="5800" dirty="0"/>
              <a:t> </a:t>
            </a:r>
            <a:r>
              <a:rPr lang="en-US" sz="5800" dirty="0" err="1"/>
              <a:t>ultimi</a:t>
            </a:r>
            <a:r>
              <a:rPr lang="en-US" sz="5800" dirty="0"/>
              <a:t> </a:t>
            </a:r>
            <a:r>
              <a:rPr lang="en-US" sz="5800" dirty="0" err="1"/>
              <a:t>cinquant'anni</a:t>
            </a:r>
            <a:r>
              <a:rPr lang="en-US" sz="5800" dirty="0"/>
              <a:t> […] </a:t>
            </a:r>
            <a:r>
              <a:rPr lang="en-US" sz="5800" dirty="0" err="1"/>
              <a:t>hanno</a:t>
            </a:r>
            <a:r>
              <a:rPr lang="en-US" sz="5800" dirty="0"/>
              <a:t> </a:t>
            </a:r>
            <a:r>
              <a:rPr lang="en-US" sz="5800" dirty="0" err="1"/>
              <a:t>portato</a:t>
            </a:r>
            <a:r>
              <a:rPr lang="en-US" sz="5800" dirty="0"/>
              <a:t> </a:t>
            </a:r>
            <a:r>
              <a:rPr lang="en-US" sz="5800" dirty="0" err="1"/>
              <a:t>importanti</a:t>
            </a:r>
            <a:r>
              <a:rPr lang="en-US" sz="5800" dirty="0"/>
              <a:t> </a:t>
            </a:r>
            <a:r>
              <a:rPr lang="en-US" sz="5800" dirty="0" err="1"/>
              <a:t>sviluppi</a:t>
            </a:r>
            <a:r>
              <a:rPr lang="en-US" sz="5800" dirty="0"/>
              <a:t>. </a:t>
            </a:r>
            <a:r>
              <a:rPr lang="en-US" sz="5800" dirty="0" err="1"/>
              <a:t>Questi</a:t>
            </a:r>
            <a:r>
              <a:rPr lang="en-US" sz="5800" dirty="0"/>
              <a:t> </a:t>
            </a:r>
            <a:r>
              <a:rPr lang="en-US" sz="5800" dirty="0" err="1"/>
              <a:t>sviluppi</a:t>
            </a:r>
            <a:r>
              <a:rPr lang="en-US" sz="5800" dirty="0"/>
              <a:t> </a:t>
            </a:r>
            <a:r>
              <a:rPr lang="en-US" sz="5800" dirty="0" err="1"/>
              <a:t>lasciano</a:t>
            </a:r>
            <a:r>
              <a:rPr lang="en-US" sz="5800" dirty="0"/>
              <a:t> </a:t>
            </a:r>
            <a:r>
              <a:rPr lang="en-US" sz="5800" dirty="0" err="1"/>
              <a:t>pochi</a:t>
            </a:r>
            <a:r>
              <a:rPr lang="en-US" sz="5800" dirty="0"/>
              <a:t> </a:t>
            </a:r>
            <a:r>
              <a:rPr lang="en-US" sz="5800" dirty="0" err="1"/>
              <a:t>dubbi</a:t>
            </a:r>
            <a:r>
              <a:rPr lang="en-US" sz="5800" dirty="0"/>
              <a:t> </a:t>
            </a:r>
            <a:r>
              <a:rPr lang="en-US" sz="5800" dirty="0" err="1"/>
              <a:t>sul</a:t>
            </a:r>
            <a:r>
              <a:rPr lang="en-US" sz="5800" dirty="0"/>
              <a:t> </a:t>
            </a:r>
            <a:r>
              <a:rPr lang="en-US" sz="5800" dirty="0" err="1"/>
              <a:t>fatto</a:t>
            </a:r>
            <a:r>
              <a:rPr lang="en-US" sz="5800" dirty="0"/>
              <a:t> </a:t>
            </a:r>
            <a:r>
              <a:rPr lang="en-US" sz="5800" dirty="0" err="1"/>
              <a:t>che</a:t>
            </a:r>
            <a:r>
              <a:rPr lang="en-US" sz="5800" dirty="0"/>
              <a:t> </a:t>
            </a:r>
            <a:r>
              <a:rPr lang="en-US" sz="5800" dirty="0" err="1"/>
              <a:t>l'obiettivo</a:t>
            </a:r>
            <a:r>
              <a:rPr lang="en-US" sz="5800" dirty="0"/>
              <a:t> ultimo del </a:t>
            </a:r>
            <a:r>
              <a:rPr lang="en-US" sz="5800" dirty="0" err="1"/>
              <a:t>sacro</a:t>
            </a:r>
            <a:r>
              <a:rPr lang="en-US" sz="5800" dirty="0"/>
              <a:t> trust fosse </a:t>
            </a:r>
            <a:r>
              <a:rPr lang="en-US" sz="5800" dirty="0" err="1"/>
              <a:t>l'autodeterminazione</a:t>
            </a:r>
            <a:r>
              <a:rPr lang="en-US" sz="5800" dirty="0"/>
              <a:t> e </a:t>
            </a:r>
            <a:r>
              <a:rPr lang="en-US" sz="5800" dirty="0" err="1"/>
              <a:t>l'indipendenza</a:t>
            </a:r>
            <a:r>
              <a:rPr lang="en-US" sz="5800" dirty="0"/>
              <a:t> </a:t>
            </a:r>
            <a:r>
              <a:rPr lang="en-US" sz="5800" dirty="0" err="1"/>
              <a:t>dei</a:t>
            </a:r>
            <a:r>
              <a:rPr lang="en-US" sz="5800" dirty="0"/>
              <a:t> </a:t>
            </a:r>
            <a:r>
              <a:rPr lang="en-US" sz="5800" dirty="0" err="1"/>
              <a:t>popoli</a:t>
            </a:r>
            <a:r>
              <a:rPr lang="en-US" sz="5800" dirty="0"/>
              <a:t> </a:t>
            </a:r>
            <a:r>
              <a:rPr lang="en-US" sz="5800" dirty="0" err="1"/>
              <a:t>interessati</a:t>
            </a:r>
            <a:r>
              <a:rPr lang="en-US" sz="5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323439"/>
          </a:xfrm>
          <a:prstGeom prst="rect">
            <a:avLst/>
          </a:prstGeom>
          <a:noFill/>
        </p:spPr>
        <p:txBody>
          <a:bodyPr wrap="square">
            <a:spAutoFit/>
          </a:bodyPr>
          <a:lstStyle/>
          <a:p>
            <a:pPr lvl="0" algn="ctr">
              <a:defRPr/>
            </a:pPr>
            <a:r>
              <a:rPr lang="it-IT" sz="4000" i="1" dirty="0"/>
              <a:t>Namibia</a:t>
            </a:r>
          </a:p>
          <a:p>
            <a:pPr lvl="0" algn="ctr">
              <a:defRPr/>
            </a:pPr>
            <a:r>
              <a:rPr lang="it-IT" sz="4000" dirty="0"/>
              <a:t>Parere consultivo della CIG, 1971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2517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Autofit/>
          </a:bodyPr>
          <a:lstStyle/>
          <a:p>
            <a:pPr marL="0" indent="0" algn="just">
              <a:buNone/>
            </a:pPr>
            <a:endParaRPr lang="it-IT" sz="3200" dirty="0"/>
          </a:p>
          <a:p>
            <a:pPr marL="0" indent="0" algn="just">
              <a:buNone/>
            </a:pPr>
            <a:r>
              <a:rPr lang="it-IT" sz="3200" dirty="0"/>
              <a:t>Si può ricorrere a mezzi di interpretazione supplementari, compresi i </a:t>
            </a:r>
            <a:r>
              <a:rPr lang="it-IT" sz="3200" b="1" dirty="0"/>
              <a:t>lavori preparatori del trattato </a:t>
            </a:r>
            <a:r>
              <a:rPr lang="it-IT" sz="3200" dirty="0"/>
              <a:t>e le circostanze della sua conclusione, al fine di confermare il significato risultante dall'applicazione dell'articolo 31, o di determinare il significato quando l'interpretazione ai sensi dell'articolo 31:</a:t>
            </a:r>
          </a:p>
          <a:p>
            <a:pPr marL="742950" indent="-742950" algn="just">
              <a:buFont typeface="+mj-lt"/>
              <a:buAutoNum type="alphaLcPeriod"/>
            </a:pPr>
            <a:r>
              <a:rPr lang="it-IT" sz="3200" dirty="0"/>
              <a:t>lascia il significato ambiguo o oscuro; o
porta a un risultato manifestamente assurdo o irragionevole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32</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8234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E59F49-02F5-5DBE-BC1F-278B8AA0FF79}"/>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00E5DA5-B717-CD0C-812A-58EB1457C6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F4E6619-9AC0-ACE0-6371-9AEF4A4E9D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1511ACF-898A-DCC6-05A6-6A365040C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7D98B9C7-7EDF-A6C8-AD0E-C0B7A4C097EE}"/>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dirty="0"/>
          </a:p>
          <a:p>
            <a:pPr marL="0" indent="0" algn="ctr">
              <a:buNone/>
            </a:pPr>
            <a:r>
              <a:rPr lang="it-IT" sz="4400" dirty="0"/>
              <a:t>interpretazione evolutiva</a:t>
            </a:r>
          </a:p>
        </p:txBody>
      </p:sp>
      <p:sp>
        <p:nvSpPr>
          <p:cNvPr id="7" name="Segnaposto numero diapositiva 6">
            <a:extLst>
              <a:ext uri="{FF2B5EF4-FFF2-40B4-BE49-F238E27FC236}">
                <a16:creationId xmlns:a16="http://schemas.microsoft.com/office/drawing/2014/main" id="{EABC33AA-6680-A2F1-2105-31A830FD58B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18822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5001502"/>
          </a:xfrm>
        </p:spPr>
        <p:txBody>
          <a:bodyPr vert="horz" lIns="91440" tIns="45720" rIns="91440" bIns="45720" rtlCol="0">
            <a:normAutofit/>
          </a:bodyPr>
          <a:lstStyle/>
          <a:p>
            <a:pPr marL="0" indent="0" algn="just">
              <a:buNone/>
            </a:pPr>
            <a:r>
              <a:rPr lang="en-US" sz="1800" dirty="0"/>
              <a:t>9. Il signor Anthony M. Tyrer, </a:t>
            </a:r>
            <a:r>
              <a:rPr lang="en-US" sz="1800" dirty="0" err="1"/>
              <a:t>cittadino</a:t>
            </a:r>
            <a:r>
              <a:rPr lang="en-US" sz="1800" dirty="0"/>
              <a:t> del Regno </a:t>
            </a:r>
            <a:r>
              <a:rPr lang="en-US" sz="1800" dirty="0" err="1"/>
              <a:t>Unito</a:t>
            </a:r>
            <a:r>
              <a:rPr lang="en-US" sz="1800" dirty="0"/>
              <a:t> </a:t>
            </a:r>
            <a:r>
              <a:rPr lang="en-US" sz="1800" dirty="0" err="1"/>
              <a:t>nato</a:t>
            </a:r>
            <a:r>
              <a:rPr lang="en-US" sz="1800" dirty="0"/>
              <a:t> il 21 </a:t>
            </a:r>
            <a:r>
              <a:rPr lang="en-US" sz="1800" dirty="0" err="1"/>
              <a:t>settembre</a:t>
            </a:r>
            <a:r>
              <a:rPr lang="en-US" sz="1800" dirty="0"/>
              <a:t> 1956, </a:t>
            </a:r>
            <a:r>
              <a:rPr lang="en-US" sz="1800" dirty="0" err="1"/>
              <a:t>risiede</a:t>
            </a:r>
            <a:r>
              <a:rPr lang="en-US" sz="1800" dirty="0"/>
              <a:t> a Castletown, Isola di Man. Il 7 </a:t>
            </a:r>
            <a:r>
              <a:rPr lang="en-US" sz="1800" dirty="0" err="1"/>
              <a:t>marzo</a:t>
            </a:r>
            <a:r>
              <a:rPr lang="en-US" sz="1800" dirty="0"/>
              <a:t> 1972, </a:t>
            </a:r>
            <a:r>
              <a:rPr lang="en-US" sz="1800" dirty="0" err="1"/>
              <a:t>all'epoca</a:t>
            </a:r>
            <a:r>
              <a:rPr lang="en-US" sz="1800" dirty="0"/>
              <a:t> di 15 anni e di buona </a:t>
            </a:r>
            <a:r>
              <a:rPr lang="en-US" sz="1800" dirty="0" err="1"/>
              <a:t>reputazione</a:t>
            </a:r>
            <a:r>
              <a:rPr lang="en-US" sz="1800" dirty="0"/>
              <a:t> </a:t>
            </a:r>
            <a:r>
              <a:rPr lang="en-US" sz="1800" dirty="0" err="1"/>
              <a:t>precedente</a:t>
            </a:r>
            <a:r>
              <a:rPr lang="en-US" sz="1800" dirty="0"/>
              <a:t>, </a:t>
            </a:r>
            <a:r>
              <a:rPr lang="en-US" sz="1800" dirty="0" err="1"/>
              <a:t>si</a:t>
            </a:r>
            <a:r>
              <a:rPr lang="en-US" sz="1800" dirty="0"/>
              <a:t> </a:t>
            </a:r>
            <a:r>
              <a:rPr lang="en-US" sz="1800" dirty="0" err="1"/>
              <a:t>dichiarò</a:t>
            </a:r>
            <a:r>
              <a:rPr lang="en-US" sz="1800" dirty="0"/>
              <a:t> </a:t>
            </a:r>
            <a:r>
              <a:rPr lang="en-US" sz="1800" dirty="0" err="1"/>
              <a:t>colpevole</a:t>
            </a:r>
            <a:r>
              <a:rPr lang="en-US" sz="1800" dirty="0"/>
              <a:t> </a:t>
            </a:r>
            <a:r>
              <a:rPr lang="en-US" sz="1800" dirty="0" err="1"/>
              <a:t>davanti</a:t>
            </a:r>
            <a:r>
              <a:rPr lang="en-US" sz="1800" dirty="0"/>
              <a:t> al </a:t>
            </a:r>
            <a:r>
              <a:rPr lang="en-US" sz="1800" dirty="0" err="1"/>
              <a:t>tribunale</a:t>
            </a:r>
            <a:r>
              <a:rPr lang="en-US" sz="1800" dirty="0"/>
              <a:t> </a:t>
            </a:r>
            <a:r>
              <a:rPr lang="en-US" sz="1800" dirty="0" err="1"/>
              <a:t>minorile</a:t>
            </a:r>
            <a:r>
              <a:rPr lang="en-US" sz="1800" dirty="0"/>
              <a:t> locale di </a:t>
            </a:r>
            <a:r>
              <a:rPr lang="en-US" sz="1800" dirty="0" err="1"/>
              <a:t>aggressione</a:t>
            </a:r>
            <a:r>
              <a:rPr lang="en-US" sz="1800" dirty="0"/>
              <a:t> </a:t>
            </a:r>
            <a:r>
              <a:rPr lang="en-US" sz="1800" dirty="0" err="1"/>
              <a:t>illecita</a:t>
            </a:r>
            <a:r>
              <a:rPr lang="en-US" sz="1800" dirty="0"/>
              <a:t> </a:t>
            </a:r>
            <a:r>
              <a:rPr lang="en-US" sz="1800" dirty="0" err="1"/>
              <a:t>che</a:t>
            </a:r>
            <a:r>
              <a:rPr lang="en-US" sz="1800" dirty="0"/>
              <a:t> </a:t>
            </a:r>
            <a:r>
              <a:rPr lang="en-US" sz="1800" dirty="0" err="1"/>
              <a:t>aveva</a:t>
            </a:r>
            <a:r>
              <a:rPr lang="en-US" sz="1800" dirty="0"/>
              <a:t> </a:t>
            </a:r>
            <a:r>
              <a:rPr lang="en-US" sz="1800" dirty="0" err="1"/>
              <a:t>causato</a:t>
            </a:r>
            <a:r>
              <a:rPr lang="en-US" sz="1800" dirty="0"/>
              <a:t> </a:t>
            </a:r>
            <a:r>
              <a:rPr lang="en-US" sz="1800" dirty="0" err="1"/>
              <a:t>lesioni</a:t>
            </a:r>
            <a:r>
              <a:rPr lang="en-US" sz="1800" dirty="0"/>
              <a:t> </a:t>
            </a:r>
            <a:r>
              <a:rPr lang="en-US" sz="1800" dirty="0" err="1"/>
              <a:t>personali</a:t>
            </a:r>
            <a:r>
              <a:rPr lang="en-US" sz="1800" dirty="0"/>
              <a:t> a uno </a:t>
            </a:r>
            <a:r>
              <a:rPr lang="en-US" sz="1800" dirty="0" err="1"/>
              <a:t>studente</a:t>
            </a:r>
            <a:r>
              <a:rPr lang="en-US" sz="1800" dirty="0"/>
              <a:t> </a:t>
            </a:r>
            <a:r>
              <a:rPr lang="en-US" sz="1800" dirty="0" err="1"/>
              <a:t>più</a:t>
            </a:r>
            <a:r>
              <a:rPr lang="en-US" sz="1800" dirty="0"/>
              <a:t> </a:t>
            </a:r>
            <a:r>
              <a:rPr lang="en-US" sz="1800" dirty="0" err="1"/>
              <a:t>anziano</a:t>
            </a:r>
            <a:r>
              <a:rPr lang="en-US" sz="1800" dirty="0"/>
              <a:t> della </a:t>
            </a:r>
            <a:r>
              <a:rPr lang="en-US" sz="1800" dirty="0" err="1"/>
              <a:t>sua</a:t>
            </a:r>
            <a:r>
              <a:rPr lang="en-US" sz="1800" dirty="0"/>
              <a:t> </a:t>
            </a:r>
            <a:r>
              <a:rPr lang="en-US" sz="1800" dirty="0" err="1"/>
              <a:t>scuola</a:t>
            </a:r>
            <a:r>
              <a:rPr lang="en-US" sz="1800" dirty="0"/>
              <a:t>. […] Il </a:t>
            </a:r>
            <a:r>
              <a:rPr lang="en-US" sz="1800" dirty="0" err="1"/>
              <a:t>richiedente</a:t>
            </a:r>
            <a:r>
              <a:rPr lang="en-US" sz="1800" dirty="0"/>
              <a:t> </a:t>
            </a:r>
            <a:r>
              <a:rPr lang="en-US" sz="1800" dirty="0" err="1"/>
              <a:t>è</a:t>
            </a:r>
            <a:r>
              <a:rPr lang="en-US" sz="1800" dirty="0"/>
              <a:t> </a:t>
            </a:r>
            <a:r>
              <a:rPr lang="en-US" sz="1800" dirty="0" err="1"/>
              <a:t>stato</a:t>
            </a:r>
            <a:r>
              <a:rPr lang="en-US" sz="1800" dirty="0"/>
              <a:t> </a:t>
            </a:r>
            <a:r>
              <a:rPr lang="en-US" sz="1800" dirty="0" err="1"/>
              <a:t>condannato</a:t>
            </a:r>
            <a:r>
              <a:rPr lang="en-US" sz="1800" dirty="0"/>
              <a:t> lo </a:t>
            </a:r>
            <a:r>
              <a:rPr lang="en-US" sz="1800" dirty="0" err="1"/>
              <a:t>stesso</a:t>
            </a:r>
            <a:r>
              <a:rPr lang="en-US" sz="1800" dirty="0"/>
              <a:t> </a:t>
            </a:r>
            <a:r>
              <a:rPr lang="en-US" sz="1800" dirty="0" err="1"/>
              <a:t>giorno</a:t>
            </a:r>
            <a:r>
              <a:rPr lang="en-US" sz="1800" dirty="0"/>
              <a:t> a </a:t>
            </a:r>
            <a:r>
              <a:rPr lang="en-US" sz="1800" dirty="0" err="1"/>
              <a:t>tre</a:t>
            </a:r>
            <a:r>
              <a:rPr lang="en-US" sz="1800" dirty="0"/>
              <a:t> </a:t>
            </a:r>
            <a:r>
              <a:rPr lang="en-US" sz="1800" dirty="0" err="1"/>
              <a:t>colpi</a:t>
            </a:r>
            <a:r>
              <a:rPr lang="en-US" sz="1800" dirty="0"/>
              <a:t> di </a:t>
            </a:r>
            <a:r>
              <a:rPr lang="en-US" sz="1800" dirty="0" err="1"/>
              <a:t>betulla</a:t>
            </a:r>
            <a:r>
              <a:rPr lang="en-US" sz="1800" dirty="0"/>
              <a:t> in </a:t>
            </a:r>
            <a:r>
              <a:rPr lang="en-US" sz="1800" dirty="0" err="1"/>
              <a:t>conformità</a:t>
            </a:r>
            <a:r>
              <a:rPr lang="en-US" sz="1800" dirty="0"/>
              <a:t> con la </a:t>
            </a:r>
            <a:r>
              <a:rPr lang="en-US" sz="1800" dirty="0" err="1"/>
              <a:t>legislazione</a:t>
            </a:r>
            <a:r>
              <a:rPr lang="en-US" sz="1800" dirty="0"/>
              <a:t> </a:t>
            </a:r>
            <a:r>
              <a:rPr lang="en-US" sz="1800" dirty="0" err="1"/>
              <a:t>pertinente</a:t>
            </a:r>
            <a:r>
              <a:rPr lang="en-US" sz="1800" dirty="0"/>
              <a:t> (</a:t>
            </a:r>
            <a:r>
              <a:rPr lang="en-US" sz="1800" dirty="0" err="1"/>
              <a:t>vedi</a:t>
            </a:r>
            <a:r>
              <a:rPr lang="en-US" sz="1800" dirty="0"/>
              <a:t> </a:t>
            </a:r>
            <a:r>
              <a:rPr lang="en-US" sz="1800" dirty="0" err="1"/>
              <a:t>paragrafo</a:t>
            </a:r>
            <a:r>
              <a:rPr lang="en-US" sz="1800" dirty="0"/>
              <a:t> 11 sotto).
</a:t>
            </a:r>
            <a:r>
              <a:rPr lang="en-US" sz="1800" dirty="0" err="1"/>
              <a:t>Fece</a:t>
            </a:r>
            <a:r>
              <a:rPr lang="en-US" sz="1800" dirty="0"/>
              <a:t> </a:t>
            </a:r>
            <a:r>
              <a:rPr lang="en-US" sz="1800" dirty="0" err="1"/>
              <a:t>appello</a:t>
            </a:r>
            <a:r>
              <a:rPr lang="en-US" sz="1800" dirty="0"/>
              <a:t> </a:t>
            </a:r>
            <a:r>
              <a:rPr lang="en-US" sz="1800" dirty="0" err="1"/>
              <a:t>contro</a:t>
            </a:r>
            <a:r>
              <a:rPr lang="en-US" sz="1800" dirty="0"/>
              <a:t> la </a:t>
            </a:r>
            <a:r>
              <a:rPr lang="en-US" sz="1800" dirty="0" err="1"/>
              <a:t>sentenza</a:t>
            </a:r>
            <a:r>
              <a:rPr lang="en-US" sz="1800" dirty="0"/>
              <a:t> </a:t>
            </a:r>
            <a:r>
              <a:rPr lang="en-US" sz="1800" dirty="0" err="1"/>
              <a:t>presso</a:t>
            </a:r>
            <a:r>
              <a:rPr lang="en-US" sz="1800" dirty="0"/>
              <a:t> la </a:t>
            </a:r>
            <a:r>
              <a:rPr lang="en-US" sz="1800" dirty="0" err="1"/>
              <a:t>Divisione</a:t>
            </a:r>
            <a:r>
              <a:rPr lang="en-US" sz="1800" dirty="0"/>
              <a:t> </a:t>
            </a:r>
            <a:r>
              <a:rPr lang="en-US" sz="1800" dirty="0" err="1"/>
              <a:t>dello</a:t>
            </a:r>
            <a:r>
              <a:rPr lang="en-US" sz="1800" dirty="0"/>
              <a:t> Staff del Governo </a:t>
            </a:r>
            <a:r>
              <a:rPr lang="en-US" sz="1800" dirty="0" err="1"/>
              <a:t>dell'Alta</a:t>
            </a:r>
            <a:r>
              <a:rPr lang="en-US" sz="1800" dirty="0"/>
              <a:t> Corte di </a:t>
            </a:r>
            <a:r>
              <a:rPr lang="en-US" sz="1800" dirty="0" err="1"/>
              <a:t>Giustizia</a:t>
            </a:r>
            <a:r>
              <a:rPr lang="en-US" sz="1800" dirty="0"/>
              <a:t> </a:t>
            </a:r>
            <a:r>
              <a:rPr lang="en-US" sz="1800" dirty="0" err="1"/>
              <a:t>dell'Isola</a:t>
            </a:r>
            <a:r>
              <a:rPr lang="en-US" sz="1800" dirty="0"/>
              <a:t> di Man. </a:t>
            </a:r>
            <a:r>
              <a:rPr lang="en-US" sz="1800" dirty="0" err="1"/>
              <a:t>L'appello</a:t>
            </a:r>
            <a:r>
              <a:rPr lang="en-US" sz="1800" dirty="0"/>
              <a:t> fu </a:t>
            </a:r>
            <a:r>
              <a:rPr lang="en-US" sz="1800" dirty="0" err="1"/>
              <a:t>esaminato</a:t>
            </a:r>
            <a:r>
              <a:rPr lang="en-US" sz="1800" dirty="0"/>
              <a:t> e </a:t>
            </a:r>
            <a:r>
              <a:rPr lang="en-US" sz="1800" dirty="0" err="1"/>
              <a:t>respinto</a:t>
            </a:r>
            <a:r>
              <a:rPr lang="en-US" sz="1800" dirty="0"/>
              <a:t> </a:t>
            </a:r>
            <a:r>
              <a:rPr lang="en-US" sz="1800" dirty="0" err="1"/>
              <a:t>nel</a:t>
            </a:r>
            <a:r>
              <a:rPr lang="en-US" sz="1800" dirty="0"/>
              <a:t> </a:t>
            </a:r>
            <a:r>
              <a:rPr lang="en-US" sz="1800" dirty="0" err="1"/>
              <a:t>pomeriggio</a:t>
            </a:r>
            <a:r>
              <a:rPr lang="en-US" sz="1800" dirty="0"/>
              <a:t> del 28 </a:t>
            </a:r>
            <a:r>
              <a:rPr lang="en-US" sz="1800" dirty="0" err="1"/>
              <a:t>aprile</a:t>
            </a:r>
            <a:r>
              <a:rPr lang="en-US" sz="1800" dirty="0"/>
              <a:t> 1972. La Corte ha ritenuto </a:t>
            </a:r>
            <a:r>
              <a:rPr lang="en-US" sz="1800" dirty="0" err="1"/>
              <a:t>che</a:t>
            </a:r>
            <a:r>
              <a:rPr lang="en-US" sz="1800" dirty="0"/>
              <a:t> </a:t>
            </a:r>
            <a:r>
              <a:rPr lang="en-US" sz="1800" dirty="0" err="1"/>
              <a:t>un'aggressione</a:t>
            </a:r>
            <a:r>
              <a:rPr lang="en-US" sz="1800" dirty="0"/>
              <a:t> non </a:t>
            </a:r>
            <a:r>
              <a:rPr lang="en-US" sz="1800" dirty="0" err="1"/>
              <a:t>provocata</a:t>
            </a:r>
            <a:r>
              <a:rPr lang="en-US" sz="1800" dirty="0"/>
              <a:t> </a:t>
            </a:r>
            <a:r>
              <a:rPr lang="en-US" sz="1800" dirty="0" err="1"/>
              <a:t>che</a:t>
            </a:r>
            <a:r>
              <a:rPr lang="en-US" sz="1800" dirty="0"/>
              <a:t> </a:t>
            </a:r>
            <a:r>
              <a:rPr lang="en-US" sz="1800" dirty="0" err="1"/>
              <a:t>causava</a:t>
            </a:r>
            <a:r>
              <a:rPr lang="en-US" sz="1800" dirty="0"/>
              <a:t> </a:t>
            </a:r>
            <a:r>
              <a:rPr lang="en-US" sz="1800" dirty="0" err="1"/>
              <a:t>danni</a:t>
            </a:r>
            <a:r>
              <a:rPr lang="en-US" sz="1800" dirty="0"/>
              <a:t> </a:t>
            </a:r>
            <a:r>
              <a:rPr lang="en-US" sz="1800" dirty="0" err="1"/>
              <a:t>fisici</a:t>
            </a:r>
            <a:r>
              <a:rPr lang="en-US" sz="1800" dirty="0"/>
              <a:t> </a:t>
            </a:r>
            <a:r>
              <a:rPr lang="en-US" sz="1800" dirty="0" err="1"/>
              <a:t>effettivi</a:t>
            </a:r>
            <a:r>
              <a:rPr lang="en-US" sz="1800" dirty="0"/>
              <a:t> fosse sempre molto grave e </a:t>
            </a:r>
            <a:r>
              <a:rPr lang="en-US" sz="1800" dirty="0" err="1"/>
              <a:t>che</a:t>
            </a:r>
            <a:r>
              <a:rPr lang="en-US" sz="1800" dirty="0"/>
              <a:t> non vi </a:t>
            </a:r>
            <a:r>
              <a:rPr lang="en-US" sz="1800" dirty="0" err="1"/>
              <a:t>fossero</a:t>
            </a:r>
            <a:r>
              <a:rPr lang="en-US" sz="1800" dirty="0"/>
              <a:t> </a:t>
            </a:r>
            <a:r>
              <a:rPr lang="en-US" sz="1800" dirty="0" err="1"/>
              <a:t>motivi</a:t>
            </a:r>
            <a:r>
              <a:rPr lang="en-US" sz="1800" dirty="0"/>
              <a:t> per </a:t>
            </a:r>
            <a:r>
              <a:rPr lang="en-US" sz="1800" dirty="0" err="1"/>
              <a:t>interferire</a:t>
            </a:r>
            <a:r>
              <a:rPr lang="en-US" sz="1800" dirty="0"/>
              <a:t> con la </a:t>
            </a:r>
            <a:r>
              <a:rPr lang="en-US" sz="1800" dirty="0" err="1"/>
              <a:t>pena</a:t>
            </a:r>
            <a:r>
              <a:rPr lang="en-US" sz="1800" dirty="0"/>
              <a:t>. Il </a:t>
            </a:r>
            <a:r>
              <a:rPr lang="en-US" sz="1800" dirty="0" err="1"/>
              <a:t>tribunale</a:t>
            </a:r>
            <a:r>
              <a:rPr lang="en-US" sz="1800" dirty="0"/>
              <a:t> </a:t>
            </a:r>
            <a:r>
              <a:rPr lang="en-US" sz="1800" dirty="0" err="1"/>
              <a:t>aveva</a:t>
            </a:r>
            <a:r>
              <a:rPr lang="en-US" sz="1800" dirty="0"/>
              <a:t> </a:t>
            </a:r>
            <a:r>
              <a:rPr lang="en-US" sz="1800" dirty="0" err="1"/>
              <a:t>ordinato</a:t>
            </a:r>
            <a:r>
              <a:rPr lang="en-US" sz="1800" dirty="0"/>
              <a:t> </a:t>
            </a:r>
            <a:r>
              <a:rPr lang="en-US" sz="1800" dirty="0" err="1"/>
              <a:t>che</a:t>
            </a:r>
            <a:r>
              <a:rPr lang="en-US" sz="1800" dirty="0"/>
              <a:t> il </a:t>
            </a:r>
            <a:r>
              <a:rPr lang="en-US" sz="1800" dirty="0" err="1"/>
              <a:t>richiedente</a:t>
            </a:r>
            <a:r>
              <a:rPr lang="en-US" sz="1800" dirty="0"/>
              <a:t> fosse </a:t>
            </a:r>
            <a:r>
              <a:rPr lang="en-US" sz="1800" dirty="0" err="1"/>
              <a:t>esaminato</a:t>
            </a:r>
            <a:r>
              <a:rPr lang="en-US" sz="1800" dirty="0"/>
              <a:t> </a:t>
            </a:r>
            <a:r>
              <a:rPr lang="en-US" sz="1800" dirty="0" err="1"/>
              <a:t>medicamente</a:t>
            </a:r>
            <a:r>
              <a:rPr lang="en-US" sz="1800" dirty="0"/>
              <a:t> la </a:t>
            </a:r>
            <a:r>
              <a:rPr lang="en-US" sz="1800" dirty="0" err="1"/>
              <a:t>mattina</a:t>
            </a:r>
            <a:r>
              <a:rPr lang="en-US" sz="1800" dirty="0"/>
              <a:t> </a:t>
            </a:r>
            <a:r>
              <a:rPr lang="en-US" sz="1800" dirty="0" err="1"/>
              <a:t>dello</a:t>
            </a:r>
            <a:r>
              <a:rPr lang="en-US" sz="1800" dirty="0"/>
              <a:t> </a:t>
            </a:r>
            <a:r>
              <a:rPr lang="en-US" sz="1800" dirty="0" err="1"/>
              <a:t>stesso</a:t>
            </a:r>
            <a:r>
              <a:rPr lang="en-US" sz="1800" dirty="0"/>
              <a:t> </a:t>
            </a:r>
            <a:r>
              <a:rPr lang="en-US" sz="1800" dirty="0" err="1"/>
              <a:t>giorno</a:t>
            </a:r>
            <a:r>
              <a:rPr lang="en-US" sz="1800" dirty="0"/>
              <a:t> e </a:t>
            </a:r>
            <a:r>
              <a:rPr lang="en-US" sz="1800" dirty="0" err="1"/>
              <a:t>aveva</a:t>
            </a:r>
            <a:r>
              <a:rPr lang="en-US" sz="1800" dirty="0"/>
              <a:t> </a:t>
            </a:r>
            <a:r>
              <a:rPr lang="en-US" sz="1800" dirty="0" err="1"/>
              <a:t>davanti</a:t>
            </a:r>
            <a:r>
              <a:rPr lang="en-US" sz="1800" dirty="0"/>
              <a:t> a </a:t>
            </a:r>
            <a:r>
              <a:rPr lang="en-US" sz="1800" dirty="0" err="1"/>
              <a:t>sé</a:t>
            </a:r>
            <a:r>
              <a:rPr lang="en-US" sz="1800" dirty="0"/>
              <a:t> un </a:t>
            </a:r>
            <a:r>
              <a:rPr lang="en-US" sz="1800" dirty="0" err="1"/>
              <a:t>referto</a:t>
            </a:r>
            <a:r>
              <a:rPr lang="en-US" sz="1800" dirty="0"/>
              <a:t> medico </a:t>
            </a:r>
            <a:r>
              <a:rPr lang="en-US" sz="1800" dirty="0" err="1"/>
              <a:t>che</a:t>
            </a:r>
            <a:r>
              <a:rPr lang="en-US" sz="1800" dirty="0"/>
              <a:t> </a:t>
            </a:r>
            <a:r>
              <a:rPr lang="en-US" sz="1800" dirty="0" err="1"/>
              <a:t>attestava</a:t>
            </a:r>
            <a:r>
              <a:rPr lang="en-US" sz="1800" dirty="0"/>
              <a:t> </a:t>
            </a:r>
            <a:r>
              <a:rPr lang="en-US" sz="1800" dirty="0" err="1"/>
              <a:t>che</a:t>
            </a:r>
            <a:r>
              <a:rPr lang="en-US" sz="1800" dirty="0"/>
              <a:t> il </a:t>
            </a:r>
            <a:r>
              <a:rPr lang="en-US" sz="1800" dirty="0" err="1"/>
              <a:t>richiedente</a:t>
            </a:r>
            <a:r>
              <a:rPr lang="en-US" sz="1800" dirty="0"/>
              <a:t> era </a:t>
            </a:r>
            <a:r>
              <a:rPr lang="en-US" sz="1800" dirty="0" err="1"/>
              <a:t>idoneo</a:t>
            </a:r>
            <a:r>
              <a:rPr lang="en-US" sz="1800" dirty="0"/>
              <a:t> a </a:t>
            </a:r>
            <a:r>
              <a:rPr lang="en-US" sz="1800" dirty="0" err="1"/>
              <a:t>ricevere</a:t>
            </a:r>
            <a:r>
              <a:rPr lang="en-US" sz="1800" dirty="0"/>
              <a:t> la </a:t>
            </a:r>
            <a:r>
              <a:rPr lang="en-US" sz="1800" dirty="0" err="1"/>
              <a:t>pena</a:t>
            </a:r>
            <a:r>
              <a:rPr lang="en-US" sz="1800" dirty="0"/>
              <a:t>.
10. Dopo aver </a:t>
            </a:r>
            <a:r>
              <a:rPr lang="en-US" sz="1800" dirty="0" err="1"/>
              <a:t>aspettato</a:t>
            </a:r>
            <a:r>
              <a:rPr lang="en-US" sz="1800" dirty="0"/>
              <a:t> a </a:t>
            </a:r>
            <a:r>
              <a:rPr lang="en-US" sz="1800" dirty="0" err="1"/>
              <a:t>lungo</a:t>
            </a:r>
            <a:r>
              <a:rPr lang="en-US" sz="1800" dirty="0"/>
              <a:t> in </a:t>
            </a:r>
            <a:r>
              <a:rPr lang="en-US" sz="1800" dirty="0" err="1"/>
              <a:t>una</a:t>
            </a:r>
            <a:r>
              <a:rPr lang="en-US" sz="1800" dirty="0"/>
              <a:t> </a:t>
            </a:r>
            <a:r>
              <a:rPr lang="en-US" sz="1800" dirty="0" err="1"/>
              <a:t>stazione</a:t>
            </a:r>
            <a:r>
              <a:rPr lang="en-US" sz="1800" dirty="0"/>
              <a:t> di </a:t>
            </a:r>
            <a:r>
              <a:rPr lang="en-US" sz="1800" dirty="0" err="1"/>
              <a:t>polizia</a:t>
            </a:r>
            <a:r>
              <a:rPr lang="en-US" sz="1800" dirty="0"/>
              <a:t> </a:t>
            </a:r>
            <a:r>
              <a:rPr lang="en-US" sz="1800" dirty="0" err="1"/>
              <a:t>l'arrivo</a:t>
            </a:r>
            <a:r>
              <a:rPr lang="en-US" sz="1800" dirty="0"/>
              <a:t> di un medico, il signor Tyrer </a:t>
            </a:r>
            <a:r>
              <a:rPr lang="en-US" sz="1800" dirty="0" err="1"/>
              <a:t>è</a:t>
            </a:r>
            <a:r>
              <a:rPr lang="en-US" sz="1800" dirty="0"/>
              <a:t> </a:t>
            </a:r>
            <a:r>
              <a:rPr lang="en-US" sz="1800" dirty="0" err="1"/>
              <a:t>stato</a:t>
            </a:r>
            <a:r>
              <a:rPr lang="en-US" sz="1800" dirty="0"/>
              <a:t> </a:t>
            </a:r>
            <a:r>
              <a:rPr lang="en-US" sz="1800" dirty="0" err="1"/>
              <a:t>frustato</a:t>
            </a:r>
            <a:r>
              <a:rPr lang="en-US" sz="1800" dirty="0"/>
              <a:t> con la </a:t>
            </a:r>
            <a:r>
              <a:rPr lang="en-US" sz="1800" dirty="0" err="1"/>
              <a:t>betulla</a:t>
            </a:r>
            <a:r>
              <a:rPr lang="en-US" sz="1800" dirty="0"/>
              <a:t> </a:t>
            </a:r>
            <a:r>
              <a:rPr lang="en-US" sz="1800" dirty="0" err="1"/>
              <a:t>nel</a:t>
            </a:r>
            <a:r>
              <a:rPr lang="en-US" sz="1800" dirty="0"/>
              <a:t> tardo </a:t>
            </a:r>
            <a:r>
              <a:rPr lang="en-US" sz="1800" dirty="0" err="1"/>
              <a:t>pomeriggio</a:t>
            </a:r>
            <a:r>
              <a:rPr lang="en-US" sz="1800" dirty="0"/>
              <a:t> </a:t>
            </a:r>
            <a:r>
              <a:rPr lang="en-US" sz="1800" dirty="0" err="1"/>
              <a:t>dello</a:t>
            </a:r>
            <a:r>
              <a:rPr lang="en-US" sz="1800" dirty="0"/>
              <a:t> </a:t>
            </a:r>
            <a:r>
              <a:rPr lang="en-US" sz="1800" dirty="0" err="1"/>
              <a:t>stesso</a:t>
            </a:r>
            <a:r>
              <a:rPr lang="en-US" sz="1800" dirty="0"/>
              <a:t> </a:t>
            </a:r>
            <a:r>
              <a:rPr lang="en-US" sz="1800" dirty="0" err="1"/>
              <a:t>giorno</a:t>
            </a:r>
            <a:r>
              <a:rPr lang="en-US" sz="1800" dirty="0"/>
              <a:t>. </a:t>
            </a:r>
            <a:r>
              <a:rPr lang="en-US" sz="1800" dirty="0" err="1"/>
              <a:t>Erano</a:t>
            </a:r>
            <a:r>
              <a:rPr lang="en-US" sz="1800" dirty="0"/>
              <a:t> </a:t>
            </a:r>
            <a:r>
              <a:rPr lang="en-US" sz="1800" dirty="0" err="1"/>
              <a:t>presenti</a:t>
            </a:r>
            <a:r>
              <a:rPr lang="en-US" sz="1800" dirty="0"/>
              <a:t> </a:t>
            </a:r>
            <a:r>
              <a:rPr lang="en-US" sz="1800" dirty="0" err="1"/>
              <a:t>suo</a:t>
            </a:r>
            <a:r>
              <a:rPr lang="en-US" sz="1800" dirty="0"/>
              <a:t> padre e un medico. Il </a:t>
            </a:r>
            <a:r>
              <a:rPr lang="en-US" sz="1800" dirty="0" err="1"/>
              <a:t>richiedente</a:t>
            </a:r>
            <a:r>
              <a:rPr lang="en-US" sz="1800" dirty="0"/>
              <a:t> fu </a:t>
            </a:r>
            <a:r>
              <a:rPr lang="en-US" sz="1800" dirty="0" err="1"/>
              <a:t>costretto</a:t>
            </a:r>
            <a:r>
              <a:rPr lang="en-US" sz="1800" dirty="0"/>
              <a:t> a </a:t>
            </a:r>
            <a:r>
              <a:rPr lang="en-US" sz="1800" dirty="0" err="1"/>
              <a:t>scendere</a:t>
            </a:r>
            <a:r>
              <a:rPr lang="en-US" sz="1800" dirty="0"/>
              <a:t> </a:t>
            </a:r>
            <a:r>
              <a:rPr lang="en-US" sz="1800" dirty="0" err="1"/>
              <a:t>pantaloni</a:t>
            </a:r>
            <a:r>
              <a:rPr lang="en-US" sz="1800" dirty="0"/>
              <a:t> e </a:t>
            </a:r>
            <a:r>
              <a:rPr lang="en-US" sz="1800" dirty="0" err="1"/>
              <a:t>mutande</a:t>
            </a:r>
            <a:r>
              <a:rPr lang="en-US" sz="1800" dirty="0"/>
              <a:t> e </a:t>
            </a:r>
            <a:r>
              <a:rPr lang="en-US" sz="1800" dirty="0" err="1"/>
              <a:t>chinarsi</a:t>
            </a:r>
            <a:r>
              <a:rPr lang="en-US" sz="1800" dirty="0"/>
              <a:t> </a:t>
            </a:r>
            <a:r>
              <a:rPr lang="en-US" sz="1800" dirty="0" err="1"/>
              <a:t>su</a:t>
            </a:r>
            <a:r>
              <a:rPr lang="en-US" sz="1800" dirty="0"/>
              <a:t> un </a:t>
            </a:r>
            <a:r>
              <a:rPr lang="en-US" sz="1800" dirty="0" err="1"/>
              <a:t>tavolo</a:t>
            </a:r>
            <a:r>
              <a:rPr lang="en-US" sz="1800" dirty="0"/>
              <a:t>; fu </a:t>
            </a:r>
            <a:r>
              <a:rPr lang="en-US" sz="1800" dirty="0" err="1"/>
              <a:t>trattenuto</a:t>
            </a:r>
            <a:r>
              <a:rPr lang="en-US" sz="1800" dirty="0"/>
              <a:t> da due </a:t>
            </a:r>
            <a:r>
              <a:rPr lang="en-US" sz="1800" dirty="0" err="1"/>
              <a:t>poliziotti</a:t>
            </a:r>
            <a:r>
              <a:rPr lang="en-US" sz="1800" dirty="0"/>
              <a:t> </a:t>
            </a:r>
            <a:r>
              <a:rPr lang="en-US" sz="1800" dirty="0" err="1"/>
              <a:t>mentre</a:t>
            </a:r>
            <a:r>
              <a:rPr lang="en-US" sz="1800" dirty="0"/>
              <a:t> un </a:t>
            </a:r>
            <a:r>
              <a:rPr lang="en-US" sz="1800" dirty="0" err="1"/>
              <a:t>terzo</a:t>
            </a:r>
            <a:r>
              <a:rPr lang="en-US" sz="1800" dirty="0"/>
              <a:t> </a:t>
            </a:r>
            <a:r>
              <a:rPr lang="en-US" sz="1800" dirty="0" err="1"/>
              <a:t>infliggeva</a:t>
            </a:r>
            <a:r>
              <a:rPr lang="en-US" sz="1800" dirty="0"/>
              <a:t> la </a:t>
            </a:r>
            <a:r>
              <a:rPr lang="en-US" sz="1800" dirty="0" err="1"/>
              <a:t>punizione</a:t>
            </a:r>
            <a:r>
              <a:rPr lang="en-US" sz="1800" dirty="0"/>
              <a:t>, con </a:t>
            </a:r>
            <a:r>
              <a:rPr lang="en-US" sz="1800" dirty="0" err="1"/>
              <a:t>pezzi</a:t>
            </a:r>
            <a:r>
              <a:rPr lang="en-US" sz="1800" dirty="0"/>
              <a:t> di </a:t>
            </a:r>
            <a:r>
              <a:rPr lang="en-US" sz="1800" dirty="0" err="1"/>
              <a:t>betulla</a:t>
            </a:r>
            <a:r>
              <a:rPr lang="en-US" sz="1800" dirty="0"/>
              <a:t> </a:t>
            </a:r>
            <a:r>
              <a:rPr lang="en-US" sz="1800" dirty="0" err="1"/>
              <a:t>spezzati</a:t>
            </a:r>
            <a:r>
              <a:rPr lang="en-US" sz="1800" dirty="0"/>
              <a:t> al primo </a:t>
            </a:r>
            <a:r>
              <a:rPr lang="en-US" sz="1800" dirty="0" err="1"/>
              <a:t>colpo</a:t>
            </a:r>
            <a:r>
              <a:rPr lang="en-US" sz="1800" dirty="0"/>
              <a:t>. Il padre del </a:t>
            </a:r>
            <a:r>
              <a:rPr lang="en-US" sz="1800" dirty="0" err="1"/>
              <a:t>richiedente</a:t>
            </a:r>
            <a:r>
              <a:rPr lang="en-US" sz="1800" dirty="0"/>
              <a:t> perse </a:t>
            </a:r>
            <a:r>
              <a:rPr lang="en-US" sz="1800" dirty="0" err="1"/>
              <a:t>l'autocontrollo</a:t>
            </a:r>
            <a:r>
              <a:rPr lang="en-US" sz="1800" dirty="0"/>
              <a:t> e, dopo il </a:t>
            </a:r>
            <a:r>
              <a:rPr lang="en-US" sz="1800" dirty="0" err="1"/>
              <a:t>terzo</a:t>
            </a:r>
            <a:r>
              <a:rPr lang="en-US" sz="1800" dirty="0"/>
              <a:t> </a:t>
            </a:r>
            <a:r>
              <a:rPr lang="en-US" sz="1800" dirty="0" err="1"/>
              <a:t>colpo</a:t>
            </a:r>
            <a:r>
              <a:rPr lang="en-US" sz="1800" dirty="0"/>
              <a:t>, "</a:t>
            </a:r>
            <a:r>
              <a:rPr lang="en-US" sz="1800" dirty="0" err="1"/>
              <a:t>si</a:t>
            </a:r>
            <a:r>
              <a:rPr lang="en-US" sz="1800" dirty="0"/>
              <a:t> </a:t>
            </a:r>
            <a:r>
              <a:rPr lang="en-US" sz="1800" dirty="0" err="1"/>
              <a:t>lanciò</a:t>
            </a:r>
            <a:r>
              <a:rPr lang="en-US" sz="1800" dirty="0"/>
              <a:t> </a:t>
            </a:r>
            <a:r>
              <a:rPr lang="en-US" sz="1800" dirty="0" err="1"/>
              <a:t>contro</a:t>
            </a:r>
            <a:r>
              <a:rPr lang="en-US" sz="1800" dirty="0"/>
              <a:t>" di uno </a:t>
            </a:r>
            <a:r>
              <a:rPr lang="en-US" sz="1800" dirty="0" err="1"/>
              <a:t>dei</a:t>
            </a:r>
            <a:r>
              <a:rPr lang="en-US" sz="1800" dirty="0"/>
              <a:t> </a:t>
            </a:r>
            <a:r>
              <a:rPr lang="en-US" sz="1800" dirty="0" err="1"/>
              <a:t>poliziotti</a:t>
            </a:r>
            <a:r>
              <a:rPr lang="en-US" sz="1800" dirty="0"/>
              <a:t> e </a:t>
            </a:r>
            <a:r>
              <a:rPr lang="en-US" sz="1800" dirty="0" err="1"/>
              <a:t>dovette</a:t>
            </a:r>
            <a:r>
              <a:rPr lang="en-US" sz="1800" dirty="0"/>
              <a:t> </a:t>
            </a:r>
            <a:r>
              <a:rPr lang="en-US" sz="1800" dirty="0" err="1"/>
              <a:t>essere</a:t>
            </a:r>
            <a:r>
              <a:rPr lang="en-US" sz="1800" dirty="0"/>
              <a:t> </a:t>
            </a:r>
            <a:r>
              <a:rPr lang="en-US" sz="1800" dirty="0" err="1"/>
              <a:t>trattenuto</a:t>
            </a:r>
            <a:r>
              <a:rPr lang="en-US" sz="1800" dirty="0"/>
              <a:t>.
La </a:t>
            </a:r>
            <a:r>
              <a:rPr lang="en-US" sz="1800" dirty="0" err="1"/>
              <a:t>betulla</a:t>
            </a:r>
            <a:r>
              <a:rPr lang="en-US" sz="1800" dirty="0"/>
              <a:t> </a:t>
            </a:r>
            <a:r>
              <a:rPr lang="en-US" sz="1800" dirty="0" err="1"/>
              <a:t>sollevò</a:t>
            </a:r>
            <a:r>
              <a:rPr lang="en-US" sz="1800" dirty="0"/>
              <a:t>, ma non </a:t>
            </a:r>
            <a:r>
              <a:rPr lang="en-US" sz="1800" dirty="0" err="1"/>
              <a:t>tagliò</a:t>
            </a:r>
            <a:r>
              <a:rPr lang="en-US" sz="1800" dirty="0"/>
              <a:t>, la </a:t>
            </a:r>
            <a:r>
              <a:rPr lang="en-US" sz="1800" dirty="0" err="1"/>
              <a:t>pelle</a:t>
            </a:r>
            <a:r>
              <a:rPr lang="en-US" sz="1800" dirty="0"/>
              <a:t> del </a:t>
            </a:r>
            <a:r>
              <a:rPr lang="en-US" sz="1800" dirty="0" err="1"/>
              <a:t>candidato</a:t>
            </a:r>
            <a:r>
              <a:rPr lang="en-US" sz="1800" dirty="0"/>
              <a:t> e </a:t>
            </a:r>
            <a:r>
              <a:rPr lang="en-US" sz="1800" dirty="0" err="1"/>
              <a:t>rimase</a:t>
            </a:r>
            <a:r>
              <a:rPr lang="en-US" sz="1800" dirty="0"/>
              <a:t> </a:t>
            </a:r>
            <a:r>
              <a:rPr lang="en-US" sz="1800" dirty="0" err="1"/>
              <a:t>dolorante</a:t>
            </a:r>
            <a:r>
              <a:rPr lang="en-US" sz="1800" dirty="0"/>
              <a:t> per circa </a:t>
            </a:r>
            <a:r>
              <a:rPr lang="en-US" sz="1800" dirty="0" err="1"/>
              <a:t>una</a:t>
            </a:r>
            <a:r>
              <a:rPr lang="en-US" sz="1800" dirty="0"/>
              <a:t> </a:t>
            </a:r>
            <a:r>
              <a:rPr lang="en-US" sz="1800" dirty="0" err="1"/>
              <a:t>settimana</a:t>
            </a:r>
            <a:r>
              <a:rPr lang="en-US" sz="1800" dirty="0"/>
              <a:t> e mezza dopo.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Tyrer c. Regno Unito</a:t>
            </a:r>
          </a:p>
          <a:p>
            <a:pPr lvl="0" algn="ctr">
              <a:defRPr/>
            </a:pPr>
            <a:r>
              <a:rPr lang="it-IT" sz="4000" dirty="0"/>
              <a:t>Corte EDU, 25 aprile 1978</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5629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2F1DCC-FBA7-A83D-4A82-D4584BB5216E}"/>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9A7E9B1-8573-9184-4CD4-587073F4E2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5CEC844-6504-3016-1034-7A229A38B1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69C310B9-3AD3-4826-4E15-328F760726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8223BF66-D850-075A-51D9-DD9D913839C5}"/>
              </a:ext>
            </a:extLst>
          </p:cNvPr>
          <p:cNvSpPr>
            <a:spLocks noGrp="1"/>
          </p:cNvSpPr>
          <p:nvPr>
            <p:ph sz="half" idx="1"/>
          </p:nvPr>
        </p:nvSpPr>
        <p:spPr>
          <a:xfrm>
            <a:off x="838200" y="1719973"/>
            <a:ext cx="10515600" cy="5001502"/>
          </a:xfrm>
        </p:spPr>
        <p:txBody>
          <a:bodyPr vert="horz" lIns="91440" tIns="45720" rIns="91440" bIns="45720" rtlCol="0">
            <a:normAutofit lnSpcReduction="10000"/>
          </a:bodyPr>
          <a:lstStyle/>
          <a:p>
            <a:pPr marL="0" indent="0" algn="just">
              <a:buNone/>
            </a:pPr>
            <a:r>
              <a:rPr lang="en-US" dirty="0"/>
              <a:t>28. </a:t>
            </a:r>
            <a:r>
              <a:rPr lang="en-US" b="1" dirty="0"/>
              <a:t>Il </a:t>
            </a:r>
            <a:r>
              <a:rPr lang="en-US" b="1" dirty="0" err="1"/>
              <a:t>ricorrente</a:t>
            </a:r>
            <a:r>
              <a:rPr lang="en-US" b="1" dirty="0"/>
              <a:t> ha sostenuto </a:t>
            </a:r>
            <a:r>
              <a:rPr lang="en-US" b="1" dirty="0" err="1"/>
              <a:t>davanti</a:t>
            </a:r>
            <a:r>
              <a:rPr lang="en-US" b="1" dirty="0"/>
              <a:t> alla </a:t>
            </a:r>
            <a:r>
              <a:rPr lang="en-US" b="1" dirty="0" err="1"/>
              <a:t>Commissione</a:t>
            </a:r>
            <a:r>
              <a:rPr lang="en-US" b="1" dirty="0"/>
              <a:t> </a:t>
            </a:r>
            <a:r>
              <a:rPr lang="en-US" b="1" dirty="0" err="1"/>
              <a:t>che</a:t>
            </a:r>
            <a:r>
              <a:rPr lang="en-US" b="1" dirty="0"/>
              <a:t> </a:t>
            </a:r>
            <a:r>
              <a:rPr lang="en-US" b="1" dirty="0" err="1"/>
              <a:t>i</a:t>
            </a:r>
            <a:r>
              <a:rPr lang="en-US" b="1" dirty="0"/>
              <a:t> </a:t>
            </a:r>
            <a:r>
              <a:rPr lang="en-US" b="1" dirty="0" err="1"/>
              <a:t>fatti</a:t>
            </a:r>
            <a:r>
              <a:rPr lang="en-US" b="1" dirty="0"/>
              <a:t> del </a:t>
            </a:r>
            <a:r>
              <a:rPr lang="en-US" b="1" dirty="0" err="1"/>
              <a:t>suo</a:t>
            </a:r>
            <a:r>
              <a:rPr lang="en-US" b="1" dirty="0"/>
              <a:t> </a:t>
            </a:r>
            <a:r>
              <a:rPr lang="en-US" b="1" dirty="0" err="1"/>
              <a:t>caso</a:t>
            </a:r>
            <a:r>
              <a:rPr lang="en-US" b="1" dirty="0"/>
              <a:t> </a:t>
            </a:r>
            <a:r>
              <a:rPr lang="en-US" b="1" dirty="0" err="1"/>
              <a:t>costituivano</a:t>
            </a:r>
            <a:r>
              <a:rPr lang="en-US" b="1" dirty="0"/>
              <a:t> </a:t>
            </a:r>
            <a:r>
              <a:rPr lang="en-US" b="1" dirty="0" err="1"/>
              <a:t>una</a:t>
            </a:r>
            <a:r>
              <a:rPr lang="en-US" b="1" dirty="0"/>
              <a:t> </a:t>
            </a:r>
            <a:r>
              <a:rPr lang="en-US" b="1" dirty="0" err="1"/>
              <a:t>violazione</a:t>
            </a:r>
            <a:r>
              <a:rPr lang="en-US" b="1" dirty="0"/>
              <a:t> </a:t>
            </a:r>
            <a:r>
              <a:rPr lang="en-US" b="1" dirty="0" err="1"/>
              <a:t>dell'Articolo</a:t>
            </a:r>
            <a:r>
              <a:rPr lang="en-US" b="1" dirty="0"/>
              <a:t> 3 della </a:t>
            </a:r>
            <a:r>
              <a:rPr lang="en-US" b="1" dirty="0" err="1"/>
              <a:t>Convenzione</a:t>
            </a:r>
            <a:r>
              <a:rPr lang="en-US" b="1" dirty="0"/>
              <a:t>, </a:t>
            </a:r>
            <a:r>
              <a:rPr lang="en-US" b="1" dirty="0" err="1"/>
              <a:t>che</a:t>
            </a:r>
            <a:r>
              <a:rPr lang="en-US" b="1" dirty="0"/>
              <a:t> </a:t>
            </a:r>
            <a:r>
              <a:rPr lang="en-US" b="1" dirty="0" err="1"/>
              <a:t>prevede</a:t>
            </a:r>
            <a:r>
              <a:rPr lang="en-US" b="1" dirty="0"/>
              <a:t>: “</a:t>
            </a:r>
            <a:r>
              <a:rPr lang="en-US" b="1" dirty="0" err="1"/>
              <a:t>Nessuno</a:t>
            </a:r>
            <a:r>
              <a:rPr lang="en-US" b="1" dirty="0"/>
              <a:t> </a:t>
            </a:r>
            <a:r>
              <a:rPr lang="en-US" b="1" dirty="0" err="1"/>
              <a:t>deve</a:t>
            </a:r>
            <a:r>
              <a:rPr lang="en-US" b="1" dirty="0"/>
              <a:t> </a:t>
            </a:r>
            <a:r>
              <a:rPr lang="en-US" b="1" dirty="0" err="1"/>
              <a:t>essere</a:t>
            </a:r>
            <a:r>
              <a:rPr lang="en-US" b="1" dirty="0"/>
              <a:t> </a:t>
            </a:r>
            <a:r>
              <a:rPr lang="en-US" b="1" dirty="0" err="1"/>
              <a:t>sottoposto</a:t>
            </a:r>
            <a:r>
              <a:rPr lang="en-US" b="1" dirty="0"/>
              <a:t> a torture o a </a:t>
            </a:r>
            <a:r>
              <a:rPr lang="en-US" b="1" dirty="0" err="1"/>
              <a:t>trattamenti</a:t>
            </a:r>
            <a:r>
              <a:rPr lang="en-US" b="1" dirty="0"/>
              <a:t> o </a:t>
            </a:r>
            <a:r>
              <a:rPr lang="en-US" b="1" dirty="0" err="1"/>
              <a:t>punizioni</a:t>
            </a:r>
            <a:r>
              <a:rPr lang="en-US" b="1" dirty="0"/>
              <a:t> </a:t>
            </a:r>
            <a:r>
              <a:rPr lang="en-US" b="1" dirty="0" err="1"/>
              <a:t>disumani</a:t>
            </a:r>
            <a:r>
              <a:rPr lang="en-US" b="1" dirty="0"/>
              <a:t> o </a:t>
            </a:r>
            <a:r>
              <a:rPr lang="en-US" b="1" dirty="0" err="1"/>
              <a:t>degradanti</a:t>
            </a:r>
            <a:r>
              <a:rPr lang="en-US" b="1" dirty="0"/>
              <a:t>”. […]</a:t>
            </a:r>
            <a:r>
              <a:rPr lang="en-US" dirty="0"/>
              <a:t>
29. La Corte </a:t>
            </a:r>
            <a:r>
              <a:rPr lang="en-US" dirty="0" err="1"/>
              <a:t>condivide</a:t>
            </a:r>
            <a:r>
              <a:rPr lang="en-US" dirty="0"/>
              <a:t> </a:t>
            </a:r>
            <a:r>
              <a:rPr lang="en-US" dirty="0" err="1"/>
              <a:t>l'opinione</a:t>
            </a:r>
            <a:r>
              <a:rPr lang="en-US" dirty="0"/>
              <a:t> […] secondo cui la </a:t>
            </a:r>
            <a:r>
              <a:rPr lang="en-US" dirty="0" err="1"/>
              <a:t>punizione</a:t>
            </a:r>
            <a:r>
              <a:rPr lang="en-US" dirty="0"/>
              <a:t> del signor Tyrer non </a:t>
            </a:r>
            <a:r>
              <a:rPr lang="en-US" dirty="0" err="1"/>
              <a:t>costituiva</a:t>
            </a:r>
            <a:r>
              <a:rPr lang="en-US" dirty="0"/>
              <a:t> "</a:t>
            </a:r>
            <a:r>
              <a:rPr lang="en-US" dirty="0" err="1"/>
              <a:t>tortura</a:t>
            </a:r>
            <a:r>
              <a:rPr lang="en-US" dirty="0"/>
              <a:t>" ai sensi </a:t>
            </a:r>
            <a:r>
              <a:rPr lang="en-US" dirty="0" err="1"/>
              <a:t>dell'art</a:t>
            </a:r>
            <a:r>
              <a:rPr lang="en-US" dirty="0"/>
              <a:t>. 3. La Corte non </a:t>
            </a:r>
            <a:r>
              <a:rPr lang="en-US" dirty="0" err="1"/>
              <a:t>ritiene</a:t>
            </a:r>
            <a:r>
              <a:rPr lang="en-US" dirty="0"/>
              <a:t> </a:t>
            </a:r>
            <a:r>
              <a:rPr lang="en-US" dirty="0" err="1"/>
              <a:t>che</a:t>
            </a:r>
            <a:r>
              <a:rPr lang="en-US" dirty="0"/>
              <a:t> </a:t>
            </a:r>
            <a:r>
              <a:rPr lang="en-US" dirty="0" err="1"/>
              <a:t>i</a:t>
            </a:r>
            <a:r>
              <a:rPr lang="en-US" dirty="0"/>
              <a:t> </a:t>
            </a:r>
            <a:r>
              <a:rPr lang="en-US" dirty="0" err="1"/>
              <a:t>fatti</a:t>
            </a:r>
            <a:r>
              <a:rPr lang="en-US" dirty="0"/>
              <a:t> di </a:t>
            </a:r>
            <a:r>
              <a:rPr lang="en-US" dirty="0" err="1"/>
              <a:t>questo</a:t>
            </a:r>
            <a:r>
              <a:rPr lang="en-US" dirty="0"/>
              <a:t> </a:t>
            </a:r>
            <a:r>
              <a:rPr lang="en-US" dirty="0" err="1"/>
              <a:t>caso</a:t>
            </a:r>
            <a:r>
              <a:rPr lang="en-US" dirty="0"/>
              <a:t> </a:t>
            </a:r>
            <a:r>
              <a:rPr lang="en-US" dirty="0" err="1"/>
              <a:t>particolare</a:t>
            </a:r>
            <a:r>
              <a:rPr lang="en-US" dirty="0"/>
              <a:t> </a:t>
            </a:r>
            <a:r>
              <a:rPr lang="en-US" dirty="0" err="1"/>
              <a:t>rivelino</a:t>
            </a:r>
            <a:r>
              <a:rPr lang="en-US" dirty="0"/>
              <a:t> </a:t>
            </a:r>
            <a:r>
              <a:rPr lang="en-US" dirty="0" err="1"/>
              <a:t>che</a:t>
            </a:r>
            <a:r>
              <a:rPr lang="en-US" dirty="0"/>
              <a:t> il </a:t>
            </a:r>
            <a:r>
              <a:rPr lang="en-US" dirty="0" err="1"/>
              <a:t>ricorrente</a:t>
            </a:r>
            <a:r>
              <a:rPr lang="en-US" dirty="0"/>
              <a:t> </a:t>
            </a:r>
            <a:r>
              <a:rPr lang="en-US" dirty="0" err="1"/>
              <a:t>abbia</a:t>
            </a:r>
            <a:r>
              <a:rPr lang="en-US" dirty="0"/>
              <a:t> subito </a:t>
            </a:r>
            <a:r>
              <a:rPr lang="en-US" dirty="0" err="1"/>
              <a:t>sofferenze</a:t>
            </a:r>
            <a:r>
              <a:rPr lang="en-US" dirty="0"/>
              <a:t> del </a:t>
            </a:r>
            <a:r>
              <a:rPr lang="en-US" dirty="0" err="1"/>
              <a:t>livello</a:t>
            </a:r>
            <a:r>
              <a:rPr lang="en-US" dirty="0"/>
              <a:t> </a:t>
            </a:r>
            <a:r>
              <a:rPr lang="en-US" dirty="0" err="1"/>
              <a:t>intrinseco</a:t>
            </a:r>
            <a:r>
              <a:rPr lang="en-US" dirty="0"/>
              <a:t> in </a:t>
            </a:r>
            <a:r>
              <a:rPr lang="en-US" dirty="0" err="1"/>
              <a:t>questa</a:t>
            </a:r>
            <a:r>
              <a:rPr lang="en-US" dirty="0"/>
              <a:t> </a:t>
            </a:r>
            <a:r>
              <a:rPr lang="en-US" dirty="0" err="1"/>
              <a:t>nozione</a:t>
            </a:r>
            <a:r>
              <a:rPr lang="en-US" dirty="0"/>
              <a:t> </a:t>
            </a:r>
            <a:r>
              <a:rPr lang="en-US" dirty="0" err="1"/>
              <a:t>così</a:t>
            </a:r>
            <a:r>
              <a:rPr lang="en-US" dirty="0"/>
              <a:t> come </a:t>
            </a:r>
            <a:r>
              <a:rPr lang="en-US" dirty="0" err="1"/>
              <a:t>interpretata</a:t>
            </a:r>
            <a:r>
              <a:rPr lang="en-US" dirty="0"/>
              <a:t> e </a:t>
            </a:r>
            <a:r>
              <a:rPr lang="en-US" dirty="0" err="1"/>
              <a:t>applicata</a:t>
            </a:r>
            <a:r>
              <a:rPr lang="en-US" dirty="0"/>
              <a:t> </a:t>
            </a:r>
            <a:r>
              <a:rPr lang="en-US" dirty="0" err="1"/>
              <a:t>dalla</a:t>
            </a:r>
            <a:r>
              <a:rPr lang="en-US" dirty="0"/>
              <a:t> Corte </a:t>
            </a:r>
            <a:r>
              <a:rPr lang="en-US" dirty="0" err="1"/>
              <a:t>nella</a:t>
            </a:r>
            <a:r>
              <a:rPr lang="en-US" dirty="0"/>
              <a:t> </a:t>
            </a:r>
            <a:r>
              <a:rPr lang="en-US" dirty="0" err="1"/>
              <a:t>sentenza</a:t>
            </a:r>
            <a:r>
              <a:rPr lang="en-US" dirty="0"/>
              <a:t> del 18 </a:t>
            </a:r>
            <a:r>
              <a:rPr lang="en-US" dirty="0" err="1"/>
              <a:t>gennaio</a:t>
            </a:r>
            <a:r>
              <a:rPr lang="en-US" dirty="0"/>
              <a:t> 1978 (Ireland v. the United Kingdom, Serie A n. 25, pp. 66-67 e 68, par. 167 e 174).
[…] </a:t>
            </a:r>
            <a:r>
              <a:rPr lang="en-US" b="1" dirty="0" err="1"/>
              <a:t>l'unica</a:t>
            </a:r>
            <a:r>
              <a:rPr lang="en-US" b="1" dirty="0"/>
              <a:t> </a:t>
            </a:r>
            <a:r>
              <a:rPr lang="en-US" b="1" dirty="0" err="1"/>
              <a:t>questione</a:t>
            </a:r>
            <a:r>
              <a:rPr lang="en-US" b="1" dirty="0"/>
              <a:t> da </a:t>
            </a:r>
            <a:r>
              <a:rPr lang="en-US" b="1" dirty="0" err="1"/>
              <a:t>decidere</a:t>
            </a:r>
            <a:r>
              <a:rPr lang="en-US" b="1" dirty="0"/>
              <a:t> </a:t>
            </a:r>
            <a:r>
              <a:rPr lang="en-US" b="1" dirty="0" err="1"/>
              <a:t>è</a:t>
            </a:r>
            <a:r>
              <a:rPr lang="en-US" b="1" dirty="0"/>
              <a:t> se </a:t>
            </a:r>
            <a:r>
              <a:rPr lang="en-US" b="1" dirty="0" err="1"/>
              <a:t>sia</a:t>
            </a:r>
            <a:r>
              <a:rPr lang="en-US" b="1" dirty="0"/>
              <a:t> </a:t>
            </a:r>
            <a:r>
              <a:rPr lang="en-US" b="1" dirty="0" err="1"/>
              <a:t>stato</a:t>
            </a:r>
            <a:r>
              <a:rPr lang="en-US" b="1" dirty="0"/>
              <a:t> </a:t>
            </a:r>
            <a:r>
              <a:rPr lang="en-US" b="1" dirty="0" err="1"/>
              <a:t>sottoposto</a:t>
            </a:r>
            <a:r>
              <a:rPr lang="en-US" b="1" dirty="0"/>
              <a:t> a </a:t>
            </a:r>
            <a:r>
              <a:rPr lang="en-US" b="1" dirty="0" err="1"/>
              <a:t>una</a:t>
            </a:r>
            <a:r>
              <a:rPr lang="en-US" b="1" dirty="0"/>
              <a:t> “</a:t>
            </a:r>
            <a:r>
              <a:rPr lang="en-US" b="1" dirty="0" err="1"/>
              <a:t>punizione</a:t>
            </a:r>
            <a:r>
              <a:rPr lang="en-US" b="1" dirty="0"/>
              <a:t> </a:t>
            </a:r>
            <a:r>
              <a:rPr lang="en-US" b="1" dirty="0" err="1"/>
              <a:t>degradante</a:t>
            </a:r>
            <a:r>
              <a:rPr lang="en-US" b="1" dirty="0"/>
              <a:t>” </a:t>
            </a:r>
            <a:r>
              <a:rPr lang="en-US" b="1" dirty="0" err="1"/>
              <a:t>contraria</a:t>
            </a:r>
            <a:r>
              <a:rPr lang="en-US" b="1" dirty="0"/>
              <a:t> a tale </a:t>
            </a:r>
            <a:r>
              <a:rPr lang="en-US" b="1" dirty="0" err="1"/>
              <a:t>articolo</a:t>
            </a:r>
            <a:r>
              <a:rPr lang="en-US" b="1" dirty="0"/>
              <a:t> </a:t>
            </a:r>
            <a:r>
              <a:rPr lang="en-US" dirty="0"/>
              <a:t>(art. 3).</a:t>
            </a:r>
          </a:p>
        </p:txBody>
      </p:sp>
      <p:sp>
        <p:nvSpPr>
          <p:cNvPr id="7" name="Segnaposto numero diapositiva 6">
            <a:extLst>
              <a:ext uri="{FF2B5EF4-FFF2-40B4-BE49-F238E27FC236}">
                <a16:creationId xmlns:a16="http://schemas.microsoft.com/office/drawing/2014/main" id="{AFBC3EDA-0B8F-5FB4-C6DB-48932F63240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A3BB9596-2AA6-4404-9ECD-0306E84864B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Tyrer c. Regno Unito</a:t>
            </a:r>
          </a:p>
          <a:p>
            <a:pPr lvl="0" algn="ctr">
              <a:defRPr/>
            </a:pPr>
            <a:r>
              <a:rPr lang="it-IT" sz="4000" dirty="0"/>
              <a:t>Corte EDU, 25 aprile 1978</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64443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48A62D-DFC9-FE6F-B10E-A2F567987811}"/>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4A34DDE-A1B7-B1AB-4246-525EA06B17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A90F7DB-006B-6E5B-440E-69B1409105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F62801CD-0E6D-802C-29D0-4EDA0D97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F310C73A-B485-1375-81CB-3B2F9660D2B4}"/>
              </a:ext>
            </a:extLst>
          </p:cNvPr>
          <p:cNvSpPr>
            <a:spLocks noGrp="1"/>
          </p:cNvSpPr>
          <p:nvPr>
            <p:ph sz="half" idx="1"/>
          </p:nvPr>
        </p:nvSpPr>
        <p:spPr>
          <a:xfrm>
            <a:off x="838200" y="1719973"/>
            <a:ext cx="10515600" cy="5001502"/>
          </a:xfrm>
        </p:spPr>
        <p:txBody>
          <a:bodyPr vert="horz" lIns="91440" tIns="45720" rIns="91440" bIns="45720" rtlCol="0">
            <a:normAutofit fontScale="92500" lnSpcReduction="20000"/>
          </a:bodyPr>
          <a:lstStyle/>
          <a:p>
            <a:pPr marL="0" indent="0" algn="just">
              <a:buNone/>
            </a:pPr>
            <a:r>
              <a:rPr lang="en-US" dirty="0"/>
              <a:t>30. La Corte </a:t>
            </a:r>
            <a:r>
              <a:rPr lang="en-US" dirty="0" err="1"/>
              <a:t>osserva</a:t>
            </a:r>
            <a:r>
              <a:rPr lang="en-US" dirty="0"/>
              <a:t> </a:t>
            </a:r>
            <a:r>
              <a:rPr lang="en-US" dirty="0" err="1"/>
              <a:t>innanzitutto</a:t>
            </a:r>
            <a:r>
              <a:rPr lang="en-US" dirty="0"/>
              <a:t> </a:t>
            </a:r>
            <a:r>
              <a:rPr lang="en-US" dirty="0" err="1"/>
              <a:t>che</a:t>
            </a:r>
            <a:r>
              <a:rPr lang="en-US" dirty="0"/>
              <a:t> </a:t>
            </a:r>
            <a:r>
              <a:rPr lang="en-US" dirty="0" err="1"/>
              <a:t>una</a:t>
            </a:r>
            <a:r>
              <a:rPr lang="en-US" dirty="0"/>
              <a:t> persona </a:t>
            </a:r>
            <a:r>
              <a:rPr lang="en-US" dirty="0" err="1"/>
              <a:t>può</a:t>
            </a:r>
            <a:r>
              <a:rPr lang="en-US" dirty="0"/>
              <a:t> </a:t>
            </a:r>
            <a:r>
              <a:rPr lang="en-US" dirty="0" err="1"/>
              <a:t>essere</a:t>
            </a:r>
            <a:r>
              <a:rPr lang="en-US" dirty="0"/>
              <a:t> </a:t>
            </a:r>
            <a:r>
              <a:rPr lang="en-US" dirty="0" err="1"/>
              <a:t>umiliata</a:t>
            </a:r>
            <a:r>
              <a:rPr lang="en-US" dirty="0"/>
              <a:t> dal semplice </a:t>
            </a:r>
            <a:r>
              <a:rPr lang="en-US" dirty="0" err="1"/>
              <a:t>fatto</a:t>
            </a:r>
            <a:r>
              <a:rPr lang="en-US" dirty="0"/>
              <a:t> di </a:t>
            </a:r>
            <a:r>
              <a:rPr lang="en-US" dirty="0" err="1"/>
              <a:t>essere</a:t>
            </a:r>
            <a:r>
              <a:rPr lang="en-US" dirty="0"/>
              <a:t> </a:t>
            </a:r>
            <a:r>
              <a:rPr lang="en-US" dirty="0" err="1"/>
              <a:t>condannata</a:t>
            </a:r>
            <a:r>
              <a:rPr lang="en-US" dirty="0"/>
              <a:t> </a:t>
            </a:r>
            <a:r>
              <a:rPr lang="en-US" dirty="0" err="1"/>
              <a:t>penalmente</a:t>
            </a:r>
            <a:r>
              <a:rPr lang="en-US" dirty="0"/>
              <a:t>. </a:t>
            </a:r>
            <a:r>
              <a:rPr lang="en-US" dirty="0" err="1"/>
              <a:t>Tuttavia</a:t>
            </a:r>
            <a:r>
              <a:rPr lang="en-US" dirty="0"/>
              <a:t>, </a:t>
            </a:r>
            <a:r>
              <a:rPr lang="en-US" dirty="0" err="1"/>
              <a:t>ciò</a:t>
            </a:r>
            <a:r>
              <a:rPr lang="en-US" dirty="0"/>
              <a:t> </a:t>
            </a:r>
            <a:r>
              <a:rPr lang="en-US" dirty="0" err="1"/>
              <a:t>che</a:t>
            </a:r>
            <a:r>
              <a:rPr lang="en-US" dirty="0"/>
              <a:t> </a:t>
            </a:r>
            <a:r>
              <a:rPr lang="en-US" dirty="0" err="1"/>
              <a:t>è</a:t>
            </a:r>
            <a:r>
              <a:rPr lang="en-US" dirty="0"/>
              <a:t> </a:t>
            </a:r>
            <a:r>
              <a:rPr lang="en-US" dirty="0" err="1"/>
              <a:t>rilevante</a:t>
            </a:r>
            <a:r>
              <a:rPr lang="en-US" dirty="0"/>
              <a:t> ai </a:t>
            </a:r>
            <a:r>
              <a:rPr lang="en-US" dirty="0" err="1"/>
              <a:t>fini</a:t>
            </a:r>
            <a:r>
              <a:rPr lang="en-US" dirty="0"/>
              <a:t> </a:t>
            </a:r>
            <a:r>
              <a:rPr lang="en-US" dirty="0" err="1"/>
              <a:t>dell'art</a:t>
            </a:r>
            <a:r>
              <a:rPr lang="en-US" dirty="0"/>
              <a:t>. 3 </a:t>
            </a:r>
            <a:r>
              <a:rPr lang="en-US" dirty="0" err="1"/>
              <a:t>è</a:t>
            </a:r>
            <a:r>
              <a:rPr lang="en-US" dirty="0"/>
              <a:t> </a:t>
            </a:r>
            <a:r>
              <a:rPr lang="en-US" dirty="0" err="1"/>
              <a:t>che</a:t>
            </a:r>
            <a:r>
              <a:rPr lang="en-US" dirty="0"/>
              <a:t> </a:t>
            </a:r>
            <a:r>
              <a:rPr lang="en-US" dirty="0" err="1"/>
              <a:t>egli</a:t>
            </a:r>
            <a:r>
              <a:rPr lang="en-US" dirty="0"/>
              <a:t> </a:t>
            </a:r>
            <a:r>
              <a:rPr lang="en-US" dirty="0" err="1"/>
              <a:t>debba</a:t>
            </a:r>
            <a:r>
              <a:rPr lang="en-US" dirty="0"/>
              <a:t> </a:t>
            </a:r>
            <a:r>
              <a:rPr lang="en-US" dirty="0" err="1"/>
              <a:t>essere</a:t>
            </a:r>
            <a:r>
              <a:rPr lang="en-US" dirty="0"/>
              <a:t> </a:t>
            </a:r>
            <a:r>
              <a:rPr lang="en-US" dirty="0" err="1"/>
              <a:t>umiliato</a:t>
            </a:r>
            <a:r>
              <a:rPr lang="en-US" dirty="0"/>
              <a:t> non solo per la </a:t>
            </a:r>
            <a:r>
              <a:rPr lang="en-US" dirty="0" err="1"/>
              <a:t>sua</a:t>
            </a:r>
            <a:r>
              <a:rPr lang="en-US" dirty="0"/>
              <a:t> </a:t>
            </a:r>
            <a:r>
              <a:rPr lang="en-US" dirty="0" err="1"/>
              <a:t>condanna</a:t>
            </a:r>
            <a:r>
              <a:rPr lang="en-US" dirty="0"/>
              <a:t>, ma per </a:t>
            </a:r>
            <a:r>
              <a:rPr lang="en-US" dirty="0" err="1"/>
              <a:t>l'esecuzione</a:t>
            </a:r>
            <a:r>
              <a:rPr lang="en-US" dirty="0"/>
              <a:t> della </a:t>
            </a:r>
            <a:r>
              <a:rPr lang="en-US" dirty="0" err="1"/>
              <a:t>pena</a:t>
            </a:r>
            <a:r>
              <a:rPr lang="en-US" dirty="0"/>
              <a:t> </a:t>
            </a:r>
            <a:r>
              <a:rPr lang="en-US" dirty="0" err="1"/>
              <a:t>che</a:t>
            </a:r>
            <a:r>
              <a:rPr lang="en-US" dirty="0"/>
              <a:t> </a:t>
            </a:r>
            <a:r>
              <a:rPr lang="en-US" dirty="0" err="1"/>
              <a:t>gli</a:t>
            </a:r>
            <a:r>
              <a:rPr lang="en-US" dirty="0"/>
              <a:t> </a:t>
            </a:r>
            <a:r>
              <a:rPr lang="en-US" dirty="0" err="1"/>
              <a:t>è</a:t>
            </a:r>
            <a:r>
              <a:rPr lang="en-US" dirty="0"/>
              <a:t> </a:t>
            </a:r>
            <a:r>
              <a:rPr lang="en-US" dirty="0" err="1"/>
              <a:t>stata</a:t>
            </a:r>
            <a:r>
              <a:rPr lang="en-US" dirty="0"/>
              <a:t> </a:t>
            </a:r>
            <a:r>
              <a:rPr lang="en-US" dirty="0" err="1"/>
              <a:t>inflitta</a:t>
            </a:r>
            <a:r>
              <a:rPr lang="en-US" dirty="0"/>
              <a:t>. In </a:t>
            </a:r>
            <a:r>
              <a:rPr lang="en-US" dirty="0" err="1"/>
              <a:t>effetti</a:t>
            </a:r>
            <a:r>
              <a:rPr lang="en-US" dirty="0"/>
              <a:t>, </a:t>
            </a:r>
            <a:r>
              <a:rPr lang="en-US" dirty="0" err="1"/>
              <a:t>nella</a:t>
            </a:r>
            <a:r>
              <a:rPr lang="en-US" dirty="0"/>
              <a:t> </a:t>
            </a:r>
            <a:r>
              <a:rPr lang="en-US" dirty="0" err="1"/>
              <a:t>maggior</a:t>
            </a:r>
            <a:r>
              <a:rPr lang="en-US" dirty="0"/>
              <a:t> </a:t>
            </a:r>
            <a:r>
              <a:rPr lang="en-US" dirty="0" err="1"/>
              <a:t>parte</a:t>
            </a:r>
            <a:r>
              <a:rPr lang="en-US" dirty="0"/>
              <a:t>, se non in tutti, </a:t>
            </a:r>
            <a:r>
              <a:rPr lang="en-US" dirty="0" err="1"/>
              <a:t>questi</a:t>
            </a:r>
            <a:r>
              <a:rPr lang="en-US" dirty="0"/>
              <a:t> </a:t>
            </a:r>
            <a:r>
              <a:rPr lang="en-US" dirty="0" err="1"/>
              <a:t>casi</a:t>
            </a:r>
            <a:r>
              <a:rPr lang="en-US" dirty="0"/>
              <a:t> </a:t>
            </a:r>
            <a:r>
              <a:rPr lang="en-US" dirty="0" err="1"/>
              <a:t>possono</a:t>
            </a:r>
            <a:r>
              <a:rPr lang="en-US" dirty="0"/>
              <a:t> </a:t>
            </a:r>
            <a:r>
              <a:rPr lang="en-US" dirty="0" err="1"/>
              <a:t>essere</a:t>
            </a:r>
            <a:r>
              <a:rPr lang="en-US" dirty="0"/>
              <a:t> uno degli </a:t>
            </a:r>
            <a:r>
              <a:rPr lang="en-US" dirty="0" err="1"/>
              <a:t>effetti</a:t>
            </a:r>
            <a:r>
              <a:rPr lang="en-US" dirty="0"/>
              <a:t> della </a:t>
            </a:r>
            <a:r>
              <a:rPr lang="en-US" dirty="0" err="1"/>
              <a:t>punizione</a:t>
            </a:r>
            <a:r>
              <a:rPr lang="en-US" dirty="0"/>
              <a:t> </a:t>
            </a:r>
            <a:r>
              <a:rPr lang="en-US" dirty="0" err="1"/>
              <a:t>giudiziaria</a:t>
            </a:r>
            <a:r>
              <a:rPr lang="en-US" dirty="0"/>
              <a:t>, </a:t>
            </a:r>
            <a:r>
              <a:rPr lang="en-US" dirty="0" err="1"/>
              <a:t>poiché</a:t>
            </a:r>
            <a:r>
              <a:rPr lang="en-US" dirty="0"/>
              <a:t> </a:t>
            </a:r>
            <a:r>
              <a:rPr lang="en-US" dirty="0" err="1"/>
              <a:t>comporta</a:t>
            </a:r>
            <a:r>
              <a:rPr lang="en-US" dirty="0"/>
              <a:t> </a:t>
            </a:r>
            <a:r>
              <a:rPr lang="en-US" dirty="0" err="1"/>
              <a:t>una</a:t>
            </a:r>
            <a:r>
              <a:rPr lang="en-US" dirty="0"/>
              <a:t> </a:t>
            </a:r>
            <a:r>
              <a:rPr lang="en-US" dirty="0" err="1"/>
              <a:t>sottomissione</a:t>
            </a:r>
            <a:r>
              <a:rPr lang="en-US" dirty="0"/>
              <a:t> non </a:t>
            </a:r>
            <a:r>
              <a:rPr lang="en-US" dirty="0" err="1"/>
              <a:t>volontaria</a:t>
            </a:r>
            <a:r>
              <a:rPr lang="en-US" dirty="0"/>
              <a:t> alle </a:t>
            </a:r>
            <a:r>
              <a:rPr lang="en-US" dirty="0" err="1"/>
              <a:t>richieste</a:t>
            </a:r>
            <a:r>
              <a:rPr lang="en-US" dirty="0"/>
              <a:t> del </a:t>
            </a:r>
            <a:r>
              <a:rPr lang="en-US" dirty="0" err="1"/>
              <a:t>sistema</a:t>
            </a:r>
            <a:r>
              <a:rPr lang="en-US" dirty="0"/>
              <a:t> </a:t>
            </a:r>
            <a:r>
              <a:rPr lang="en-US" dirty="0" err="1"/>
              <a:t>penale</a:t>
            </a:r>
            <a:r>
              <a:rPr lang="en-US" dirty="0"/>
              <a:t>. </a:t>
            </a:r>
            <a:r>
              <a:rPr lang="en-US" dirty="0" err="1"/>
              <a:t>Tuttavia</a:t>
            </a:r>
            <a:r>
              <a:rPr lang="en-US" dirty="0"/>
              <a:t>, […] </a:t>
            </a:r>
            <a:r>
              <a:rPr lang="en-US" dirty="0" err="1"/>
              <a:t>sarebbe</a:t>
            </a:r>
            <a:r>
              <a:rPr lang="en-US" dirty="0"/>
              <a:t> </a:t>
            </a:r>
            <a:r>
              <a:rPr lang="en-US" dirty="0" err="1"/>
              <a:t>assurdo</a:t>
            </a:r>
            <a:r>
              <a:rPr lang="en-US" dirty="0"/>
              <a:t> </a:t>
            </a:r>
            <a:r>
              <a:rPr lang="en-US" dirty="0" err="1"/>
              <a:t>sostenere</a:t>
            </a:r>
            <a:r>
              <a:rPr lang="en-US" dirty="0"/>
              <a:t> </a:t>
            </a:r>
            <a:r>
              <a:rPr lang="en-US" dirty="0" err="1"/>
              <a:t>che</a:t>
            </a:r>
            <a:r>
              <a:rPr lang="en-US" dirty="0"/>
              <a:t> la </a:t>
            </a:r>
            <a:r>
              <a:rPr lang="en-US" dirty="0" err="1"/>
              <a:t>punizione</a:t>
            </a:r>
            <a:r>
              <a:rPr lang="en-US" dirty="0"/>
              <a:t> </a:t>
            </a:r>
            <a:r>
              <a:rPr lang="en-US" dirty="0" err="1"/>
              <a:t>giudiziaria</a:t>
            </a:r>
            <a:r>
              <a:rPr lang="en-US" dirty="0"/>
              <a:t> in generale, a causa del </a:t>
            </a:r>
            <a:r>
              <a:rPr lang="en-US" dirty="0" err="1"/>
              <a:t>suo</a:t>
            </a:r>
            <a:r>
              <a:rPr lang="en-US" dirty="0"/>
              <a:t> </a:t>
            </a:r>
            <a:r>
              <a:rPr lang="en-US" dirty="0" err="1"/>
              <a:t>elemento</a:t>
            </a:r>
            <a:r>
              <a:rPr lang="en-US" dirty="0"/>
              <a:t> </a:t>
            </a:r>
            <a:r>
              <a:rPr lang="en-US" dirty="0" err="1"/>
              <a:t>usuale</a:t>
            </a:r>
            <a:r>
              <a:rPr lang="en-US" dirty="0"/>
              <a:t> e </a:t>
            </a:r>
            <a:r>
              <a:rPr lang="en-US" dirty="0" err="1"/>
              <a:t>forse</a:t>
            </a:r>
            <a:r>
              <a:rPr lang="en-US" dirty="0"/>
              <a:t> quasi </a:t>
            </a:r>
            <a:r>
              <a:rPr lang="en-US" dirty="0" err="1"/>
              <a:t>inevitabile</a:t>
            </a:r>
            <a:r>
              <a:rPr lang="en-US" dirty="0"/>
              <a:t> di </a:t>
            </a:r>
            <a:r>
              <a:rPr lang="en-US" dirty="0" err="1"/>
              <a:t>umiliazione</a:t>
            </a:r>
            <a:r>
              <a:rPr lang="en-US" dirty="0"/>
              <a:t>, </a:t>
            </a:r>
            <a:r>
              <a:rPr lang="en-US" dirty="0" err="1"/>
              <a:t>sia</a:t>
            </a:r>
            <a:r>
              <a:rPr lang="en-US" dirty="0"/>
              <a:t> "</a:t>
            </a:r>
            <a:r>
              <a:rPr lang="en-US" dirty="0" err="1"/>
              <a:t>degradante</a:t>
            </a:r>
            <a:r>
              <a:rPr lang="en-US" dirty="0"/>
              <a:t>" ai sensi </a:t>
            </a:r>
            <a:r>
              <a:rPr lang="en-US" dirty="0" err="1"/>
              <a:t>dell'art</a:t>
            </a:r>
            <a:r>
              <a:rPr lang="en-US" dirty="0"/>
              <a:t>. 3. […]
Secondo la Corte, </a:t>
            </a:r>
            <a:r>
              <a:rPr lang="en-US" b="1" dirty="0" err="1"/>
              <a:t>affinché</a:t>
            </a:r>
            <a:r>
              <a:rPr lang="en-US" b="1" dirty="0"/>
              <a:t> </a:t>
            </a:r>
            <a:r>
              <a:rPr lang="en-US" b="1" dirty="0" err="1"/>
              <a:t>una</a:t>
            </a:r>
            <a:r>
              <a:rPr lang="en-US" b="1" dirty="0"/>
              <a:t> </a:t>
            </a:r>
            <a:r>
              <a:rPr lang="en-US" b="1" dirty="0" err="1"/>
              <a:t>punizione</a:t>
            </a:r>
            <a:r>
              <a:rPr lang="en-US" b="1" dirty="0"/>
              <a:t> </a:t>
            </a:r>
            <a:r>
              <a:rPr lang="en-US" b="1" dirty="0" err="1"/>
              <a:t>sia</a:t>
            </a:r>
            <a:r>
              <a:rPr lang="en-US" b="1" dirty="0"/>
              <a:t> "</a:t>
            </a:r>
            <a:r>
              <a:rPr lang="en-US" b="1" dirty="0" err="1"/>
              <a:t>degradante</a:t>
            </a:r>
            <a:r>
              <a:rPr lang="en-US" b="1" dirty="0"/>
              <a:t>" </a:t>
            </a:r>
            <a:r>
              <a:rPr lang="en-US" dirty="0"/>
              <a:t>e in </a:t>
            </a:r>
            <a:r>
              <a:rPr lang="en-US" dirty="0" err="1"/>
              <a:t>violazione</a:t>
            </a:r>
            <a:r>
              <a:rPr lang="en-US" dirty="0"/>
              <a:t> </a:t>
            </a:r>
            <a:r>
              <a:rPr lang="en-US" dirty="0" err="1"/>
              <a:t>dell'Articolo</a:t>
            </a:r>
            <a:r>
              <a:rPr lang="en-US" dirty="0"/>
              <a:t> 3, </a:t>
            </a:r>
            <a:r>
              <a:rPr lang="en-US" b="1" dirty="0" err="1"/>
              <a:t>l'umiliazione</a:t>
            </a:r>
            <a:r>
              <a:rPr lang="en-US" b="1" dirty="0"/>
              <a:t> o la </a:t>
            </a:r>
            <a:r>
              <a:rPr lang="en-US" b="1" dirty="0" err="1"/>
              <a:t>degradazione</a:t>
            </a:r>
            <a:r>
              <a:rPr lang="en-US" b="1" dirty="0"/>
              <a:t> </a:t>
            </a:r>
            <a:r>
              <a:rPr lang="en-US" b="1" dirty="0" err="1"/>
              <a:t>comportata</a:t>
            </a:r>
            <a:r>
              <a:rPr lang="en-US" b="1" dirty="0"/>
              <a:t> </a:t>
            </a:r>
            <a:r>
              <a:rPr lang="en-US" b="1" dirty="0" err="1"/>
              <a:t>deve</a:t>
            </a:r>
            <a:r>
              <a:rPr lang="en-US" b="1" dirty="0"/>
              <a:t> </a:t>
            </a:r>
            <a:r>
              <a:rPr lang="en-US" b="1" dirty="0" err="1"/>
              <a:t>raggiungere</a:t>
            </a:r>
            <a:r>
              <a:rPr lang="en-US" b="1" dirty="0"/>
              <a:t> un </a:t>
            </a:r>
            <a:r>
              <a:rPr lang="en-US" b="1" dirty="0" err="1"/>
              <a:t>certo</a:t>
            </a:r>
            <a:r>
              <a:rPr lang="en-US" b="1" dirty="0"/>
              <a:t> </a:t>
            </a:r>
            <a:r>
              <a:rPr lang="en-US" b="1" dirty="0" err="1"/>
              <a:t>livello</a:t>
            </a:r>
            <a:r>
              <a:rPr lang="en-US" b="1" dirty="0"/>
              <a:t> e </a:t>
            </a:r>
            <a:r>
              <a:rPr lang="en-US" b="1" dirty="0" err="1"/>
              <a:t>deve</a:t>
            </a:r>
            <a:r>
              <a:rPr lang="en-US" b="1" dirty="0"/>
              <a:t> </a:t>
            </a:r>
            <a:r>
              <a:rPr lang="en-US" b="1" dirty="0" err="1"/>
              <a:t>comunque</a:t>
            </a:r>
            <a:r>
              <a:rPr lang="en-US" b="1" dirty="0"/>
              <a:t> </a:t>
            </a:r>
            <a:r>
              <a:rPr lang="en-US" b="1" dirty="0" err="1"/>
              <a:t>essere</a:t>
            </a:r>
            <a:r>
              <a:rPr lang="en-US" b="1" dirty="0"/>
              <a:t> </a:t>
            </a:r>
            <a:r>
              <a:rPr lang="en-US" b="1" dirty="0" err="1"/>
              <a:t>diversa</a:t>
            </a:r>
            <a:r>
              <a:rPr lang="en-US" b="1" dirty="0"/>
              <a:t> </a:t>
            </a:r>
            <a:r>
              <a:rPr lang="en-US" b="1" dirty="0" err="1"/>
              <a:t>dall'elemento</a:t>
            </a:r>
            <a:r>
              <a:rPr lang="en-US" b="1" dirty="0"/>
              <a:t> </a:t>
            </a:r>
            <a:r>
              <a:rPr lang="en-US" b="1" dirty="0" err="1"/>
              <a:t>usuale</a:t>
            </a:r>
            <a:r>
              <a:rPr lang="en-US" b="1" dirty="0"/>
              <a:t> di </a:t>
            </a:r>
            <a:r>
              <a:rPr lang="en-US" b="1" dirty="0" err="1"/>
              <a:t>umiliazione</a:t>
            </a:r>
            <a:r>
              <a:rPr lang="en-US" b="1" dirty="0"/>
              <a:t> </a:t>
            </a:r>
            <a:r>
              <a:rPr lang="en-US" b="1" dirty="0" err="1"/>
              <a:t>menzionato</a:t>
            </a:r>
            <a:r>
              <a:rPr lang="en-US" b="1" dirty="0"/>
              <a:t> </a:t>
            </a:r>
            <a:r>
              <a:rPr lang="en-US" b="1" dirty="0" err="1"/>
              <a:t>nel</a:t>
            </a:r>
            <a:r>
              <a:rPr lang="en-US" b="1" dirty="0"/>
              <a:t> </a:t>
            </a:r>
            <a:r>
              <a:rPr lang="en-US" b="1" dirty="0" err="1"/>
              <a:t>sottoparagrafo</a:t>
            </a:r>
            <a:r>
              <a:rPr lang="en-US" b="1" dirty="0"/>
              <a:t> </a:t>
            </a:r>
            <a:r>
              <a:rPr lang="en-US" b="1" dirty="0" err="1"/>
              <a:t>precedente</a:t>
            </a:r>
            <a:r>
              <a:rPr lang="en-US" dirty="0"/>
              <a:t>. La </a:t>
            </a:r>
            <a:r>
              <a:rPr lang="en-US" dirty="0" err="1"/>
              <a:t>valutazione</a:t>
            </a:r>
            <a:r>
              <a:rPr lang="en-US" dirty="0"/>
              <a:t> </a:t>
            </a:r>
            <a:r>
              <a:rPr lang="en-US" dirty="0" err="1"/>
              <a:t>è</a:t>
            </a:r>
            <a:r>
              <a:rPr lang="en-US" dirty="0"/>
              <a:t>, per natura delle </a:t>
            </a:r>
            <a:r>
              <a:rPr lang="en-US" dirty="0" err="1"/>
              <a:t>cose</a:t>
            </a:r>
            <a:r>
              <a:rPr lang="en-US" dirty="0"/>
              <a:t>, </a:t>
            </a:r>
            <a:r>
              <a:rPr lang="en-US" dirty="0" err="1"/>
              <a:t>relativa</a:t>
            </a:r>
            <a:r>
              <a:rPr lang="en-US" dirty="0"/>
              <a:t>: </a:t>
            </a:r>
            <a:r>
              <a:rPr lang="en-US" dirty="0" err="1"/>
              <a:t>dipende</a:t>
            </a:r>
            <a:r>
              <a:rPr lang="en-US" dirty="0"/>
              <a:t> da tutte le </a:t>
            </a:r>
            <a:r>
              <a:rPr lang="en-US" dirty="0" err="1"/>
              <a:t>circostanze</a:t>
            </a:r>
            <a:r>
              <a:rPr lang="en-US" dirty="0"/>
              <a:t> del </a:t>
            </a:r>
            <a:r>
              <a:rPr lang="en-US" dirty="0" err="1"/>
              <a:t>caso</a:t>
            </a:r>
            <a:r>
              <a:rPr lang="en-US" dirty="0"/>
              <a:t> e, in </a:t>
            </a:r>
            <a:r>
              <a:rPr lang="en-US" dirty="0" err="1"/>
              <a:t>particolare</a:t>
            </a:r>
            <a:r>
              <a:rPr lang="en-US" dirty="0"/>
              <a:t>, </a:t>
            </a:r>
            <a:r>
              <a:rPr lang="en-US" dirty="0" err="1"/>
              <a:t>dalla</a:t>
            </a:r>
            <a:r>
              <a:rPr lang="en-US" dirty="0"/>
              <a:t> natura e dal </a:t>
            </a:r>
            <a:r>
              <a:rPr lang="en-US" dirty="0" err="1"/>
              <a:t>contesto</a:t>
            </a:r>
            <a:r>
              <a:rPr lang="en-US" dirty="0"/>
              <a:t> della </a:t>
            </a:r>
            <a:r>
              <a:rPr lang="en-US" dirty="0" err="1"/>
              <a:t>punizione</a:t>
            </a:r>
            <a:r>
              <a:rPr lang="en-US" dirty="0"/>
              <a:t> </a:t>
            </a:r>
            <a:r>
              <a:rPr lang="en-US" dirty="0" err="1"/>
              <a:t>stessa</a:t>
            </a:r>
            <a:r>
              <a:rPr lang="en-US" dirty="0"/>
              <a:t> e dal modo e dal </a:t>
            </a:r>
            <a:r>
              <a:rPr lang="en-US" dirty="0" err="1"/>
              <a:t>metodo</a:t>
            </a:r>
            <a:r>
              <a:rPr lang="en-US" dirty="0"/>
              <a:t> della </a:t>
            </a:r>
            <a:r>
              <a:rPr lang="en-US" dirty="0" err="1"/>
              <a:t>sua</a:t>
            </a:r>
            <a:r>
              <a:rPr lang="en-US" dirty="0"/>
              <a:t> </a:t>
            </a:r>
            <a:r>
              <a:rPr lang="en-US" dirty="0" err="1"/>
              <a:t>esecuzione</a:t>
            </a:r>
            <a:r>
              <a:rPr lang="en-US" dirty="0"/>
              <a:t>.</a:t>
            </a:r>
          </a:p>
        </p:txBody>
      </p:sp>
      <p:sp>
        <p:nvSpPr>
          <p:cNvPr id="7" name="Segnaposto numero diapositiva 6">
            <a:extLst>
              <a:ext uri="{FF2B5EF4-FFF2-40B4-BE49-F238E27FC236}">
                <a16:creationId xmlns:a16="http://schemas.microsoft.com/office/drawing/2014/main" id="{36479A95-5F80-531D-191F-76484D3FC10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5EE227FD-F125-1898-553E-2C86194207FE}"/>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Tyrer c. Regno Unito</a:t>
            </a:r>
          </a:p>
          <a:p>
            <a:pPr lvl="0" algn="ctr">
              <a:defRPr/>
            </a:pPr>
            <a:r>
              <a:rPr lang="it-IT" sz="4000" dirty="0"/>
              <a:t>Corte EDU, 25 aprile 1978</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513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47002F-A9AC-6A5A-84AF-E641D3DED5AD}"/>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683382C-FED6-2C65-F08F-7F397B55A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69EF76C-E11E-2515-70D9-8008EBD9FD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B621C6AF-4BB0-1C05-E5A4-A90BAEB672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FC15F84-1546-035D-BBE7-ABD81FB9AAAE}"/>
              </a:ext>
            </a:extLst>
          </p:cNvPr>
          <p:cNvSpPr>
            <a:spLocks noGrp="1"/>
          </p:cNvSpPr>
          <p:nvPr>
            <p:ph sz="half" idx="1"/>
          </p:nvPr>
        </p:nvSpPr>
        <p:spPr>
          <a:xfrm>
            <a:off x="838200" y="1719973"/>
            <a:ext cx="10515600" cy="5001502"/>
          </a:xfrm>
        </p:spPr>
        <p:txBody>
          <a:bodyPr vert="horz" lIns="91440" tIns="45720" rIns="91440" bIns="45720" rtlCol="0">
            <a:normAutofit fontScale="92500" lnSpcReduction="20000"/>
          </a:bodyPr>
          <a:lstStyle/>
          <a:p>
            <a:pPr marL="0" indent="0" algn="just">
              <a:buNone/>
            </a:pPr>
            <a:r>
              <a:rPr lang="en-US" dirty="0"/>
              <a:t>31. </a:t>
            </a:r>
            <a:r>
              <a:rPr lang="en-US" b="1" dirty="0"/>
              <a:t>Il </a:t>
            </a:r>
            <a:r>
              <a:rPr lang="en-US" b="1" dirty="0" err="1"/>
              <a:t>Procuratore</a:t>
            </a:r>
            <a:r>
              <a:rPr lang="en-US" b="1" dirty="0"/>
              <a:t> Generale per </a:t>
            </a:r>
            <a:r>
              <a:rPr lang="en-US" b="1" dirty="0" err="1"/>
              <a:t>l'Isola</a:t>
            </a:r>
            <a:r>
              <a:rPr lang="en-US" b="1" dirty="0"/>
              <a:t> di Man </a:t>
            </a:r>
            <a:r>
              <a:rPr lang="en-US" b="1" dirty="0" err="1"/>
              <a:t>sostenne</a:t>
            </a:r>
            <a:r>
              <a:rPr lang="en-US" b="1" dirty="0"/>
              <a:t> </a:t>
            </a:r>
            <a:r>
              <a:rPr lang="en-US" b="1" dirty="0" err="1"/>
              <a:t>che</a:t>
            </a:r>
            <a:r>
              <a:rPr lang="en-US" b="1" dirty="0"/>
              <a:t> la </a:t>
            </a:r>
            <a:r>
              <a:rPr lang="en-US" b="1" dirty="0" err="1"/>
              <a:t>punizione</a:t>
            </a:r>
            <a:r>
              <a:rPr lang="en-US" b="1" dirty="0"/>
              <a:t> </a:t>
            </a:r>
            <a:r>
              <a:rPr lang="en-US" b="1" dirty="0" err="1"/>
              <a:t>corporale</a:t>
            </a:r>
            <a:r>
              <a:rPr lang="en-US" b="1" dirty="0"/>
              <a:t> </a:t>
            </a:r>
            <a:r>
              <a:rPr lang="en-US" b="1" dirty="0" err="1"/>
              <a:t>giudiziaria</a:t>
            </a:r>
            <a:r>
              <a:rPr lang="en-US" b="1" dirty="0"/>
              <a:t> in </a:t>
            </a:r>
            <a:r>
              <a:rPr lang="en-US" b="1" dirty="0" err="1"/>
              <a:t>questo</a:t>
            </a:r>
            <a:r>
              <a:rPr lang="en-US" b="1" dirty="0"/>
              <a:t> </a:t>
            </a:r>
            <a:r>
              <a:rPr lang="en-US" b="1" dirty="0" err="1"/>
              <a:t>caso</a:t>
            </a:r>
            <a:r>
              <a:rPr lang="en-US" b="1" dirty="0"/>
              <a:t> non </a:t>
            </a:r>
            <a:r>
              <a:rPr lang="en-US" b="1" dirty="0" err="1"/>
              <a:t>violava</a:t>
            </a:r>
            <a:r>
              <a:rPr lang="en-US" b="1" dirty="0"/>
              <a:t> la </a:t>
            </a:r>
            <a:r>
              <a:rPr lang="en-US" b="1" dirty="0" err="1"/>
              <a:t>Convenzione</a:t>
            </a:r>
            <a:r>
              <a:rPr lang="en-US" b="1" dirty="0"/>
              <a:t> </a:t>
            </a:r>
            <a:r>
              <a:rPr lang="en-US" b="1" dirty="0" err="1"/>
              <a:t>poiché</a:t>
            </a:r>
            <a:r>
              <a:rPr lang="en-US" b="1" dirty="0"/>
              <a:t> non </a:t>
            </a:r>
            <a:r>
              <a:rPr lang="en-US" b="1" dirty="0" err="1"/>
              <a:t>offendeva</a:t>
            </a:r>
            <a:r>
              <a:rPr lang="en-US" b="1" dirty="0"/>
              <a:t> </a:t>
            </a:r>
            <a:r>
              <a:rPr lang="en-US" b="1" dirty="0" err="1"/>
              <a:t>l'opinione</a:t>
            </a:r>
            <a:r>
              <a:rPr lang="en-US" b="1" dirty="0"/>
              <a:t> </a:t>
            </a:r>
            <a:r>
              <a:rPr lang="en-US" b="1" dirty="0" err="1"/>
              <a:t>pubblica</a:t>
            </a:r>
            <a:r>
              <a:rPr lang="en-US" b="1" dirty="0"/>
              <a:t> </a:t>
            </a:r>
            <a:r>
              <a:rPr lang="en-US" b="1" dirty="0" err="1"/>
              <a:t>sull'isola</a:t>
            </a:r>
            <a:r>
              <a:rPr lang="en-US" dirty="0"/>
              <a:t>. </a:t>
            </a:r>
            <a:r>
              <a:rPr lang="en-US" dirty="0" err="1"/>
              <a:t>Tuttavia</a:t>
            </a:r>
            <a:r>
              <a:rPr lang="en-US" dirty="0"/>
              <a:t>, </a:t>
            </a:r>
            <a:r>
              <a:rPr lang="en-US" dirty="0" err="1"/>
              <a:t>anche</a:t>
            </a:r>
            <a:r>
              <a:rPr lang="en-US" dirty="0"/>
              <a:t> </a:t>
            </a:r>
            <a:r>
              <a:rPr lang="en-US" dirty="0" err="1"/>
              <a:t>assumendo</a:t>
            </a:r>
            <a:r>
              <a:rPr lang="en-US" dirty="0"/>
              <a:t> </a:t>
            </a:r>
            <a:r>
              <a:rPr lang="en-US" dirty="0" err="1"/>
              <a:t>che</a:t>
            </a:r>
            <a:r>
              <a:rPr lang="en-US" dirty="0"/>
              <a:t> </a:t>
            </a:r>
            <a:r>
              <a:rPr lang="en-US" dirty="0" err="1"/>
              <a:t>l'opinione</a:t>
            </a:r>
            <a:r>
              <a:rPr lang="en-US" dirty="0"/>
              <a:t> </a:t>
            </a:r>
            <a:r>
              <a:rPr lang="en-US" dirty="0" err="1"/>
              <a:t>pubblica</a:t>
            </a:r>
            <a:r>
              <a:rPr lang="en-US" dirty="0"/>
              <a:t> locale </a:t>
            </a:r>
            <a:r>
              <a:rPr lang="en-US" dirty="0" err="1"/>
              <a:t>possa</a:t>
            </a:r>
            <a:r>
              <a:rPr lang="en-US" dirty="0"/>
              <a:t> </a:t>
            </a:r>
            <a:r>
              <a:rPr lang="en-US" dirty="0" err="1"/>
              <a:t>influenzare</a:t>
            </a:r>
            <a:r>
              <a:rPr lang="en-US" dirty="0"/>
              <a:t> </a:t>
            </a:r>
            <a:r>
              <a:rPr lang="en-US" dirty="0" err="1"/>
              <a:t>l'interpretazione</a:t>
            </a:r>
            <a:r>
              <a:rPr lang="en-US" dirty="0"/>
              <a:t> del </a:t>
            </a:r>
            <a:r>
              <a:rPr lang="en-US" dirty="0" err="1"/>
              <a:t>concetto</a:t>
            </a:r>
            <a:r>
              <a:rPr lang="en-US" dirty="0"/>
              <a:t> di "</a:t>
            </a:r>
            <a:r>
              <a:rPr lang="en-US" dirty="0" err="1"/>
              <a:t>punizione</a:t>
            </a:r>
            <a:r>
              <a:rPr lang="en-US" dirty="0"/>
              <a:t> </a:t>
            </a:r>
            <a:r>
              <a:rPr lang="en-US" dirty="0" err="1"/>
              <a:t>degradante</a:t>
            </a:r>
            <a:r>
              <a:rPr lang="en-US" dirty="0"/>
              <a:t>" </a:t>
            </a:r>
            <a:r>
              <a:rPr lang="en-US" dirty="0" err="1"/>
              <a:t>presente</a:t>
            </a:r>
            <a:r>
              <a:rPr lang="en-US" dirty="0"/>
              <a:t> </a:t>
            </a:r>
            <a:r>
              <a:rPr lang="en-US" dirty="0" err="1"/>
              <a:t>nell'Articolo</a:t>
            </a:r>
            <a:r>
              <a:rPr lang="en-US" dirty="0"/>
              <a:t> 3 (art. 3), la Corte non </a:t>
            </a:r>
            <a:r>
              <a:rPr lang="en-US" dirty="0" err="1"/>
              <a:t>ritiene</a:t>
            </a:r>
            <a:r>
              <a:rPr lang="en-US" dirty="0"/>
              <a:t> come </a:t>
            </a:r>
            <a:r>
              <a:rPr lang="en-US" dirty="0" err="1"/>
              <a:t>stabilito</a:t>
            </a:r>
            <a:r>
              <a:rPr lang="en-US" dirty="0"/>
              <a:t> </a:t>
            </a:r>
            <a:r>
              <a:rPr lang="en-US" dirty="0" err="1"/>
              <a:t>che</a:t>
            </a:r>
            <a:r>
              <a:rPr lang="en-US" dirty="0"/>
              <a:t> la </a:t>
            </a:r>
            <a:r>
              <a:rPr lang="en-US" dirty="0" err="1"/>
              <a:t>punizione</a:t>
            </a:r>
            <a:r>
              <a:rPr lang="en-US" dirty="0"/>
              <a:t> </a:t>
            </a:r>
            <a:r>
              <a:rPr lang="en-US" dirty="0" err="1"/>
              <a:t>corporale</a:t>
            </a:r>
            <a:r>
              <a:rPr lang="en-US" dirty="0"/>
              <a:t> </a:t>
            </a:r>
            <a:r>
              <a:rPr lang="en-US" dirty="0" err="1"/>
              <a:t>giudiziaria</a:t>
            </a:r>
            <a:r>
              <a:rPr lang="en-US" dirty="0"/>
              <a:t> non </a:t>
            </a:r>
            <a:r>
              <a:rPr lang="en-US" dirty="0" err="1"/>
              <a:t>sia</a:t>
            </a:r>
            <a:r>
              <a:rPr lang="en-US" dirty="0"/>
              <a:t> </a:t>
            </a:r>
            <a:r>
              <a:rPr lang="en-US" dirty="0" err="1"/>
              <a:t>considerata</a:t>
            </a:r>
            <a:r>
              <a:rPr lang="en-US" dirty="0"/>
              <a:t> </a:t>
            </a:r>
            <a:r>
              <a:rPr lang="en-US" dirty="0" err="1"/>
              <a:t>degradante</a:t>
            </a:r>
            <a:r>
              <a:rPr lang="en-US" dirty="0"/>
              <a:t> da </a:t>
            </a:r>
            <a:r>
              <a:rPr lang="en-US" dirty="0" err="1"/>
              <a:t>quei</a:t>
            </a:r>
            <a:r>
              <a:rPr lang="en-US" dirty="0"/>
              <a:t> </a:t>
            </a:r>
            <a:r>
              <a:rPr lang="en-US" dirty="0" err="1"/>
              <a:t>membri</a:t>
            </a:r>
            <a:r>
              <a:rPr lang="en-US" dirty="0"/>
              <a:t> della </a:t>
            </a:r>
            <a:r>
              <a:rPr lang="en-US" dirty="0" err="1"/>
              <a:t>popolazione</a:t>
            </a:r>
            <a:r>
              <a:rPr lang="en-US" dirty="0"/>
              <a:t> </a:t>
            </a:r>
            <a:r>
              <a:rPr lang="en-US" dirty="0" err="1"/>
              <a:t>manx</a:t>
            </a:r>
            <a:r>
              <a:rPr lang="en-US" dirty="0"/>
              <a:t> </a:t>
            </a:r>
            <a:r>
              <a:rPr lang="en-US" dirty="0" err="1"/>
              <a:t>che</a:t>
            </a:r>
            <a:r>
              <a:rPr lang="en-US" dirty="0"/>
              <a:t> ne </a:t>
            </a:r>
            <a:r>
              <a:rPr lang="en-US" dirty="0" err="1"/>
              <a:t>sono</a:t>
            </a:r>
            <a:r>
              <a:rPr lang="en-US" dirty="0"/>
              <a:t> </a:t>
            </a:r>
            <a:r>
              <a:rPr lang="en-US" dirty="0" err="1"/>
              <a:t>favorevoli</a:t>
            </a:r>
            <a:r>
              <a:rPr lang="en-US" dirty="0"/>
              <a:t> al </a:t>
            </a:r>
            <a:r>
              <a:rPr lang="en-US" dirty="0" err="1"/>
              <a:t>mantenimento</a:t>
            </a:r>
            <a:r>
              <a:rPr lang="en-US" dirty="0"/>
              <a:t>: </a:t>
            </a:r>
            <a:r>
              <a:rPr lang="en-US" dirty="0" err="1"/>
              <a:t>potrebbe</a:t>
            </a:r>
            <a:r>
              <a:rPr lang="en-US" dirty="0"/>
              <a:t> </a:t>
            </a:r>
            <a:r>
              <a:rPr lang="en-US" dirty="0" err="1"/>
              <a:t>benissimo</a:t>
            </a:r>
            <a:r>
              <a:rPr lang="en-US" dirty="0"/>
              <a:t> </a:t>
            </a:r>
            <a:r>
              <a:rPr lang="en-US" dirty="0" err="1"/>
              <a:t>essere</a:t>
            </a:r>
            <a:r>
              <a:rPr lang="en-US" dirty="0"/>
              <a:t> </a:t>
            </a:r>
            <a:r>
              <a:rPr lang="en-US" dirty="0" err="1"/>
              <a:t>che</a:t>
            </a:r>
            <a:r>
              <a:rPr lang="en-US" dirty="0"/>
              <a:t> uno </a:t>
            </a:r>
            <a:r>
              <a:rPr lang="en-US" dirty="0" err="1"/>
              <a:t>dei</a:t>
            </a:r>
            <a:r>
              <a:rPr lang="en-US" dirty="0"/>
              <a:t> </a:t>
            </a:r>
            <a:r>
              <a:rPr lang="en-US" dirty="0" err="1"/>
              <a:t>motivi</a:t>
            </a:r>
            <a:r>
              <a:rPr lang="en-US" dirty="0"/>
              <a:t> per cui </a:t>
            </a:r>
            <a:r>
              <a:rPr lang="en-US" dirty="0" err="1"/>
              <a:t>considerano</a:t>
            </a:r>
            <a:r>
              <a:rPr lang="en-US" dirty="0"/>
              <a:t> la </a:t>
            </a:r>
            <a:r>
              <a:rPr lang="en-US" dirty="0" err="1"/>
              <a:t>pena</a:t>
            </a:r>
            <a:r>
              <a:rPr lang="en-US" dirty="0"/>
              <a:t> come un </a:t>
            </a:r>
            <a:r>
              <a:rPr lang="en-US" dirty="0" err="1"/>
              <a:t>deterrente</a:t>
            </a:r>
            <a:r>
              <a:rPr lang="en-US" dirty="0"/>
              <a:t> </a:t>
            </a:r>
            <a:r>
              <a:rPr lang="en-US" dirty="0" err="1"/>
              <a:t>efficace</a:t>
            </a:r>
            <a:r>
              <a:rPr lang="en-US" dirty="0"/>
              <a:t> </a:t>
            </a:r>
            <a:r>
              <a:rPr lang="en-US" dirty="0" err="1"/>
              <a:t>sia</a:t>
            </a:r>
            <a:r>
              <a:rPr lang="en-US" dirty="0"/>
              <a:t> proprio </a:t>
            </a:r>
            <a:r>
              <a:rPr lang="en-US" dirty="0" err="1"/>
              <a:t>l'elemento</a:t>
            </a:r>
            <a:r>
              <a:rPr lang="en-US" dirty="0"/>
              <a:t> di </a:t>
            </a:r>
            <a:r>
              <a:rPr lang="en-US" dirty="0" err="1"/>
              <a:t>degradazione</a:t>
            </a:r>
            <a:r>
              <a:rPr lang="en-US" dirty="0"/>
              <a:t> </a:t>
            </a:r>
            <a:r>
              <a:rPr lang="en-US" dirty="0" err="1"/>
              <a:t>che</a:t>
            </a:r>
            <a:r>
              <a:rPr lang="en-US" dirty="0"/>
              <a:t> </a:t>
            </a:r>
            <a:r>
              <a:rPr lang="en-US" dirty="0" err="1"/>
              <a:t>comporta</a:t>
            </a:r>
            <a:r>
              <a:rPr lang="en-US" dirty="0"/>
              <a:t>. Per </a:t>
            </a:r>
            <a:r>
              <a:rPr lang="en-US" dirty="0" err="1"/>
              <a:t>quanto</a:t>
            </a:r>
            <a:r>
              <a:rPr lang="en-US" dirty="0"/>
              <a:t> </a:t>
            </a:r>
            <a:r>
              <a:rPr lang="en-US" dirty="0" err="1"/>
              <a:t>riguarda</a:t>
            </a:r>
            <a:r>
              <a:rPr lang="en-US" dirty="0"/>
              <a:t> la loro </a:t>
            </a:r>
            <a:r>
              <a:rPr lang="en-US" dirty="0" err="1"/>
              <a:t>convinzione</a:t>
            </a:r>
            <a:r>
              <a:rPr lang="en-US" dirty="0"/>
              <a:t> </a:t>
            </a:r>
            <a:r>
              <a:rPr lang="en-US" dirty="0" err="1"/>
              <a:t>che</a:t>
            </a:r>
            <a:r>
              <a:rPr lang="en-US" dirty="0"/>
              <a:t> la </a:t>
            </a:r>
            <a:r>
              <a:rPr lang="en-US" dirty="0" err="1"/>
              <a:t>punizione</a:t>
            </a:r>
            <a:r>
              <a:rPr lang="en-US" dirty="0"/>
              <a:t> </a:t>
            </a:r>
            <a:r>
              <a:rPr lang="en-US" dirty="0" err="1"/>
              <a:t>corporale</a:t>
            </a:r>
            <a:r>
              <a:rPr lang="en-US" dirty="0"/>
              <a:t> </a:t>
            </a:r>
            <a:r>
              <a:rPr lang="en-US" dirty="0" err="1"/>
              <a:t>giudiziaria</a:t>
            </a:r>
            <a:r>
              <a:rPr lang="en-US" dirty="0"/>
              <a:t> </a:t>
            </a:r>
            <a:r>
              <a:rPr lang="en-US" dirty="0" err="1"/>
              <a:t>scoraggi</a:t>
            </a:r>
            <a:r>
              <a:rPr lang="en-US" dirty="0"/>
              <a:t> </a:t>
            </a:r>
            <a:r>
              <a:rPr lang="en-US" dirty="0" err="1"/>
              <a:t>i</a:t>
            </a:r>
            <a:r>
              <a:rPr lang="en-US" dirty="0"/>
              <a:t> </a:t>
            </a:r>
            <a:r>
              <a:rPr lang="en-US" dirty="0" err="1"/>
              <a:t>criminali</a:t>
            </a:r>
            <a:r>
              <a:rPr lang="en-US" dirty="0"/>
              <a:t>, </a:t>
            </a:r>
            <a:r>
              <a:rPr lang="en-US" dirty="0" err="1"/>
              <a:t>va</a:t>
            </a:r>
            <a:r>
              <a:rPr lang="en-US" dirty="0"/>
              <a:t> </a:t>
            </a:r>
            <a:r>
              <a:rPr lang="en-US" dirty="0" err="1"/>
              <a:t>sottolineato</a:t>
            </a:r>
            <a:r>
              <a:rPr lang="en-US" dirty="0"/>
              <a:t> </a:t>
            </a:r>
            <a:r>
              <a:rPr lang="en-US" dirty="0" err="1"/>
              <a:t>che</a:t>
            </a:r>
            <a:r>
              <a:rPr lang="en-US" dirty="0"/>
              <a:t> </a:t>
            </a:r>
            <a:r>
              <a:rPr lang="en-US" dirty="0" err="1"/>
              <a:t>una</a:t>
            </a:r>
            <a:r>
              <a:rPr lang="en-US" dirty="0"/>
              <a:t> </a:t>
            </a:r>
            <a:r>
              <a:rPr lang="en-US" dirty="0" err="1"/>
              <a:t>punizione</a:t>
            </a:r>
            <a:r>
              <a:rPr lang="en-US" dirty="0"/>
              <a:t> non </a:t>
            </a:r>
            <a:r>
              <a:rPr lang="en-US" dirty="0" err="1"/>
              <a:t>perde</a:t>
            </a:r>
            <a:r>
              <a:rPr lang="en-US" dirty="0"/>
              <a:t> il </a:t>
            </a:r>
            <a:r>
              <a:rPr lang="en-US" dirty="0" err="1"/>
              <a:t>suo</a:t>
            </a:r>
            <a:r>
              <a:rPr lang="en-US" dirty="0"/>
              <a:t> carattere </a:t>
            </a:r>
            <a:r>
              <a:rPr lang="en-US" dirty="0" err="1"/>
              <a:t>degradante</a:t>
            </a:r>
            <a:r>
              <a:rPr lang="en-US" dirty="0"/>
              <a:t> solo </a:t>
            </a:r>
            <a:r>
              <a:rPr lang="en-US" dirty="0" err="1"/>
              <a:t>perché</a:t>
            </a:r>
            <a:r>
              <a:rPr lang="en-US" dirty="0"/>
              <a:t> </a:t>
            </a:r>
            <a:r>
              <a:rPr lang="en-US" dirty="0" err="1"/>
              <a:t>si</a:t>
            </a:r>
            <a:r>
              <a:rPr lang="en-US" dirty="0"/>
              <a:t> </a:t>
            </a:r>
            <a:r>
              <a:rPr lang="en-US" dirty="0" err="1"/>
              <a:t>ritiene</a:t>
            </a:r>
            <a:r>
              <a:rPr lang="en-US" dirty="0"/>
              <a:t> </a:t>
            </a:r>
            <a:r>
              <a:rPr lang="en-US" dirty="0" err="1"/>
              <a:t>che</a:t>
            </a:r>
            <a:r>
              <a:rPr lang="en-US" dirty="0"/>
              <a:t> </a:t>
            </a:r>
            <a:r>
              <a:rPr lang="en-US" dirty="0" err="1"/>
              <a:t>sia</a:t>
            </a:r>
            <a:r>
              <a:rPr lang="en-US" dirty="0"/>
              <a:t>, o </a:t>
            </a:r>
            <a:r>
              <a:rPr lang="en-US" dirty="0" err="1"/>
              <a:t>sia</a:t>
            </a:r>
            <a:r>
              <a:rPr lang="en-US" dirty="0"/>
              <a:t> </a:t>
            </a:r>
            <a:r>
              <a:rPr lang="en-US" dirty="0" err="1"/>
              <a:t>effettivamente</a:t>
            </a:r>
            <a:r>
              <a:rPr lang="en-US" dirty="0"/>
              <a:t>, un </a:t>
            </a:r>
            <a:r>
              <a:rPr lang="en-US" dirty="0" err="1"/>
              <a:t>deterrente</a:t>
            </a:r>
            <a:r>
              <a:rPr lang="en-US" dirty="0"/>
              <a:t> o un </a:t>
            </a:r>
            <a:r>
              <a:rPr lang="en-US" dirty="0" err="1"/>
              <a:t>aiuto</a:t>
            </a:r>
            <a:r>
              <a:rPr lang="en-US" dirty="0"/>
              <a:t> </a:t>
            </a:r>
            <a:r>
              <a:rPr lang="en-US" dirty="0" err="1"/>
              <a:t>efficace</a:t>
            </a:r>
            <a:r>
              <a:rPr lang="en-US" dirty="0"/>
              <a:t> per il </a:t>
            </a:r>
            <a:r>
              <a:rPr lang="en-US" dirty="0" err="1"/>
              <a:t>controllo</a:t>
            </a:r>
            <a:r>
              <a:rPr lang="en-US" dirty="0"/>
              <a:t> del </a:t>
            </a:r>
            <a:r>
              <a:rPr lang="en-US" dirty="0" err="1"/>
              <a:t>crimine</a:t>
            </a:r>
            <a:r>
              <a:rPr lang="en-US" dirty="0"/>
              <a:t>. </a:t>
            </a:r>
            <a:r>
              <a:rPr lang="en-US" dirty="0" err="1"/>
              <a:t>Soprattutto</a:t>
            </a:r>
            <a:r>
              <a:rPr lang="en-US" dirty="0"/>
              <a:t>, come la Corte </a:t>
            </a:r>
            <a:r>
              <a:rPr lang="en-US" dirty="0" err="1"/>
              <a:t>deve</a:t>
            </a:r>
            <a:r>
              <a:rPr lang="en-US" dirty="0"/>
              <a:t> </a:t>
            </a:r>
            <a:r>
              <a:rPr lang="en-US" dirty="0" err="1"/>
              <a:t>sottolineare</a:t>
            </a:r>
            <a:r>
              <a:rPr lang="en-US" dirty="0"/>
              <a:t>, non </a:t>
            </a:r>
            <a:r>
              <a:rPr lang="en-US" dirty="0" err="1"/>
              <a:t>è</a:t>
            </a:r>
            <a:r>
              <a:rPr lang="en-US" dirty="0"/>
              <a:t> </a:t>
            </a:r>
            <a:r>
              <a:rPr lang="en-US" dirty="0" err="1"/>
              <a:t>mai</a:t>
            </a:r>
            <a:r>
              <a:rPr lang="en-US" dirty="0"/>
              <a:t> </a:t>
            </a:r>
            <a:r>
              <a:rPr lang="en-US" dirty="0" err="1"/>
              <a:t>lecito</a:t>
            </a:r>
            <a:r>
              <a:rPr lang="en-US" dirty="0"/>
              <a:t> </a:t>
            </a:r>
            <a:r>
              <a:rPr lang="en-US" dirty="0" err="1"/>
              <a:t>ricorrere</a:t>
            </a:r>
            <a:r>
              <a:rPr lang="en-US" dirty="0"/>
              <a:t> a </a:t>
            </a:r>
            <a:r>
              <a:rPr lang="en-US" dirty="0" err="1"/>
              <a:t>punizioni</a:t>
            </a:r>
            <a:r>
              <a:rPr lang="en-US" dirty="0"/>
              <a:t> </a:t>
            </a:r>
            <a:r>
              <a:rPr lang="en-US" dirty="0" err="1"/>
              <a:t>contrarie</a:t>
            </a:r>
            <a:r>
              <a:rPr lang="en-US" dirty="0"/>
              <a:t> </a:t>
            </a:r>
            <a:r>
              <a:rPr lang="en-US" dirty="0" err="1"/>
              <a:t>all'Articolo</a:t>
            </a:r>
            <a:r>
              <a:rPr lang="en-US" dirty="0"/>
              <a:t> 3 (art. 3), </a:t>
            </a:r>
            <a:r>
              <a:rPr lang="en-US" dirty="0" err="1"/>
              <a:t>qualunque</a:t>
            </a:r>
            <a:r>
              <a:rPr lang="en-US" dirty="0"/>
              <a:t> </a:t>
            </a:r>
            <a:r>
              <a:rPr lang="en-US" dirty="0" err="1"/>
              <a:t>sia</a:t>
            </a:r>
            <a:r>
              <a:rPr lang="en-US" dirty="0"/>
              <a:t> il loro </a:t>
            </a:r>
            <a:r>
              <a:rPr lang="en-US" dirty="0" err="1"/>
              <a:t>effetto</a:t>
            </a:r>
            <a:r>
              <a:rPr lang="en-US" dirty="0"/>
              <a:t> </a:t>
            </a:r>
            <a:r>
              <a:rPr lang="en-US" dirty="0" err="1"/>
              <a:t>deterrente</a:t>
            </a:r>
            <a:r>
              <a:rPr lang="en-US" dirty="0"/>
              <a:t>.</a:t>
            </a:r>
          </a:p>
        </p:txBody>
      </p:sp>
      <p:sp>
        <p:nvSpPr>
          <p:cNvPr id="7" name="Segnaposto numero diapositiva 6">
            <a:extLst>
              <a:ext uri="{FF2B5EF4-FFF2-40B4-BE49-F238E27FC236}">
                <a16:creationId xmlns:a16="http://schemas.microsoft.com/office/drawing/2014/main" id="{C58F00CA-1EA4-E8EE-C171-342AFB8C1428}"/>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A8FA2306-D1CB-1670-CFFF-A5F6499782A7}"/>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Tyrer c. Regno Unito</a:t>
            </a:r>
          </a:p>
          <a:p>
            <a:pPr lvl="0" algn="ctr">
              <a:defRPr/>
            </a:pPr>
            <a:r>
              <a:rPr lang="it-IT" sz="4000" dirty="0"/>
              <a:t>Corte EDU, 25 aprile 1978</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4441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i="1" dirty="0"/>
              <a:t>ibis, </a:t>
            </a:r>
            <a:r>
              <a:rPr lang="it-IT" sz="4400" i="1" dirty="0" err="1"/>
              <a:t>redibis</a:t>
            </a:r>
            <a:r>
              <a:rPr lang="it-IT" sz="4400" i="1" dirty="0"/>
              <a:t>, non </a:t>
            </a:r>
            <a:r>
              <a:rPr lang="it-IT" sz="4400" i="1" dirty="0" err="1"/>
              <a:t>morieris</a:t>
            </a:r>
            <a:r>
              <a:rPr lang="it-IT" sz="4400" i="1" dirty="0"/>
              <a:t> in bello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8833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713BA1-87FA-7EF7-C7AD-2CCED088C0D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EAD06E54-4AC4-A46E-BEDC-0DD184F07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6155896-A7BA-1804-FA00-F6569EEB8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55CFF6EA-35DF-7719-D01C-C03B3B170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5C255CFD-24A8-1669-791B-1B8E5D449AA9}"/>
              </a:ext>
            </a:extLst>
          </p:cNvPr>
          <p:cNvSpPr>
            <a:spLocks noGrp="1"/>
          </p:cNvSpPr>
          <p:nvPr>
            <p:ph sz="half" idx="1"/>
          </p:nvPr>
        </p:nvSpPr>
        <p:spPr>
          <a:xfrm>
            <a:off x="838200" y="1719973"/>
            <a:ext cx="10515600" cy="5001502"/>
          </a:xfrm>
        </p:spPr>
        <p:txBody>
          <a:bodyPr vert="horz" lIns="91440" tIns="45720" rIns="91440" bIns="45720" rtlCol="0">
            <a:normAutofit/>
          </a:bodyPr>
          <a:lstStyle/>
          <a:p>
            <a:pPr marL="0" indent="0" algn="just">
              <a:buNone/>
            </a:pPr>
            <a:r>
              <a:rPr lang="en-US" sz="4000" dirty="0"/>
              <a:t>La Corte </a:t>
            </a:r>
            <a:r>
              <a:rPr lang="en-US" sz="4000" dirty="0" err="1"/>
              <a:t>deve</a:t>
            </a:r>
            <a:r>
              <a:rPr lang="en-US" sz="4000" dirty="0"/>
              <a:t> </a:t>
            </a:r>
            <a:r>
              <a:rPr lang="en-US" sz="4000" dirty="0" err="1"/>
              <a:t>anche</a:t>
            </a:r>
            <a:r>
              <a:rPr lang="en-US" sz="4000" dirty="0"/>
              <a:t> </a:t>
            </a:r>
            <a:r>
              <a:rPr lang="en-US" sz="4000" dirty="0" err="1"/>
              <a:t>ricordare</a:t>
            </a:r>
            <a:r>
              <a:rPr lang="en-US" sz="4000" dirty="0"/>
              <a:t> </a:t>
            </a:r>
            <a:r>
              <a:rPr lang="en-US" sz="4000" dirty="0" err="1"/>
              <a:t>che</a:t>
            </a:r>
            <a:r>
              <a:rPr lang="en-US" sz="4000" dirty="0"/>
              <a:t> </a:t>
            </a:r>
            <a:r>
              <a:rPr lang="en-US" sz="4000" b="1" dirty="0"/>
              <a:t>la </a:t>
            </a:r>
            <a:r>
              <a:rPr lang="en-US" sz="4000" b="1" dirty="0" err="1"/>
              <a:t>Convenzione</a:t>
            </a:r>
            <a:r>
              <a:rPr lang="en-US" sz="4000" b="1" dirty="0"/>
              <a:t> </a:t>
            </a:r>
            <a:r>
              <a:rPr lang="en-US" sz="4000" b="1" dirty="0" err="1"/>
              <a:t>è</a:t>
            </a:r>
            <a:r>
              <a:rPr lang="en-US" sz="4000" b="1" dirty="0"/>
              <a:t> uno </a:t>
            </a:r>
            <a:r>
              <a:rPr lang="en-US" sz="4000" b="1" dirty="0" err="1"/>
              <a:t>strumento</a:t>
            </a:r>
            <a:r>
              <a:rPr lang="en-US" sz="4000" b="1" dirty="0"/>
              <a:t> </a:t>
            </a:r>
            <a:r>
              <a:rPr lang="en-US" sz="4000" b="1" dirty="0" err="1"/>
              <a:t>vivente</a:t>
            </a:r>
            <a:r>
              <a:rPr lang="en-US" sz="4000" b="1" dirty="0"/>
              <a:t> </a:t>
            </a:r>
            <a:r>
              <a:rPr lang="en-US" sz="4000" b="1" dirty="0" err="1"/>
              <a:t>che</a:t>
            </a:r>
            <a:r>
              <a:rPr lang="en-US" sz="4000" b="1" dirty="0"/>
              <a:t> […] </a:t>
            </a:r>
            <a:r>
              <a:rPr lang="en-US" sz="4000" b="1" dirty="0" err="1"/>
              <a:t>deve</a:t>
            </a:r>
            <a:r>
              <a:rPr lang="en-US" sz="4000" b="1" dirty="0"/>
              <a:t> </a:t>
            </a:r>
            <a:r>
              <a:rPr lang="en-US" sz="4000" b="1" dirty="0" err="1"/>
              <a:t>essere</a:t>
            </a:r>
            <a:r>
              <a:rPr lang="en-US" sz="4000" b="1" dirty="0"/>
              <a:t> </a:t>
            </a:r>
            <a:r>
              <a:rPr lang="en-US" sz="4000" b="1" dirty="0" err="1"/>
              <a:t>interpretato</a:t>
            </a:r>
            <a:r>
              <a:rPr lang="en-US" sz="4000" b="1" dirty="0"/>
              <a:t> alla luce delle </a:t>
            </a:r>
            <a:r>
              <a:rPr lang="en-US" sz="4000" b="1" dirty="0" err="1"/>
              <a:t>condizioni</a:t>
            </a:r>
            <a:r>
              <a:rPr lang="en-US" sz="4000" b="1" dirty="0"/>
              <a:t> </a:t>
            </a:r>
            <a:r>
              <a:rPr lang="en-US" sz="4000" b="1" dirty="0" err="1"/>
              <a:t>attuali</a:t>
            </a:r>
            <a:r>
              <a:rPr lang="en-US" sz="4000" dirty="0"/>
              <a:t>. Nel </a:t>
            </a:r>
            <a:r>
              <a:rPr lang="en-US" sz="4000" dirty="0" err="1"/>
              <a:t>caso</a:t>
            </a:r>
            <a:r>
              <a:rPr lang="en-US" sz="4000" dirty="0"/>
              <a:t> </a:t>
            </a:r>
            <a:r>
              <a:rPr lang="en-US" sz="4000" dirty="0" err="1"/>
              <a:t>che</a:t>
            </a:r>
            <a:r>
              <a:rPr lang="en-US" sz="4000" dirty="0"/>
              <a:t> ora ha </a:t>
            </a:r>
            <a:r>
              <a:rPr lang="en-US" sz="4000" dirty="0" err="1"/>
              <a:t>davanti</a:t>
            </a:r>
            <a:r>
              <a:rPr lang="en-US" sz="4000" dirty="0"/>
              <a:t>, </a:t>
            </a:r>
            <a:r>
              <a:rPr lang="en-US" sz="4000" b="1" dirty="0"/>
              <a:t>la Corte non </a:t>
            </a:r>
            <a:r>
              <a:rPr lang="en-US" sz="4000" b="1" dirty="0" err="1"/>
              <a:t>può</a:t>
            </a:r>
            <a:r>
              <a:rPr lang="en-US" sz="4000" b="1" dirty="0"/>
              <a:t> </a:t>
            </a:r>
            <a:r>
              <a:rPr lang="en-US" sz="4000" b="1" dirty="0" err="1"/>
              <a:t>che</a:t>
            </a:r>
            <a:r>
              <a:rPr lang="en-US" sz="4000" b="1" dirty="0"/>
              <a:t> </a:t>
            </a:r>
            <a:r>
              <a:rPr lang="en-US" sz="4000" b="1" dirty="0" err="1"/>
              <a:t>essere</a:t>
            </a:r>
            <a:r>
              <a:rPr lang="en-US" sz="4000" b="1" dirty="0"/>
              <a:t> </a:t>
            </a:r>
            <a:r>
              <a:rPr lang="en-US" sz="4000" b="1" dirty="0" err="1"/>
              <a:t>influenzata</a:t>
            </a:r>
            <a:r>
              <a:rPr lang="en-US" sz="4000" b="1" dirty="0"/>
              <a:t> </a:t>
            </a:r>
            <a:r>
              <a:rPr lang="en-US" sz="4000" b="1" dirty="0" err="1"/>
              <a:t>dagli</a:t>
            </a:r>
            <a:r>
              <a:rPr lang="en-US" sz="4000" b="1" dirty="0"/>
              <a:t> </a:t>
            </a:r>
            <a:r>
              <a:rPr lang="en-US" sz="4000" b="1" dirty="0" err="1"/>
              <a:t>sviluppi</a:t>
            </a:r>
            <a:r>
              <a:rPr lang="en-US" sz="4000" b="1" dirty="0"/>
              <a:t> e </a:t>
            </a:r>
            <a:r>
              <a:rPr lang="en-US" sz="4000" b="1" dirty="0" err="1"/>
              <a:t>dagli</a:t>
            </a:r>
            <a:r>
              <a:rPr lang="en-US" sz="4000" b="1" dirty="0"/>
              <a:t> standard </a:t>
            </a:r>
            <a:r>
              <a:rPr lang="en-US" sz="4000" b="1" dirty="0" err="1"/>
              <a:t>comunemente</a:t>
            </a:r>
            <a:r>
              <a:rPr lang="en-US" sz="4000" b="1" dirty="0"/>
              <a:t> </a:t>
            </a:r>
            <a:r>
              <a:rPr lang="en-US" sz="4000" b="1" dirty="0" err="1"/>
              <a:t>accettati</a:t>
            </a:r>
            <a:r>
              <a:rPr lang="en-US" sz="4000" b="1" dirty="0"/>
              <a:t> </a:t>
            </a:r>
            <a:r>
              <a:rPr lang="en-US" sz="4000" b="1" dirty="0" err="1"/>
              <a:t>nella</a:t>
            </a:r>
            <a:r>
              <a:rPr lang="en-US" sz="4000" b="1" dirty="0"/>
              <a:t> </a:t>
            </a:r>
            <a:r>
              <a:rPr lang="en-US" sz="4000" b="1" dirty="0" err="1"/>
              <a:t>politica</a:t>
            </a:r>
            <a:r>
              <a:rPr lang="en-US" sz="4000" b="1" dirty="0"/>
              <a:t> </a:t>
            </a:r>
            <a:r>
              <a:rPr lang="en-US" sz="4000" b="1" dirty="0" err="1"/>
              <a:t>penale</a:t>
            </a:r>
            <a:r>
              <a:rPr lang="en-US" sz="4000" b="1" dirty="0"/>
              <a:t> degli Stati </a:t>
            </a:r>
            <a:r>
              <a:rPr lang="en-US" sz="4000" b="1" dirty="0" err="1"/>
              <a:t>membri</a:t>
            </a:r>
            <a:r>
              <a:rPr lang="en-US" sz="4000" b="1" dirty="0"/>
              <a:t> del Consiglio </a:t>
            </a:r>
            <a:r>
              <a:rPr lang="en-US" sz="4000" b="1" dirty="0" err="1"/>
              <a:t>d'Europa</a:t>
            </a:r>
            <a:r>
              <a:rPr lang="en-US" sz="4000" b="1" dirty="0"/>
              <a:t> in </a:t>
            </a:r>
            <a:r>
              <a:rPr lang="en-US" sz="4000" b="1" dirty="0" err="1"/>
              <a:t>questo</a:t>
            </a:r>
            <a:r>
              <a:rPr lang="en-US" sz="4000" b="1" dirty="0"/>
              <a:t> </a:t>
            </a:r>
            <a:r>
              <a:rPr lang="en-US" sz="4000" b="1" dirty="0" err="1"/>
              <a:t>ambito</a:t>
            </a:r>
            <a:r>
              <a:rPr lang="en-US" sz="4000" dirty="0"/>
              <a:t>.</a:t>
            </a:r>
          </a:p>
        </p:txBody>
      </p:sp>
      <p:sp>
        <p:nvSpPr>
          <p:cNvPr id="7" name="Segnaposto numero diapositiva 6">
            <a:extLst>
              <a:ext uri="{FF2B5EF4-FFF2-40B4-BE49-F238E27FC236}">
                <a16:creationId xmlns:a16="http://schemas.microsoft.com/office/drawing/2014/main" id="{A040B092-7F69-2F0F-6833-BCE232C4612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41631C75-6204-A5A3-8DF9-413D62C05D85}"/>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Tyrer c. Regno Unito</a:t>
            </a:r>
          </a:p>
          <a:p>
            <a:pPr lvl="0" algn="ctr">
              <a:defRPr/>
            </a:pPr>
            <a:r>
              <a:rPr lang="it-IT" sz="4000" dirty="0"/>
              <a:t>Corte EDU, 25 aprile 1978</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35006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49DAAF7-5D7E-D888-FD9D-C819EA05A967}"/>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ED14810-6C78-9FD0-7836-0E7DC85694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63ED7DEE-8428-2F56-0821-198D6EBD3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827433D6-AD4E-9BB3-5EFC-B79243E021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480AF730-5E1B-2CEB-A8CF-B4C174790028}"/>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dirty="0"/>
          </a:p>
          <a:p>
            <a:pPr marL="0" indent="0" algn="ctr">
              <a:buNone/>
            </a:pPr>
            <a:r>
              <a:rPr lang="it-IT" sz="4400" dirty="0"/>
              <a:t>margine di apprezzamento</a:t>
            </a:r>
          </a:p>
        </p:txBody>
      </p:sp>
      <p:sp>
        <p:nvSpPr>
          <p:cNvPr id="7" name="Segnaposto numero diapositiva 6">
            <a:extLst>
              <a:ext uri="{FF2B5EF4-FFF2-40B4-BE49-F238E27FC236}">
                <a16:creationId xmlns:a16="http://schemas.microsoft.com/office/drawing/2014/main" id="{4CE3DFD8-EBFD-DF13-27D1-A79CE14E330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29506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533472-CF6F-DD87-B95F-72E0016EA35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3D274BE-739C-4D6D-5548-2F290ED88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6EEC7EA-B570-39F5-01EF-F3DF5DF2F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38C62F6D-EF09-CF43-7132-AEF8B17A53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4CFB0306-7305-92B4-5C41-64C4F90C46F8}"/>
              </a:ext>
            </a:extLst>
          </p:cNvPr>
          <p:cNvSpPr>
            <a:spLocks noGrp="1"/>
          </p:cNvSpPr>
          <p:nvPr>
            <p:ph sz="half" idx="1"/>
          </p:nvPr>
        </p:nvSpPr>
        <p:spPr>
          <a:xfrm>
            <a:off x="838200" y="1572354"/>
            <a:ext cx="10515600" cy="4783995"/>
          </a:xfrm>
        </p:spPr>
        <p:txBody>
          <a:bodyPr vert="horz" lIns="91440" tIns="45720" rIns="91440" bIns="45720" rtlCol="0">
            <a:normAutofit/>
          </a:bodyPr>
          <a:lstStyle/>
          <a:p>
            <a:pPr marL="914400" indent="-914400" algn="just">
              <a:buFont typeface="+mj-lt"/>
              <a:buAutoNum type="arabicPeriod"/>
            </a:pPr>
            <a:endParaRPr lang="it-IT" sz="4000" dirty="0"/>
          </a:p>
          <a:p>
            <a:pPr marL="0" indent="0" algn="just">
              <a:buNone/>
            </a:pPr>
            <a:r>
              <a:rPr lang="it-IT" sz="4000" b="1" dirty="0"/>
              <a:t>Diritto al matrimonio</a:t>
            </a:r>
          </a:p>
          <a:p>
            <a:pPr marL="0" indent="0" algn="just">
              <a:buNone/>
            </a:pPr>
            <a:endParaRPr lang="it-IT" sz="4000" dirty="0"/>
          </a:p>
          <a:p>
            <a:pPr marL="0" indent="0" algn="just">
              <a:buNone/>
            </a:pPr>
            <a:r>
              <a:rPr lang="it-IT" sz="4000" dirty="0"/>
              <a:t>A partire dall’età minima per contrarre matrimonio, l’uomo e la donna hanno il diritto di sposarsi e di fondare una famiglia secondo le leggi nazionali che regolano l’esercizio di tale diritto.</a:t>
            </a:r>
          </a:p>
        </p:txBody>
      </p:sp>
      <p:sp>
        <p:nvSpPr>
          <p:cNvPr id="7" name="Segnaposto numero diapositiva 6">
            <a:extLst>
              <a:ext uri="{FF2B5EF4-FFF2-40B4-BE49-F238E27FC236}">
                <a16:creationId xmlns:a16="http://schemas.microsoft.com/office/drawing/2014/main" id="{EA5ED270-A29F-1A59-42C5-DADFE6FCB664}"/>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4F104E6E-C130-A69E-2AB3-04E85616D69B}"/>
              </a:ext>
            </a:extLst>
          </p:cNvPr>
          <p:cNvSpPr txBox="1"/>
          <p:nvPr/>
        </p:nvSpPr>
        <p:spPr>
          <a:xfrm>
            <a:off x="1134256" y="125804"/>
            <a:ext cx="9923488"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12 CEDU</a:t>
            </a:r>
          </a:p>
        </p:txBody>
      </p:sp>
    </p:spTree>
    <p:extLst>
      <p:ext uri="{BB962C8B-B14F-4D97-AF65-F5344CB8AC3E}">
        <p14:creationId xmlns:p14="http://schemas.microsoft.com/office/powerpoint/2010/main" val="15369322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BAD09A-E598-CF56-8F0F-A2CA1CD445FC}"/>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F5AD0B3-44C7-28FB-DF04-B321CAB04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7E3B8340-278A-AA11-B07F-96EBA25BB3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95E53CCB-CDE6-6E60-6BD8-7BA11C3AB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3B05361-C95B-A755-C1C1-D6C11E5ACC7A}"/>
              </a:ext>
            </a:extLst>
          </p:cNvPr>
          <p:cNvSpPr>
            <a:spLocks noGrp="1"/>
          </p:cNvSpPr>
          <p:nvPr>
            <p:ph sz="half" idx="1"/>
          </p:nvPr>
        </p:nvSpPr>
        <p:spPr>
          <a:xfrm>
            <a:off x="838200" y="1719973"/>
            <a:ext cx="10515600" cy="5001502"/>
          </a:xfrm>
        </p:spPr>
        <p:txBody>
          <a:bodyPr vert="horz" lIns="91440" tIns="45720" rIns="91440" bIns="45720" rtlCol="0">
            <a:normAutofit lnSpcReduction="10000"/>
          </a:bodyPr>
          <a:lstStyle/>
          <a:p>
            <a:pPr marL="0" indent="0" algn="just">
              <a:buNone/>
            </a:pPr>
            <a:r>
              <a:rPr lang="it-IT" dirty="0"/>
              <a:t>189. </a:t>
            </a:r>
            <a:r>
              <a:rPr lang="it-IT" b="1" dirty="0"/>
              <a:t>I ricorrenti </a:t>
            </a:r>
            <a:r>
              <a:rPr lang="it-IT" dirty="0"/>
              <a:t>[…] </a:t>
            </a:r>
            <a:r>
              <a:rPr lang="it-IT" b="1" dirty="0"/>
              <a:t>hanno invocato l’articolo 12</a:t>
            </a:r>
            <a:r>
              <a:rPr lang="it-IT" dirty="0"/>
              <a:t>, e sostengono che successivamente alla sentenza relativa alla causa </a:t>
            </a:r>
            <a:r>
              <a:rPr lang="it-IT" i="1" dirty="0"/>
              <a:t>Schalk e Kopf </a:t>
            </a:r>
            <a:r>
              <a:rPr lang="it-IT" dirty="0"/>
              <a:t>(sopra citata), altri paesi hanno legiferato a favore del matrimonio omosessuale, e molti altri stanno dibattendo la questione. Pertanto, dato che la Convenzione è uno strumento vivente, la Corte dovrebbe rideterminare la questione alla luce della situazione attuale. […]</a:t>
            </a:r>
            <a:endParaRPr lang="en-US" sz="4000" dirty="0"/>
          </a:p>
          <a:p>
            <a:pPr marL="0" indent="0" algn="just">
              <a:buNone/>
            </a:pPr>
            <a:r>
              <a:rPr lang="it-IT" dirty="0"/>
              <a:t>Osservando la recente accettazione da parte della Corte nella causa </a:t>
            </a:r>
            <a:r>
              <a:rPr lang="it-IT" i="1" dirty="0"/>
              <a:t>Schalk e Kopf </a:t>
            </a:r>
            <a:r>
              <a:rPr lang="it-IT" dirty="0"/>
              <a:t>dell’applicabilità dell’articolo 12 […] a tali situazioni, i ricorrenti hanno sostenuto che pur essendo vero che la Corte aveva ritenuto che la disposizione non obbligasse gli Stati a conferire alle coppie omosessuali tale diritto, spettava tuttavia alla Corte esaminare se la mancata previsione del matrimonio omosessuale fosse giustificata in considerazione di tutte le circostanze pertinenti.</a:t>
            </a:r>
            <a:endParaRPr lang="en-US" sz="4000" dirty="0"/>
          </a:p>
        </p:txBody>
      </p:sp>
      <p:sp>
        <p:nvSpPr>
          <p:cNvPr id="7" name="Segnaposto numero diapositiva 6">
            <a:extLst>
              <a:ext uri="{FF2B5EF4-FFF2-40B4-BE49-F238E27FC236}">
                <a16:creationId xmlns:a16="http://schemas.microsoft.com/office/drawing/2014/main" id="{6AD78CF1-C367-20BD-7304-F8E4E34E179E}"/>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E5179BDF-A601-9202-1027-ABE5E0DA22C6}"/>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Oliari et al. c. Italia</a:t>
            </a:r>
          </a:p>
          <a:p>
            <a:pPr lvl="0" algn="ctr">
              <a:defRPr/>
            </a:pPr>
            <a:r>
              <a:rPr lang="it-IT" sz="4000" dirty="0"/>
              <a:t>Corte EDU, 21 luglio 2015</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58202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FA5DD9-6636-93A0-48ED-B9035269FB29}"/>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A2B4E2C-280C-7B85-1359-31A7F4AE58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AB21A6B2-C7A0-D908-88B3-A7797C11D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B64CB999-82CE-9775-4F2F-C332015FA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3F4F2BF4-8AEF-FC11-AB15-920FEDBCA395}"/>
              </a:ext>
            </a:extLst>
          </p:cNvPr>
          <p:cNvSpPr>
            <a:spLocks noGrp="1"/>
          </p:cNvSpPr>
          <p:nvPr>
            <p:ph sz="half" idx="1"/>
          </p:nvPr>
        </p:nvSpPr>
        <p:spPr>
          <a:xfrm>
            <a:off x="838200" y="1719973"/>
            <a:ext cx="10515600" cy="5001502"/>
          </a:xfrm>
        </p:spPr>
        <p:txBody>
          <a:bodyPr vert="horz" lIns="91440" tIns="45720" rIns="91440" bIns="45720" rtlCol="0">
            <a:normAutofit lnSpcReduction="10000"/>
          </a:bodyPr>
          <a:lstStyle/>
          <a:p>
            <a:pPr marL="0" indent="0" algn="just">
              <a:buNone/>
            </a:pPr>
            <a:r>
              <a:rPr lang="it-IT" dirty="0"/>
              <a:t>191. La Corte osserva che nella causa </a:t>
            </a:r>
            <a:r>
              <a:rPr lang="it-IT" i="1" dirty="0"/>
              <a:t>Schalk e Kopf </a:t>
            </a:r>
            <a:r>
              <a:rPr lang="it-IT" dirty="0"/>
              <a:t>essa aveva concluso ai sensi dell’articolo 12 che non avrebbe più ritenuto che il diritto di sposarsi dovesse essere limitato in tutte le circostanze al matrimonio tra due persone di sesso opposto. Tuttavia, allo stato attuale (all’epoca solo sei Stati membri del Consiglio d’Europa su quarantasette consentivano il matrimonio omosessuale), la questione se permettere o meno il matrimonio omosessuale era stata lasciata da disciplinare al diritto nazionale dello Stato contraente. La Corte ha ritenuto di non doversi spingere a sostituire l’opinione delle autorità nazionali con la propria, dato che esse si trovano in una posizione migliore per valutare e rispondere alle esigenze della società. Ne conseguiva che l’articolo 12 della Convenzione non poneva in capo al Governo convenuto l’obbligo di concedere accesso al matrimonio a una coppia omosessuale quale i ricorrenti […].</a:t>
            </a:r>
            <a:endParaRPr lang="en-US" sz="4000" dirty="0"/>
          </a:p>
        </p:txBody>
      </p:sp>
      <p:sp>
        <p:nvSpPr>
          <p:cNvPr id="7" name="Segnaposto numero diapositiva 6">
            <a:extLst>
              <a:ext uri="{FF2B5EF4-FFF2-40B4-BE49-F238E27FC236}">
                <a16:creationId xmlns:a16="http://schemas.microsoft.com/office/drawing/2014/main" id="{B1D68BD9-87CD-04DD-B162-7A904134909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BDD1BAA-C025-9E65-7627-1E7E1EA9DA66}"/>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Oliari et al. c. Italia</a:t>
            </a:r>
          </a:p>
          <a:p>
            <a:pPr lvl="0" algn="ctr">
              <a:defRPr/>
            </a:pPr>
            <a:r>
              <a:rPr lang="it-IT" sz="4000" dirty="0"/>
              <a:t>Corte EDU, 21 luglio 2015</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64096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092F262-50DA-FAFA-E96B-3E7063BA80E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66374A6C-CF21-2D56-09E2-F33C5CD89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6DCB5B14-51CA-AF51-4841-ABBCAB2438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5237633-A21A-F2E4-DFBD-CF1A7DC961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FA85A616-C55A-A0BB-359F-A2C1967D6C2F}"/>
              </a:ext>
            </a:extLst>
          </p:cNvPr>
          <p:cNvSpPr>
            <a:spLocks noGrp="1"/>
          </p:cNvSpPr>
          <p:nvPr>
            <p:ph sz="half" idx="1"/>
          </p:nvPr>
        </p:nvSpPr>
        <p:spPr>
          <a:xfrm>
            <a:off x="838200" y="1719973"/>
            <a:ext cx="10515600" cy="5001502"/>
          </a:xfrm>
        </p:spPr>
        <p:txBody>
          <a:bodyPr vert="horz" lIns="91440" tIns="45720" rIns="91440" bIns="45720" rtlCol="0">
            <a:normAutofit/>
          </a:bodyPr>
          <a:lstStyle/>
          <a:p>
            <a:pPr marL="0" indent="0" algn="just">
              <a:buNone/>
            </a:pPr>
            <a:endParaRPr lang="it-IT" sz="3200" dirty="0"/>
          </a:p>
          <a:p>
            <a:pPr marL="0" indent="0" algn="just">
              <a:buNone/>
            </a:pPr>
            <a:r>
              <a:rPr lang="it-IT" sz="3200" dirty="0"/>
              <a:t>192. La Corte osserva che nonostante la graduale evoluzione degli Stati in materia (undici Stati membri del Consiglio d’Europa hanno attualmente riconosciuto il matrimonio omosessuale) le conclusioni cui essa è giunta nelle summenzionate cause rimangono pertinenti. La Corte ribadisce conseguentemente che </a:t>
            </a:r>
            <a:r>
              <a:rPr lang="it-IT" sz="3200" b="1" dirty="0"/>
              <a:t>l’articolo 12 della Convenzione non pone in capo al Governo convenuto l’obbligo di concedere accesso al matrimonio a una coppia omosessuale quale i ricorrenti</a:t>
            </a:r>
            <a:r>
              <a:rPr lang="it-IT" sz="3200" dirty="0"/>
              <a:t>.</a:t>
            </a:r>
            <a:endParaRPr lang="en-US" sz="4400" dirty="0"/>
          </a:p>
        </p:txBody>
      </p:sp>
      <p:sp>
        <p:nvSpPr>
          <p:cNvPr id="7" name="Segnaposto numero diapositiva 6">
            <a:extLst>
              <a:ext uri="{FF2B5EF4-FFF2-40B4-BE49-F238E27FC236}">
                <a16:creationId xmlns:a16="http://schemas.microsoft.com/office/drawing/2014/main" id="{AB97976C-5D13-D465-D0C0-FF3ECD5BB45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806092A-8293-8D97-41D8-8DF6AA8B12A4}"/>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Oliari et al. c. Italia</a:t>
            </a:r>
          </a:p>
          <a:p>
            <a:pPr lvl="0" algn="ctr">
              <a:defRPr/>
            </a:pPr>
            <a:r>
              <a:rPr lang="it-IT" sz="4000" dirty="0"/>
              <a:t>Corte EDU, 21 luglio 2015</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05419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0E7E9D2-EF1E-D22E-102E-B35C3AB7A82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EBD8EF0D-865D-A432-05DB-AD1D9D583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B5B44C2-B1FA-167F-2CFB-9ADE8A69B1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95569FF0-55FB-8954-55B9-4B7DBDB8F8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1E29841-C5EF-D6E7-CE58-5044CD205981}"/>
              </a:ext>
            </a:extLst>
          </p:cNvPr>
          <p:cNvSpPr>
            <a:spLocks noGrp="1"/>
          </p:cNvSpPr>
          <p:nvPr>
            <p:ph sz="half" idx="1"/>
          </p:nvPr>
        </p:nvSpPr>
        <p:spPr>
          <a:xfrm>
            <a:off x="838200" y="895246"/>
            <a:ext cx="10515600" cy="5461104"/>
          </a:xfrm>
        </p:spPr>
        <p:txBody>
          <a:bodyPr vert="horz" lIns="91440" tIns="45720" rIns="91440" bIns="45720" rtlCol="0">
            <a:normAutofit fontScale="92500" lnSpcReduction="10000"/>
          </a:bodyPr>
          <a:lstStyle/>
          <a:p>
            <a:pPr marL="0" indent="0" algn="just">
              <a:buNone/>
            </a:pPr>
            <a:r>
              <a:rPr lang="it-IT" sz="3600" b="1" dirty="0"/>
              <a:t>Diritto al rispetto della vita privata e familiare</a:t>
            </a:r>
            <a:endParaRPr lang="it-IT" sz="3600" dirty="0"/>
          </a:p>
          <a:p>
            <a:pPr marL="742950" indent="-742950" algn="just">
              <a:buAutoNum type="arabicPeriod"/>
            </a:pPr>
            <a:r>
              <a:rPr lang="it-IT" sz="3600" u="sng" dirty="0"/>
              <a:t>Ogni persona ha diritto al rispetto della propria vita privata e familiare</a:t>
            </a:r>
            <a:r>
              <a:rPr lang="it-IT" sz="3600" dirty="0"/>
              <a:t>, del proprio domicilio e della propria corrispondenza.</a:t>
            </a:r>
          </a:p>
          <a:p>
            <a:pPr marL="742950" indent="-742950" algn="just">
              <a:buAutoNum type="arabicPeriod"/>
            </a:pPr>
            <a:r>
              <a:rPr lang="it-IT" sz="3600" dirty="0"/>
              <a:t>Non può esservi ingerenza di una autorità pubblica nell’esercizio di tale diritto a meno che tale ingerenza sia prevista dalla legge e costituisca una misura che, in una società democratica, è necessaria alla sicurezza nazionale, alla pubblica sicurezza, al benessere economico del paese, alla difesa dell’ordine e alla prevenzione dei reati, alla protezione della salute o della morale, o alla protezione dei diritti e delle libertà altrui.</a:t>
            </a:r>
          </a:p>
        </p:txBody>
      </p:sp>
      <p:sp>
        <p:nvSpPr>
          <p:cNvPr id="7" name="Segnaposto numero diapositiva 6">
            <a:extLst>
              <a:ext uri="{FF2B5EF4-FFF2-40B4-BE49-F238E27FC236}">
                <a16:creationId xmlns:a16="http://schemas.microsoft.com/office/drawing/2014/main" id="{CAF429A6-BA76-E5CB-C158-A1619E09AE96}"/>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C2495DC-2438-9FF7-1B58-2438B8AF90AC}"/>
              </a:ext>
            </a:extLst>
          </p:cNvPr>
          <p:cNvSpPr txBox="1"/>
          <p:nvPr/>
        </p:nvSpPr>
        <p:spPr>
          <a:xfrm>
            <a:off x="1134256" y="125804"/>
            <a:ext cx="9923488"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8 CEDU</a:t>
            </a:r>
          </a:p>
        </p:txBody>
      </p:sp>
    </p:spTree>
    <p:extLst>
      <p:ext uri="{BB962C8B-B14F-4D97-AF65-F5344CB8AC3E}">
        <p14:creationId xmlns:p14="http://schemas.microsoft.com/office/powerpoint/2010/main" val="40920379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E02A32-1AF9-C698-0F33-EF20BE292899}"/>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A6D53337-4EA8-93A6-FB91-422B8F12A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DEDC07B6-1B68-B41E-8F12-3B8A125B92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B2601A31-3D10-3138-3C3F-3DDC4D9E71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28F40018-9293-9C5A-506A-E632730D139D}"/>
              </a:ext>
            </a:extLst>
          </p:cNvPr>
          <p:cNvSpPr>
            <a:spLocks noGrp="1"/>
          </p:cNvSpPr>
          <p:nvPr>
            <p:ph sz="half" idx="1"/>
          </p:nvPr>
        </p:nvSpPr>
        <p:spPr>
          <a:xfrm>
            <a:off x="838200" y="1719973"/>
            <a:ext cx="10515600" cy="5001502"/>
          </a:xfrm>
        </p:spPr>
        <p:txBody>
          <a:bodyPr vert="horz" lIns="91440" tIns="45720" rIns="91440" bIns="45720" rtlCol="0">
            <a:normAutofit fontScale="92500" lnSpcReduction="20000"/>
          </a:bodyPr>
          <a:lstStyle/>
          <a:p>
            <a:pPr marL="0" indent="0" algn="just">
              <a:buNone/>
            </a:pPr>
            <a:r>
              <a:rPr lang="it-IT" sz="3200" dirty="0"/>
              <a:t>162. Nell’attuazione del loro obbligo positivo ai sensi dell’articolo 8 gli Stati godono di un certo </a:t>
            </a:r>
            <a:r>
              <a:rPr lang="it-IT" sz="3200" b="1" dirty="0"/>
              <a:t>margine di discrezionalità. Quando si determina l’ampiezza di tale margine si deve tener conto di diversi fattori</a:t>
            </a:r>
            <a:r>
              <a:rPr lang="it-IT" sz="3200" dirty="0"/>
              <a:t>. Nel contesto della “vita privata” la Corte ha ritenuto che, qualora sia in gioco un aspetto particolarmente importante dell’esistenza o dell’identità di una persona, il margine consentito allo Stato sarà ristretto […]. </a:t>
            </a:r>
            <a:r>
              <a:rPr lang="it-IT" sz="3200" b="1" dirty="0"/>
              <a:t>Qualora, tuttavia, non vi sia accordo tra gli Stati membri del Consiglio d’Europa riguardo alla relativa importanza dell’interesse in gioco o ai mezzi migliori per tutelarlo, in particolare quando la causa solleva delicate questioni morali o etiche, il margine sarà più ampio</a:t>
            </a:r>
            <a:r>
              <a:rPr lang="it-IT" sz="3200" dirty="0"/>
              <a:t> […]. Il margine sarà usualmente ampio anche quando si richiede allo Stato di garantire l’equilibrio tra opposti interessi privati e pubblici o tra diritti della Convenzione […].</a:t>
            </a:r>
            <a:endParaRPr lang="en-US" sz="4800" dirty="0"/>
          </a:p>
        </p:txBody>
      </p:sp>
      <p:sp>
        <p:nvSpPr>
          <p:cNvPr id="7" name="Segnaposto numero diapositiva 6">
            <a:extLst>
              <a:ext uri="{FF2B5EF4-FFF2-40B4-BE49-F238E27FC236}">
                <a16:creationId xmlns:a16="http://schemas.microsoft.com/office/drawing/2014/main" id="{9CADA633-59B7-4BE0-1892-0FAF1B4BB9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65510725-ED7E-40B6-8898-BC85DE5DB34C}"/>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Oliari et al. c. Italia</a:t>
            </a:r>
          </a:p>
          <a:p>
            <a:pPr lvl="0" algn="ctr">
              <a:defRPr/>
            </a:pPr>
            <a:r>
              <a:rPr lang="it-IT" sz="4000" dirty="0"/>
              <a:t>Corte EDU, 21 luglio 2015</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8577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263260-ACBC-F82E-0C25-31D077F5E716}"/>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B06ACA9-94AB-643E-9B35-05175BD3A9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5735D66-776E-C5DD-9529-79049EBECD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68EF31B6-796F-2340-070D-F389401ED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ACC0172D-6639-C356-DEA6-773C54A101DD}"/>
              </a:ext>
            </a:extLst>
          </p:cNvPr>
          <p:cNvSpPr>
            <a:spLocks noGrp="1"/>
          </p:cNvSpPr>
          <p:nvPr>
            <p:ph sz="half" idx="1"/>
          </p:nvPr>
        </p:nvSpPr>
        <p:spPr>
          <a:xfrm>
            <a:off x="838200" y="1719973"/>
            <a:ext cx="10515600" cy="5001502"/>
          </a:xfrm>
        </p:spPr>
        <p:txBody>
          <a:bodyPr vert="horz" lIns="91440" tIns="45720" rIns="91440" bIns="45720" rtlCol="0">
            <a:normAutofit fontScale="92500"/>
          </a:bodyPr>
          <a:lstStyle/>
          <a:p>
            <a:pPr marL="0" indent="0" algn="just">
              <a:buNone/>
            </a:pPr>
            <a:endParaRPr lang="it-IT" sz="3600" dirty="0"/>
          </a:p>
          <a:p>
            <a:pPr marL="0" indent="0" algn="just">
              <a:buNone/>
            </a:pPr>
            <a:r>
              <a:rPr lang="it-IT" sz="3600" dirty="0"/>
              <a:t>164. Nel caso di specie i ricorrenti non hanno a tutt’oggi la possibilità di contrarre un’unione civile o un’unione registrata (in assenza di matrimonio) in Italia. La Corte deve pertanto determinare se l’Italia, alla data dell’analisi della Corte, ovvero nel 2015, non abbia ottemperato all’obbligo positivo di garantire il rispetto della vita privata e familiare dei ricorrenti, in particolare mediante la previsione di un quadro giuridico che consentisse loro di far riconoscere e tutelare la loro relazione ai sensi del diritto interno.</a:t>
            </a:r>
            <a:endParaRPr lang="en-US" sz="5400" dirty="0"/>
          </a:p>
        </p:txBody>
      </p:sp>
      <p:sp>
        <p:nvSpPr>
          <p:cNvPr id="7" name="Segnaposto numero diapositiva 6">
            <a:extLst>
              <a:ext uri="{FF2B5EF4-FFF2-40B4-BE49-F238E27FC236}">
                <a16:creationId xmlns:a16="http://schemas.microsoft.com/office/drawing/2014/main" id="{B59F26F7-88FA-3AB3-BD85-54445ABF0D70}"/>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ABFE33EA-0122-9D56-5078-CA23FD1999E1}"/>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Oliari et al. c. Italia</a:t>
            </a:r>
          </a:p>
          <a:p>
            <a:pPr lvl="0" algn="ctr">
              <a:defRPr/>
            </a:pPr>
            <a:r>
              <a:rPr lang="it-IT" sz="4000" dirty="0"/>
              <a:t>Corte EDU, 21 luglio 2015</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83710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A594399-9FB5-36E3-550E-4FDA9EB31A56}"/>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C741DBC-2823-0F7E-73B5-64628DE792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3F36786-82E2-EE2B-0515-62A4CFEF22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90EE6D03-7AF2-51AF-B040-655C0FB427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CDDDCA9D-DBE8-AD15-8DA7-1FB255DA2494}"/>
              </a:ext>
            </a:extLst>
          </p:cNvPr>
          <p:cNvSpPr>
            <a:spLocks noGrp="1"/>
          </p:cNvSpPr>
          <p:nvPr>
            <p:ph sz="half" idx="1"/>
          </p:nvPr>
        </p:nvSpPr>
        <p:spPr>
          <a:xfrm>
            <a:off x="838200" y="1719973"/>
            <a:ext cx="10515600" cy="5001502"/>
          </a:xfrm>
        </p:spPr>
        <p:txBody>
          <a:bodyPr vert="horz" lIns="91440" tIns="45720" rIns="91440" bIns="45720" rtlCol="0">
            <a:normAutofit lnSpcReduction="10000"/>
          </a:bodyPr>
          <a:lstStyle/>
          <a:p>
            <a:pPr marL="0" indent="0" algn="just">
              <a:buNone/>
            </a:pPr>
            <a:endParaRPr lang="it-IT" sz="3600" dirty="0"/>
          </a:p>
          <a:p>
            <a:pPr marL="0" indent="0" algn="just">
              <a:buNone/>
            </a:pPr>
            <a:r>
              <a:rPr lang="it-IT" sz="3600" dirty="0"/>
              <a:t>165. La Corte ribadisce di aver già ritenuto che le coppie omosessuali abbiano la stessa capacità delle coppie eterosessuali di instaurare relazioni stabili e che si trovino in una situazione significativamente simile a una coppia eterosessuale per quanto riguarda l’esigenza di riconoscimento giuridico e di tutela della loro relazione […] Ne consegue che </a:t>
            </a:r>
            <a:r>
              <a:rPr lang="it-IT" sz="3600" b="1" dirty="0"/>
              <a:t>la Corte ha già riconosciuto che le coppie omosessuali necessitano di riconoscimento giuridico e tutela della loro relazione</a:t>
            </a:r>
            <a:r>
              <a:rPr lang="it-IT" sz="3600" dirty="0"/>
              <a:t>.</a:t>
            </a:r>
            <a:endParaRPr lang="en-US" sz="5400" dirty="0"/>
          </a:p>
        </p:txBody>
      </p:sp>
      <p:sp>
        <p:nvSpPr>
          <p:cNvPr id="7" name="Segnaposto numero diapositiva 6">
            <a:extLst>
              <a:ext uri="{FF2B5EF4-FFF2-40B4-BE49-F238E27FC236}">
                <a16:creationId xmlns:a16="http://schemas.microsoft.com/office/drawing/2014/main" id="{096A33D7-737F-B54C-0B5F-137C46C3812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B1CDF61-5289-6183-306E-22E8D3556798}"/>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Oliari et al. c. Italia</a:t>
            </a:r>
          </a:p>
          <a:p>
            <a:pPr lvl="0" algn="ctr">
              <a:defRPr/>
            </a:pPr>
            <a:r>
              <a:rPr lang="it-IT" sz="4000" dirty="0"/>
              <a:t>Corte EDU, 21 luglio 2015</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4951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i="1" dirty="0"/>
              <a:t>ibis, </a:t>
            </a:r>
            <a:r>
              <a:rPr lang="it-IT" sz="4400" i="1" dirty="0" err="1"/>
              <a:t>redibis</a:t>
            </a:r>
            <a:r>
              <a:rPr lang="it-IT" sz="4400" i="1" dirty="0"/>
              <a:t> non, </a:t>
            </a:r>
            <a:r>
              <a:rPr lang="it-IT" sz="4400" i="1" dirty="0" err="1"/>
              <a:t>morieris</a:t>
            </a:r>
            <a:r>
              <a:rPr lang="it-IT" sz="4400" i="1" dirty="0"/>
              <a:t> in bello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01908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AD86708-9235-9C75-E14C-A047CB8131B9}"/>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803E415-518A-C7B6-359B-71C8256B0F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1D00BB9C-C93F-BBF0-D892-3555170BAD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AE66575B-AF75-BB41-EB9F-1C72A520C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488E72D8-29E3-06A3-B9B6-1D4F4323C51D}"/>
              </a:ext>
            </a:extLst>
          </p:cNvPr>
          <p:cNvSpPr>
            <a:spLocks noGrp="1"/>
          </p:cNvSpPr>
          <p:nvPr>
            <p:ph sz="half" idx="1"/>
          </p:nvPr>
        </p:nvSpPr>
        <p:spPr>
          <a:xfrm>
            <a:off x="838200" y="1719973"/>
            <a:ext cx="10515600" cy="5001502"/>
          </a:xfrm>
        </p:spPr>
        <p:txBody>
          <a:bodyPr vert="horz" lIns="91440" tIns="45720" rIns="91440" bIns="45720" rtlCol="0">
            <a:normAutofit fontScale="92500" lnSpcReduction="10000"/>
          </a:bodyPr>
          <a:lstStyle/>
          <a:p>
            <a:pPr marL="0" indent="0" algn="just">
              <a:buNone/>
            </a:pPr>
            <a:r>
              <a:rPr lang="it-IT" dirty="0"/>
              <a:t>177. Per quanto riguarda </a:t>
            </a:r>
            <a:r>
              <a:rPr lang="it-IT" b="1" dirty="0"/>
              <a:t>l’ampiezza del margine di discrezionalità</a:t>
            </a:r>
            <a:r>
              <a:rPr lang="it-IT" dirty="0"/>
              <a:t>, la Corte osserva che esso dipende da vari fattori. Benché </a:t>
            </a:r>
            <a:r>
              <a:rPr lang="it-IT" b="1" dirty="0"/>
              <a:t>la Corte possa accettare che l’oggetto della presente causa possa essere connesso a delicate questioni morali o etiche che permettono un maggiore margine di discrezionalità in assenza di accordo tra gli Stati membri</a:t>
            </a:r>
            <a:r>
              <a:rPr lang="it-IT" dirty="0"/>
              <a:t>, essa osserva che il caso di specie non riguarda alcuni specifici diritti “supplementari” (in contrapposizione ai diritti fondamentali) che possono o non possono sorgere da tale unione e che possono essere oggetto di una feroce controversia alla luce della loro dimensione sensibile. A tale proposito la Corte ha già ritenuto che </a:t>
            </a:r>
            <a:r>
              <a:rPr lang="it-IT" b="1" dirty="0"/>
              <a:t>gli Stati godano di un certo margine di discrezionalità per quanto riguarda l’esatto status conferito da mezzi di riconoscimento alternativi e i diritti e gli obblighi conferiti da tale unione o da un’unione registrata </a:t>
            </a:r>
            <a:r>
              <a:rPr lang="it-IT" dirty="0"/>
              <a:t>(si veda Schalk e Kopf, sopra citata, §§ 108-09). In realtà il caso di specie concerne unicamente l’esigenza generale di riconoscimento giuridico e la tutela fondamentale dei ricorrenti in quanto coppie omosessuali.</a:t>
            </a:r>
            <a:endParaRPr lang="en-US" sz="5400" dirty="0"/>
          </a:p>
        </p:txBody>
      </p:sp>
      <p:sp>
        <p:nvSpPr>
          <p:cNvPr id="7" name="Segnaposto numero diapositiva 6">
            <a:extLst>
              <a:ext uri="{FF2B5EF4-FFF2-40B4-BE49-F238E27FC236}">
                <a16:creationId xmlns:a16="http://schemas.microsoft.com/office/drawing/2014/main" id="{30F4D688-190A-C210-D02E-ED91C97FD58C}"/>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3CDECA6E-9829-AA3A-C9BB-0E909D5557DB}"/>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Oliari et al. c. Italia</a:t>
            </a:r>
          </a:p>
          <a:p>
            <a:pPr lvl="0" algn="ctr">
              <a:defRPr/>
            </a:pPr>
            <a:r>
              <a:rPr lang="it-IT" sz="4000" dirty="0"/>
              <a:t>Corte EDU, 21 luglio 2015</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94745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358426-CB24-813F-5DF3-452663EF8666}"/>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5666681-1DB2-3C7F-71BC-DC06D72ED4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364F41FD-A94B-63AC-268B-0F40E864E2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13DCFDF2-F195-0382-8301-A14D1588B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BDD21EB9-4788-BBB1-C144-EE0870AA2F0D}"/>
              </a:ext>
            </a:extLst>
          </p:cNvPr>
          <p:cNvSpPr>
            <a:spLocks noGrp="1"/>
          </p:cNvSpPr>
          <p:nvPr>
            <p:ph sz="half" idx="1"/>
          </p:nvPr>
        </p:nvSpPr>
        <p:spPr>
          <a:xfrm>
            <a:off x="838200" y="1719973"/>
            <a:ext cx="10515600" cy="5001502"/>
          </a:xfrm>
        </p:spPr>
        <p:txBody>
          <a:bodyPr vert="horz" lIns="91440" tIns="45720" rIns="91440" bIns="45720" rtlCol="0">
            <a:normAutofit lnSpcReduction="10000"/>
          </a:bodyPr>
          <a:lstStyle/>
          <a:p>
            <a:pPr marL="0" indent="0" algn="just">
              <a:buNone/>
            </a:pPr>
            <a:r>
              <a:rPr lang="it-IT" sz="3200" dirty="0"/>
              <a:t>185. In conclusione </a:t>
            </a:r>
            <a:r>
              <a:rPr lang="it-IT" sz="3200" b="1" dirty="0"/>
              <a:t>non avendo il Governo italiano dedotto un interesse collettivo prevalente in rapporto al quale bilanciare gli importantissimi interessi dei ricorrenti</a:t>
            </a:r>
            <a:r>
              <a:rPr lang="it-IT" sz="3200" dirty="0"/>
              <a:t>, così come individuati in precedenza, e alla luce del fatto che le conclusioni dei tribunali interni in materia sono rimaste lettera morta, </a:t>
            </a:r>
            <a:r>
              <a:rPr lang="it-IT" sz="3200" b="1" dirty="0"/>
              <a:t>la Corte conclude che il Governo italiano ha ecceduto il suo margine di discrezionalità e non ha ottemperato all’obbligo positivo di garantire che i ricorrenti disponessero di uno specifico quadro giuridico che prevedesse il riconoscimento e la tutela delle loro unioni omosessuali</a:t>
            </a:r>
            <a:r>
              <a:rPr lang="it-IT" sz="3200" dirty="0"/>
              <a:t>. […]</a:t>
            </a:r>
          </a:p>
          <a:p>
            <a:pPr marL="0" indent="0" algn="just">
              <a:buNone/>
            </a:pPr>
            <a:r>
              <a:rPr lang="it-IT" sz="3200" dirty="0"/>
              <a:t>187. Vi è conseguentemente stata violazione dell’articolo 8 della Convenzione.</a:t>
            </a:r>
          </a:p>
        </p:txBody>
      </p:sp>
      <p:sp>
        <p:nvSpPr>
          <p:cNvPr id="7" name="Segnaposto numero diapositiva 6">
            <a:extLst>
              <a:ext uri="{FF2B5EF4-FFF2-40B4-BE49-F238E27FC236}">
                <a16:creationId xmlns:a16="http://schemas.microsoft.com/office/drawing/2014/main" id="{2D6D8404-29B7-A7EB-FB3D-DE475CB2C7F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301D86F2-C9C6-3436-5302-6958FB50F717}"/>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Oliari et al. c. Italia</a:t>
            </a:r>
          </a:p>
          <a:p>
            <a:pPr lvl="0" algn="ctr">
              <a:defRPr/>
            </a:pPr>
            <a:r>
              <a:rPr lang="it-IT" sz="4000" dirty="0"/>
              <a:t>Corte EDU, 21 luglio 2015</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5461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a:bodyPr>
          <a:lstStyle/>
          <a:p>
            <a:pPr marL="0" indent="0" algn="just">
              <a:buNone/>
            </a:pPr>
            <a:r>
              <a:rPr lang="en-US" sz="4800" dirty="0"/>
              <a:t>
</a:t>
            </a:r>
          </a:p>
          <a:p>
            <a:pPr marL="0" indent="0" algn="just">
              <a:buNone/>
            </a:pPr>
            <a:r>
              <a:rPr lang="en-US" sz="5400" dirty="0"/>
              <a:t>Lo </a:t>
            </a:r>
            <a:r>
              <a:rPr lang="en-US" sz="5400" dirty="0" err="1"/>
              <a:t>Stato</a:t>
            </a:r>
            <a:r>
              <a:rPr lang="en-US" sz="5400" dirty="0"/>
              <a:t> Alfa </a:t>
            </a:r>
            <a:r>
              <a:rPr lang="en-US" sz="5400" dirty="0" err="1"/>
              <a:t>si</a:t>
            </a:r>
            <a:r>
              <a:rPr lang="en-US" sz="5400" dirty="0"/>
              <a:t> </a:t>
            </a:r>
            <a:r>
              <a:rPr lang="en-US" sz="5400" dirty="0" err="1"/>
              <a:t>impegna</a:t>
            </a:r>
            <a:r>
              <a:rPr lang="en-US" sz="5400" dirty="0"/>
              <a:t> a </a:t>
            </a:r>
            <a:r>
              <a:rPr lang="en-US" sz="5400" dirty="0" err="1"/>
              <a:t>pagare</a:t>
            </a:r>
            <a:r>
              <a:rPr lang="en-US" sz="5400" dirty="0"/>
              <a:t> </a:t>
            </a:r>
            <a:r>
              <a:rPr lang="en-US" sz="5400" dirty="0" err="1"/>
              <a:t>allo</a:t>
            </a:r>
            <a:r>
              <a:rPr lang="en-US" sz="5400" dirty="0"/>
              <a:t> </a:t>
            </a:r>
            <a:r>
              <a:rPr lang="en-US" sz="5400" dirty="0" err="1"/>
              <a:t>Stato</a:t>
            </a:r>
            <a:r>
              <a:rPr lang="en-US" sz="5400" dirty="0"/>
              <a:t> Beta un </a:t>
            </a:r>
            <a:r>
              <a:rPr lang="en-US" sz="5400" dirty="0" err="1"/>
              <a:t>risarcimento</a:t>
            </a:r>
            <a:r>
              <a:rPr lang="en-US" sz="5400" dirty="0"/>
              <a:t> di 10 </a:t>
            </a:r>
            <a:r>
              <a:rPr lang="en-US" sz="5400" dirty="0" err="1"/>
              <a:t>milioni</a:t>
            </a:r>
            <a:r>
              <a:rPr lang="en-US" sz="5400" dirty="0"/>
              <a:t> di </a:t>
            </a:r>
            <a:r>
              <a:rPr lang="en-US" sz="5400" dirty="0" err="1"/>
              <a:t>dollari</a:t>
            </a:r>
            <a:r>
              <a:rPr lang="en-US" sz="5400" dirty="0"/>
              <a:t>.</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0137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a:bodyPr>
          <a:lstStyle/>
          <a:p>
            <a:pPr marL="0" indent="0" algn="just">
              <a:buNone/>
            </a:pPr>
            <a:r>
              <a:rPr lang="en-US" sz="4800" dirty="0"/>
              <a:t>
</a:t>
            </a:r>
          </a:p>
          <a:p>
            <a:pPr marL="0" indent="0" algn="just">
              <a:buNone/>
            </a:pPr>
            <a:r>
              <a:rPr lang="en-US" sz="5400" dirty="0"/>
              <a:t>Lo </a:t>
            </a:r>
            <a:r>
              <a:rPr lang="en-US" sz="5400" dirty="0" err="1"/>
              <a:t>Stato</a:t>
            </a:r>
            <a:r>
              <a:rPr lang="en-US" sz="5400" dirty="0"/>
              <a:t> Alfa </a:t>
            </a:r>
            <a:r>
              <a:rPr lang="en-US" sz="5400" dirty="0" err="1"/>
              <a:t>ritirerà</a:t>
            </a:r>
            <a:r>
              <a:rPr lang="en-US" sz="5400" dirty="0"/>
              <a:t> le sue </a:t>
            </a:r>
            <a:r>
              <a:rPr lang="en-US" sz="5400" dirty="0" err="1"/>
              <a:t>forze</a:t>
            </a:r>
            <a:r>
              <a:rPr lang="en-US" sz="5400" dirty="0"/>
              <a:t> </a:t>
            </a:r>
            <a:r>
              <a:rPr lang="en-US" sz="5400" dirty="0" err="1"/>
              <a:t>armate</a:t>
            </a:r>
            <a:r>
              <a:rPr lang="en-US" sz="5400" dirty="0"/>
              <a:t> da </a:t>
            </a:r>
            <a:r>
              <a:rPr lang="en-US" sz="5400" dirty="0" err="1"/>
              <a:t>territori</a:t>
            </a:r>
            <a:r>
              <a:rPr lang="en-US" sz="5400" dirty="0"/>
              <a:t> </a:t>
            </a:r>
            <a:r>
              <a:rPr lang="en-US" sz="5400" dirty="0" err="1"/>
              <a:t>dello</a:t>
            </a:r>
            <a:r>
              <a:rPr lang="en-US" sz="5400" dirty="0"/>
              <a:t> </a:t>
            </a:r>
            <a:r>
              <a:rPr lang="en-US" sz="5400" dirty="0" err="1"/>
              <a:t>Stato</a:t>
            </a:r>
            <a:r>
              <a:rPr lang="en-US" sz="5400" dirty="0"/>
              <a:t> Beta </a:t>
            </a:r>
            <a:r>
              <a:rPr lang="en-US" sz="5400" dirty="0" err="1"/>
              <a:t>occupati</a:t>
            </a:r>
            <a:r>
              <a:rPr lang="en-US" sz="5400" dirty="0"/>
              <a:t> </a:t>
            </a:r>
            <a:r>
              <a:rPr lang="en-US" sz="5400" dirty="0" err="1"/>
              <a:t>nel</a:t>
            </a:r>
            <a:r>
              <a:rPr lang="en-US" sz="5400" dirty="0"/>
              <a:t> </a:t>
            </a:r>
            <a:r>
              <a:rPr lang="en-US" sz="5400" dirty="0" err="1"/>
              <a:t>conflitto</a:t>
            </a:r>
            <a:r>
              <a:rPr lang="en-US" sz="5400" dirty="0"/>
              <a:t> del 2022-2023.</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4362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0000" lnSpcReduction="20000"/>
          </a:bodyPr>
          <a:lstStyle/>
          <a:p>
            <a:pPr marL="0" indent="0" algn="just">
              <a:buNone/>
            </a:pPr>
            <a:r>
              <a:rPr lang="it-IT" sz="4400" dirty="0"/>
              <a:t>The Security Council, […] </a:t>
            </a:r>
            <a:r>
              <a:rPr lang="it-IT" sz="4400" dirty="0" err="1"/>
              <a:t>Affirms</a:t>
            </a:r>
            <a:r>
              <a:rPr lang="it-IT" sz="4400" dirty="0"/>
              <a:t> </a:t>
            </a:r>
            <a:r>
              <a:rPr lang="it-IT" sz="4400" dirty="0" err="1"/>
              <a:t>that</a:t>
            </a:r>
            <a:r>
              <a:rPr lang="it-IT" sz="4400" dirty="0"/>
              <a:t> the </a:t>
            </a:r>
            <a:r>
              <a:rPr lang="it-IT" sz="4400" dirty="0" err="1"/>
              <a:t>fulfilment</a:t>
            </a:r>
            <a:r>
              <a:rPr lang="it-IT" sz="4400" dirty="0"/>
              <a:t> of Charter </a:t>
            </a:r>
            <a:r>
              <a:rPr lang="it-IT" sz="4400" dirty="0" err="1"/>
              <a:t>principles</a:t>
            </a:r>
            <a:r>
              <a:rPr lang="it-IT" sz="4400" dirty="0"/>
              <a:t> </a:t>
            </a:r>
            <a:r>
              <a:rPr lang="it-IT" sz="4400" dirty="0" err="1"/>
              <a:t>requires</a:t>
            </a:r>
            <a:r>
              <a:rPr lang="it-IT" sz="4400" dirty="0"/>
              <a:t> the establishment of a just and lasting peace in the Middle East </a:t>
            </a:r>
            <a:r>
              <a:rPr lang="it-IT" sz="4400" dirty="0" err="1"/>
              <a:t>which</a:t>
            </a:r>
            <a:r>
              <a:rPr lang="it-IT" sz="4400" dirty="0"/>
              <a:t> </a:t>
            </a:r>
            <a:r>
              <a:rPr lang="it-IT" sz="4400" dirty="0" err="1"/>
              <a:t>should</a:t>
            </a:r>
            <a:r>
              <a:rPr lang="it-IT" sz="4400" dirty="0"/>
              <a:t> include the </a:t>
            </a:r>
            <a:r>
              <a:rPr lang="it-IT" sz="4400" dirty="0" err="1"/>
              <a:t>application</a:t>
            </a:r>
            <a:r>
              <a:rPr lang="it-IT" sz="4400" dirty="0"/>
              <a:t> of </a:t>
            </a:r>
            <a:r>
              <a:rPr lang="it-IT" sz="4400" dirty="0" err="1"/>
              <a:t>both</a:t>
            </a:r>
            <a:r>
              <a:rPr lang="it-IT" sz="4400" dirty="0"/>
              <a:t> the following </a:t>
            </a:r>
            <a:r>
              <a:rPr lang="it-IT" sz="4400" dirty="0" err="1"/>
              <a:t>principles</a:t>
            </a:r>
            <a:r>
              <a:rPr lang="it-IT" sz="4400" dirty="0"/>
              <a:t>:</a:t>
            </a:r>
          </a:p>
          <a:p>
            <a:pPr marL="857250" indent="-857250" algn="just">
              <a:buAutoNum type="romanLcParenBoth"/>
            </a:pPr>
            <a:r>
              <a:rPr lang="it-IT" sz="4400" b="1" dirty="0" err="1"/>
              <a:t>Withdrawal</a:t>
            </a:r>
            <a:r>
              <a:rPr lang="it-IT" sz="4400" b="1" dirty="0"/>
              <a:t> of Israel </a:t>
            </a:r>
            <a:r>
              <a:rPr lang="it-IT" sz="4400" b="1" dirty="0" err="1"/>
              <a:t>armed</a:t>
            </a:r>
            <a:r>
              <a:rPr lang="it-IT" sz="4400" b="1" dirty="0"/>
              <a:t> </a:t>
            </a:r>
            <a:r>
              <a:rPr lang="it-IT" sz="4400" b="1" dirty="0" err="1"/>
              <a:t>forces</a:t>
            </a:r>
            <a:r>
              <a:rPr lang="it-IT" sz="4400" b="1" dirty="0"/>
              <a:t> from </a:t>
            </a:r>
            <a:r>
              <a:rPr lang="it-IT" sz="4400" b="1" dirty="0" err="1"/>
              <a:t>territories</a:t>
            </a:r>
            <a:r>
              <a:rPr lang="it-IT" sz="4400" b="1" dirty="0"/>
              <a:t> </a:t>
            </a:r>
            <a:r>
              <a:rPr lang="it-IT" sz="4400" b="1" dirty="0" err="1"/>
              <a:t>occupied</a:t>
            </a:r>
            <a:r>
              <a:rPr lang="it-IT" sz="4400" b="1" dirty="0"/>
              <a:t> in the </a:t>
            </a:r>
            <a:r>
              <a:rPr lang="it-IT" sz="4400" b="1" dirty="0" err="1"/>
              <a:t>recent</a:t>
            </a:r>
            <a:r>
              <a:rPr lang="it-IT" sz="4400" b="1" dirty="0"/>
              <a:t> </a:t>
            </a:r>
            <a:r>
              <a:rPr lang="it-IT" sz="4400" b="1" dirty="0" err="1"/>
              <a:t>conflict</a:t>
            </a:r>
            <a:r>
              <a:rPr lang="it-IT" sz="4400" dirty="0"/>
              <a:t>;</a:t>
            </a:r>
          </a:p>
          <a:p>
            <a:pPr marL="857250" indent="-857250" algn="just">
              <a:buAutoNum type="romanLcParenBoth"/>
            </a:pPr>
            <a:r>
              <a:rPr lang="it-IT" sz="4400" dirty="0"/>
              <a:t>[…] </a:t>
            </a:r>
            <a:r>
              <a:rPr lang="it-IT" sz="4400" dirty="0" err="1"/>
              <a:t>respect</a:t>
            </a:r>
            <a:r>
              <a:rPr lang="it-IT" sz="4400" dirty="0"/>
              <a:t> for and </a:t>
            </a:r>
            <a:r>
              <a:rPr lang="it-IT" sz="4400" dirty="0" err="1"/>
              <a:t>acknowledgement</a:t>
            </a:r>
            <a:r>
              <a:rPr lang="it-IT" sz="4400" dirty="0"/>
              <a:t> of the </a:t>
            </a:r>
            <a:r>
              <a:rPr lang="it-IT" sz="4400" dirty="0" err="1"/>
              <a:t>sovereignty</a:t>
            </a:r>
            <a:r>
              <a:rPr lang="it-IT" sz="4400" dirty="0"/>
              <a:t>, </a:t>
            </a:r>
            <a:r>
              <a:rPr lang="it-IT" sz="4400" dirty="0" err="1"/>
              <a:t>territorial</a:t>
            </a:r>
            <a:r>
              <a:rPr lang="it-IT" sz="4400" dirty="0"/>
              <a:t> </a:t>
            </a:r>
            <a:r>
              <a:rPr lang="it-IT" sz="4400" dirty="0" err="1"/>
              <a:t>integrity</a:t>
            </a:r>
            <a:r>
              <a:rPr lang="it-IT" sz="4400" dirty="0"/>
              <a:t> and </a:t>
            </a:r>
            <a:r>
              <a:rPr lang="it-IT" sz="4400" dirty="0" err="1"/>
              <a:t>political</a:t>
            </a:r>
            <a:r>
              <a:rPr lang="it-IT" sz="4400" dirty="0"/>
              <a:t> </a:t>
            </a:r>
            <a:r>
              <a:rPr lang="it-IT" sz="4400" dirty="0" err="1"/>
              <a:t>independence</a:t>
            </a:r>
            <a:r>
              <a:rPr lang="it-IT" sz="4400" dirty="0"/>
              <a:t> of </a:t>
            </a:r>
            <a:r>
              <a:rPr lang="it-IT" sz="4400" dirty="0" err="1"/>
              <a:t>every</a:t>
            </a:r>
            <a:r>
              <a:rPr lang="it-IT" sz="4400" dirty="0"/>
              <a:t> State in the area and </a:t>
            </a:r>
            <a:r>
              <a:rPr lang="it-IT" sz="4400" dirty="0" err="1"/>
              <a:t>their</a:t>
            </a:r>
            <a:r>
              <a:rPr lang="it-IT" sz="4400" dirty="0"/>
              <a:t> </a:t>
            </a:r>
            <a:r>
              <a:rPr lang="it-IT" sz="4400" dirty="0" err="1"/>
              <a:t>right</a:t>
            </a:r>
            <a:r>
              <a:rPr lang="it-IT" sz="4400" dirty="0"/>
              <a:t> to live in peace </a:t>
            </a:r>
            <a:r>
              <a:rPr lang="it-IT" sz="4400" b="1" dirty="0" err="1"/>
              <a:t>within</a:t>
            </a:r>
            <a:r>
              <a:rPr lang="it-IT" sz="4400" b="1" dirty="0"/>
              <a:t> secure and </a:t>
            </a:r>
            <a:r>
              <a:rPr lang="it-IT" sz="4400" b="1" dirty="0" err="1"/>
              <a:t>recognized</a:t>
            </a:r>
            <a:r>
              <a:rPr lang="it-IT" sz="4400" b="1" dirty="0"/>
              <a:t> </a:t>
            </a:r>
            <a:r>
              <a:rPr lang="it-IT" sz="4400" b="1" dirty="0" err="1"/>
              <a:t>boundaries</a:t>
            </a:r>
            <a:r>
              <a:rPr lang="it-IT" sz="4400" b="1" dirty="0"/>
              <a:t> free from </a:t>
            </a:r>
            <a:r>
              <a:rPr lang="it-IT" sz="4400" b="1" dirty="0" err="1"/>
              <a:t>threats</a:t>
            </a:r>
            <a:r>
              <a:rPr lang="it-IT" sz="4400" b="1" dirty="0"/>
              <a:t> or acts of force</a:t>
            </a:r>
            <a:r>
              <a:rPr lang="it-IT" sz="4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707886"/>
          </a:xfrm>
          <a:prstGeom prst="rect">
            <a:avLst/>
          </a:prstGeom>
          <a:noFill/>
        </p:spPr>
        <p:txBody>
          <a:bodyPr wrap="square">
            <a:spAutoFit/>
          </a:bodyPr>
          <a:lstStyle/>
          <a:p>
            <a:pPr lvl="0" algn="ctr">
              <a:defRPr/>
            </a:pPr>
            <a:r>
              <a:rPr lang="it-IT" sz="4000" dirty="0"/>
              <a:t>Consiglio di Sicurezza, </a:t>
            </a:r>
            <a:r>
              <a:rPr lang="it-IT" sz="4000" dirty="0" err="1"/>
              <a:t>ris</a:t>
            </a:r>
            <a:r>
              <a:rPr lang="it-IT" sz="4000" dirty="0"/>
              <a:t>. 242 (22/11/1967)</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2929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DAF172-66CB-4221-FFEB-278A80A0100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552880E-1890-CC63-732A-4674055D2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F6E774C6-6B6D-ECD6-FFBD-EDA7D41A0F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8CBD1AC2-96D9-92DF-6267-438FA18C7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586C9F23-722A-2077-3D67-E95A37D6836C}"/>
              </a:ext>
            </a:extLst>
          </p:cNvPr>
          <p:cNvSpPr>
            <a:spLocks noGrp="1"/>
          </p:cNvSpPr>
          <p:nvPr>
            <p:ph sz="half" idx="1"/>
          </p:nvPr>
        </p:nvSpPr>
        <p:spPr>
          <a:xfrm>
            <a:off x="838200" y="1825625"/>
            <a:ext cx="10515600" cy="4351338"/>
          </a:xfrm>
        </p:spPr>
        <p:txBody>
          <a:bodyPr vert="horz" lIns="91440" tIns="45720" rIns="91440" bIns="45720" rtlCol="0">
            <a:normAutofit/>
          </a:bodyPr>
          <a:lstStyle/>
          <a:p>
            <a:pPr marL="514350" indent="-514350" algn="just">
              <a:buFont typeface="Arial" panose="020B0604020202020204" pitchFamily="34" charset="0"/>
              <a:buAutoNum type="arabicPeriod"/>
            </a:pPr>
            <a:endParaRPr lang="it-IT" sz="3600" dirty="0"/>
          </a:p>
          <a:p>
            <a:pPr marL="514350" indent="-514350" algn="just">
              <a:buFont typeface="Arial" panose="020B0604020202020204" pitchFamily="34" charset="0"/>
              <a:buAutoNum type="arabicPeriod"/>
            </a:pPr>
            <a:r>
              <a:rPr lang="it-IT" sz="4400" dirty="0"/>
              <a:t>Un trattato deve essere interpretato in buona fede secondo il significato ordinario da attribuire ai </a:t>
            </a:r>
            <a:r>
              <a:rPr lang="it-IT" sz="4400" b="1" dirty="0"/>
              <a:t>termini del trattato </a:t>
            </a:r>
            <a:r>
              <a:rPr lang="it-IT" sz="4400" dirty="0"/>
              <a:t>nel loro </a:t>
            </a:r>
            <a:r>
              <a:rPr lang="it-IT" sz="4400" b="1" dirty="0"/>
              <a:t>contesto</a:t>
            </a:r>
            <a:r>
              <a:rPr lang="it-IT" sz="4400" dirty="0"/>
              <a:t> e alla luce del </a:t>
            </a:r>
            <a:r>
              <a:rPr lang="it-IT" sz="4400" b="1" dirty="0"/>
              <a:t>suo oggetto e del suo scopo</a:t>
            </a:r>
            <a:r>
              <a:rPr lang="it-IT" sz="4400" dirty="0"/>
              <a:t>. </a:t>
            </a:r>
          </a:p>
        </p:txBody>
      </p:sp>
      <p:sp>
        <p:nvSpPr>
          <p:cNvPr id="7" name="Segnaposto numero diapositiva 6">
            <a:extLst>
              <a:ext uri="{FF2B5EF4-FFF2-40B4-BE49-F238E27FC236}">
                <a16:creationId xmlns:a16="http://schemas.microsoft.com/office/drawing/2014/main" id="{74E8A682-FFCC-43AF-2CC0-DC61D3D48478}"/>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A2AE706E-9B18-3416-DAC9-84C143DD2D58}"/>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31, par. 1</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7424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letterale</a:t>
            </a:r>
          </a:p>
          <a:p>
            <a:pPr marL="0" indent="0" algn="ctr">
              <a:buNone/>
            </a:pPr>
            <a:endParaRPr lang="it-IT" sz="4400" i="1" dirty="0"/>
          </a:p>
          <a:p>
            <a:pPr marL="0" indent="0" algn="ctr">
              <a:buNone/>
            </a:pPr>
            <a:r>
              <a:rPr lang="it-IT" sz="4400" i="1" dirty="0"/>
              <a:t>«il significato ordinario da attribuire ai termini del trattato»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898853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8022</TotalTime>
  <Words>3493</Words>
  <Application>Microsoft Macintosh PowerPoint</Application>
  <PresentationFormat>Widescreen</PresentationFormat>
  <Paragraphs>222</Paragraphs>
  <Slides>41</Slides>
  <Notes>41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41</vt:i4>
      </vt:variant>
    </vt:vector>
  </HeadingPairs>
  <TitlesOfParts>
    <vt:vector size="47"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272</cp:revision>
  <dcterms:created xsi:type="dcterms:W3CDTF">2023-02-07T10:10:48Z</dcterms:created>
  <dcterms:modified xsi:type="dcterms:W3CDTF">2026-04-22T17:22:34Z</dcterms:modified>
</cp:coreProperties>
</file>