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D445-F515-44C8-9DAC-952DC8B91C47}" type="datetimeFigureOut">
              <a:rPr lang="it-IT" smtClean="0"/>
              <a:t>20/04/2020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98D0-9BB3-4DBF-B704-054C9FFBD90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D445-F515-44C8-9DAC-952DC8B91C47}" type="datetimeFigureOut">
              <a:rPr lang="it-IT" smtClean="0"/>
              <a:t>20/04/2020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98D0-9BB3-4DBF-B704-054C9FFBD90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D445-F515-44C8-9DAC-952DC8B91C47}" type="datetimeFigureOut">
              <a:rPr lang="it-IT" smtClean="0"/>
              <a:t>20/04/2020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98D0-9BB3-4DBF-B704-054C9FFBD90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D445-F515-44C8-9DAC-952DC8B91C47}" type="datetimeFigureOut">
              <a:rPr lang="it-IT" smtClean="0"/>
              <a:t>20/04/2020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98D0-9BB3-4DBF-B704-054C9FFBD90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D445-F515-44C8-9DAC-952DC8B91C47}" type="datetimeFigureOut">
              <a:rPr lang="it-IT" smtClean="0"/>
              <a:t>20/04/2020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98D0-9BB3-4DBF-B704-054C9FFBD90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D445-F515-44C8-9DAC-952DC8B91C47}" type="datetimeFigureOut">
              <a:rPr lang="it-IT" smtClean="0"/>
              <a:t>20/04/2020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98D0-9BB3-4DBF-B704-054C9FFBD90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D445-F515-44C8-9DAC-952DC8B91C47}" type="datetimeFigureOut">
              <a:rPr lang="it-IT" smtClean="0"/>
              <a:t>20/04/2020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98D0-9BB3-4DBF-B704-054C9FFBD90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D445-F515-44C8-9DAC-952DC8B91C47}" type="datetimeFigureOut">
              <a:rPr lang="it-IT" smtClean="0"/>
              <a:t>20/04/2020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98D0-9BB3-4DBF-B704-054C9FFBD90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D445-F515-44C8-9DAC-952DC8B91C47}" type="datetimeFigureOut">
              <a:rPr lang="it-IT" smtClean="0"/>
              <a:t>20/04/2020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98D0-9BB3-4DBF-B704-054C9FFBD90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D445-F515-44C8-9DAC-952DC8B91C47}" type="datetimeFigureOut">
              <a:rPr lang="it-IT" smtClean="0"/>
              <a:t>20/04/2020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98D0-9BB3-4DBF-B704-054C9FFBD90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D445-F515-44C8-9DAC-952DC8B91C47}" type="datetimeFigureOut">
              <a:rPr lang="it-IT" smtClean="0"/>
              <a:t>20/04/2020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98D0-9BB3-4DBF-B704-054C9FFBD90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9D445-F515-44C8-9DAC-952DC8B91C47}" type="datetimeFigureOut">
              <a:rPr lang="it-IT" smtClean="0"/>
              <a:t>20/04/2020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798D0-9BB3-4DBF-B704-054C9FFBD903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4000528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it-IT" dirty="0" smtClean="0"/>
              <a:t>LA SOLUZIONE DELLE CONTROVERSIE E LA FUNZIONE GIUDIZIARIA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it-IT" dirty="0" smtClean="0"/>
              <a:t>CIG – funzione consultiva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Art.96: AG o </a:t>
            </a:r>
            <a:r>
              <a:rPr lang="it-IT" dirty="0" err="1" smtClean="0"/>
              <a:t>CdS</a:t>
            </a:r>
            <a:r>
              <a:rPr lang="it-IT" dirty="0" smtClean="0"/>
              <a:t> – parere su “qualsiasi questione giuridica” – altri organi delle NU e istituti specializzati (con autorizzazione AG e  nell’ambito delle proprie competenze)</a:t>
            </a:r>
          </a:p>
          <a:p>
            <a:r>
              <a:rPr lang="it-IT" dirty="0" smtClean="0"/>
              <a:t>Né obbligatori né vincolanti – autorevolezza</a:t>
            </a:r>
          </a:p>
          <a:p>
            <a:r>
              <a:rPr lang="it-IT" dirty="0" smtClean="0"/>
              <a:t>Dinamica Assemblea – Consiglio</a:t>
            </a:r>
          </a:p>
          <a:p>
            <a:r>
              <a:rPr lang="it-IT" dirty="0" smtClean="0"/>
              <a:t>Pareri su questioni oggetto di controversia (evoluzione della giurisprudenza)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Una valutazione del ruolo della Corte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/>
              <a:t>	</a:t>
            </a:r>
            <a:r>
              <a:rPr lang="it-IT" dirty="0" smtClean="0"/>
              <a:t>a) Organo di individui/ordinamento fra Stati</a:t>
            </a:r>
          </a:p>
          <a:p>
            <a:pPr>
              <a:buNone/>
            </a:pPr>
            <a:r>
              <a:rPr lang="it-IT" dirty="0" smtClean="0"/>
              <a:t>	b) Effetti del carattere consensuale della competenza </a:t>
            </a:r>
          </a:p>
          <a:p>
            <a:pPr>
              <a:buNone/>
            </a:pPr>
            <a:r>
              <a:rPr lang="it-IT" dirty="0" smtClean="0"/>
              <a:t>	c) Debolezza del meccanismo di attuazione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/>
              <a:t>	</a:t>
            </a:r>
            <a:r>
              <a:rPr lang="it-IT" dirty="0" smtClean="0"/>
              <a:t>Fragilità del ruolo della Corte, oscillante tra attivismo e </a:t>
            </a:r>
            <a:r>
              <a:rPr lang="it-IT" dirty="0" err="1" smtClean="0"/>
              <a:t>self-restraint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it-IT" dirty="0" smtClean="0"/>
              <a:t>I tribunali settoriali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Categoria eterogenea (solo alcuni si occupano di controversie fra Stati)</a:t>
            </a:r>
          </a:p>
          <a:p>
            <a:r>
              <a:rPr lang="it-IT" dirty="0" smtClean="0"/>
              <a:t>Sistema dell’OMC: tentativo obbligatorio di conciliazione – </a:t>
            </a:r>
            <a:r>
              <a:rPr lang="it-IT" dirty="0" err="1" smtClean="0"/>
              <a:t>Panel</a:t>
            </a:r>
            <a:r>
              <a:rPr lang="it-IT" dirty="0" smtClean="0"/>
              <a:t> di esperti – Organo di appello – conferma da parte del Dispute </a:t>
            </a:r>
            <a:r>
              <a:rPr lang="it-IT" dirty="0" err="1" smtClean="0"/>
              <a:t>Settlement</a:t>
            </a:r>
            <a:r>
              <a:rPr lang="it-IT" dirty="0" smtClean="0"/>
              <a:t> Body (DSB) – rigetto solo all’unanimità – richieste di misure di compensazione (contromisure)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Corti dei diritti umani e Tribunali penali internazionali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Responsabilità di Stati per violazioni dei diritti umani – le tre Corti regionali  (rinvio)</a:t>
            </a:r>
          </a:p>
          <a:p>
            <a:r>
              <a:rPr lang="it-IT" dirty="0" smtClean="0"/>
              <a:t>Responsabilità individuali per crimini internazionali: Tribunali ad hoc per la ex Iugoslavia e per il Ruanda, Corte penale internazionale, tribunali “ibridi” (rinvio)  </a:t>
            </a:r>
          </a:p>
          <a:p>
            <a:endParaRPr lang="it-IT" dirty="0"/>
          </a:p>
          <a:p>
            <a:r>
              <a:rPr lang="it-IT" dirty="0" smtClean="0"/>
              <a:t>Il problema della “frammentazione” e le possibili soluzioni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it-IT" dirty="0" smtClean="0"/>
              <a:t>Caratteristiche generali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Funzione giudiziaria come interesse pubblico – difficoltà di realizzazione in assenza di strutture centralizzate (sia in fase di accertamento che di esecuzione)</a:t>
            </a:r>
          </a:p>
          <a:p>
            <a:r>
              <a:rPr lang="it-IT" dirty="0" smtClean="0"/>
              <a:t>Sistema classico: nessun obbligo di soluzione </a:t>
            </a:r>
            <a:r>
              <a:rPr lang="it-IT" i="1" dirty="0" smtClean="0"/>
              <a:t>giudiziaria</a:t>
            </a:r>
            <a:r>
              <a:rPr lang="it-IT" dirty="0" smtClean="0"/>
              <a:t> – consenso sia sul </a:t>
            </a:r>
            <a:r>
              <a:rPr lang="it-IT" i="1" dirty="0" smtClean="0"/>
              <a:t>se</a:t>
            </a:r>
            <a:r>
              <a:rPr lang="it-IT" dirty="0" smtClean="0"/>
              <a:t> che sul </a:t>
            </a:r>
            <a:r>
              <a:rPr lang="it-IT" i="1" dirty="0" smtClean="0"/>
              <a:t>come</a:t>
            </a:r>
            <a:r>
              <a:rPr lang="it-IT" dirty="0" smtClean="0"/>
              <a:t> </a:t>
            </a:r>
          </a:p>
          <a:p>
            <a:r>
              <a:rPr lang="it-IT" dirty="0" smtClean="0"/>
              <a:t>Esecuzione affidata alle parti</a:t>
            </a:r>
          </a:p>
          <a:p>
            <a:r>
              <a:rPr lang="it-IT" dirty="0" smtClean="0"/>
              <a:t>Art.33 Carta: conferma del carattere “privatista”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it-IT" dirty="0" smtClean="0"/>
              <a:t>Mezzi diplomatici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Mezzi diplomatici (decisione politica delle parti – accordo) e mezzi giudiziari (accertamento giuridico di un terzo – sentenza)</a:t>
            </a:r>
          </a:p>
          <a:p>
            <a:endParaRPr lang="it-IT" dirty="0" smtClean="0"/>
          </a:p>
          <a:p>
            <a:r>
              <a:rPr lang="it-IT" dirty="0" smtClean="0"/>
              <a:t>Negoziato, buoni uffici, mediazione, conciliazione, inchiesta (ruolo accessorio dei terzi)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it-IT" dirty="0" smtClean="0"/>
              <a:t>Sviluppo della funzione giudiziaria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Maggiore ricorso ai mezzi di soluzione giudiziaria (obblighi)</a:t>
            </a:r>
          </a:p>
          <a:p>
            <a:r>
              <a:rPr lang="it-IT" dirty="0" smtClean="0"/>
              <a:t>Creazione di organi permanenti – procedura prestabilita –  diritto applicabile e corpus giurisprudenziale</a:t>
            </a:r>
          </a:p>
          <a:p>
            <a:r>
              <a:rPr lang="it-IT" dirty="0" smtClean="0"/>
              <a:t>Crescente istituzionalizzazione ma su base </a:t>
            </a:r>
            <a:r>
              <a:rPr lang="it-IT" dirty="0" err="1" smtClean="0"/>
              <a:t>pattizia</a:t>
            </a:r>
            <a:r>
              <a:rPr lang="it-IT" dirty="0" smtClean="0"/>
              <a:t> (modalità consensuali di attribuzione della competenza)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it-IT" dirty="0" smtClean="0"/>
              <a:t>L’arbitrato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Attribuzione a un terzo (Stato o privato) della competenza a risolvere la controversia in modo vincolante</a:t>
            </a:r>
          </a:p>
          <a:p>
            <a:endParaRPr lang="it-IT" dirty="0" smtClean="0"/>
          </a:p>
          <a:p>
            <a:r>
              <a:rPr lang="it-IT" dirty="0" smtClean="0"/>
              <a:t>Il compromesso arbitrale</a:t>
            </a:r>
            <a:r>
              <a:rPr lang="it-IT" dirty="0" smtClean="0"/>
              <a:t>: scelta dell’arbitro, obbligatorietà della decisione, procedura, diritto applicabile</a:t>
            </a:r>
          </a:p>
          <a:p>
            <a:endParaRPr lang="it-IT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it-IT" dirty="0" smtClean="0"/>
              <a:t>L’arbitrato 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La clausola compromissoria: relativa alla interpretazione </a:t>
            </a:r>
            <a:r>
              <a:rPr lang="it-IT" dirty="0" smtClean="0"/>
              <a:t>o </a:t>
            </a:r>
            <a:r>
              <a:rPr lang="it-IT" dirty="0" smtClean="0"/>
              <a:t>applicazione di un trattato – </a:t>
            </a:r>
          </a:p>
          <a:p>
            <a:r>
              <a:rPr lang="it-IT" dirty="0" smtClean="0"/>
              <a:t>Clausola incompleta (</a:t>
            </a:r>
            <a:r>
              <a:rPr lang="it-IT" i="1" dirty="0" err="1" smtClean="0"/>
              <a:t>pactum</a:t>
            </a:r>
            <a:r>
              <a:rPr lang="it-IT" i="1" dirty="0" smtClean="0"/>
              <a:t> de </a:t>
            </a:r>
            <a:r>
              <a:rPr lang="it-IT" i="1" dirty="0" err="1" smtClean="0"/>
              <a:t>contrahendo</a:t>
            </a:r>
            <a:r>
              <a:rPr lang="it-IT" i="1" dirty="0" smtClean="0"/>
              <a:t>) </a:t>
            </a:r>
            <a:r>
              <a:rPr lang="it-IT" dirty="0" smtClean="0"/>
              <a:t>e clausola completa o giudiziaria (arbitro precostituito e attivazione unilaterale)</a:t>
            </a:r>
          </a:p>
          <a:p>
            <a:r>
              <a:rPr lang="it-IT" dirty="0" smtClean="0"/>
              <a:t>Trattato generale di arbitrato: non è accessorio ad altro accordo – definisce il proprio ambito di applicazione – incompleto/completo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it-IT" dirty="0" smtClean="0"/>
              <a:t>Corti permanenti (origini)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Corti permanenti a competenza generale: Statuto (composizione e funzionamento), regole processuali e giurisprudenza</a:t>
            </a:r>
          </a:p>
          <a:p>
            <a:r>
              <a:rPr lang="it-IT" dirty="0" smtClean="0"/>
              <a:t>Corte permanente di arbitrato: L’ </a:t>
            </a:r>
            <a:r>
              <a:rPr lang="it-IT" dirty="0" err="1" smtClean="0"/>
              <a:t>Aja</a:t>
            </a:r>
            <a:r>
              <a:rPr lang="it-IT" dirty="0" smtClean="0"/>
              <a:t> 1899, elenco di giudici da cui scegliere (con procedura e segreteria permanente) </a:t>
            </a:r>
          </a:p>
          <a:p>
            <a:r>
              <a:rPr lang="it-IT" dirty="0" smtClean="0"/>
              <a:t>Corte permanente di giustizia internazionale: organo della Società delle Nazioni – ruolo contenzioso e consultivo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it-IT" dirty="0" smtClean="0"/>
              <a:t>Corte internazionale di giustizia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Organo giurisdizionale delle Nazioni Unite</a:t>
            </a:r>
          </a:p>
          <a:p>
            <a:r>
              <a:rPr lang="it-IT" dirty="0" smtClean="0"/>
              <a:t>Composizione: 15 giudici - modalità di elezione – requisiti</a:t>
            </a:r>
          </a:p>
          <a:p>
            <a:r>
              <a:rPr lang="it-IT" dirty="0" smtClean="0"/>
              <a:t>Procedura: misure cautelari, fasi scritta e orale, procedimento </a:t>
            </a:r>
            <a:r>
              <a:rPr lang="it-IT" i="1" dirty="0" smtClean="0"/>
              <a:t>in </a:t>
            </a:r>
            <a:r>
              <a:rPr lang="it-IT" i="1" dirty="0" err="1" smtClean="0"/>
              <a:t>absentia</a:t>
            </a:r>
            <a:r>
              <a:rPr lang="it-IT" dirty="0" smtClean="0"/>
              <a:t>, intervento di terzi, sentenze (maggioranza, opinioni individuali dissenzienti e concorrenti)</a:t>
            </a:r>
          </a:p>
          <a:p>
            <a:r>
              <a:rPr lang="it-IT" dirty="0" smtClean="0"/>
              <a:t>Funzioni contenziosa e consultiva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it-IT" dirty="0" smtClean="0"/>
              <a:t>CIG – funzione contenziosa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Competenza “attribuita” (consenso)</a:t>
            </a:r>
          </a:p>
          <a:p>
            <a:r>
              <a:rPr lang="it-IT" dirty="0" smtClean="0"/>
              <a:t>Art.36,1:  compromesso, clausola compromissoria, trattato di arbitrato</a:t>
            </a:r>
          </a:p>
          <a:p>
            <a:r>
              <a:rPr lang="it-IT" dirty="0" smtClean="0"/>
              <a:t>Art.36, 2: dichiarazioni unilaterali di accettazione (effetto convergente) -  cautela degli Stati: riserve che escludono certe controversie</a:t>
            </a:r>
          </a:p>
          <a:p>
            <a:r>
              <a:rPr lang="it-IT" dirty="0" smtClean="0"/>
              <a:t>Attuazione delle sentenze (art.94): ruolo del </a:t>
            </a:r>
            <a:r>
              <a:rPr lang="it-IT" dirty="0" err="1" smtClean="0"/>
              <a:t>CdS</a:t>
            </a:r>
            <a:r>
              <a:rPr lang="it-IT" dirty="0" smtClean="0"/>
              <a:t>, autonomia o meno rispetto al Cap. VII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583</Words>
  <Application>Microsoft Office PowerPoint</Application>
  <PresentationFormat>Presentazione su schermo (4:3)</PresentationFormat>
  <Paragraphs>56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LA SOLUZIONE DELLE CONTROVERSIE E LA FUNZIONE GIUDIZIARIA</vt:lpstr>
      <vt:lpstr>Caratteristiche generali</vt:lpstr>
      <vt:lpstr>Mezzi diplomatici</vt:lpstr>
      <vt:lpstr>Sviluppo della funzione giudiziaria</vt:lpstr>
      <vt:lpstr>L’arbitrato </vt:lpstr>
      <vt:lpstr>L’arbitrato II</vt:lpstr>
      <vt:lpstr>Corti permanenti (origini)</vt:lpstr>
      <vt:lpstr>Corte internazionale di giustizia</vt:lpstr>
      <vt:lpstr>CIG – funzione contenziosa</vt:lpstr>
      <vt:lpstr>CIG – funzione consultiva</vt:lpstr>
      <vt:lpstr>Una valutazione del ruolo della Corte</vt:lpstr>
      <vt:lpstr>I tribunali settoriali</vt:lpstr>
      <vt:lpstr>Corti dei diritti umani e Tribunali penali internazionali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SOLUZIONE DELLE CONTROVERSIE E LA FUNZIONE GIUDIZIARIA</dc:title>
  <dc:creator>Antonio Marchesi</dc:creator>
  <cp:lastModifiedBy>Antonio Marchesi</cp:lastModifiedBy>
  <cp:revision>19</cp:revision>
  <dcterms:created xsi:type="dcterms:W3CDTF">2020-04-20T08:35:05Z</dcterms:created>
  <dcterms:modified xsi:type="dcterms:W3CDTF">2020-04-20T11:07:54Z</dcterms:modified>
</cp:coreProperties>
</file>