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3" r:id="rId5"/>
    <p:sldId id="264" r:id="rId6"/>
    <p:sldId id="265" r:id="rId7"/>
    <p:sldId id="266" r:id="rId8"/>
    <p:sldId id="267" r:id="rId9"/>
    <p:sldId id="269" r:id="rId10"/>
    <p:sldId id="270" r:id="rId11"/>
    <p:sldId id="271"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56" autoAdjust="0"/>
    <p:restoredTop sz="93190" autoAdjust="0"/>
  </p:normalViewPr>
  <p:slideViewPr>
    <p:cSldViewPr>
      <p:cViewPr>
        <p:scale>
          <a:sx n="64" d="100"/>
          <a:sy n="64" d="100"/>
        </p:scale>
        <p:origin x="-1548" y="-186"/>
      </p:cViewPr>
      <p:guideLst>
        <p:guide orient="horz" pos="2160"/>
        <p:guide pos="2880"/>
      </p:guideLst>
    </p:cSldViewPr>
  </p:slideViewPr>
  <p:outlineViewPr>
    <p:cViewPr>
      <p:scale>
        <a:sx n="33" d="100"/>
        <a:sy n="33" d="100"/>
      </p:scale>
      <p:origin x="48" y="928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934F1A-7454-4C28-B549-7B2BF063CB9C}" type="datetimeFigureOut">
              <a:rPr lang="it-IT" smtClean="0"/>
              <a:pPr/>
              <a:t>02/05/2022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8D2C41-3E11-4B91-8E5E-3E455E04A9FF}"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58D2C41-3E11-4B91-8E5E-3E455E04A9FF}" type="slidenum">
              <a:rPr lang="it-IT" smtClean="0"/>
              <a:pPr/>
              <a:t>8</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58D2C41-3E11-4B91-8E5E-3E455E04A9FF}" type="slidenum">
              <a:rPr lang="it-IT" smtClean="0"/>
              <a:pPr/>
              <a:t>9</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58D2C41-3E11-4B91-8E5E-3E455E04A9FF}" type="slidenum">
              <a:rPr lang="it-IT" smtClean="0"/>
              <a:pPr/>
              <a:t>11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B260823-809F-4360-A7ED-CDA1B9D64B94}" type="datetime1">
              <a:rPr lang="it-IT" smtClean="0"/>
              <a:pPr/>
              <a:t>02/05/2022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3F56B33-A81F-4245-A941-28CA0E923131}" type="datetime1">
              <a:rPr lang="it-IT" smtClean="0"/>
              <a:pPr/>
              <a:t>02/05/2022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2C1B9D3-63B7-4069-8D62-BAF7DB8C2E0C}" type="datetime1">
              <a:rPr lang="it-IT" smtClean="0"/>
              <a:pPr/>
              <a:t>02/05/2022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041F68-C914-46E6-BB08-D6EF44FC0C6B}" type="datetime1">
              <a:rPr lang="it-IT" smtClean="0"/>
              <a:pPr/>
              <a:t>02/05/2022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8EF9D0-743C-4975-B977-210283266FAE}" type="datetime1">
              <a:rPr lang="it-IT" smtClean="0"/>
              <a:pPr/>
              <a:t>02/05/2022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1AAB8AA-BB77-477C-96DB-29569CF17E9A}" type="datetime1">
              <a:rPr lang="it-IT" smtClean="0"/>
              <a:pPr/>
              <a:t>02/05/2022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1B20233-1667-4269-8387-F1A5EF650627}" type="datetime1">
              <a:rPr lang="it-IT" smtClean="0"/>
              <a:pPr/>
              <a:t>02/05/2022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CA6570C-D984-4B0B-943C-D4C4F49C88A3}" type="datetime1">
              <a:rPr lang="it-IT" smtClean="0"/>
              <a:pPr/>
              <a:t>02/05/2022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EF36A57-9ADE-48FA-AD5D-884C4944DEB6}" type="datetime1">
              <a:rPr lang="it-IT" smtClean="0"/>
              <a:pPr/>
              <a:t>02/05/2022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90159BD-ACB4-4EDB-9C1E-E05EA650AD1C}" type="datetime1">
              <a:rPr lang="it-IT" smtClean="0"/>
              <a:pPr/>
              <a:t>02/05/2022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7087D00-7117-4241-8C63-495E39F84FC2}" type="datetime1">
              <a:rPr lang="it-IT" smtClean="0"/>
              <a:pPr/>
              <a:t>02/05/2022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5D8DBE4-AFDB-418F-8856-0BDF169428D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F84B1-DB14-49CD-A03A-E6116A38DB1A}" type="datetime1">
              <a:rPr lang="it-IT" smtClean="0"/>
              <a:pPr/>
              <a:t>02/05/2022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8DBE4-AFDB-418F-8856-0BDF169428D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428728" y="4748234"/>
            <a:ext cx="6400800" cy="1752600"/>
          </a:xfrm>
          <a:solidFill>
            <a:schemeClr val="bg1"/>
          </a:solidFill>
          <a:ln>
            <a:noFill/>
          </a:ln>
        </p:spPr>
        <p:txBody>
          <a:bodyPr>
            <a:normAutofit fontScale="85000" lnSpcReduction="20000"/>
          </a:bodyPr>
          <a:lstStyle/>
          <a:p>
            <a:r>
              <a:rPr lang="it-IT" b="1" dirty="0" smtClean="0">
                <a:solidFill>
                  <a:schemeClr val="tx1"/>
                </a:solidFill>
              </a:rPr>
              <a:t>Arnaldo Amaduzzi</a:t>
            </a:r>
          </a:p>
          <a:p>
            <a:r>
              <a:rPr lang="en-US" b="1" dirty="0">
                <a:solidFill>
                  <a:schemeClr val="tx1"/>
                </a:solidFill>
              </a:rPr>
              <a:t>Sociology of administration </a:t>
            </a:r>
          </a:p>
          <a:p>
            <a:r>
              <a:rPr lang="en-US" b="1" dirty="0" smtClean="0">
                <a:solidFill>
                  <a:schemeClr val="tx1"/>
                </a:solidFill>
              </a:rPr>
              <a:t>Prof</a:t>
            </a:r>
            <a:r>
              <a:rPr lang="en-US" b="1" dirty="0">
                <a:solidFill>
                  <a:schemeClr val="tx1"/>
                </a:solidFill>
              </a:rPr>
              <a:t>. Consuelo Diodati </a:t>
            </a:r>
          </a:p>
          <a:p>
            <a:r>
              <a:rPr lang="en-US" b="1" dirty="0" smtClean="0">
                <a:solidFill>
                  <a:schemeClr val="tx1"/>
                </a:solidFill>
              </a:rPr>
              <a:t>a.a</a:t>
            </a:r>
            <a:r>
              <a:rPr lang="en-US" b="1" dirty="0">
                <a:solidFill>
                  <a:schemeClr val="tx1"/>
                </a:solidFill>
              </a:rPr>
              <a:t>. 2021/2022</a:t>
            </a:r>
          </a:p>
          <a:p>
            <a:endParaRPr lang="it-IT" dirty="0" smtClean="0"/>
          </a:p>
          <a:p>
            <a:endParaRPr lang="it-IT" dirty="0"/>
          </a:p>
        </p:txBody>
      </p:sp>
      <p:sp>
        <p:nvSpPr>
          <p:cNvPr id="4" name="Segnaposto numero diapositiva 3"/>
          <p:cNvSpPr>
            <a:spLocks noGrp="1"/>
          </p:cNvSpPr>
          <p:nvPr>
            <p:ph type="sldNum" sz="quarter" idx="12"/>
          </p:nvPr>
        </p:nvSpPr>
        <p:spPr/>
        <p:txBody>
          <a:bodyPr/>
          <a:lstStyle/>
          <a:p>
            <a:fld id="{F5D8DBE4-AFDB-418F-8856-0BDF169428D8}" type="slidenum">
              <a:rPr lang="it-IT" smtClean="0"/>
              <a:pPr/>
              <a:t>1</a:t>
            </a:fld>
            <a:endParaRPr lang="it-IT" dirty="0"/>
          </a:p>
        </p:txBody>
      </p:sp>
      <p:pic>
        <p:nvPicPr>
          <p:cNvPr id="10242" name="Picture 2" descr="universita-teramo.jpg (1594×768)"/>
          <p:cNvPicPr>
            <a:picLocks noChangeAspect="1" noChangeArrowheads="1"/>
          </p:cNvPicPr>
          <p:nvPr/>
        </p:nvPicPr>
        <p:blipFill>
          <a:blip r:embed="rId2" cstate="print"/>
          <a:srcRect/>
          <a:stretch>
            <a:fillRect/>
          </a:stretch>
        </p:blipFill>
        <p:spPr bwMode="auto">
          <a:xfrm>
            <a:off x="142844" y="142852"/>
            <a:ext cx="3113693" cy="1500198"/>
          </a:xfrm>
          <a:prstGeom prst="rect">
            <a:avLst/>
          </a:prstGeom>
          <a:noFill/>
        </p:spPr>
      </p:pic>
      <p:sp>
        <p:nvSpPr>
          <p:cNvPr id="2" name="Titolo 1"/>
          <p:cNvSpPr>
            <a:spLocks noGrp="1"/>
          </p:cNvSpPr>
          <p:nvPr>
            <p:ph type="ctrTitle"/>
          </p:nvPr>
        </p:nvSpPr>
        <p:spPr>
          <a:xfrm>
            <a:off x="714348" y="1543038"/>
            <a:ext cx="7772400" cy="2243152"/>
          </a:xfrm>
        </p:spPr>
        <p:txBody>
          <a:bodyPr>
            <a:normAutofit fontScale="90000"/>
          </a:bodyPr>
          <a:lstStyle/>
          <a:p>
            <a:r>
              <a:rPr lang="en-US" b="1" i="1" dirty="0">
                <a:solidFill>
                  <a:srgbClr val="FF0000"/>
                </a:solidFill>
              </a:rPr>
              <a:t>P</a:t>
            </a:r>
            <a:r>
              <a:rPr lang="en-US" b="1" i="1" dirty="0" smtClean="0">
                <a:solidFill>
                  <a:srgbClr val="FF0000"/>
                </a:solidFill>
              </a:rPr>
              <a:t>olicy formulation: </a:t>
            </a:r>
            <a:br>
              <a:rPr lang="en-US" b="1" i="1" dirty="0" smtClean="0">
                <a:solidFill>
                  <a:srgbClr val="FF0000"/>
                </a:solidFill>
              </a:rPr>
            </a:br>
            <a:r>
              <a:rPr lang="en-US" b="1" i="1" dirty="0" smtClean="0">
                <a:solidFill>
                  <a:srgbClr val="FF0000"/>
                </a:solidFill>
              </a:rPr>
              <a:t>“policy community”</a:t>
            </a:r>
            <a:br>
              <a:rPr lang="en-US" b="1" i="1" dirty="0" smtClean="0">
                <a:solidFill>
                  <a:srgbClr val="FF0000"/>
                </a:solidFill>
              </a:rPr>
            </a:br>
            <a:r>
              <a:rPr lang="en-US" b="1" i="1" dirty="0" smtClean="0">
                <a:solidFill>
                  <a:srgbClr val="FF0000"/>
                </a:solidFill>
              </a:rPr>
              <a:t> &amp;</a:t>
            </a:r>
            <a:br>
              <a:rPr lang="en-US" b="1" i="1" dirty="0" smtClean="0">
                <a:solidFill>
                  <a:srgbClr val="FF0000"/>
                </a:solidFill>
              </a:rPr>
            </a:br>
            <a:r>
              <a:rPr lang="en-US" b="1" i="1" dirty="0" smtClean="0">
                <a:solidFill>
                  <a:srgbClr val="FF0000"/>
                </a:solidFill>
              </a:rPr>
              <a:t>“ policy network”</a:t>
            </a:r>
            <a:endParaRPr lang="it-IT" b="1" i="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FF0000"/>
                </a:solidFill>
              </a:rPr>
              <a:t>Classification</a:t>
            </a:r>
            <a:r>
              <a:rPr lang="it-IT" dirty="0" smtClean="0">
                <a:solidFill>
                  <a:srgbClr val="FF0000"/>
                </a:solidFill>
              </a:rPr>
              <a:t> </a:t>
            </a:r>
            <a:r>
              <a:rPr lang="it-IT" dirty="0" err="1" smtClean="0">
                <a:solidFill>
                  <a:srgbClr val="FF0000"/>
                </a:solidFill>
              </a:rPr>
              <a:t>of</a:t>
            </a:r>
            <a:r>
              <a:rPr lang="it-IT" dirty="0" smtClean="0">
                <a:solidFill>
                  <a:srgbClr val="FF0000"/>
                </a:solidFill>
              </a:rPr>
              <a:t> policy </a:t>
            </a:r>
            <a:r>
              <a:rPr lang="it-IT" dirty="0" err="1" smtClean="0">
                <a:solidFill>
                  <a:srgbClr val="FF0000"/>
                </a:solidFill>
              </a:rPr>
              <a:t>subsystems</a:t>
            </a:r>
            <a:endParaRPr lang="it-IT" dirty="0">
              <a:solidFill>
                <a:srgbClr val="FF0000"/>
              </a:solidFill>
            </a:endParaRPr>
          </a:p>
        </p:txBody>
      </p:sp>
      <p:sp>
        <p:nvSpPr>
          <p:cNvPr id="3" name="Segnaposto contenuto 2"/>
          <p:cNvSpPr>
            <a:spLocks noGrp="1"/>
          </p:cNvSpPr>
          <p:nvPr>
            <p:ph idx="1"/>
          </p:nvPr>
        </p:nvSpPr>
        <p:spPr>
          <a:xfrm>
            <a:off x="428596" y="1285860"/>
            <a:ext cx="8229600" cy="5072098"/>
          </a:xfrm>
        </p:spPr>
        <p:txBody>
          <a:bodyPr>
            <a:normAutofit/>
          </a:bodyPr>
          <a:lstStyle/>
          <a:p>
            <a:r>
              <a:rPr lang="it-IT" sz="1800" dirty="0" err="1" smtClean="0"/>
              <a:t>Thanks</a:t>
            </a:r>
            <a:r>
              <a:rPr lang="it-IT" sz="1800" dirty="0" smtClean="0"/>
              <a:t> </a:t>
            </a:r>
            <a:r>
              <a:rPr lang="it-IT" sz="1800" dirty="0" err="1" smtClean="0"/>
              <a:t>to</a:t>
            </a:r>
            <a:r>
              <a:rPr lang="it-IT" sz="1800" dirty="0" smtClean="0"/>
              <a:t> </a:t>
            </a:r>
            <a:r>
              <a:rPr lang="it-IT" sz="1800" dirty="0" err="1" smtClean="0"/>
              <a:t>this</a:t>
            </a:r>
            <a:r>
              <a:rPr lang="it-IT" sz="1800" dirty="0" smtClean="0"/>
              <a:t> </a:t>
            </a:r>
            <a:r>
              <a:rPr lang="it-IT" sz="1800" dirty="0" err="1" smtClean="0"/>
              <a:t>dinstiction</a:t>
            </a:r>
            <a:r>
              <a:rPr lang="it-IT" sz="1800" dirty="0" smtClean="0"/>
              <a:t> (network and community), </a:t>
            </a:r>
            <a:r>
              <a:rPr lang="it-IT" sz="1800" dirty="0" err="1" smtClean="0"/>
              <a:t>it</a:t>
            </a:r>
            <a:r>
              <a:rPr lang="it-IT" sz="1800" dirty="0" smtClean="0"/>
              <a:t> </a:t>
            </a:r>
            <a:r>
              <a:rPr lang="it-IT" sz="1800" dirty="0" err="1" smtClean="0"/>
              <a:t>is</a:t>
            </a:r>
            <a:r>
              <a:rPr lang="it-IT" sz="1800" dirty="0" smtClean="0"/>
              <a:t> </a:t>
            </a:r>
            <a:r>
              <a:rPr lang="it-IT" sz="1800" dirty="0" err="1" smtClean="0"/>
              <a:t>possible</a:t>
            </a:r>
            <a:r>
              <a:rPr lang="it-IT" sz="1800" dirty="0" smtClean="0"/>
              <a:t> </a:t>
            </a:r>
            <a:r>
              <a:rPr lang="it-IT" sz="1800" dirty="0" err="1" smtClean="0"/>
              <a:t>to</a:t>
            </a:r>
            <a:r>
              <a:rPr lang="it-IT" sz="1800" dirty="0" smtClean="0"/>
              <a:t> </a:t>
            </a:r>
            <a:r>
              <a:rPr lang="en-US" sz="1800" dirty="0" smtClean="0"/>
              <a:t>clarify the conceptualization of policy subsystems and the various factors behind its development.</a:t>
            </a:r>
          </a:p>
          <a:p>
            <a:r>
              <a:rPr lang="en-US" sz="1800" i="1" dirty="0" smtClean="0"/>
              <a:t>Policy communities </a:t>
            </a:r>
            <a:r>
              <a:rPr lang="en-US" sz="1800" dirty="0" smtClean="0"/>
              <a:t>vary according to:</a:t>
            </a:r>
          </a:p>
          <a:p>
            <a:endParaRPr lang="en-US" sz="1800" dirty="0" smtClean="0"/>
          </a:p>
          <a:p>
            <a:endParaRPr lang="en-US" sz="1800" dirty="0" smtClean="0"/>
          </a:p>
          <a:p>
            <a:endParaRPr lang="en-US" sz="1800" dirty="0" smtClean="0"/>
          </a:p>
          <a:p>
            <a:pPr>
              <a:buNone/>
            </a:pPr>
            <a:r>
              <a:rPr lang="en-US" sz="1800" dirty="0" smtClean="0"/>
              <a:t>The types of communities identified on the basis of these relationships are illustrated as:</a:t>
            </a:r>
          </a:p>
        </p:txBody>
      </p:sp>
      <p:sp>
        <p:nvSpPr>
          <p:cNvPr id="4" name="Segnaposto numero diapositiva 3"/>
          <p:cNvSpPr>
            <a:spLocks noGrp="1"/>
          </p:cNvSpPr>
          <p:nvPr>
            <p:ph type="sldNum" sz="quarter" idx="12"/>
          </p:nvPr>
        </p:nvSpPr>
        <p:spPr/>
        <p:txBody>
          <a:bodyPr/>
          <a:lstStyle/>
          <a:p>
            <a:fld id="{F5D8DBE4-AFDB-418F-8856-0BDF169428D8}" type="slidenum">
              <a:rPr lang="it-IT" smtClean="0"/>
              <a:pPr/>
              <a:t>10</a:t>
            </a:fld>
            <a:endParaRPr lang="it-IT" dirty="0"/>
          </a:p>
        </p:txBody>
      </p:sp>
      <p:sp>
        <p:nvSpPr>
          <p:cNvPr id="8" name="CasellaDiTesto 7"/>
          <p:cNvSpPr txBox="1"/>
          <p:nvPr/>
        </p:nvSpPr>
        <p:spPr>
          <a:xfrm>
            <a:off x="785786" y="2571744"/>
            <a:ext cx="3286148" cy="923330"/>
          </a:xfrm>
          <a:prstGeom prst="rect">
            <a:avLst/>
          </a:prstGeom>
          <a:noFill/>
          <a:ln>
            <a:solidFill>
              <a:schemeClr val="tx1"/>
            </a:solidFill>
          </a:ln>
        </p:spPr>
        <p:txBody>
          <a:bodyPr wrap="square" rtlCol="0">
            <a:spAutoFit/>
          </a:bodyPr>
          <a:lstStyle/>
          <a:p>
            <a:r>
              <a:rPr lang="en-US" dirty="0" smtClean="0"/>
              <a:t>whether or not there is a dominant </a:t>
            </a:r>
            <a:r>
              <a:rPr lang="en-US" i="1" dirty="0" smtClean="0">
                <a:solidFill>
                  <a:srgbClr val="FF0000"/>
                </a:solidFill>
              </a:rPr>
              <a:t>episteme</a:t>
            </a:r>
            <a:r>
              <a:rPr lang="en-US" dirty="0" smtClean="0"/>
              <a:t> or worldview within the subsystem </a:t>
            </a:r>
            <a:endParaRPr lang="it-IT" dirty="0"/>
          </a:p>
        </p:txBody>
      </p:sp>
      <p:sp>
        <p:nvSpPr>
          <p:cNvPr id="9" name="CasellaDiTesto 8"/>
          <p:cNvSpPr txBox="1"/>
          <p:nvPr/>
        </p:nvSpPr>
        <p:spPr>
          <a:xfrm>
            <a:off x="4714876" y="2571744"/>
            <a:ext cx="3500462" cy="923330"/>
          </a:xfrm>
          <a:prstGeom prst="rect">
            <a:avLst/>
          </a:prstGeom>
          <a:noFill/>
          <a:ln>
            <a:solidFill>
              <a:schemeClr val="tx1"/>
            </a:solidFill>
          </a:ln>
        </p:spPr>
        <p:txBody>
          <a:bodyPr wrap="square" rtlCol="0">
            <a:spAutoFit/>
          </a:bodyPr>
          <a:lstStyle/>
          <a:p>
            <a:r>
              <a:rPr lang="en-US" dirty="0" smtClean="0"/>
              <a:t>whether those ideas are shared by most members of the state and society.</a:t>
            </a:r>
            <a:endParaRPr lang="it-IT" dirty="0"/>
          </a:p>
        </p:txBody>
      </p:sp>
      <p:sp>
        <p:nvSpPr>
          <p:cNvPr id="11" name="Rettangolo 10"/>
          <p:cNvSpPr/>
          <p:nvPr/>
        </p:nvSpPr>
        <p:spPr>
          <a:xfrm>
            <a:off x="2643174" y="4856966"/>
            <a:ext cx="5286412" cy="15716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3" name="Connettore 1 12"/>
          <p:cNvCxnSpPr>
            <a:stCxn id="11" idx="0"/>
            <a:endCxn id="11" idx="2"/>
          </p:cNvCxnSpPr>
          <p:nvPr/>
        </p:nvCxnSpPr>
        <p:spPr>
          <a:xfrm rot="16200000" flipH="1">
            <a:off x="4500562" y="5642784"/>
            <a:ext cx="1571636"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nettore 1 35"/>
          <p:cNvCxnSpPr>
            <a:stCxn id="11" idx="1"/>
            <a:endCxn id="11" idx="3"/>
          </p:cNvCxnSpPr>
          <p:nvPr/>
        </p:nvCxnSpPr>
        <p:spPr>
          <a:xfrm rot="10800000" flipH="1">
            <a:off x="2643174" y="5642784"/>
            <a:ext cx="528641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CasellaDiTesto 36"/>
          <p:cNvSpPr txBox="1"/>
          <p:nvPr/>
        </p:nvSpPr>
        <p:spPr>
          <a:xfrm>
            <a:off x="3071802" y="4928404"/>
            <a:ext cx="1714512" cy="646331"/>
          </a:xfrm>
          <a:prstGeom prst="rect">
            <a:avLst/>
          </a:prstGeom>
          <a:noFill/>
        </p:spPr>
        <p:txBody>
          <a:bodyPr wrap="square" rtlCol="0">
            <a:spAutoFit/>
          </a:bodyPr>
          <a:lstStyle/>
          <a:p>
            <a:r>
              <a:rPr lang="it-IT" dirty="0" err="1" smtClean="0"/>
              <a:t>hegemonic</a:t>
            </a:r>
            <a:r>
              <a:rPr lang="it-IT" dirty="0" smtClean="0"/>
              <a:t> community</a:t>
            </a:r>
            <a:endParaRPr lang="it-IT" dirty="0"/>
          </a:p>
        </p:txBody>
      </p:sp>
      <p:sp>
        <p:nvSpPr>
          <p:cNvPr id="38" name="CasellaDiTesto 37"/>
          <p:cNvSpPr txBox="1"/>
          <p:nvPr/>
        </p:nvSpPr>
        <p:spPr>
          <a:xfrm>
            <a:off x="5572132" y="5071280"/>
            <a:ext cx="2245808" cy="369332"/>
          </a:xfrm>
          <a:prstGeom prst="rect">
            <a:avLst/>
          </a:prstGeom>
          <a:noFill/>
        </p:spPr>
        <p:txBody>
          <a:bodyPr wrap="none" rtlCol="0">
            <a:spAutoFit/>
          </a:bodyPr>
          <a:lstStyle/>
          <a:p>
            <a:r>
              <a:rPr lang="it-IT" dirty="0" err="1" smtClean="0"/>
              <a:t>leaderless</a:t>
            </a:r>
            <a:r>
              <a:rPr lang="it-IT" dirty="0" smtClean="0"/>
              <a:t> community</a:t>
            </a:r>
            <a:endParaRPr lang="it-IT" dirty="0"/>
          </a:p>
        </p:txBody>
      </p:sp>
      <p:sp>
        <p:nvSpPr>
          <p:cNvPr id="39" name="CasellaDiTesto 38"/>
          <p:cNvSpPr txBox="1"/>
          <p:nvPr/>
        </p:nvSpPr>
        <p:spPr>
          <a:xfrm>
            <a:off x="2928926" y="5857098"/>
            <a:ext cx="2109552" cy="369332"/>
          </a:xfrm>
          <a:prstGeom prst="rect">
            <a:avLst/>
          </a:prstGeom>
          <a:noFill/>
        </p:spPr>
        <p:txBody>
          <a:bodyPr wrap="none" rtlCol="0">
            <a:spAutoFit/>
          </a:bodyPr>
          <a:lstStyle/>
          <a:p>
            <a:r>
              <a:rPr lang="it-IT" dirty="0" smtClean="0"/>
              <a:t>community </a:t>
            </a:r>
            <a:r>
              <a:rPr lang="it-IT" dirty="0" err="1" smtClean="0"/>
              <a:t>imposed</a:t>
            </a:r>
            <a:endParaRPr lang="it-IT" dirty="0"/>
          </a:p>
        </p:txBody>
      </p:sp>
      <p:sp>
        <p:nvSpPr>
          <p:cNvPr id="40" name="CasellaDiTesto 39"/>
          <p:cNvSpPr txBox="1"/>
          <p:nvPr/>
        </p:nvSpPr>
        <p:spPr>
          <a:xfrm>
            <a:off x="5643570" y="5857892"/>
            <a:ext cx="2158091" cy="369332"/>
          </a:xfrm>
          <a:prstGeom prst="rect">
            <a:avLst/>
          </a:prstGeom>
          <a:noFill/>
        </p:spPr>
        <p:txBody>
          <a:bodyPr wrap="none" rtlCol="0">
            <a:spAutoFit/>
          </a:bodyPr>
          <a:lstStyle/>
          <a:p>
            <a:r>
              <a:rPr lang="it-IT" dirty="0" err="1" smtClean="0"/>
              <a:t>anarchist</a:t>
            </a:r>
            <a:r>
              <a:rPr lang="it-IT" dirty="0" smtClean="0"/>
              <a:t> community</a:t>
            </a:r>
            <a:endParaRPr lang="it-IT" dirty="0"/>
          </a:p>
        </p:txBody>
      </p:sp>
      <p:sp>
        <p:nvSpPr>
          <p:cNvPr id="41" name="CasellaDiTesto 40"/>
          <p:cNvSpPr txBox="1"/>
          <p:nvPr/>
        </p:nvSpPr>
        <p:spPr>
          <a:xfrm>
            <a:off x="500034" y="5286388"/>
            <a:ext cx="1372492" cy="646331"/>
          </a:xfrm>
          <a:prstGeom prst="rect">
            <a:avLst/>
          </a:prstGeom>
          <a:noFill/>
        </p:spPr>
        <p:txBody>
          <a:bodyPr wrap="none" rtlCol="0">
            <a:spAutoFit/>
          </a:bodyPr>
          <a:lstStyle/>
          <a:p>
            <a:r>
              <a:rPr lang="it-IT" i="1" dirty="0" smtClean="0"/>
              <a:t>state-society</a:t>
            </a:r>
          </a:p>
          <a:p>
            <a:r>
              <a:rPr lang="it-IT" i="1" dirty="0" smtClean="0"/>
              <a:t> </a:t>
            </a:r>
            <a:r>
              <a:rPr lang="it-IT" i="1" dirty="0" err="1" smtClean="0"/>
              <a:t>consent</a:t>
            </a:r>
            <a:endParaRPr lang="it-IT" i="1" dirty="0"/>
          </a:p>
        </p:txBody>
      </p:sp>
      <p:sp>
        <p:nvSpPr>
          <p:cNvPr id="42" name="CasellaDiTesto 41"/>
          <p:cNvSpPr txBox="1"/>
          <p:nvPr/>
        </p:nvSpPr>
        <p:spPr>
          <a:xfrm>
            <a:off x="2000232" y="5143512"/>
            <a:ext cx="491225" cy="369332"/>
          </a:xfrm>
          <a:prstGeom prst="rect">
            <a:avLst/>
          </a:prstGeom>
          <a:noFill/>
        </p:spPr>
        <p:txBody>
          <a:bodyPr wrap="none" rtlCol="0">
            <a:spAutoFit/>
          </a:bodyPr>
          <a:lstStyle/>
          <a:p>
            <a:r>
              <a:rPr lang="it-IT" dirty="0" smtClean="0"/>
              <a:t>yes</a:t>
            </a:r>
            <a:endParaRPr lang="it-IT" dirty="0"/>
          </a:p>
        </p:txBody>
      </p:sp>
      <p:sp>
        <p:nvSpPr>
          <p:cNvPr id="43" name="CasellaDiTesto 42"/>
          <p:cNvSpPr txBox="1"/>
          <p:nvPr/>
        </p:nvSpPr>
        <p:spPr>
          <a:xfrm>
            <a:off x="2071670" y="5929330"/>
            <a:ext cx="428322" cy="369332"/>
          </a:xfrm>
          <a:prstGeom prst="rect">
            <a:avLst/>
          </a:prstGeom>
          <a:noFill/>
        </p:spPr>
        <p:txBody>
          <a:bodyPr wrap="none" rtlCol="0">
            <a:spAutoFit/>
          </a:bodyPr>
          <a:lstStyle/>
          <a:p>
            <a:r>
              <a:rPr lang="it-IT" dirty="0" smtClean="0"/>
              <a:t>no</a:t>
            </a:r>
            <a:endParaRPr lang="it-IT" dirty="0"/>
          </a:p>
        </p:txBody>
      </p:sp>
      <p:sp>
        <p:nvSpPr>
          <p:cNvPr id="44" name="CasellaDiTesto 43"/>
          <p:cNvSpPr txBox="1"/>
          <p:nvPr/>
        </p:nvSpPr>
        <p:spPr>
          <a:xfrm>
            <a:off x="4071934" y="4214818"/>
            <a:ext cx="2643206" cy="369332"/>
          </a:xfrm>
          <a:prstGeom prst="rect">
            <a:avLst/>
          </a:prstGeom>
          <a:noFill/>
        </p:spPr>
        <p:txBody>
          <a:bodyPr wrap="square" rtlCol="0">
            <a:spAutoFit/>
          </a:bodyPr>
          <a:lstStyle/>
          <a:p>
            <a:r>
              <a:rPr lang="it-IT" i="1" dirty="0" err="1" smtClean="0"/>
              <a:t>dominant</a:t>
            </a:r>
            <a:r>
              <a:rPr lang="it-IT" i="1" dirty="0" smtClean="0"/>
              <a:t> </a:t>
            </a:r>
            <a:r>
              <a:rPr lang="it-IT" i="1" dirty="0" err="1" smtClean="0"/>
              <a:t>worldview</a:t>
            </a:r>
            <a:endParaRPr lang="it-IT" i="1" dirty="0"/>
          </a:p>
        </p:txBody>
      </p:sp>
      <p:sp>
        <p:nvSpPr>
          <p:cNvPr id="45" name="CasellaDiTesto 44"/>
          <p:cNvSpPr txBox="1"/>
          <p:nvPr/>
        </p:nvSpPr>
        <p:spPr>
          <a:xfrm flipH="1">
            <a:off x="6429388" y="4429132"/>
            <a:ext cx="785818" cy="369332"/>
          </a:xfrm>
          <a:prstGeom prst="rect">
            <a:avLst/>
          </a:prstGeom>
          <a:noFill/>
        </p:spPr>
        <p:txBody>
          <a:bodyPr wrap="square" rtlCol="0">
            <a:spAutoFit/>
          </a:bodyPr>
          <a:lstStyle/>
          <a:p>
            <a:r>
              <a:rPr lang="it-IT" dirty="0" smtClean="0"/>
              <a:t>no</a:t>
            </a:r>
            <a:endParaRPr lang="it-IT" dirty="0"/>
          </a:p>
        </p:txBody>
      </p:sp>
      <p:sp>
        <p:nvSpPr>
          <p:cNvPr id="46" name="CasellaDiTesto 45"/>
          <p:cNvSpPr txBox="1"/>
          <p:nvPr/>
        </p:nvSpPr>
        <p:spPr>
          <a:xfrm>
            <a:off x="3428992" y="4429132"/>
            <a:ext cx="491225" cy="369332"/>
          </a:xfrm>
          <a:prstGeom prst="rect">
            <a:avLst/>
          </a:prstGeom>
          <a:noFill/>
        </p:spPr>
        <p:txBody>
          <a:bodyPr wrap="none" rtlCol="0">
            <a:spAutoFit/>
          </a:bodyPr>
          <a:lstStyle/>
          <a:p>
            <a:r>
              <a:rPr lang="it-IT" dirty="0" smtClean="0"/>
              <a:t>yes</a:t>
            </a:r>
            <a:endParaRPr lang="it-IT" dirty="0"/>
          </a:p>
        </p:txBody>
      </p:sp>
      <p:sp>
        <p:nvSpPr>
          <p:cNvPr id="48" name="CasellaDiTesto 47"/>
          <p:cNvSpPr txBox="1"/>
          <p:nvPr/>
        </p:nvSpPr>
        <p:spPr>
          <a:xfrm rot="10800000" flipV="1">
            <a:off x="4151242" y="2867025"/>
            <a:ext cx="443509" cy="369332"/>
          </a:xfrm>
          <a:prstGeom prst="rect">
            <a:avLst/>
          </a:prstGeom>
          <a:noFill/>
        </p:spPr>
        <p:txBody>
          <a:bodyPr wrap="square" rtlCol="0">
            <a:spAutoFit/>
          </a:bodyPr>
          <a:lstStyle/>
          <a:p>
            <a:r>
              <a:rPr lang="it-IT" dirty="0" smtClean="0"/>
              <a:t>&amp;</a:t>
            </a:r>
            <a:endParaRPr lang="it-IT" dirty="0"/>
          </a:p>
        </p:txBody>
      </p:sp>
      <p:sp>
        <p:nvSpPr>
          <p:cNvPr id="49" name="Rettangolo 48"/>
          <p:cNvSpPr/>
          <p:nvPr/>
        </p:nvSpPr>
        <p:spPr>
          <a:xfrm>
            <a:off x="500034" y="4071942"/>
            <a:ext cx="7929618" cy="25003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FF0000"/>
                </a:solidFill>
              </a:rPr>
              <a:t>Classification</a:t>
            </a:r>
            <a:r>
              <a:rPr lang="it-IT" dirty="0" smtClean="0">
                <a:solidFill>
                  <a:srgbClr val="FF0000"/>
                </a:solidFill>
              </a:rPr>
              <a:t> </a:t>
            </a:r>
            <a:r>
              <a:rPr lang="it-IT" dirty="0" err="1" smtClean="0">
                <a:solidFill>
                  <a:srgbClr val="FF0000"/>
                </a:solidFill>
              </a:rPr>
              <a:t>of</a:t>
            </a:r>
            <a:r>
              <a:rPr lang="it-IT" dirty="0" smtClean="0">
                <a:solidFill>
                  <a:srgbClr val="FF0000"/>
                </a:solidFill>
              </a:rPr>
              <a:t> policy </a:t>
            </a:r>
            <a:r>
              <a:rPr lang="it-IT" dirty="0" err="1" smtClean="0">
                <a:solidFill>
                  <a:srgbClr val="FF0000"/>
                </a:solidFill>
              </a:rPr>
              <a:t>subsystems</a:t>
            </a:r>
            <a:endParaRPr lang="it-IT" dirty="0"/>
          </a:p>
        </p:txBody>
      </p:sp>
      <p:sp>
        <p:nvSpPr>
          <p:cNvPr id="3" name="Segnaposto contenuto 2"/>
          <p:cNvSpPr>
            <a:spLocks noGrp="1"/>
          </p:cNvSpPr>
          <p:nvPr>
            <p:ph idx="1"/>
          </p:nvPr>
        </p:nvSpPr>
        <p:spPr>
          <a:xfrm>
            <a:off x="457200" y="1357298"/>
            <a:ext cx="8229600" cy="4525963"/>
          </a:xfrm>
        </p:spPr>
        <p:txBody>
          <a:bodyPr>
            <a:normAutofit/>
          </a:bodyPr>
          <a:lstStyle/>
          <a:p>
            <a:r>
              <a:rPr lang="en-US" sz="1800" dirty="0" smtClean="0"/>
              <a:t>Within each of these types of communities, however, it is possible that a form of regularized interaction between the subsets of the community members may develop. These </a:t>
            </a:r>
            <a:r>
              <a:rPr lang="en-US" sz="1800" i="1" dirty="0" smtClean="0"/>
              <a:t>policy networks </a:t>
            </a:r>
            <a:r>
              <a:rPr lang="en-US" sz="1800" dirty="0" smtClean="0"/>
              <a:t>will vary according to:</a:t>
            </a:r>
            <a:endParaRPr lang="it-IT" sz="1800" dirty="0"/>
          </a:p>
        </p:txBody>
      </p:sp>
      <p:sp>
        <p:nvSpPr>
          <p:cNvPr id="5" name="CasellaDiTesto 4"/>
          <p:cNvSpPr txBox="1"/>
          <p:nvPr/>
        </p:nvSpPr>
        <p:spPr>
          <a:xfrm>
            <a:off x="1285852" y="2571744"/>
            <a:ext cx="2214578" cy="646331"/>
          </a:xfrm>
          <a:prstGeom prst="rect">
            <a:avLst/>
          </a:prstGeom>
          <a:noFill/>
        </p:spPr>
        <p:txBody>
          <a:bodyPr wrap="square" rtlCol="0">
            <a:spAutoFit/>
          </a:bodyPr>
          <a:lstStyle/>
          <a:p>
            <a:r>
              <a:rPr lang="en-US" dirty="0" smtClean="0"/>
              <a:t>the number and type of participants</a:t>
            </a:r>
            <a:endParaRPr lang="it-IT" dirty="0"/>
          </a:p>
        </p:txBody>
      </p:sp>
      <p:sp>
        <p:nvSpPr>
          <p:cNvPr id="6" name="CasellaDiTesto 5"/>
          <p:cNvSpPr txBox="1"/>
          <p:nvPr/>
        </p:nvSpPr>
        <p:spPr>
          <a:xfrm>
            <a:off x="5143504" y="2643182"/>
            <a:ext cx="2608535" cy="369332"/>
          </a:xfrm>
          <a:prstGeom prst="rect">
            <a:avLst/>
          </a:prstGeom>
          <a:noFill/>
        </p:spPr>
        <p:txBody>
          <a:bodyPr wrap="none" rtlCol="0">
            <a:spAutoFit/>
          </a:bodyPr>
          <a:lstStyle/>
          <a:p>
            <a:r>
              <a:rPr lang="en-US" dirty="0" smtClean="0"/>
              <a:t>their mutual relationships</a:t>
            </a:r>
            <a:endParaRPr lang="it-IT" dirty="0"/>
          </a:p>
        </p:txBody>
      </p:sp>
      <p:sp>
        <p:nvSpPr>
          <p:cNvPr id="9" name="CasellaDiTesto 8"/>
          <p:cNvSpPr txBox="1"/>
          <p:nvPr/>
        </p:nvSpPr>
        <p:spPr>
          <a:xfrm>
            <a:off x="4143372" y="2643182"/>
            <a:ext cx="341760" cy="369332"/>
          </a:xfrm>
          <a:prstGeom prst="rect">
            <a:avLst/>
          </a:prstGeom>
          <a:noFill/>
        </p:spPr>
        <p:txBody>
          <a:bodyPr wrap="none" rtlCol="0">
            <a:spAutoFit/>
          </a:bodyPr>
          <a:lstStyle/>
          <a:p>
            <a:r>
              <a:rPr lang="it-IT" dirty="0" smtClean="0"/>
              <a:t>&amp;</a:t>
            </a:r>
            <a:endParaRPr lang="it-IT" dirty="0"/>
          </a:p>
        </p:txBody>
      </p:sp>
      <p:sp>
        <p:nvSpPr>
          <p:cNvPr id="10" name="Rettangolo 9"/>
          <p:cNvSpPr/>
          <p:nvPr/>
        </p:nvSpPr>
        <p:spPr>
          <a:xfrm>
            <a:off x="2500298" y="3416858"/>
            <a:ext cx="4133696" cy="369332"/>
          </a:xfrm>
          <a:prstGeom prst="rect">
            <a:avLst/>
          </a:prstGeom>
        </p:spPr>
        <p:txBody>
          <a:bodyPr wrap="none">
            <a:spAutoFit/>
          </a:bodyPr>
          <a:lstStyle/>
          <a:p>
            <a:r>
              <a:rPr lang="en-US" dirty="0" smtClean="0"/>
              <a:t>We can identify 8 basic types of networks:</a:t>
            </a:r>
            <a:endParaRPr lang="it-IT" dirty="0"/>
          </a:p>
        </p:txBody>
      </p:sp>
      <p:graphicFrame>
        <p:nvGraphicFramePr>
          <p:cNvPr id="16" name="Tabella 15"/>
          <p:cNvGraphicFramePr>
            <a:graphicFrameLocks noGrp="1"/>
          </p:cNvGraphicFramePr>
          <p:nvPr/>
        </p:nvGraphicFramePr>
        <p:xfrm>
          <a:off x="2714612" y="5072074"/>
          <a:ext cx="6096000" cy="115824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it-IT" sz="1600" i="1" dirty="0" err="1" smtClean="0"/>
                        <a:t>bureaucratic</a:t>
                      </a:r>
                      <a:r>
                        <a:rPr lang="it-IT" sz="1600" i="1" dirty="0" smtClean="0"/>
                        <a:t> network</a:t>
                      </a:r>
                      <a:endParaRPr lang="it-IT" sz="1600" i="1" dirty="0"/>
                    </a:p>
                  </a:txBody>
                  <a:tcPr/>
                </a:tc>
                <a:tc>
                  <a:txBody>
                    <a:bodyPr/>
                    <a:lstStyle/>
                    <a:p>
                      <a:r>
                        <a:rPr lang="it-IT" sz="1600" i="1" dirty="0" smtClean="0"/>
                        <a:t>client network</a:t>
                      </a:r>
                      <a:endParaRPr lang="it-IT" sz="1600" i="1" dirty="0"/>
                    </a:p>
                  </a:txBody>
                  <a:tcPr/>
                </a:tc>
                <a:tc>
                  <a:txBody>
                    <a:bodyPr/>
                    <a:lstStyle/>
                    <a:p>
                      <a:r>
                        <a:rPr lang="it-IT" sz="1600" i="1" dirty="0" err="1" smtClean="0"/>
                        <a:t>triadic</a:t>
                      </a:r>
                      <a:r>
                        <a:rPr lang="it-IT" sz="1600" i="1" dirty="0" smtClean="0"/>
                        <a:t> network</a:t>
                      </a:r>
                      <a:endParaRPr lang="it-IT" sz="1600" i="1" dirty="0"/>
                    </a:p>
                  </a:txBody>
                  <a:tcPr/>
                </a:tc>
                <a:tc>
                  <a:txBody>
                    <a:bodyPr/>
                    <a:lstStyle/>
                    <a:p>
                      <a:r>
                        <a:rPr lang="it-IT" sz="1600" i="1" dirty="0" err="1" smtClean="0"/>
                        <a:t>pluralistic</a:t>
                      </a:r>
                      <a:r>
                        <a:rPr lang="it-IT" sz="1600" i="1" dirty="0" smtClean="0"/>
                        <a:t> network</a:t>
                      </a:r>
                      <a:endParaRPr lang="it-IT" sz="1600" i="1" dirty="0"/>
                    </a:p>
                  </a:txBody>
                  <a:tcPr/>
                </a:tc>
              </a:tr>
              <a:tr h="370840">
                <a:tc>
                  <a:txBody>
                    <a:bodyPr/>
                    <a:lstStyle/>
                    <a:p>
                      <a:r>
                        <a:rPr lang="it-IT" sz="1600" i="1" dirty="0" err="1" smtClean="0"/>
                        <a:t>participatory</a:t>
                      </a:r>
                      <a:r>
                        <a:rPr lang="it-IT" sz="1600" i="1" dirty="0" smtClean="0"/>
                        <a:t> </a:t>
                      </a:r>
                      <a:r>
                        <a:rPr lang="it-IT" sz="1600" i="1" dirty="0" err="1" smtClean="0"/>
                        <a:t>statist</a:t>
                      </a:r>
                      <a:r>
                        <a:rPr lang="it-IT" sz="1600" i="1" dirty="0" smtClean="0"/>
                        <a:t> network</a:t>
                      </a:r>
                      <a:endParaRPr lang="it-IT" sz="1600" i="1" dirty="0"/>
                    </a:p>
                  </a:txBody>
                  <a:tcPr/>
                </a:tc>
                <a:tc>
                  <a:txBody>
                    <a:bodyPr/>
                    <a:lstStyle/>
                    <a:p>
                      <a:r>
                        <a:rPr lang="it-IT" sz="1600" i="1" dirty="0" err="1" smtClean="0"/>
                        <a:t>captured</a:t>
                      </a:r>
                      <a:r>
                        <a:rPr lang="it-IT" sz="1600" i="1" dirty="0" smtClean="0"/>
                        <a:t> network</a:t>
                      </a:r>
                      <a:endParaRPr lang="it-IT" sz="1600" i="1" dirty="0"/>
                    </a:p>
                  </a:txBody>
                  <a:tcPr/>
                </a:tc>
                <a:tc>
                  <a:txBody>
                    <a:bodyPr/>
                    <a:lstStyle/>
                    <a:p>
                      <a:r>
                        <a:rPr lang="it-IT" sz="1600" i="1" dirty="0" err="1" smtClean="0"/>
                        <a:t>corporatist</a:t>
                      </a:r>
                      <a:r>
                        <a:rPr lang="it-IT" sz="1600" i="1" dirty="0" smtClean="0"/>
                        <a:t> network</a:t>
                      </a:r>
                      <a:endParaRPr lang="it-IT" sz="1600" i="1" dirty="0"/>
                    </a:p>
                  </a:txBody>
                  <a:tcPr/>
                </a:tc>
                <a:tc>
                  <a:txBody>
                    <a:bodyPr/>
                    <a:lstStyle/>
                    <a:p>
                      <a:r>
                        <a:rPr lang="it-IT" sz="1600" i="1" dirty="0" err="1" smtClean="0"/>
                        <a:t>issue</a:t>
                      </a:r>
                      <a:r>
                        <a:rPr lang="it-IT" sz="1600" i="1" dirty="0" smtClean="0"/>
                        <a:t> network</a:t>
                      </a:r>
                      <a:endParaRPr lang="it-IT" sz="1600" i="1" dirty="0"/>
                    </a:p>
                  </a:txBody>
                  <a:tcPr/>
                </a:tc>
              </a:tr>
            </a:tbl>
          </a:graphicData>
        </a:graphic>
      </p:graphicFrame>
      <p:sp>
        <p:nvSpPr>
          <p:cNvPr id="17" name="CasellaDiTesto 16"/>
          <p:cNvSpPr txBox="1"/>
          <p:nvPr/>
        </p:nvSpPr>
        <p:spPr>
          <a:xfrm>
            <a:off x="4214810" y="3929066"/>
            <a:ext cx="2970237" cy="338554"/>
          </a:xfrm>
          <a:prstGeom prst="rect">
            <a:avLst/>
          </a:prstGeom>
          <a:noFill/>
        </p:spPr>
        <p:txBody>
          <a:bodyPr wrap="none" rtlCol="0">
            <a:spAutoFit/>
          </a:bodyPr>
          <a:lstStyle/>
          <a:p>
            <a:r>
              <a:rPr lang="it-IT" sz="1600" dirty="0" smtClean="0"/>
              <a:t>NUMBER/TYPE OF PARTECIPANTS</a:t>
            </a:r>
            <a:endParaRPr lang="it-IT" sz="1600" dirty="0"/>
          </a:p>
        </p:txBody>
      </p:sp>
      <p:sp>
        <p:nvSpPr>
          <p:cNvPr id="18" name="CasellaDiTesto 17"/>
          <p:cNvSpPr txBox="1"/>
          <p:nvPr/>
        </p:nvSpPr>
        <p:spPr>
          <a:xfrm>
            <a:off x="2928927" y="4286256"/>
            <a:ext cx="1071570" cy="584775"/>
          </a:xfrm>
          <a:prstGeom prst="rect">
            <a:avLst/>
          </a:prstGeom>
          <a:noFill/>
        </p:spPr>
        <p:txBody>
          <a:bodyPr wrap="square" rtlCol="0">
            <a:spAutoFit/>
          </a:bodyPr>
          <a:lstStyle/>
          <a:p>
            <a:r>
              <a:rPr lang="it-IT" sz="1600" dirty="0" smtClean="0"/>
              <a:t>state </a:t>
            </a:r>
            <a:r>
              <a:rPr lang="it-IT" sz="1600" dirty="0" err="1" smtClean="0"/>
              <a:t>agencies</a:t>
            </a:r>
            <a:endParaRPr lang="it-IT" sz="1600" dirty="0"/>
          </a:p>
        </p:txBody>
      </p:sp>
      <p:sp>
        <p:nvSpPr>
          <p:cNvPr id="19" name="CasellaDiTesto 18"/>
          <p:cNvSpPr txBox="1"/>
          <p:nvPr/>
        </p:nvSpPr>
        <p:spPr>
          <a:xfrm>
            <a:off x="4286249" y="4286256"/>
            <a:ext cx="1571636" cy="584775"/>
          </a:xfrm>
          <a:prstGeom prst="rect">
            <a:avLst/>
          </a:prstGeom>
          <a:noFill/>
        </p:spPr>
        <p:txBody>
          <a:bodyPr wrap="square" rtlCol="0">
            <a:spAutoFit/>
          </a:bodyPr>
          <a:lstStyle/>
          <a:p>
            <a:r>
              <a:rPr lang="it-IT" sz="1600" dirty="0" smtClean="0"/>
              <a:t>a </a:t>
            </a:r>
            <a:r>
              <a:rPr lang="it-IT" sz="1600" dirty="0" err="1" smtClean="0"/>
              <a:t>pre-eminent</a:t>
            </a:r>
            <a:r>
              <a:rPr lang="it-IT" sz="1600" dirty="0" smtClean="0"/>
              <a:t> social </a:t>
            </a:r>
            <a:r>
              <a:rPr lang="it-IT" sz="1600" dirty="0" err="1" smtClean="0"/>
              <a:t>group</a:t>
            </a:r>
            <a:endParaRPr lang="it-IT" sz="1600" dirty="0"/>
          </a:p>
        </p:txBody>
      </p:sp>
      <p:sp>
        <p:nvSpPr>
          <p:cNvPr id="20" name="CasellaDiTesto 19"/>
          <p:cNvSpPr txBox="1"/>
          <p:nvPr/>
        </p:nvSpPr>
        <p:spPr>
          <a:xfrm>
            <a:off x="5857885" y="4286256"/>
            <a:ext cx="1643074" cy="584775"/>
          </a:xfrm>
          <a:prstGeom prst="rect">
            <a:avLst/>
          </a:prstGeom>
          <a:noFill/>
        </p:spPr>
        <p:txBody>
          <a:bodyPr wrap="square" rtlCol="0">
            <a:spAutoFit/>
          </a:bodyPr>
          <a:lstStyle/>
          <a:p>
            <a:r>
              <a:rPr lang="it-IT" sz="1600" dirty="0" err="1" smtClean="0"/>
              <a:t>two</a:t>
            </a:r>
            <a:r>
              <a:rPr lang="it-IT" sz="1600" dirty="0" smtClean="0"/>
              <a:t> </a:t>
            </a:r>
            <a:r>
              <a:rPr lang="it-IT" sz="1600" dirty="0" err="1" smtClean="0"/>
              <a:t>prominent</a:t>
            </a:r>
            <a:r>
              <a:rPr lang="it-IT" sz="1600" dirty="0" smtClean="0"/>
              <a:t> social </a:t>
            </a:r>
            <a:r>
              <a:rPr lang="it-IT" sz="1600" dirty="0" err="1" smtClean="0"/>
              <a:t>groups</a:t>
            </a:r>
            <a:endParaRPr lang="it-IT" sz="1600" dirty="0"/>
          </a:p>
        </p:txBody>
      </p:sp>
      <p:sp>
        <p:nvSpPr>
          <p:cNvPr id="21" name="CasellaDiTesto 20"/>
          <p:cNvSpPr txBox="1"/>
          <p:nvPr/>
        </p:nvSpPr>
        <p:spPr>
          <a:xfrm flipH="1">
            <a:off x="7358082" y="4286256"/>
            <a:ext cx="1383041" cy="584775"/>
          </a:xfrm>
          <a:prstGeom prst="rect">
            <a:avLst/>
          </a:prstGeom>
          <a:noFill/>
        </p:spPr>
        <p:txBody>
          <a:bodyPr wrap="square" rtlCol="0">
            <a:spAutoFit/>
          </a:bodyPr>
          <a:lstStyle/>
          <a:p>
            <a:r>
              <a:rPr lang="it-IT" sz="1600" dirty="0" err="1" smtClean="0"/>
              <a:t>three</a:t>
            </a:r>
            <a:r>
              <a:rPr lang="it-IT" sz="1600" dirty="0" smtClean="0"/>
              <a:t> or more </a:t>
            </a:r>
            <a:r>
              <a:rPr lang="it-IT" sz="1600" dirty="0" err="1" smtClean="0"/>
              <a:t>groups</a:t>
            </a:r>
            <a:endParaRPr lang="it-IT" sz="1600" dirty="0"/>
          </a:p>
        </p:txBody>
      </p:sp>
      <p:sp>
        <p:nvSpPr>
          <p:cNvPr id="22" name="CasellaDiTesto 21"/>
          <p:cNvSpPr txBox="1"/>
          <p:nvPr/>
        </p:nvSpPr>
        <p:spPr>
          <a:xfrm>
            <a:off x="285720" y="5143512"/>
            <a:ext cx="1500198" cy="1077218"/>
          </a:xfrm>
          <a:prstGeom prst="rect">
            <a:avLst/>
          </a:prstGeom>
          <a:noFill/>
        </p:spPr>
        <p:txBody>
          <a:bodyPr wrap="square" rtlCol="0">
            <a:spAutoFit/>
          </a:bodyPr>
          <a:lstStyle/>
          <a:p>
            <a:r>
              <a:rPr lang="en-US" sz="1600" dirty="0" smtClean="0"/>
              <a:t>STATE-SOCIETY RELATIONSHIP WITHIN THE NETWORK</a:t>
            </a:r>
            <a:endParaRPr lang="it-IT" sz="1600" dirty="0"/>
          </a:p>
        </p:txBody>
      </p:sp>
      <p:sp>
        <p:nvSpPr>
          <p:cNvPr id="23" name="CasellaDiTesto 22"/>
          <p:cNvSpPr txBox="1"/>
          <p:nvPr/>
        </p:nvSpPr>
        <p:spPr>
          <a:xfrm>
            <a:off x="1714480" y="5072074"/>
            <a:ext cx="2071702" cy="584775"/>
          </a:xfrm>
          <a:prstGeom prst="rect">
            <a:avLst/>
          </a:prstGeom>
          <a:noFill/>
        </p:spPr>
        <p:txBody>
          <a:bodyPr wrap="square" rtlCol="0">
            <a:spAutoFit/>
          </a:bodyPr>
          <a:lstStyle/>
          <a:p>
            <a:r>
              <a:rPr lang="it-IT" sz="1600" dirty="0" smtClean="0"/>
              <a:t>state </a:t>
            </a:r>
          </a:p>
          <a:p>
            <a:r>
              <a:rPr lang="it-IT" sz="1600" dirty="0" smtClean="0"/>
              <a:t>direction</a:t>
            </a:r>
            <a:endParaRPr lang="it-IT" sz="1600" dirty="0"/>
          </a:p>
        </p:txBody>
      </p:sp>
      <p:sp>
        <p:nvSpPr>
          <p:cNvPr id="24" name="CasellaDiTesto 23"/>
          <p:cNvSpPr txBox="1"/>
          <p:nvPr/>
        </p:nvSpPr>
        <p:spPr>
          <a:xfrm>
            <a:off x="1714480" y="5715016"/>
            <a:ext cx="990656" cy="584775"/>
          </a:xfrm>
          <a:prstGeom prst="rect">
            <a:avLst/>
          </a:prstGeom>
          <a:noFill/>
        </p:spPr>
        <p:txBody>
          <a:bodyPr wrap="square" rtlCol="0">
            <a:spAutoFit/>
          </a:bodyPr>
          <a:lstStyle/>
          <a:p>
            <a:r>
              <a:rPr lang="it-IT" sz="1600" dirty="0" err="1" smtClean="0"/>
              <a:t>dominant</a:t>
            </a:r>
            <a:endParaRPr lang="it-IT" sz="1600" dirty="0" smtClean="0"/>
          </a:p>
          <a:p>
            <a:r>
              <a:rPr lang="it-IT" sz="1600" dirty="0" smtClean="0"/>
              <a:t> society</a:t>
            </a:r>
            <a:endParaRPr lang="it-IT" sz="1600" dirty="0"/>
          </a:p>
        </p:txBody>
      </p:sp>
      <p:sp>
        <p:nvSpPr>
          <p:cNvPr id="25" name="Rettangolo 24"/>
          <p:cNvSpPr/>
          <p:nvPr/>
        </p:nvSpPr>
        <p:spPr>
          <a:xfrm>
            <a:off x="214282" y="3857628"/>
            <a:ext cx="8786874" cy="257176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Ovale 25"/>
          <p:cNvSpPr/>
          <p:nvPr/>
        </p:nvSpPr>
        <p:spPr>
          <a:xfrm>
            <a:off x="1000100" y="2428868"/>
            <a:ext cx="2571768" cy="9286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Ovale 26"/>
          <p:cNvSpPr/>
          <p:nvPr/>
        </p:nvSpPr>
        <p:spPr>
          <a:xfrm>
            <a:off x="5000628" y="2357430"/>
            <a:ext cx="2714644" cy="10001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Segnaposto numero diapositiva 3"/>
          <p:cNvSpPr>
            <a:spLocks noGrp="1"/>
          </p:cNvSpPr>
          <p:nvPr>
            <p:ph type="sldNum" sz="quarter" idx="12"/>
          </p:nvPr>
        </p:nvSpPr>
        <p:spPr>
          <a:xfrm>
            <a:off x="6553200" y="6356350"/>
            <a:ext cx="2133600" cy="365125"/>
          </a:xfrm>
        </p:spPr>
        <p:txBody>
          <a:bodyPr/>
          <a:lstStyle/>
          <a:p>
            <a:fld id="{F5D8DBE4-AFDB-418F-8856-0BDF169428D8}" type="slidenum">
              <a:rPr lang="it-IT" smtClean="0"/>
              <a:pPr/>
              <a:t>11</a:t>
            </a:fld>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30" name="Picture 14" descr="depositphotos_139401460-stock-illustration-5-step-life-cycle-diagram.jpg (1024×1024)"/>
          <p:cNvPicPr>
            <a:picLocks noChangeAspect="1" noChangeArrowheads="1"/>
          </p:cNvPicPr>
          <p:nvPr/>
        </p:nvPicPr>
        <p:blipFill>
          <a:blip r:embed="rId2" cstate="print"/>
          <a:srcRect/>
          <a:stretch>
            <a:fillRect/>
          </a:stretch>
        </p:blipFill>
        <p:spPr bwMode="auto">
          <a:xfrm>
            <a:off x="428596" y="4786322"/>
            <a:ext cx="1500198" cy="1500198"/>
          </a:xfrm>
          <a:prstGeom prst="rect">
            <a:avLst/>
          </a:prstGeom>
          <a:noFill/>
        </p:spPr>
      </p:pic>
      <p:pic>
        <p:nvPicPr>
          <p:cNvPr id="9226" name="Picture 10" descr="uomo-d-che-occupa-e-che-confonde-con-il-punto-interrogativo-rosso-41977087.jpg (800×800)"/>
          <p:cNvPicPr>
            <a:picLocks noChangeAspect="1" noChangeArrowheads="1"/>
          </p:cNvPicPr>
          <p:nvPr/>
        </p:nvPicPr>
        <p:blipFill>
          <a:blip r:embed="rId3" cstate="print"/>
          <a:srcRect/>
          <a:stretch>
            <a:fillRect/>
          </a:stretch>
        </p:blipFill>
        <p:spPr bwMode="auto">
          <a:xfrm>
            <a:off x="7143768" y="714356"/>
            <a:ext cx="2000232" cy="2000232"/>
          </a:xfrm>
          <a:prstGeom prst="rect">
            <a:avLst/>
          </a:prstGeom>
          <a:noFill/>
        </p:spPr>
      </p:pic>
      <p:sp>
        <p:nvSpPr>
          <p:cNvPr id="2" name="Titolo 1"/>
          <p:cNvSpPr>
            <a:spLocks noGrp="1"/>
          </p:cNvSpPr>
          <p:nvPr>
            <p:ph type="title"/>
          </p:nvPr>
        </p:nvSpPr>
        <p:spPr>
          <a:xfrm>
            <a:off x="457200" y="71422"/>
            <a:ext cx="8229600" cy="1143000"/>
          </a:xfrm>
        </p:spPr>
        <p:txBody>
          <a:bodyPr/>
          <a:lstStyle/>
          <a:p>
            <a:r>
              <a:rPr lang="it-IT" dirty="0" err="1" smtClean="0">
                <a:solidFill>
                  <a:srgbClr val="FF0000"/>
                </a:solidFill>
              </a:rPr>
              <a:t>Concept</a:t>
            </a:r>
            <a:r>
              <a:rPr lang="it-IT" dirty="0" smtClean="0">
                <a:solidFill>
                  <a:srgbClr val="FF0000"/>
                </a:solidFill>
              </a:rPr>
              <a:t> </a:t>
            </a:r>
            <a:r>
              <a:rPr lang="it-IT" dirty="0" err="1" smtClean="0">
                <a:solidFill>
                  <a:srgbClr val="FF0000"/>
                </a:solidFill>
              </a:rPr>
              <a:t>definition</a:t>
            </a:r>
            <a:endParaRPr lang="it-IT" dirty="0">
              <a:solidFill>
                <a:srgbClr val="FF0000"/>
              </a:solidFill>
            </a:endParaRPr>
          </a:p>
        </p:txBody>
      </p:sp>
      <p:sp>
        <p:nvSpPr>
          <p:cNvPr id="3" name="Segnaposto contenuto 2"/>
          <p:cNvSpPr>
            <a:spLocks noGrp="1"/>
          </p:cNvSpPr>
          <p:nvPr>
            <p:ph idx="1"/>
          </p:nvPr>
        </p:nvSpPr>
        <p:spPr>
          <a:xfrm>
            <a:off x="285720" y="2571744"/>
            <a:ext cx="8858280" cy="4525963"/>
          </a:xfrm>
        </p:spPr>
        <p:txBody>
          <a:bodyPr>
            <a:normAutofit/>
          </a:bodyPr>
          <a:lstStyle/>
          <a:p>
            <a:pPr>
              <a:buNone/>
            </a:pPr>
            <a:endParaRPr lang="en-US" sz="2000" dirty="0" smtClean="0"/>
          </a:p>
          <a:p>
            <a:r>
              <a:rPr lang="en-US" sz="2000" dirty="0" smtClean="0"/>
              <a:t> According to </a:t>
            </a:r>
            <a:r>
              <a:rPr lang="en-US" sz="2000" dirty="0"/>
              <a:t>C</a:t>
            </a:r>
            <a:r>
              <a:rPr lang="en-US" sz="2000" dirty="0" smtClean="0"/>
              <a:t>harles Jones </a:t>
            </a:r>
            <a:r>
              <a:rPr lang="en-US" sz="2000" dirty="0" smtClean="0"/>
              <a:t>the </a:t>
            </a:r>
            <a:r>
              <a:rPr lang="en-US" sz="2000" dirty="0" smtClean="0"/>
              <a:t>distinctive character of policy formulations consists simply in proposing means to satisfy a need of society that has been perceived.</a:t>
            </a:r>
          </a:p>
          <a:p>
            <a:r>
              <a:rPr lang="en-US" sz="2000" dirty="0"/>
              <a:t>P</a:t>
            </a:r>
            <a:r>
              <a:rPr lang="en-US" sz="2000" dirty="0" smtClean="0"/>
              <a:t>roposals can be born within the </a:t>
            </a:r>
            <a:r>
              <a:rPr lang="en-US" sz="2000" i="1" dirty="0" smtClean="0"/>
              <a:t>agenda-setting</a:t>
            </a:r>
            <a:r>
              <a:rPr lang="en-US" sz="2000" dirty="0" smtClean="0"/>
              <a:t> process or they can be developed by government bodies after it has been decided to solve the problem.</a:t>
            </a:r>
          </a:p>
        </p:txBody>
      </p:sp>
      <p:sp>
        <p:nvSpPr>
          <p:cNvPr id="4" name="Segnaposto numero diapositiva 3"/>
          <p:cNvSpPr>
            <a:spLocks noGrp="1"/>
          </p:cNvSpPr>
          <p:nvPr>
            <p:ph type="sldNum" sz="quarter" idx="12"/>
          </p:nvPr>
        </p:nvSpPr>
        <p:spPr/>
        <p:txBody>
          <a:bodyPr/>
          <a:lstStyle/>
          <a:p>
            <a:fld id="{F5D8DBE4-AFDB-418F-8856-0BDF169428D8}" type="slidenum">
              <a:rPr lang="it-IT" smtClean="0"/>
              <a:pPr/>
              <a:t>2</a:t>
            </a:fld>
            <a:endParaRPr lang="it-IT"/>
          </a:p>
        </p:txBody>
      </p:sp>
      <p:sp>
        <p:nvSpPr>
          <p:cNvPr id="9224" name="AutoShape 8" descr="uomo-d-che-occupa-e-che-confonde-con-il-punto-interrogativo-rosso-41977087.jpg (800×800)"/>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12" name="CasellaDiTesto 11"/>
          <p:cNvSpPr txBox="1"/>
          <p:nvPr/>
        </p:nvSpPr>
        <p:spPr>
          <a:xfrm>
            <a:off x="357158" y="1214422"/>
            <a:ext cx="7143800" cy="1631216"/>
          </a:xfrm>
          <a:prstGeom prst="rect">
            <a:avLst/>
          </a:prstGeom>
          <a:noFill/>
        </p:spPr>
        <p:txBody>
          <a:bodyPr wrap="square" rtlCol="0">
            <a:spAutoFit/>
          </a:bodyPr>
          <a:lstStyle/>
          <a:p>
            <a:r>
              <a:rPr lang="en-US" sz="2000" dirty="0" smtClean="0"/>
              <a:t>When a government recognizes the existence of a public problem and the need to intervene in this regard, </a:t>
            </a:r>
            <a:r>
              <a:rPr lang="en-US" sz="2000" i="1" dirty="0" smtClean="0"/>
              <a:t>policy-makers</a:t>
            </a:r>
            <a:r>
              <a:rPr lang="en-US" sz="2000" dirty="0" smtClean="0"/>
              <a:t> must decide which activation course to adopt, thus analyzing the various options available to solve the problem and thus entering the process of formulating policies</a:t>
            </a:r>
            <a:r>
              <a:rPr lang="en-US" dirty="0" smtClean="0"/>
              <a:t>.</a:t>
            </a:r>
          </a:p>
        </p:txBody>
      </p:sp>
      <p:sp>
        <p:nvSpPr>
          <p:cNvPr id="15" name="CasellaDiTesto 14"/>
          <p:cNvSpPr txBox="1"/>
          <p:nvPr/>
        </p:nvSpPr>
        <p:spPr>
          <a:xfrm>
            <a:off x="2000232" y="5000636"/>
            <a:ext cx="6858048" cy="1292662"/>
          </a:xfrm>
          <a:prstGeom prst="rect">
            <a:avLst/>
          </a:prstGeom>
          <a:noFill/>
        </p:spPr>
        <p:txBody>
          <a:bodyPr wrap="square" rtlCol="0">
            <a:spAutoFit/>
          </a:bodyPr>
          <a:lstStyle/>
          <a:p>
            <a:r>
              <a:rPr lang="en-US" sz="2000" dirty="0" smtClean="0"/>
              <a:t>Therefore the process of defining, evaluating, accepting or rejecting the options of actions constitutes the core of this phase of the </a:t>
            </a:r>
            <a:r>
              <a:rPr lang="en-US" sz="2000" i="1" dirty="0" smtClean="0"/>
              <a:t>policy-cycle.</a:t>
            </a:r>
            <a:endParaRPr lang="it-IT" sz="2000" i="1" dirty="0" smtClean="0"/>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solidFill>
                  <a:srgbClr val="FF0000"/>
                </a:solidFill>
              </a:rPr>
              <a:t>C</a:t>
            </a:r>
            <a:r>
              <a:rPr lang="it-IT" dirty="0" err="1" smtClean="0">
                <a:solidFill>
                  <a:srgbClr val="FF0000"/>
                </a:solidFill>
              </a:rPr>
              <a:t>haracteristics</a:t>
            </a:r>
            <a:r>
              <a:rPr lang="it-IT" dirty="0" smtClean="0">
                <a:solidFill>
                  <a:srgbClr val="FF0000"/>
                </a:solidFill>
              </a:rPr>
              <a:t> </a:t>
            </a:r>
            <a:r>
              <a:rPr lang="it-IT" dirty="0" err="1" smtClean="0">
                <a:solidFill>
                  <a:srgbClr val="FF0000"/>
                </a:solidFill>
              </a:rPr>
              <a:t>of</a:t>
            </a:r>
            <a:r>
              <a:rPr lang="it-IT" dirty="0" smtClean="0">
                <a:solidFill>
                  <a:srgbClr val="FF0000"/>
                </a:solidFill>
              </a:rPr>
              <a:t> policy </a:t>
            </a:r>
            <a:r>
              <a:rPr lang="it-IT" dirty="0" err="1" smtClean="0">
                <a:solidFill>
                  <a:srgbClr val="FF0000"/>
                </a:solidFill>
              </a:rPr>
              <a:t>formulation</a:t>
            </a:r>
            <a:endParaRPr lang="it-IT" dirty="0">
              <a:solidFill>
                <a:srgbClr val="FF0000"/>
              </a:solidFill>
            </a:endParaRPr>
          </a:p>
        </p:txBody>
      </p:sp>
      <p:sp>
        <p:nvSpPr>
          <p:cNvPr id="3" name="Segnaposto contenuto 2"/>
          <p:cNvSpPr>
            <a:spLocks noGrp="1"/>
          </p:cNvSpPr>
          <p:nvPr>
            <p:ph idx="1"/>
          </p:nvPr>
        </p:nvSpPr>
        <p:spPr/>
        <p:txBody>
          <a:bodyPr/>
          <a:lstStyle/>
          <a:p>
            <a:pPr marL="457200" indent="-457200">
              <a:buFont typeface="+mj-lt"/>
              <a:buAutoNum type="arabicPeriod"/>
            </a:pPr>
            <a:r>
              <a:rPr lang="en-US" sz="2000" dirty="0"/>
              <a:t>T</a:t>
            </a:r>
            <a:r>
              <a:rPr lang="en-US" sz="2000" dirty="0" smtClean="0"/>
              <a:t>his phase is not necessarily limited to a single set of actors</a:t>
            </a:r>
          </a:p>
          <a:p>
            <a:pPr marL="457200" indent="-457200">
              <a:buFont typeface="+mj-lt"/>
              <a:buAutoNum type="arabicPeriod"/>
            </a:pPr>
            <a:r>
              <a:rPr lang="en-US" sz="2000" dirty="0"/>
              <a:t>T</a:t>
            </a:r>
            <a:r>
              <a:rPr lang="en-US" sz="2000" dirty="0" smtClean="0"/>
              <a:t>he formulation can be carried out without an exact definition of the problem or without the policy-makers ever having had close contact with interested groups.</a:t>
            </a:r>
          </a:p>
          <a:p>
            <a:pPr marL="457200" indent="-457200">
              <a:buFont typeface="+mj-lt"/>
              <a:buAutoNum type="arabicPeriod"/>
            </a:pPr>
            <a:r>
              <a:rPr lang="en-US" sz="2000" dirty="0"/>
              <a:t>T</a:t>
            </a:r>
            <a:r>
              <a:rPr lang="en-US" sz="2000" dirty="0" smtClean="0"/>
              <a:t>here is no need for the link between the formulation phase and particular institutions</a:t>
            </a:r>
          </a:p>
          <a:p>
            <a:pPr marL="457200" indent="-457200">
              <a:buFont typeface="+mj-lt"/>
              <a:buAutoNum type="arabicPeriod"/>
            </a:pPr>
            <a:r>
              <a:rPr lang="en-US" sz="2000" dirty="0"/>
              <a:t>T</a:t>
            </a:r>
            <a:r>
              <a:rPr lang="en-US" sz="2000" dirty="0" smtClean="0"/>
              <a:t>he formulation and reformulation phase can take place for a long time without the necessary consensus being reached.</a:t>
            </a:r>
          </a:p>
          <a:p>
            <a:pPr marL="457200" indent="-457200">
              <a:buFont typeface="+mj-lt"/>
              <a:buAutoNum type="arabicPeriod"/>
            </a:pPr>
            <a:r>
              <a:rPr lang="en-US" sz="2000" dirty="0"/>
              <a:t>T</a:t>
            </a:r>
            <a:r>
              <a:rPr lang="en-US" sz="2000" dirty="0" smtClean="0"/>
              <a:t>here are different ways of appealing for those who are defeated in the formulation phase.</a:t>
            </a:r>
          </a:p>
          <a:p>
            <a:pPr marL="457200" indent="-457200">
              <a:buFont typeface="+mj-lt"/>
              <a:buAutoNum type="arabicPeriod"/>
            </a:pPr>
            <a:r>
              <a:rPr lang="en-US" sz="2000" dirty="0" smtClean="0"/>
              <a:t>The process itself never has neutral effects.</a:t>
            </a:r>
            <a:endParaRPr lang="it-IT" sz="2000" dirty="0"/>
          </a:p>
        </p:txBody>
      </p:sp>
      <p:sp>
        <p:nvSpPr>
          <p:cNvPr id="4" name="Segnaposto numero diapositiva 3"/>
          <p:cNvSpPr>
            <a:spLocks noGrp="1"/>
          </p:cNvSpPr>
          <p:nvPr>
            <p:ph type="sldNum" sz="quarter" idx="12"/>
          </p:nvPr>
        </p:nvSpPr>
        <p:spPr/>
        <p:txBody>
          <a:bodyPr/>
          <a:lstStyle/>
          <a:p>
            <a:fld id="{F5D8DBE4-AFDB-418F-8856-0BDF169428D8}" type="slidenum">
              <a:rPr lang="it-IT" smtClean="0"/>
              <a:pPr/>
              <a:t>3</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roduct-Constraints.jpg (1200×501)"/>
          <p:cNvPicPr>
            <a:picLocks noChangeAspect="1" noChangeArrowheads="1"/>
          </p:cNvPicPr>
          <p:nvPr/>
        </p:nvPicPr>
        <p:blipFill>
          <a:blip r:embed="rId2"/>
          <a:srcRect/>
          <a:stretch>
            <a:fillRect/>
          </a:stretch>
        </p:blipFill>
        <p:spPr bwMode="auto">
          <a:xfrm>
            <a:off x="5500694" y="0"/>
            <a:ext cx="3214678" cy="1342128"/>
          </a:xfrm>
          <a:prstGeom prst="rect">
            <a:avLst/>
          </a:prstGeom>
          <a:noFill/>
        </p:spPr>
      </p:pic>
      <p:sp>
        <p:nvSpPr>
          <p:cNvPr id="3" name="Segnaposto contenuto 2"/>
          <p:cNvSpPr>
            <a:spLocks noGrp="1"/>
          </p:cNvSpPr>
          <p:nvPr>
            <p:ph sz="half" idx="1"/>
          </p:nvPr>
        </p:nvSpPr>
        <p:spPr>
          <a:xfrm>
            <a:off x="357158" y="2857497"/>
            <a:ext cx="4038600" cy="2928958"/>
          </a:xfrm>
        </p:spPr>
        <p:txBody>
          <a:bodyPr>
            <a:normAutofit fontScale="55000" lnSpcReduction="20000"/>
          </a:bodyPr>
          <a:lstStyle/>
          <a:p>
            <a:pPr>
              <a:buNone/>
            </a:pPr>
            <a:r>
              <a:rPr lang="en-US" b="1" dirty="0" smtClean="0">
                <a:solidFill>
                  <a:srgbClr val="FF0000"/>
                </a:solidFill>
              </a:rPr>
              <a:t>                       </a:t>
            </a:r>
            <a:r>
              <a:rPr lang="en-US" sz="3300" b="1" dirty="0" smtClean="0">
                <a:solidFill>
                  <a:srgbClr val="FF0000"/>
                </a:solidFill>
              </a:rPr>
              <a:t>Substantive</a:t>
            </a:r>
            <a:endParaRPr lang="en-US" sz="3300" dirty="0" smtClean="0"/>
          </a:p>
          <a:p>
            <a:r>
              <a:rPr lang="en-US" sz="3300" dirty="0" smtClean="0"/>
              <a:t>The substantive constraints are inherent in the very nature of the problem</a:t>
            </a:r>
          </a:p>
          <a:p>
            <a:r>
              <a:rPr lang="it-IT" sz="3300" dirty="0" err="1" smtClean="0"/>
              <a:t>Example</a:t>
            </a:r>
            <a:r>
              <a:rPr lang="it-IT" sz="3300" dirty="0" smtClean="0"/>
              <a:t>: </a:t>
            </a:r>
            <a:r>
              <a:rPr lang="en-US" sz="3300" dirty="0" smtClean="0"/>
              <a:t>Those who want to eradicate poverty do not have the ability to print money and distribute it to the poor because the resulting inflation cancels out the benefits.</a:t>
            </a:r>
          </a:p>
          <a:p>
            <a:r>
              <a:rPr lang="en-US" sz="3300" dirty="0" smtClean="0"/>
              <a:t>The substantive problems are therefore objective as no one can do much about it.</a:t>
            </a:r>
          </a:p>
        </p:txBody>
      </p:sp>
      <p:sp>
        <p:nvSpPr>
          <p:cNvPr id="4" name="Segnaposto contenuto 3"/>
          <p:cNvSpPr>
            <a:spLocks noGrp="1"/>
          </p:cNvSpPr>
          <p:nvPr>
            <p:ph sz="half" idx="2"/>
          </p:nvPr>
        </p:nvSpPr>
        <p:spPr>
          <a:xfrm>
            <a:off x="4643438" y="2786058"/>
            <a:ext cx="4038600" cy="3857652"/>
          </a:xfrm>
        </p:spPr>
        <p:txBody>
          <a:bodyPr>
            <a:normAutofit fontScale="55000" lnSpcReduction="20000"/>
          </a:bodyPr>
          <a:lstStyle/>
          <a:p>
            <a:pPr>
              <a:buNone/>
            </a:pPr>
            <a:r>
              <a:rPr lang="en-US" b="1" dirty="0" smtClean="0">
                <a:solidFill>
                  <a:srgbClr val="FF0000"/>
                </a:solidFill>
              </a:rPr>
              <a:t>                                   Procedural</a:t>
            </a:r>
          </a:p>
          <a:p>
            <a:r>
              <a:rPr lang="en-US" sz="3300" dirty="0" smtClean="0"/>
              <a:t>The procedural constraints are due to procedures resulting from the adoption or completion of an option. </a:t>
            </a:r>
          </a:p>
          <a:p>
            <a:r>
              <a:rPr lang="en-US" sz="3300" dirty="0" smtClean="0"/>
              <a:t>These constraints can be institutional or tactical.</a:t>
            </a:r>
          </a:p>
          <a:p>
            <a:r>
              <a:rPr lang="en-US" sz="3300" dirty="0" smtClean="0"/>
              <a:t> Institutional constraints include institutional norms, the organization of the state and society, and established structures of ideas and beliefs. they inhibit the choice of certain policy options and favor others.</a:t>
            </a:r>
          </a:p>
          <a:p>
            <a:r>
              <a:rPr lang="en-US" sz="3300" dirty="0" smtClean="0"/>
              <a:t>Example: Gun regulations in the United States</a:t>
            </a:r>
          </a:p>
        </p:txBody>
      </p:sp>
      <p:sp>
        <p:nvSpPr>
          <p:cNvPr id="5" name="Segnaposto numero diapositiva 4"/>
          <p:cNvSpPr>
            <a:spLocks noGrp="1"/>
          </p:cNvSpPr>
          <p:nvPr>
            <p:ph type="sldNum" sz="quarter" idx="12"/>
          </p:nvPr>
        </p:nvSpPr>
        <p:spPr>
          <a:xfrm>
            <a:off x="6643702" y="6143644"/>
            <a:ext cx="2133600" cy="365125"/>
          </a:xfrm>
        </p:spPr>
        <p:txBody>
          <a:bodyPr/>
          <a:lstStyle/>
          <a:p>
            <a:fld id="{F5D8DBE4-AFDB-418F-8856-0BDF169428D8}" type="slidenum">
              <a:rPr lang="it-IT" smtClean="0"/>
              <a:pPr/>
              <a:t>4</a:t>
            </a:fld>
            <a:endParaRPr lang="it-IT" dirty="0"/>
          </a:p>
        </p:txBody>
      </p:sp>
      <p:sp>
        <p:nvSpPr>
          <p:cNvPr id="6" name="CasellaDiTesto 5"/>
          <p:cNvSpPr txBox="1"/>
          <p:nvPr/>
        </p:nvSpPr>
        <p:spPr>
          <a:xfrm>
            <a:off x="428596" y="1428736"/>
            <a:ext cx="8215370" cy="1384995"/>
          </a:xfrm>
          <a:prstGeom prst="rect">
            <a:avLst/>
          </a:prstGeom>
          <a:noFill/>
        </p:spPr>
        <p:txBody>
          <a:bodyPr wrap="square" rtlCol="0">
            <a:spAutoFit/>
          </a:bodyPr>
          <a:lstStyle/>
          <a:p>
            <a:r>
              <a:rPr lang="en-US" sz="1600" dirty="0" smtClean="0"/>
              <a:t>The central hypothesis of public choice theorists that politicians should choose the policies that favor them in electoral competition, or </a:t>
            </a:r>
            <a:r>
              <a:rPr lang="it-IT" sz="1600" dirty="0" smtClean="0"/>
              <a:t>the welfare </a:t>
            </a:r>
            <a:r>
              <a:rPr lang="it-IT" sz="1600" dirty="0" err="1" smtClean="0"/>
              <a:t>economists</a:t>
            </a:r>
            <a:r>
              <a:rPr lang="it-IT" sz="1600" dirty="0" smtClean="0"/>
              <a:t>' </a:t>
            </a:r>
            <a:r>
              <a:rPr lang="it-IT" sz="1600" dirty="0" err="1" smtClean="0"/>
              <a:t>conclusion</a:t>
            </a:r>
            <a:r>
              <a:rPr lang="it-IT" sz="1600" dirty="0" smtClean="0"/>
              <a:t>  </a:t>
            </a:r>
            <a:r>
              <a:rPr lang="en-US" sz="1600" dirty="0" smtClean="0"/>
              <a:t>to act according to the Pareto criterion, presuppose much more </a:t>
            </a:r>
            <a:r>
              <a:rPr lang="it-IT" sz="1600" dirty="0" err="1" smtClean="0"/>
              <a:t>room</a:t>
            </a:r>
            <a:r>
              <a:rPr lang="it-IT" sz="1600" dirty="0" smtClean="0"/>
              <a:t> </a:t>
            </a:r>
            <a:r>
              <a:rPr lang="it-IT" sz="1600" dirty="0" err="1" smtClean="0"/>
              <a:t>for</a:t>
            </a:r>
            <a:r>
              <a:rPr lang="it-IT" sz="1600" dirty="0" smtClean="0"/>
              <a:t> </a:t>
            </a:r>
            <a:r>
              <a:rPr lang="it-IT" sz="1600" dirty="0" err="1" smtClean="0"/>
              <a:t>maneuver</a:t>
            </a:r>
            <a:r>
              <a:rPr lang="en-US" sz="1600" dirty="0" smtClean="0"/>
              <a:t> than actually exists.</a:t>
            </a:r>
            <a:endParaRPr lang="it-IT" sz="1600" dirty="0" smtClean="0"/>
          </a:p>
          <a:p>
            <a:r>
              <a:rPr lang="en-US" sz="1600" dirty="0" smtClean="0"/>
              <a:t>The constraints that members of policy subsystems may encounter can be:</a:t>
            </a:r>
          </a:p>
          <a:p>
            <a:endParaRPr lang="it-IT" dirty="0"/>
          </a:p>
        </p:txBody>
      </p:sp>
      <p:cxnSp>
        <p:nvCxnSpPr>
          <p:cNvPr id="8" name="Connettore 2 7"/>
          <p:cNvCxnSpPr/>
          <p:nvPr/>
        </p:nvCxnSpPr>
        <p:spPr>
          <a:xfrm rot="10800000" flipV="1">
            <a:off x="3286116" y="2636854"/>
            <a:ext cx="714380" cy="36351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a:off x="5072066" y="2636855"/>
            <a:ext cx="642942" cy="35719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CasellaDiTesto 13"/>
          <p:cNvSpPr txBox="1"/>
          <p:nvPr/>
        </p:nvSpPr>
        <p:spPr>
          <a:xfrm>
            <a:off x="2857488" y="285728"/>
            <a:ext cx="2532873" cy="707886"/>
          </a:xfrm>
          <a:prstGeom prst="rect">
            <a:avLst/>
          </a:prstGeom>
          <a:noFill/>
        </p:spPr>
        <p:txBody>
          <a:bodyPr wrap="none" rtlCol="0">
            <a:spAutoFit/>
          </a:bodyPr>
          <a:lstStyle/>
          <a:p>
            <a:r>
              <a:rPr lang="it-IT" sz="4000" dirty="0" err="1" smtClean="0">
                <a:solidFill>
                  <a:srgbClr val="FF0000"/>
                </a:solidFill>
              </a:rPr>
              <a:t>Constraints</a:t>
            </a:r>
            <a:endParaRPr lang="it-IT" sz="4000" dirty="0">
              <a:solidFill>
                <a:srgbClr val="FF0000"/>
              </a:solidFill>
            </a:endParaRPr>
          </a:p>
        </p:txBody>
      </p:sp>
      <p:pic>
        <p:nvPicPr>
          <p:cNvPr id="12" name="Immagine 11" descr="pic povertà.jpg"/>
          <p:cNvPicPr>
            <a:picLocks noChangeAspect="1"/>
          </p:cNvPicPr>
          <p:nvPr/>
        </p:nvPicPr>
        <p:blipFill>
          <a:blip r:embed="rId3"/>
          <a:stretch>
            <a:fillRect/>
          </a:stretch>
        </p:blipFill>
        <p:spPr>
          <a:xfrm>
            <a:off x="2214546" y="5500702"/>
            <a:ext cx="1993616" cy="1000132"/>
          </a:xfrm>
          <a:prstGeom prst="rect">
            <a:avLst/>
          </a:prstGeom>
        </p:spPr>
      </p:pic>
      <p:pic>
        <p:nvPicPr>
          <p:cNvPr id="12290" name="Picture 2" descr="Texas come un vecchio western: le leggi sulle armi da fuoco"/>
          <p:cNvPicPr>
            <a:picLocks noChangeAspect="1" noChangeArrowheads="1"/>
          </p:cNvPicPr>
          <p:nvPr/>
        </p:nvPicPr>
        <p:blipFill>
          <a:blip r:embed="rId4" cstate="print"/>
          <a:srcRect/>
          <a:stretch>
            <a:fillRect/>
          </a:stretch>
        </p:blipFill>
        <p:spPr bwMode="auto">
          <a:xfrm>
            <a:off x="6429388" y="6072206"/>
            <a:ext cx="2214578" cy="5715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fig_lettp_01220_001.jpg (1359×859)"/>
          <p:cNvPicPr>
            <a:picLocks noChangeAspect="1" noChangeArrowheads="1"/>
          </p:cNvPicPr>
          <p:nvPr/>
        </p:nvPicPr>
        <p:blipFill>
          <a:blip r:embed="rId2"/>
          <a:srcRect l="2528" t="4000" r="3922" b="3999"/>
          <a:stretch>
            <a:fillRect/>
          </a:stretch>
        </p:blipFill>
        <p:spPr bwMode="auto">
          <a:xfrm>
            <a:off x="3071802" y="4929198"/>
            <a:ext cx="2643206" cy="1643074"/>
          </a:xfrm>
          <a:prstGeom prst="rect">
            <a:avLst/>
          </a:prstGeom>
          <a:noFill/>
          <a:ln>
            <a:noFill/>
          </a:ln>
        </p:spPr>
      </p:pic>
      <p:sp>
        <p:nvSpPr>
          <p:cNvPr id="2" name="Titolo 1"/>
          <p:cNvSpPr>
            <a:spLocks noGrp="1"/>
          </p:cNvSpPr>
          <p:nvPr>
            <p:ph type="title"/>
          </p:nvPr>
        </p:nvSpPr>
        <p:spPr/>
        <p:txBody>
          <a:bodyPr>
            <a:normAutofit fontScale="90000"/>
          </a:bodyPr>
          <a:lstStyle/>
          <a:p>
            <a:r>
              <a:rPr lang="it-IT" dirty="0" smtClean="0"/>
              <a:t>Policy </a:t>
            </a:r>
            <a:r>
              <a:rPr lang="it-IT" dirty="0" err="1" smtClean="0"/>
              <a:t>subsystems</a:t>
            </a:r>
            <a:r>
              <a:rPr lang="it-IT" dirty="0" smtClean="0"/>
              <a:t>: </a:t>
            </a:r>
            <a:r>
              <a:rPr lang="it-IT" dirty="0" err="1" smtClean="0"/>
              <a:t>sub-government</a:t>
            </a:r>
            <a:r>
              <a:rPr lang="it-IT" dirty="0" smtClean="0"/>
              <a:t> and </a:t>
            </a:r>
            <a:r>
              <a:rPr lang="it-IT" dirty="0" err="1" smtClean="0"/>
              <a:t>iron</a:t>
            </a:r>
            <a:r>
              <a:rPr lang="it-IT" dirty="0" smtClean="0"/>
              <a:t> </a:t>
            </a:r>
            <a:r>
              <a:rPr lang="it-IT" dirty="0" err="1" smtClean="0"/>
              <a:t>triangles</a:t>
            </a:r>
            <a:endParaRPr lang="it-IT" dirty="0"/>
          </a:p>
        </p:txBody>
      </p:sp>
      <p:sp>
        <p:nvSpPr>
          <p:cNvPr id="3" name="Segnaposto contenuto 2"/>
          <p:cNvSpPr>
            <a:spLocks noGrp="1"/>
          </p:cNvSpPr>
          <p:nvPr>
            <p:ph idx="1"/>
          </p:nvPr>
        </p:nvSpPr>
        <p:spPr/>
        <p:txBody>
          <a:bodyPr>
            <a:normAutofit/>
          </a:bodyPr>
          <a:lstStyle/>
          <a:p>
            <a:r>
              <a:rPr lang="en-US" sz="1800" dirty="0" smtClean="0"/>
              <a:t>During the policy formulation phase, the members of the policy subsystem are only those who have a minimum level of knowledge in the area in question and who can therefore express themselves on the feasibility of the options proposed to solve a problem.</a:t>
            </a:r>
          </a:p>
          <a:p>
            <a:r>
              <a:rPr lang="en-US" sz="1800" dirty="0" smtClean="0"/>
              <a:t>Over time various policy subsystem models have been developed by various scholars. </a:t>
            </a:r>
          </a:p>
          <a:p>
            <a:r>
              <a:rPr lang="en-US" sz="1800" dirty="0" smtClean="0"/>
              <a:t>The concept of the </a:t>
            </a:r>
            <a:r>
              <a:rPr lang="en-US" sz="1800" i="1" dirty="0" smtClean="0"/>
              <a:t>policy subsystem </a:t>
            </a:r>
            <a:r>
              <a:rPr lang="en-US" sz="1800" dirty="0" smtClean="0"/>
              <a:t>was elaborated in the United States by early critics of pluralism, who developed the notion of </a:t>
            </a:r>
            <a:r>
              <a:rPr lang="en-US" sz="1800" i="1" dirty="0" smtClean="0"/>
              <a:t>sub-government</a:t>
            </a:r>
            <a:r>
              <a:rPr lang="en-US" sz="1800" dirty="0" smtClean="0"/>
              <a:t> that denoted groupings of social and state actors in routine interaction </a:t>
            </a:r>
            <a:r>
              <a:rPr lang="en-US" sz="1800" smtClean="0"/>
              <a:t>schemes. </a:t>
            </a:r>
            <a:r>
              <a:rPr lang="en-US" sz="1800" dirty="0" smtClean="0"/>
              <a:t>These model had been hypothesized from the observation of triadic relationships (in sectors such as agriculture, transportation and education) named with the term iron triangles.</a:t>
            </a:r>
          </a:p>
          <a:p>
            <a:endParaRPr lang="it-IT" dirty="0"/>
          </a:p>
        </p:txBody>
      </p:sp>
      <p:sp>
        <p:nvSpPr>
          <p:cNvPr id="4" name="Segnaposto numero diapositiva 3"/>
          <p:cNvSpPr>
            <a:spLocks noGrp="1"/>
          </p:cNvSpPr>
          <p:nvPr>
            <p:ph type="sldNum" sz="quarter" idx="12"/>
          </p:nvPr>
        </p:nvSpPr>
        <p:spPr/>
        <p:txBody>
          <a:bodyPr/>
          <a:lstStyle/>
          <a:p>
            <a:fld id="{F5D8DBE4-AFDB-418F-8856-0BDF169428D8}" type="slidenum">
              <a:rPr lang="it-IT" smtClean="0"/>
              <a:pPr/>
              <a:t>5</a:t>
            </a:fld>
            <a:endParaRPr lang="it-IT"/>
          </a:p>
        </p:txBody>
      </p:sp>
      <p:sp>
        <p:nvSpPr>
          <p:cNvPr id="10" name="CasellaDiTesto 9"/>
          <p:cNvSpPr txBox="1"/>
          <p:nvPr/>
        </p:nvSpPr>
        <p:spPr>
          <a:xfrm>
            <a:off x="4500562" y="4929198"/>
            <a:ext cx="1596271" cy="369332"/>
          </a:xfrm>
          <a:prstGeom prst="rect">
            <a:avLst/>
          </a:prstGeom>
          <a:noFill/>
        </p:spPr>
        <p:txBody>
          <a:bodyPr wrap="none" rtlCol="0">
            <a:spAutoFit/>
          </a:bodyPr>
          <a:lstStyle/>
          <a:p>
            <a:r>
              <a:rPr lang="it-IT" i="1" dirty="0" smtClean="0"/>
              <a:t>interest </a:t>
            </a:r>
            <a:r>
              <a:rPr lang="it-IT" i="1" dirty="0" err="1" smtClean="0"/>
              <a:t>groups</a:t>
            </a:r>
            <a:endParaRPr lang="it-IT" i="1" dirty="0"/>
          </a:p>
        </p:txBody>
      </p:sp>
      <p:sp>
        <p:nvSpPr>
          <p:cNvPr id="11" name="Rettangolo 10"/>
          <p:cNvSpPr/>
          <p:nvPr/>
        </p:nvSpPr>
        <p:spPr>
          <a:xfrm>
            <a:off x="1405698" y="6143644"/>
            <a:ext cx="2166170" cy="369332"/>
          </a:xfrm>
          <a:prstGeom prst="rect">
            <a:avLst/>
          </a:prstGeom>
        </p:spPr>
        <p:txBody>
          <a:bodyPr wrap="none">
            <a:spAutoFit/>
          </a:bodyPr>
          <a:lstStyle/>
          <a:p>
            <a:r>
              <a:rPr lang="it-IT" dirty="0" err="1" smtClean="0"/>
              <a:t>congress</a:t>
            </a:r>
            <a:r>
              <a:rPr lang="it-IT" dirty="0" smtClean="0"/>
              <a:t> </a:t>
            </a:r>
            <a:r>
              <a:rPr lang="it-IT" dirty="0" err="1" smtClean="0"/>
              <a:t>committees</a:t>
            </a:r>
            <a:endParaRPr lang="it-IT" dirty="0"/>
          </a:p>
        </p:txBody>
      </p:sp>
      <p:sp>
        <p:nvSpPr>
          <p:cNvPr id="12" name="Rettangolo 11"/>
          <p:cNvSpPr/>
          <p:nvPr/>
        </p:nvSpPr>
        <p:spPr>
          <a:xfrm>
            <a:off x="5357818" y="6215082"/>
            <a:ext cx="2192331" cy="369332"/>
          </a:xfrm>
          <a:prstGeom prst="rect">
            <a:avLst/>
          </a:prstGeom>
        </p:spPr>
        <p:txBody>
          <a:bodyPr wrap="none">
            <a:spAutoFit/>
          </a:bodyPr>
          <a:lstStyle/>
          <a:p>
            <a:r>
              <a:rPr lang="it-IT" dirty="0" err="1" smtClean="0"/>
              <a:t>government</a:t>
            </a:r>
            <a:r>
              <a:rPr lang="it-IT" dirty="0" smtClean="0"/>
              <a:t> </a:t>
            </a:r>
            <a:r>
              <a:rPr lang="it-IT" dirty="0" err="1" smtClean="0"/>
              <a:t>agencies</a:t>
            </a:r>
            <a:endParaRPr lang="it-IT" dirty="0"/>
          </a:p>
        </p:txBody>
      </p:sp>
      <p:pic>
        <p:nvPicPr>
          <p:cNvPr id="6148" name="Picture 4" descr="Stati-Uniti.png (800×497)"/>
          <p:cNvPicPr>
            <a:picLocks noChangeAspect="1" noChangeArrowheads="1"/>
          </p:cNvPicPr>
          <p:nvPr/>
        </p:nvPicPr>
        <p:blipFill>
          <a:blip r:embed="rId3" cstate="print"/>
          <a:srcRect/>
          <a:stretch>
            <a:fillRect/>
          </a:stretch>
        </p:blipFill>
        <p:spPr bwMode="auto">
          <a:xfrm>
            <a:off x="285720" y="5033142"/>
            <a:ext cx="1857388" cy="115390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Hugh </a:t>
            </a:r>
            <a:r>
              <a:rPr lang="it-IT" dirty="0" err="1" smtClean="0">
                <a:solidFill>
                  <a:srgbClr val="FF0000"/>
                </a:solidFill>
              </a:rPr>
              <a:t>Heclo</a:t>
            </a:r>
            <a:r>
              <a:rPr lang="it-IT" dirty="0" smtClean="0">
                <a:solidFill>
                  <a:srgbClr val="FF0000"/>
                </a:solidFill>
              </a:rPr>
              <a:t>: </a:t>
            </a:r>
            <a:r>
              <a:rPr lang="it-IT" dirty="0" err="1" smtClean="0">
                <a:solidFill>
                  <a:srgbClr val="FF0000"/>
                </a:solidFill>
              </a:rPr>
              <a:t>issue</a:t>
            </a:r>
            <a:r>
              <a:rPr lang="it-IT" dirty="0" smtClean="0">
                <a:solidFill>
                  <a:srgbClr val="FF0000"/>
                </a:solidFill>
              </a:rPr>
              <a:t> </a:t>
            </a:r>
            <a:r>
              <a:rPr lang="it-IT" dirty="0" err="1" smtClean="0">
                <a:solidFill>
                  <a:srgbClr val="FF0000"/>
                </a:solidFill>
              </a:rPr>
              <a:t>networks</a:t>
            </a:r>
            <a:endParaRPr lang="it-IT" dirty="0">
              <a:solidFill>
                <a:srgbClr val="FF0000"/>
              </a:solidFill>
            </a:endParaRPr>
          </a:p>
        </p:txBody>
      </p:sp>
      <p:sp>
        <p:nvSpPr>
          <p:cNvPr id="3" name="Segnaposto contenuto 2"/>
          <p:cNvSpPr>
            <a:spLocks noGrp="1"/>
          </p:cNvSpPr>
          <p:nvPr>
            <p:ph idx="1"/>
          </p:nvPr>
        </p:nvSpPr>
        <p:spPr/>
        <p:txBody>
          <a:bodyPr>
            <a:normAutofit/>
          </a:bodyPr>
          <a:lstStyle/>
          <a:p>
            <a:r>
              <a:rPr lang="en-US" sz="2000" dirty="0" smtClean="0"/>
              <a:t>During ‘60 and ‘70  years a new notion of subsystem less rigid defined </a:t>
            </a:r>
            <a:r>
              <a:rPr lang="en-US" sz="2000" i="1" dirty="0" smtClean="0"/>
              <a:t>issue network </a:t>
            </a:r>
            <a:r>
              <a:rPr lang="en-US" sz="2000" dirty="0" smtClean="0"/>
              <a:t>was developed  by Hugh </a:t>
            </a:r>
            <a:r>
              <a:rPr lang="en-US" sz="2000" dirty="0" err="1" smtClean="0"/>
              <a:t>Heclo</a:t>
            </a:r>
            <a:r>
              <a:rPr lang="en-US" sz="2000" dirty="0" smtClean="0"/>
              <a:t>. For him, policy subsystems were a continuum of which iron triangles and issue networks constituted the two extremes.</a:t>
            </a:r>
          </a:p>
          <a:p>
            <a:endParaRPr lang="it-IT" sz="2000" dirty="0"/>
          </a:p>
        </p:txBody>
      </p:sp>
      <p:sp>
        <p:nvSpPr>
          <p:cNvPr id="4" name="Segnaposto numero diapositiva 3"/>
          <p:cNvSpPr>
            <a:spLocks noGrp="1"/>
          </p:cNvSpPr>
          <p:nvPr>
            <p:ph type="sldNum" sz="quarter" idx="12"/>
          </p:nvPr>
        </p:nvSpPr>
        <p:spPr/>
        <p:txBody>
          <a:bodyPr/>
          <a:lstStyle/>
          <a:p>
            <a:fld id="{F5D8DBE4-AFDB-418F-8856-0BDF169428D8}" type="slidenum">
              <a:rPr lang="it-IT" smtClean="0"/>
              <a:pPr/>
              <a:t>6</a:t>
            </a:fld>
            <a:endParaRPr lang="it-IT"/>
          </a:p>
        </p:txBody>
      </p:sp>
      <p:sp>
        <p:nvSpPr>
          <p:cNvPr id="5" name="Rettangolo 4"/>
          <p:cNvSpPr/>
          <p:nvPr/>
        </p:nvSpPr>
        <p:spPr>
          <a:xfrm>
            <a:off x="2428860" y="3643314"/>
            <a:ext cx="3357586" cy="314987"/>
          </a:xfrm>
          <a:prstGeom prst="rect">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dirty="0">
              <a:solidFill>
                <a:schemeClr val="tx1"/>
              </a:solidFill>
            </a:endParaRPr>
          </a:p>
        </p:txBody>
      </p:sp>
      <p:sp>
        <p:nvSpPr>
          <p:cNvPr id="6" name="CasellaDiTesto 5"/>
          <p:cNvSpPr txBox="1"/>
          <p:nvPr/>
        </p:nvSpPr>
        <p:spPr>
          <a:xfrm>
            <a:off x="428596" y="4643446"/>
            <a:ext cx="3214710" cy="1477328"/>
          </a:xfrm>
          <a:prstGeom prst="rect">
            <a:avLst/>
          </a:prstGeom>
          <a:noFill/>
        </p:spPr>
        <p:txBody>
          <a:bodyPr wrap="square" rtlCol="0">
            <a:spAutoFit/>
          </a:bodyPr>
          <a:lstStyle/>
          <a:p>
            <a:r>
              <a:rPr lang="en-US" dirty="0"/>
              <a:t>T</a:t>
            </a:r>
            <a:r>
              <a:rPr lang="en-US" dirty="0" smtClean="0"/>
              <a:t>he concept of</a:t>
            </a:r>
            <a:r>
              <a:rPr lang="en-US" i="1" dirty="0" smtClean="0"/>
              <a:t> iron triangle </a:t>
            </a:r>
            <a:r>
              <a:rPr lang="en-US" dirty="0" smtClean="0"/>
              <a:t>and sub-government implies small circles of participants who have managed to become broadly autonomous.</a:t>
            </a:r>
            <a:endParaRPr lang="it-IT" dirty="0"/>
          </a:p>
        </p:txBody>
      </p:sp>
      <p:sp>
        <p:nvSpPr>
          <p:cNvPr id="7" name="CasellaDiTesto 6"/>
          <p:cNvSpPr txBox="1"/>
          <p:nvPr/>
        </p:nvSpPr>
        <p:spPr>
          <a:xfrm>
            <a:off x="4786314" y="4357694"/>
            <a:ext cx="3786214" cy="2031325"/>
          </a:xfrm>
          <a:prstGeom prst="rect">
            <a:avLst/>
          </a:prstGeom>
          <a:noFill/>
        </p:spPr>
        <p:txBody>
          <a:bodyPr wrap="square" rtlCol="0">
            <a:spAutoFit/>
          </a:bodyPr>
          <a:lstStyle/>
          <a:p>
            <a:r>
              <a:rPr lang="en-US" i="1" dirty="0"/>
              <a:t>I</a:t>
            </a:r>
            <a:r>
              <a:rPr lang="en-US" i="1" dirty="0" smtClean="0"/>
              <a:t>ssue networks </a:t>
            </a:r>
            <a:r>
              <a:rPr lang="en-US" dirty="0" smtClean="0"/>
              <a:t>brings together a large number of participants characterized by a variable level of mutual commitment or dependence on others in their environment. They are much less stable and less institutionalized than iron triangles</a:t>
            </a:r>
            <a:endParaRPr lang="it-IT" dirty="0"/>
          </a:p>
        </p:txBody>
      </p:sp>
      <p:sp>
        <p:nvSpPr>
          <p:cNvPr id="8" name="CasellaDiTesto 7"/>
          <p:cNvSpPr txBox="1"/>
          <p:nvPr/>
        </p:nvSpPr>
        <p:spPr>
          <a:xfrm>
            <a:off x="3148078" y="3214686"/>
            <a:ext cx="1923988" cy="369332"/>
          </a:xfrm>
          <a:prstGeom prst="rect">
            <a:avLst/>
          </a:prstGeom>
          <a:noFill/>
        </p:spPr>
        <p:txBody>
          <a:bodyPr wrap="none" rtlCol="0">
            <a:spAutoFit/>
          </a:bodyPr>
          <a:lstStyle/>
          <a:p>
            <a:r>
              <a:rPr lang="it-IT" dirty="0" smtClean="0"/>
              <a:t>Policy </a:t>
            </a:r>
            <a:r>
              <a:rPr lang="it-IT" dirty="0" err="1" smtClean="0"/>
              <a:t>sub-systems</a:t>
            </a:r>
            <a:endParaRPr lang="it-IT" dirty="0"/>
          </a:p>
        </p:txBody>
      </p:sp>
      <p:cxnSp>
        <p:nvCxnSpPr>
          <p:cNvPr id="10" name="Connettore 2 9"/>
          <p:cNvCxnSpPr/>
          <p:nvPr/>
        </p:nvCxnSpPr>
        <p:spPr>
          <a:xfrm rot="5400000">
            <a:off x="2100081" y="4257845"/>
            <a:ext cx="586120" cy="7143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2" name="Ovale 11"/>
          <p:cNvSpPr/>
          <p:nvPr/>
        </p:nvSpPr>
        <p:spPr>
          <a:xfrm>
            <a:off x="1857356" y="4572008"/>
            <a:ext cx="1214446" cy="500066"/>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ln>
                <a:solidFill>
                  <a:schemeClr val="tx1"/>
                </a:solidFill>
              </a:ln>
              <a:noFill/>
            </a:endParaRPr>
          </a:p>
        </p:txBody>
      </p:sp>
      <p:cxnSp>
        <p:nvCxnSpPr>
          <p:cNvPr id="14" name="Connettore 2 13"/>
          <p:cNvCxnSpPr/>
          <p:nvPr/>
        </p:nvCxnSpPr>
        <p:spPr>
          <a:xfrm rot="5400000">
            <a:off x="5607851" y="4107661"/>
            <a:ext cx="35719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Ovale 17"/>
          <p:cNvSpPr/>
          <p:nvPr/>
        </p:nvSpPr>
        <p:spPr>
          <a:xfrm>
            <a:off x="4786314" y="4286256"/>
            <a:ext cx="1500198" cy="500066"/>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ln>
                <a:solidFill>
                  <a:schemeClr val="tx1"/>
                </a:solidFill>
              </a:ln>
              <a:no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FF0000"/>
                </a:solidFill>
              </a:rPr>
              <a:t>Advocacy</a:t>
            </a:r>
            <a:r>
              <a:rPr lang="it-IT" dirty="0" smtClean="0">
                <a:solidFill>
                  <a:srgbClr val="FF0000"/>
                </a:solidFill>
              </a:rPr>
              <a:t> </a:t>
            </a:r>
            <a:r>
              <a:rPr lang="it-IT" dirty="0" err="1" smtClean="0">
                <a:solidFill>
                  <a:srgbClr val="FF0000"/>
                </a:solidFill>
              </a:rPr>
              <a:t>coalitions</a:t>
            </a:r>
            <a:endParaRPr lang="it-IT" dirty="0">
              <a:solidFill>
                <a:srgbClr val="FF0000"/>
              </a:solidFill>
            </a:endParaRPr>
          </a:p>
        </p:txBody>
      </p:sp>
      <p:sp>
        <p:nvSpPr>
          <p:cNvPr id="3" name="Segnaposto contenuto 2"/>
          <p:cNvSpPr>
            <a:spLocks noGrp="1"/>
          </p:cNvSpPr>
          <p:nvPr>
            <p:ph idx="1"/>
          </p:nvPr>
        </p:nvSpPr>
        <p:spPr/>
        <p:txBody>
          <a:bodyPr>
            <a:normAutofit lnSpcReduction="10000"/>
          </a:bodyPr>
          <a:lstStyle/>
          <a:p>
            <a:r>
              <a:rPr lang="en-US" sz="2000" dirty="0"/>
              <a:t>I</a:t>
            </a:r>
            <a:r>
              <a:rPr lang="en-US" sz="2000" dirty="0" smtClean="0"/>
              <a:t>n the United States </a:t>
            </a:r>
            <a:r>
              <a:rPr lang="en-US" sz="2000" dirty="0"/>
              <a:t>P</a:t>
            </a:r>
            <a:r>
              <a:rPr lang="en-US" sz="2000" dirty="0" smtClean="0"/>
              <a:t>aul </a:t>
            </a:r>
            <a:r>
              <a:rPr lang="en-US" sz="2000" dirty="0"/>
              <a:t>S</a:t>
            </a:r>
            <a:r>
              <a:rPr lang="en-US" sz="2000" dirty="0" smtClean="0"/>
              <a:t>abatier and his colleagues have developed a complex system to analyze the activities of actors in a policy subsystem. For Jenkins-Smith and Sabatier</a:t>
            </a:r>
            <a:r>
              <a:rPr lang="en-US" sz="2000" i="1" dirty="0" smtClean="0"/>
              <a:t>, advocacy coalition </a:t>
            </a:r>
            <a:r>
              <a:rPr lang="en-US" sz="2000" dirty="0" smtClean="0"/>
              <a:t>refers to a subset of actors in a policy </a:t>
            </a:r>
            <a:r>
              <a:rPr lang="en-US" sz="2000" dirty="0" err="1" smtClean="0"/>
              <a:t>subsytem</a:t>
            </a:r>
            <a:r>
              <a:rPr lang="en-US" sz="2000" dirty="0" smtClean="0"/>
              <a:t>.</a:t>
            </a:r>
          </a:p>
          <a:p>
            <a:r>
              <a:rPr lang="en-US" sz="2000" dirty="0"/>
              <a:t>A</a:t>
            </a:r>
            <a:r>
              <a:rPr lang="en-US" sz="2000" dirty="0" smtClean="0"/>
              <a:t>n </a:t>
            </a:r>
            <a:r>
              <a:rPr lang="en-US" sz="2000" i="1" dirty="0" smtClean="0"/>
              <a:t>advocacy coalition </a:t>
            </a:r>
            <a:r>
              <a:rPr lang="en-US" sz="2000" dirty="0" smtClean="0"/>
              <a:t>consists of a group of actors from a range of public and private institutions at all levels of government who share a core set of beliefs and who seek to manipulate the rules, budgets and staff of government institutions to achieve those goals over time.</a:t>
            </a:r>
          </a:p>
          <a:p>
            <a:r>
              <a:rPr lang="en-US" sz="2000" dirty="0" smtClean="0"/>
              <a:t>The coalition's capabilities for success are influenced by resources such as money, specific skills, number of supporters, and legal authority.</a:t>
            </a:r>
          </a:p>
          <a:p>
            <a:r>
              <a:rPr lang="en-US" sz="2000" dirty="0" smtClean="0"/>
              <a:t>There are also external factors that can influence the objectives of the coalition of which some are stable (nature of the problem, endowment of natural resources, cultural values and constitutional norms) while others are more subject to change (public opinion, technology, inflation, unemployment).</a:t>
            </a:r>
            <a:endParaRPr lang="it-IT" sz="2000" dirty="0"/>
          </a:p>
        </p:txBody>
      </p:sp>
      <p:pic>
        <p:nvPicPr>
          <p:cNvPr id="9218" name="Picture 2" descr="L'opinione pubblica tradita da odio e insulti sul web"/>
          <p:cNvPicPr>
            <a:picLocks noChangeAspect="1" noChangeArrowheads="1"/>
          </p:cNvPicPr>
          <p:nvPr/>
        </p:nvPicPr>
        <p:blipFill>
          <a:blip r:embed="rId2"/>
          <a:srcRect/>
          <a:stretch>
            <a:fillRect/>
          </a:stretch>
        </p:blipFill>
        <p:spPr bwMode="auto">
          <a:xfrm>
            <a:off x="2714612" y="5829307"/>
            <a:ext cx="2357454" cy="1028693"/>
          </a:xfrm>
          <a:prstGeom prst="rect">
            <a:avLst/>
          </a:prstGeom>
          <a:noFill/>
        </p:spPr>
      </p:pic>
      <p:pic>
        <p:nvPicPr>
          <p:cNvPr id="9220" name="Picture 4" descr="LA TECNOLOGIA AMICA O NEMICA DELL'UOMO? - Il Quotidiano In Classe"/>
          <p:cNvPicPr>
            <a:picLocks noChangeAspect="1" noChangeArrowheads="1"/>
          </p:cNvPicPr>
          <p:nvPr/>
        </p:nvPicPr>
        <p:blipFill>
          <a:blip r:embed="rId3"/>
          <a:srcRect/>
          <a:stretch>
            <a:fillRect/>
          </a:stretch>
        </p:blipFill>
        <p:spPr bwMode="auto">
          <a:xfrm>
            <a:off x="4962983" y="5786454"/>
            <a:ext cx="2180785" cy="1071546"/>
          </a:xfrm>
          <a:prstGeom prst="rect">
            <a:avLst/>
          </a:prstGeom>
          <a:noFill/>
        </p:spPr>
      </p:pic>
      <p:pic>
        <p:nvPicPr>
          <p:cNvPr id="9224" name="Picture 8" descr="Disoccupazione: arriva la proroga di 2 mesi per i consumatori percettori di  NASpI e DIS-COLL - U.Di.Con Unione per la Difesa dei Consumatori"/>
          <p:cNvPicPr>
            <a:picLocks noChangeAspect="1" noChangeArrowheads="1"/>
          </p:cNvPicPr>
          <p:nvPr/>
        </p:nvPicPr>
        <p:blipFill>
          <a:blip r:embed="rId4" cstate="print"/>
          <a:srcRect/>
          <a:stretch>
            <a:fillRect/>
          </a:stretch>
        </p:blipFill>
        <p:spPr bwMode="auto">
          <a:xfrm>
            <a:off x="7080291" y="5791406"/>
            <a:ext cx="1706551" cy="106659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onnecting-business-network-backgrounds-for-powerpoint.jpg (1600×1200)"/>
          <p:cNvPicPr>
            <a:picLocks noChangeAspect="1" noChangeArrowheads="1"/>
          </p:cNvPicPr>
          <p:nvPr/>
        </p:nvPicPr>
        <p:blipFill>
          <a:blip r:embed="rId3" cstate="print"/>
          <a:srcRect/>
          <a:stretch>
            <a:fillRect/>
          </a:stretch>
        </p:blipFill>
        <p:spPr bwMode="auto">
          <a:xfrm>
            <a:off x="6286512" y="143339"/>
            <a:ext cx="2643206" cy="1767836"/>
          </a:xfrm>
          <a:prstGeom prst="rect">
            <a:avLst/>
          </a:prstGeom>
          <a:noFill/>
        </p:spPr>
      </p:pic>
      <p:sp>
        <p:nvSpPr>
          <p:cNvPr id="2" name="Titolo 1"/>
          <p:cNvSpPr>
            <a:spLocks noGrp="1"/>
          </p:cNvSpPr>
          <p:nvPr>
            <p:ph type="title"/>
          </p:nvPr>
        </p:nvSpPr>
        <p:spPr>
          <a:xfrm>
            <a:off x="71406" y="142852"/>
            <a:ext cx="6229336" cy="1143000"/>
          </a:xfrm>
        </p:spPr>
        <p:txBody>
          <a:bodyPr/>
          <a:lstStyle/>
          <a:p>
            <a:r>
              <a:rPr lang="it-IT" dirty="0" smtClean="0">
                <a:solidFill>
                  <a:srgbClr val="FF0000"/>
                </a:solidFill>
              </a:rPr>
              <a:t>“Policy </a:t>
            </a:r>
            <a:r>
              <a:rPr lang="it-IT" dirty="0" err="1" smtClean="0">
                <a:solidFill>
                  <a:srgbClr val="FF0000"/>
                </a:solidFill>
              </a:rPr>
              <a:t>networks</a:t>
            </a:r>
            <a:r>
              <a:rPr lang="it-IT" dirty="0" smtClean="0">
                <a:solidFill>
                  <a:srgbClr val="FF0000"/>
                </a:solidFill>
              </a:rPr>
              <a:t>”</a:t>
            </a:r>
            <a:endParaRPr lang="it-IT" dirty="0">
              <a:solidFill>
                <a:srgbClr val="FF0000"/>
              </a:solidFill>
            </a:endParaRPr>
          </a:p>
        </p:txBody>
      </p:sp>
      <p:sp>
        <p:nvSpPr>
          <p:cNvPr id="3" name="Segnaposto contenuto 2"/>
          <p:cNvSpPr>
            <a:spLocks noGrp="1"/>
          </p:cNvSpPr>
          <p:nvPr>
            <p:ph idx="1"/>
          </p:nvPr>
        </p:nvSpPr>
        <p:spPr>
          <a:xfrm>
            <a:off x="428596" y="2000240"/>
            <a:ext cx="8186766" cy="4525963"/>
          </a:xfrm>
        </p:spPr>
        <p:txBody>
          <a:bodyPr>
            <a:normAutofit fontScale="85000" lnSpcReduction="20000"/>
          </a:bodyPr>
          <a:lstStyle/>
          <a:p>
            <a:r>
              <a:rPr lang="en-US" sz="2000" dirty="0" smtClean="0"/>
              <a:t>Peter </a:t>
            </a:r>
            <a:r>
              <a:rPr lang="en-US" sz="2000" dirty="0" err="1" smtClean="0"/>
              <a:t>Katzenstein</a:t>
            </a:r>
            <a:r>
              <a:rPr lang="en-US" sz="2000" dirty="0" smtClean="0"/>
              <a:t> referred </a:t>
            </a:r>
            <a:r>
              <a:rPr lang="en-US" sz="2000" i="1" dirty="0" smtClean="0"/>
              <a:t>to policy networks </a:t>
            </a:r>
            <a:r>
              <a:rPr lang="en-US" sz="2000" dirty="0" smtClean="0"/>
              <a:t>as those links that unite the actors of the state and society in the policy process.</a:t>
            </a:r>
          </a:p>
          <a:p>
            <a:pPr>
              <a:buNone/>
            </a:pPr>
            <a:r>
              <a:rPr lang="en-US" sz="2000" dirty="0" smtClean="0"/>
              <a:t>      </a:t>
            </a:r>
          </a:p>
          <a:p>
            <a:pPr>
              <a:buNone/>
            </a:pPr>
            <a:r>
              <a:rPr lang="en-US" sz="2000" dirty="0" smtClean="0"/>
              <a:t>       A further development of the model was given by R. A. W. Rhodes, according to whom these networks vary according to their level of integration, which in turn was a function of the stability of the </a:t>
            </a:r>
            <a:r>
              <a:rPr lang="en-US" sz="2000" dirty="0" err="1" smtClean="0"/>
              <a:t>memership</a:t>
            </a:r>
            <a:r>
              <a:rPr lang="en-US" sz="2000" dirty="0" smtClean="0"/>
              <a:t>, the selection made on the members, the degree of isolation from other networks and the public and the nature of the controlled resources.</a:t>
            </a:r>
          </a:p>
          <a:p>
            <a:pPr>
              <a:buNone/>
            </a:pPr>
            <a:r>
              <a:rPr lang="en-US" sz="2000" dirty="0" smtClean="0"/>
              <a:t>       </a:t>
            </a:r>
          </a:p>
          <a:p>
            <a:pPr>
              <a:buNone/>
            </a:pPr>
            <a:r>
              <a:rPr lang="en-US" sz="2000" dirty="0" smtClean="0"/>
              <a:t>       Hamm added that sub-governments could differ according to: </a:t>
            </a:r>
            <a:r>
              <a:rPr lang="it-IT" sz="2000" dirty="0" err="1" smtClean="0"/>
              <a:t>internal</a:t>
            </a:r>
            <a:r>
              <a:rPr lang="it-IT" sz="2000" dirty="0" smtClean="0"/>
              <a:t> </a:t>
            </a:r>
            <a:r>
              <a:rPr lang="it-IT" sz="2000" dirty="0" err="1" smtClean="0"/>
              <a:t>complexity</a:t>
            </a:r>
            <a:r>
              <a:rPr lang="it-IT" sz="1800" dirty="0" smtClean="0"/>
              <a:t>, </a:t>
            </a:r>
            <a:r>
              <a:rPr lang="en-US" sz="2000" dirty="0" smtClean="0"/>
              <a:t>functional autonomy and cooperation or conflict.</a:t>
            </a:r>
          </a:p>
          <a:p>
            <a:pPr>
              <a:buNone/>
            </a:pPr>
            <a:r>
              <a:rPr lang="en-US" sz="2000" dirty="0" smtClean="0"/>
              <a:t>      </a:t>
            </a:r>
          </a:p>
          <a:p>
            <a:pPr>
              <a:buNone/>
            </a:pPr>
            <a:r>
              <a:rPr lang="en-US" sz="2000" dirty="0" smtClean="0"/>
              <a:t>       Finally </a:t>
            </a:r>
            <a:r>
              <a:rPr lang="en-US" sz="2000" dirty="0" err="1" smtClean="0"/>
              <a:t>Wilks</a:t>
            </a:r>
            <a:r>
              <a:rPr lang="en-US" sz="2000" dirty="0" smtClean="0"/>
              <a:t> and Wright took up the theory of Rhodes arguing that networks vary according to five dimensions: interest of members, membership, level of interdependence of members, isolation of networks and distribution of resources among members. according to them, highly integrated networks would have been characterized by stability of membership and interdependence within the network and isolation from other networks.</a:t>
            </a:r>
          </a:p>
          <a:p>
            <a:endParaRPr lang="it-IT" sz="2000" dirty="0"/>
          </a:p>
        </p:txBody>
      </p:sp>
      <p:sp>
        <p:nvSpPr>
          <p:cNvPr id="4" name="Segnaposto numero diapositiva 3"/>
          <p:cNvSpPr>
            <a:spLocks noGrp="1"/>
          </p:cNvSpPr>
          <p:nvPr>
            <p:ph type="sldNum" sz="quarter" idx="12"/>
          </p:nvPr>
        </p:nvSpPr>
        <p:spPr/>
        <p:txBody>
          <a:bodyPr/>
          <a:lstStyle/>
          <a:p>
            <a:fld id="{F5D8DBE4-AFDB-418F-8856-0BDF169428D8}" type="slidenum">
              <a:rPr lang="it-IT" smtClean="0"/>
              <a:pPr/>
              <a:t>8</a:t>
            </a:fld>
            <a:endParaRPr lang="it-IT"/>
          </a:p>
        </p:txBody>
      </p:sp>
      <p:sp>
        <p:nvSpPr>
          <p:cNvPr id="6" name="Ovale 5"/>
          <p:cNvSpPr/>
          <p:nvPr/>
        </p:nvSpPr>
        <p:spPr>
          <a:xfrm>
            <a:off x="357158" y="1903433"/>
            <a:ext cx="357190" cy="35719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8" name="Connettore 2 7"/>
          <p:cNvCxnSpPr>
            <a:stCxn id="6" idx="4"/>
          </p:cNvCxnSpPr>
          <p:nvPr/>
        </p:nvCxnSpPr>
        <p:spPr>
          <a:xfrm rot="5400000">
            <a:off x="321438" y="2474938"/>
            <a:ext cx="428631"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3" name="Ovale 32"/>
          <p:cNvSpPr/>
          <p:nvPr/>
        </p:nvSpPr>
        <p:spPr>
          <a:xfrm>
            <a:off x="357158" y="2689251"/>
            <a:ext cx="357190" cy="35719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00B050"/>
              </a:solidFill>
            </a:endParaRPr>
          </a:p>
        </p:txBody>
      </p:sp>
      <p:cxnSp>
        <p:nvCxnSpPr>
          <p:cNvPr id="34" name="Connettore 2 33"/>
          <p:cNvCxnSpPr/>
          <p:nvPr/>
        </p:nvCxnSpPr>
        <p:spPr>
          <a:xfrm rot="16320000" flipH="1">
            <a:off x="-861" y="3564366"/>
            <a:ext cx="1071570" cy="3572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57" name="Ovale 56"/>
          <p:cNvSpPr/>
          <p:nvPr/>
        </p:nvSpPr>
        <p:spPr>
          <a:xfrm>
            <a:off x="357158" y="4118011"/>
            <a:ext cx="357190" cy="35719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0070C0"/>
              </a:solidFill>
            </a:endParaRPr>
          </a:p>
        </p:txBody>
      </p:sp>
      <p:cxnSp>
        <p:nvCxnSpPr>
          <p:cNvPr id="58" name="Connettore 2 57"/>
          <p:cNvCxnSpPr>
            <a:stCxn id="57" idx="4"/>
          </p:cNvCxnSpPr>
          <p:nvPr/>
        </p:nvCxnSpPr>
        <p:spPr>
          <a:xfrm rot="5400000">
            <a:off x="321438" y="4689516"/>
            <a:ext cx="428631" cy="1588"/>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9" name="Ovale 58"/>
          <p:cNvSpPr/>
          <p:nvPr/>
        </p:nvSpPr>
        <p:spPr>
          <a:xfrm>
            <a:off x="357158" y="4903829"/>
            <a:ext cx="357190" cy="35719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4"/>
              </a:solidFill>
            </a:endParaRPr>
          </a:p>
        </p:txBody>
      </p:sp>
      <p:cxnSp>
        <p:nvCxnSpPr>
          <p:cNvPr id="60" name="Connettore 2 59"/>
          <p:cNvCxnSpPr/>
          <p:nvPr/>
        </p:nvCxnSpPr>
        <p:spPr>
          <a:xfrm rot="16320000" flipH="1">
            <a:off x="-861" y="5778944"/>
            <a:ext cx="1071570" cy="35720"/>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1.jpg (852×480)"/>
          <p:cNvPicPr>
            <a:picLocks noChangeAspect="1" noChangeArrowheads="1"/>
          </p:cNvPicPr>
          <p:nvPr/>
        </p:nvPicPr>
        <p:blipFill>
          <a:blip r:embed="rId3"/>
          <a:srcRect/>
          <a:stretch>
            <a:fillRect/>
          </a:stretch>
        </p:blipFill>
        <p:spPr bwMode="auto">
          <a:xfrm>
            <a:off x="5847193" y="0"/>
            <a:ext cx="3296807" cy="1857356"/>
          </a:xfrm>
          <a:prstGeom prst="rect">
            <a:avLst/>
          </a:prstGeom>
          <a:noFill/>
        </p:spPr>
      </p:pic>
      <p:sp>
        <p:nvSpPr>
          <p:cNvPr id="2" name="Titolo 1"/>
          <p:cNvSpPr>
            <a:spLocks noGrp="1"/>
          </p:cNvSpPr>
          <p:nvPr>
            <p:ph type="title"/>
          </p:nvPr>
        </p:nvSpPr>
        <p:spPr>
          <a:xfrm>
            <a:off x="142844" y="274638"/>
            <a:ext cx="5786478" cy="1143000"/>
          </a:xfrm>
        </p:spPr>
        <p:txBody>
          <a:bodyPr/>
          <a:lstStyle/>
          <a:p>
            <a:r>
              <a:rPr lang="it-IT" dirty="0" smtClean="0">
                <a:solidFill>
                  <a:srgbClr val="FF0000"/>
                </a:solidFill>
              </a:rPr>
              <a:t>“Policy </a:t>
            </a:r>
            <a:r>
              <a:rPr lang="it-IT" dirty="0" err="1" smtClean="0">
                <a:solidFill>
                  <a:srgbClr val="FF0000"/>
                </a:solidFill>
              </a:rPr>
              <a:t>communities</a:t>
            </a:r>
            <a:r>
              <a:rPr lang="it-IT" dirty="0" smtClean="0">
                <a:solidFill>
                  <a:srgbClr val="FF0000"/>
                </a:solidFill>
              </a:rPr>
              <a:t>”</a:t>
            </a:r>
            <a:endParaRPr lang="it-IT" dirty="0">
              <a:solidFill>
                <a:srgbClr val="FF0000"/>
              </a:solidFill>
            </a:endParaRPr>
          </a:p>
        </p:txBody>
      </p:sp>
      <p:sp>
        <p:nvSpPr>
          <p:cNvPr id="3" name="Segnaposto contenuto 2"/>
          <p:cNvSpPr>
            <a:spLocks noGrp="1"/>
          </p:cNvSpPr>
          <p:nvPr>
            <p:ph idx="1"/>
          </p:nvPr>
        </p:nvSpPr>
        <p:spPr>
          <a:xfrm>
            <a:off x="457200" y="1643050"/>
            <a:ext cx="8229600" cy="4525963"/>
          </a:xfrm>
        </p:spPr>
        <p:txBody>
          <a:bodyPr>
            <a:normAutofit/>
          </a:bodyPr>
          <a:lstStyle/>
          <a:p>
            <a:r>
              <a:rPr lang="en-US" sz="1800" i="1" dirty="0" smtClean="0"/>
              <a:t>Policy community </a:t>
            </a:r>
            <a:r>
              <a:rPr lang="en-US" sz="1800" dirty="0" smtClean="0"/>
              <a:t>and </a:t>
            </a:r>
            <a:r>
              <a:rPr lang="en-US" sz="1800" i="1" dirty="0" smtClean="0"/>
              <a:t>policy network </a:t>
            </a:r>
            <a:r>
              <a:rPr lang="en-US" sz="1800" dirty="0" smtClean="0"/>
              <a:t>were considered interchangeable until a first distinction made by </a:t>
            </a:r>
            <a:r>
              <a:rPr lang="en-US" sz="1800" dirty="0" err="1" smtClean="0"/>
              <a:t>Wilks</a:t>
            </a:r>
            <a:r>
              <a:rPr lang="en-US" sz="1800" dirty="0" smtClean="0"/>
              <a:t> and Wright.   For them:</a:t>
            </a:r>
            <a:endParaRPr lang="it-IT" sz="1800" dirty="0"/>
          </a:p>
        </p:txBody>
      </p:sp>
      <p:sp>
        <p:nvSpPr>
          <p:cNvPr id="4" name="Segnaposto numero diapositiva 3"/>
          <p:cNvSpPr>
            <a:spLocks noGrp="1"/>
          </p:cNvSpPr>
          <p:nvPr>
            <p:ph type="sldNum" sz="quarter" idx="12"/>
          </p:nvPr>
        </p:nvSpPr>
        <p:spPr/>
        <p:txBody>
          <a:bodyPr/>
          <a:lstStyle/>
          <a:p>
            <a:fld id="{F5D8DBE4-AFDB-418F-8856-0BDF169428D8}" type="slidenum">
              <a:rPr lang="it-IT" smtClean="0"/>
              <a:pPr/>
              <a:t>9</a:t>
            </a:fld>
            <a:endParaRPr lang="it-IT"/>
          </a:p>
        </p:txBody>
      </p:sp>
      <p:sp>
        <p:nvSpPr>
          <p:cNvPr id="8" name="CasellaDiTesto 7"/>
          <p:cNvSpPr txBox="1"/>
          <p:nvPr/>
        </p:nvSpPr>
        <p:spPr>
          <a:xfrm>
            <a:off x="571472" y="2357430"/>
            <a:ext cx="3357586" cy="1477328"/>
          </a:xfrm>
          <a:prstGeom prst="rect">
            <a:avLst/>
          </a:prstGeom>
          <a:noFill/>
        </p:spPr>
        <p:txBody>
          <a:bodyPr wrap="square" rtlCol="0">
            <a:spAutoFit/>
          </a:bodyPr>
          <a:lstStyle/>
          <a:p>
            <a:r>
              <a:rPr lang="it-IT" i="1" dirty="0" smtClean="0">
                <a:solidFill>
                  <a:srgbClr val="FF0000"/>
                </a:solidFill>
              </a:rPr>
              <a:t>Community</a:t>
            </a:r>
          </a:p>
          <a:p>
            <a:r>
              <a:rPr lang="en-US" dirty="0" smtClean="0"/>
              <a:t>The community indicates a category that is more inclusive than all those involved in policy formulation.</a:t>
            </a:r>
            <a:endParaRPr lang="it-IT" dirty="0" smtClean="0"/>
          </a:p>
        </p:txBody>
      </p:sp>
      <p:sp>
        <p:nvSpPr>
          <p:cNvPr id="9" name="CasellaDiTesto 8"/>
          <p:cNvSpPr txBox="1"/>
          <p:nvPr/>
        </p:nvSpPr>
        <p:spPr>
          <a:xfrm>
            <a:off x="4572000" y="2428868"/>
            <a:ext cx="3357586" cy="1200329"/>
          </a:xfrm>
          <a:prstGeom prst="rect">
            <a:avLst/>
          </a:prstGeom>
          <a:noFill/>
        </p:spPr>
        <p:txBody>
          <a:bodyPr wrap="square" rtlCol="0">
            <a:spAutoFit/>
          </a:bodyPr>
          <a:lstStyle/>
          <a:p>
            <a:r>
              <a:rPr lang="en-US" i="1" dirty="0" smtClean="0">
                <a:solidFill>
                  <a:srgbClr val="FF0000"/>
                </a:solidFill>
              </a:rPr>
              <a:t>Network </a:t>
            </a:r>
          </a:p>
          <a:p>
            <a:r>
              <a:rPr lang="en-US" dirty="0" smtClean="0"/>
              <a:t>Network denoted a subset of community members who interacted regularly.</a:t>
            </a:r>
          </a:p>
        </p:txBody>
      </p:sp>
      <p:cxnSp>
        <p:nvCxnSpPr>
          <p:cNvPr id="18" name="Connettore 2 17"/>
          <p:cNvCxnSpPr/>
          <p:nvPr/>
        </p:nvCxnSpPr>
        <p:spPr>
          <a:xfrm rot="16200000" flipH="1">
            <a:off x="5775012" y="3869063"/>
            <a:ext cx="451497"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ttore 2 26"/>
          <p:cNvCxnSpPr/>
          <p:nvPr/>
        </p:nvCxnSpPr>
        <p:spPr>
          <a:xfrm rot="16200000" flipH="1">
            <a:off x="1631608" y="3940500"/>
            <a:ext cx="451497"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CasellaDiTesto 27"/>
          <p:cNvSpPr txBox="1"/>
          <p:nvPr/>
        </p:nvSpPr>
        <p:spPr>
          <a:xfrm>
            <a:off x="2714612" y="3786190"/>
            <a:ext cx="2410660" cy="369332"/>
          </a:xfrm>
          <a:prstGeom prst="rect">
            <a:avLst/>
          </a:prstGeom>
          <a:noFill/>
        </p:spPr>
        <p:txBody>
          <a:bodyPr wrap="none" rtlCol="0">
            <a:spAutoFit/>
          </a:bodyPr>
          <a:lstStyle/>
          <a:p>
            <a:r>
              <a:rPr lang="it-IT" dirty="0" err="1" smtClean="0"/>
              <a:t>From</a:t>
            </a:r>
            <a:r>
              <a:rPr lang="it-IT" dirty="0" smtClean="0"/>
              <a:t> </a:t>
            </a:r>
            <a:r>
              <a:rPr lang="it-IT" dirty="0" err="1" smtClean="0"/>
              <a:t>this</a:t>
            </a:r>
            <a:r>
              <a:rPr lang="it-IT" dirty="0" smtClean="0"/>
              <a:t> </a:t>
            </a:r>
            <a:r>
              <a:rPr lang="it-IT" dirty="0" err="1" smtClean="0"/>
              <a:t>point</a:t>
            </a:r>
            <a:r>
              <a:rPr lang="it-IT" dirty="0" smtClean="0"/>
              <a:t> </a:t>
            </a:r>
            <a:r>
              <a:rPr lang="it-IT" dirty="0" err="1" smtClean="0"/>
              <a:t>of</a:t>
            </a:r>
            <a:r>
              <a:rPr lang="it-IT" dirty="0" smtClean="0"/>
              <a:t> </a:t>
            </a:r>
            <a:r>
              <a:rPr lang="it-IT" dirty="0" err="1" smtClean="0"/>
              <a:t>view</a:t>
            </a:r>
            <a:r>
              <a:rPr lang="it-IT" dirty="0" smtClean="0"/>
              <a:t>:</a:t>
            </a:r>
            <a:endParaRPr lang="it-IT" dirty="0"/>
          </a:p>
        </p:txBody>
      </p:sp>
      <p:sp>
        <p:nvSpPr>
          <p:cNvPr id="29" name="CasellaDiTesto 28"/>
          <p:cNvSpPr txBox="1"/>
          <p:nvPr/>
        </p:nvSpPr>
        <p:spPr>
          <a:xfrm>
            <a:off x="428596" y="4357694"/>
            <a:ext cx="3429024" cy="1754326"/>
          </a:xfrm>
          <a:prstGeom prst="rect">
            <a:avLst/>
          </a:prstGeom>
          <a:noFill/>
        </p:spPr>
        <p:txBody>
          <a:bodyPr wrap="square" rtlCol="0">
            <a:spAutoFit/>
          </a:bodyPr>
          <a:lstStyle/>
          <a:p>
            <a:r>
              <a:rPr lang="en-US" i="1" dirty="0" smtClean="0">
                <a:solidFill>
                  <a:srgbClr val="FF0000"/>
                </a:solidFill>
              </a:rPr>
              <a:t>Policy communities </a:t>
            </a:r>
            <a:r>
              <a:rPr lang="en-US" dirty="0" smtClean="0"/>
              <a:t>identify those actors and potential actors in the policy universe who share a common policy focus and are associated with a specific basic knowledge.</a:t>
            </a:r>
            <a:endParaRPr lang="it-IT" dirty="0"/>
          </a:p>
        </p:txBody>
      </p:sp>
      <p:sp>
        <p:nvSpPr>
          <p:cNvPr id="30" name="CasellaDiTesto 29"/>
          <p:cNvSpPr txBox="1"/>
          <p:nvPr/>
        </p:nvSpPr>
        <p:spPr>
          <a:xfrm>
            <a:off x="4429124" y="4500570"/>
            <a:ext cx="3786214" cy="1200329"/>
          </a:xfrm>
          <a:prstGeom prst="rect">
            <a:avLst/>
          </a:prstGeom>
          <a:noFill/>
        </p:spPr>
        <p:txBody>
          <a:bodyPr wrap="square" rtlCol="0">
            <a:spAutoFit/>
          </a:bodyPr>
          <a:lstStyle/>
          <a:p>
            <a:r>
              <a:rPr lang="en-US" dirty="0" smtClean="0">
                <a:solidFill>
                  <a:srgbClr val="FF0000"/>
                </a:solidFill>
              </a:rPr>
              <a:t>Network</a:t>
            </a:r>
            <a:r>
              <a:rPr lang="en-US" dirty="0" smtClean="0"/>
              <a:t> is the process of linking within the policy community o between two or more communities and pursue a certain material interest.</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870</TotalTime>
  <Words>1354</Words>
  <Application>Microsoft Office PowerPoint</Application>
  <PresentationFormat>Presentazione su schermo (4:3)</PresentationFormat>
  <Paragraphs>122</Paragraphs>
  <Slides>11</Slides>
  <Notes>3</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Policy formulation:  “policy community”  &amp; “ policy network”</vt:lpstr>
      <vt:lpstr>Concept definition</vt:lpstr>
      <vt:lpstr>Characteristics of policy formulation</vt:lpstr>
      <vt:lpstr>Diapositiva 4</vt:lpstr>
      <vt:lpstr>Policy subsystems: sub-government and iron triangles</vt:lpstr>
      <vt:lpstr>Hugh Heclo: issue networks</vt:lpstr>
      <vt:lpstr>Advocacy coalitions</vt:lpstr>
      <vt:lpstr>“Policy networks”</vt:lpstr>
      <vt:lpstr>“Policy communities”</vt:lpstr>
      <vt:lpstr>Classification of policy subsystems</vt:lpstr>
      <vt:lpstr>Classification of policy subsystems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formulation:  “policy community”  and “ policy network”</dc:title>
  <dc:creator>utente</dc:creator>
  <cp:lastModifiedBy>utente</cp:lastModifiedBy>
  <cp:revision>114</cp:revision>
  <dcterms:created xsi:type="dcterms:W3CDTF">2022-04-28T16:21:57Z</dcterms:created>
  <dcterms:modified xsi:type="dcterms:W3CDTF">2022-05-02T13:25:26Z</dcterms:modified>
</cp:coreProperties>
</file>