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385" r:id="rId2"/>
    <p:sldId id="410" r:id="rId3"/>
    <p:sldId id="388" r:id="rId4"/>
    <p:sldId id="389" r:id="rId5"/>
    <p:sldId id="390" r:id="rId6"/>
    <p:sldId id="391" r:id="rId7"/>
    <p:sldId id="427" r:id="rId8"/>
    <p:sldId id="402" r:id="rId9"/>
    <p:sldId id="403" r:id="rId10"/>
    <p:sldId id="442" r:id="rId11"/>
    <p:sldId id="443" r:id="rId12"/>
    <p:sldId id="406" r:id="rId13"/>
    <p:sldId id="445" r:id="rId14"/>
    <p:sldId id="407" r:id="rId15"/>
    <p:sldId id="446" r:id="rId16"/>
    <p:sldId id="408" r:id="rId17"/>
    <p:sldId id="448" r:id="rId18"/>
    <p:sldId id="447" r:id="rId19"/>
    <p:sldId id="449" r:id="rId20"/>
    <p:sldId id="450" r:id="rId21"/>
    <p:sldId id="409" r:id="rId22"/>
    <p:sldId id="454" r:id="rId23"/>
    <p:sldId id="451" r:id="rId24"/>
    <p:sldId id="455" r:id="rId25"/>
    <p:sldId id="452" r:id="rId26"/>
    <p:sldId id="453" r:id="rId27"/>
    <p:sldId id="456" r:id="rId28"/>
    <p:sldId id="488" r:id="rId29"/>
    <p:sldId id="457" r:id="rId30"/>
    <p:sldId id="489" r:id="rId31"/>
    <p:sldId id="458" r:id="rId32"/>
    <p:sldId id="460" r:id="rId33"/>
    <p:sldId id="527" r:id="rId34"/>
    <p:sldId id="461" r:id="rId35"/>
    <p:sldId id="463" r:id="rId36"/>
    <p:sldId id="528" r:id="rId37"/>
    <p:sldId id="526" r:id="rId38"/>
    <p:sldId id="52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84CB1E1-4A82-47AE-9C51-B2A169238DF7}">
          <p14:sldIdLst>
            <p14:sldId id="385"/>
            <p14:sldId id="410"/>
            <p14:sldId id="388"/>
          </p14:sldIdLst>
        </p14:section>
        <p14:section name="Sezione senza titolo" id="{83B7922A-525A-4EE6-B637-8074BA22E56A}">
          <p14:sldIdLst>
            <p14:sldId id="389"/>
            <p14:sldId id="390"/>
            <p14:sldId id="391"/>
          </p14:sldIdLst>
        </p14:section>
        <p14:section name="Sezione senza titolo" id="{3B5E55CA-693F-427F-A905-CCB7484E6CDC}">
          <p14:sldIdLst/>
        </p14:section>
        <p14:section name="Sezione senza titolo" id="{F7739AC5-513B-4BF3-8831-F897D0439989}">
          <p14:sldIdLst/>
        </p14:section>
        <p14:section name="Sezione senza titolo" id="{ED581A74-AAE8-42B0-AB76-E1FCD28E6312}">
          <p14:sldIdLst>
            <p14:sldId id="427"/>
            <p14:sldId id="402"/>
            <p14:sldId id="403"/>
            <p14:sldId id="442"/>
            <p14:sldId id="443"/>
            <p14:sldId id="406"/>
            <p14:sldId id="445"/>
            <p14:sldId id="407"/>
            <p14:sldId id="446"/>
            <p14:sldId id="408"/>
            <p14:sldId id="448"/>
            <p14:sldId id="447"/>
            <p14:sldId id="449"/>
            <p14:sldId id="450"/>
            <p14:sldId id="409"/>
            <p14:sldId id="454"/>
            <p14:sldId id="451"/>
            <p14:sldId id="455"/>
            <p14:sldId id="452"/>
            <p14:sldId id="453"/>
            <p14:sldId id="456"/>
            <p14:sldId id="488"/>
            <p14:sldId id="457"/>
            <p14:sldId id="489"/>
            <p14:sldId id="458"/>
            <p14:sldId id="460"/>
            <p14:sldId id="527"/>
            <p14:sldId id="461"/>
            <p14:sldId id="463"/>
            <p14:sldId id="528"/>
            <p14:sldId id="526"/>
            <p14:sldId id="5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46" autoAdjust="0"/>
    <p:restoredTop sz="94248" autoAdjust="0"/>
  </p:normalViewPr>
  <p:slideViewPr>
    <p:cSldViewPr snapToGrid="0">
      <p:cViewPr varScale="1">
        <p:scale>
          <a:sx n="58" d="100"/>
          <a:sy n="5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8C671-2DA7-4FFF-B932-84849B5D30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2E640A-531C-4F11-A478-604F1EA5415A}">
      <dgm:prSet/>
      <dgm:spPr/>
      <dgm:t>
        <a:bodyPr/>
        <a:lstStyle/>
        <a:p>
          <a:r>
            <a:rPr lang="it-IT"/>
            <a:t>confezione del servizio; </a:t>
          </a:r>
          <a:endParaRPr lang="en-US"/>
        </a:p>
      </dgm:t>
    </dgm:pt>
    <dgm:pt modelId="{5D922746-520B-4CF5-9987-C4373268D045}" type="parTrans" cxnId="{335AEF83-F919-4F8E-82CC-5D14D0E73F4C}">
      <dgm:prSet/>
      <dgm:spPr/>
      <dgm:t>
        <a:bodyPr/>
        <a:lstStyle/>
        <a:p>
          <a:endParaRPr lang="en-US"/>
        </a:p>
      </dgm:t>
    </dgm:pt>
    <dgm:pt modelId="{2DBFB6F4-A13E-4BEC-9375-42E4D76A0757}" type="sibTrans" cxnId="{335AEF83-F919-4F8E-82CC-5D14D0E73F4C}">
      <dgm:prSet/>
      <dgm:spPr/>
      <dgm:t>
        <a:bodyPr/>
        <a:lstStyle/>
        <a:p>
          <a:endParaRPr lang="en-US"/>
        </a:p>
      </dgm:t>
    </dgm:pt>
    <dgm:pt modelId="{6542FC42-CDE9-4C0A-BC3C-EE744861B8F7}">
      <dgm:prSet/>
      <dgm:spPr/>
      <dgm:t>
        <a:bodyPr/>
        <a:lstStyle/>
        <a:p>
          <a:r>
            <a:rPr lang="it-IT"/>
            <a:t>facilitatore; </a:t>
          </a:r>
          <a:endParaRPr lang="en-US"/>
        </a:p>
      </dgm:t>
    </dgm:pt>
    <dgm:pt modelId="{B252A311-9991-483A-BE02-3D0DC8246B68}" type="parTrans" cxnId="{26648CBE-C072-4F73-930D-6539C5908249}">
      <dgm:prSet/>
      <dgm:spPr/>
      <dgm:t>
        <a:bodyPr/>
        <a:lstStyle/>
        <a:p>
          <a:endParaRPr lang="en-US"/>
        </a:p>
      </dgm:t>
    </dgm:pt>
    <dgm:pt modelId="{09A5A570-844F-46E1-9078-D06626E3F499}" type="sibTrans" cxnId="{26648CBE-C072-4F73-930D-6539C5908249}">
      <dgm:prSet/>
      <dgm:spPr/>
      <dgm:t>
        <a:bodyPr/>
        <a:lstStyle/>
        <a:p>
          <a:endParaRPr lang="en-US"/>
        </a:p>
      </dgm:t>
    </dgm:pt>
    <dgm:pt modelId="{4A2E5DC1-B07F-4500-88AE-B94D6BF4CF9D}">
      <dgm:prSet/>
      <dgm:spPr/>
      <dgm:t>
        <a:bodyPr/>
        <a:lstStyle/>
        <a:p>
          <a:r>
            <a:rPr lang="it-IT"/>
            <a:t>strumento di socializzazione</a:t>
          </a:r>
          <a:endParaRPr lang="en-US"/>
        </a:p>
      </dgm:t>
    </dgm:pt>
    <dgm:pt modelId="{C44A4414-DB9E-4A73-B73A-70FFF7609AEB}" type="parTrans" cxnId="{E673FF5D-3802-46A9-BE88-2BAF21A4D23A}">
      <dgm:prSet/>
      <dgm:spPr/>
      <dgm:t>
        <a:bodyPr/>
        <a:lstStyle/>
        <a:p>
          <a:endParaRPr lang="en-US"/>
        </a:p>
      </dgm:t>
    </dgm:pt>
    <dgm:pt modelId="{50F747AD-9E05-4A08-BA94-EB95B353E4C1}" type="sibTrans" cxnId="{E673FF5D-3802-46A9-BE88-2BAF21A4D23A}">
      <dgm:prSet/>
      <dgm:spPr/>
      <dgm:t>
        <a:bodyPr/>
        <a:lstStyle/>
        <a:p>
          <a:endParaRPr lang="en-US"/>
        </a:p>
      </dgm:t>
    </dgm:pt>
    <dgm:pt modelId="{024F27EE-8C13-4512-8E1A-34B07C47D443}">
      <dgm:prSet/>
      <dgm:spPr/>
      <dgm:t>
        <a:bodyPr/>
        <a:lstStyle/>
        <a:p>
          <a:r>
            <a:rPr lang="it-IT"/>
            <a:t>strumento di differenziazione.</a:t>
          </a:r>
          <a:endParaRPr lang="en-US"/>
        </a:p>
      </dgm:t>
    </dgm:pt>
    <dgm:pt modelId="{5B050F92-008E-41C4-8F9F-D0589474094B}" type="parTrans" cxnId="{DD8231C0-0840-4AF5-8C54-634C66B72156}">
      <dgm:prSet/>
      <dgm:spPr/>
      <dgm:t>
        <a:bodyPr/>
        <a:lstStyle/>
        <a:p>
          <a:endParaRPr lang="en-US"/>
        </a:p>
      </dgm:t>
    </dgm:pt>
    <dgm:pt modelId="{BD038305-DCEF-418D-9A97-686938183A1E}" type="sibTrans" cxnId="{DD8231C0-0840-4AF5-8C54-634C66B72156}">
      <dgm:prSet/>
      <dgm:spPr/>
      <dgm:t>
        <a:bodyPr/>
        <a:lstStyle/>
        <a:p>
          <a:endParaRPr lang="en-US"/>
        </a:p>
      </dgm:t>
    </dgm:pt>
    <dgm:pt modelId="{10566309-25D3-408F-BC9C-63F5F5B1BF95}" type="pres">
      <dgm:prSet presAssocID="{F2F8C671-2DA7-4FFF-B932-84849B5D30E1}" presName="root" presStyleCnt="0">
        <dgm:presLayoutVars>
          <dgm:dir/>
          <dgm:resizeHandles val="exact"/>
        </dgm:presLayoutVars>
      </dgm:prSet>
      <dgm:spPr/>
    </dgm:pt>
    <dgm:pt modelId="{C9A5DC9C-2D45-4E2B-8EB9-CEA6540EE17B}" type="pres">
      <dgm:prSet presAssocID="{0D2E640A-531C-4F11-A478-604F1EA5415A}" presName="compNode" presStyleCnt="0"/>
      <dgm:spPr/>
    </dgm:pt>
    <dgm:pt modelId="{543C95D1-0C88-4B43-B1AC-6EE4D3D77C00}" type="pres">
      <dgm:prSet presAssocID="{0D2E640A-531C-4F11-A478-604F1EA5415A}" presName="bgRect" presStyleLbl="bgShp" presStyleIdx="0" presStyleCnt="4"/>
      <dgm:spPr/>
    </dgm:pt>
    <dgm:pt modelId="{03BA89EA-5938-45A8-93EA-D44A2DF93C5F}" type="pres">
      <dgm:prSet presAssocID="{0D2E640A-531C-4F11-A478-604F1EA541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tola"/>
        </a:ext>
      </dgm:extLst>
    </dgm:pt>
    <dgm:pt modelId="{10F4C74F-3708-4E1A-A59C-DC8C21A8A913}" type="pres">
      <dgm:prSet presAssocID="{0D2E640A-531C-4F11-A478-604F1EA5415A}" presName="spaceRect" presStyleCnt="0"/>
      <dgm:spPr/>
    </dgm:pt>
    <dgm:pt modelId="{55ABBB42-AF78-4BE2-9117-33EBE827F9B7}" type="pres">
      <dgm:prSet presAssocID="{0D2E640A-531C-4F11-A478-604F1EA5415A}" presName="parTx" presStyleLbl="revTx" presStyleIdx="0" presStyleCnt="4">
        <dgm:presLayoutVars>
          <dgm:chMax val="0"/>
          <dgm:chPref val="0"/>
        </dgm:presLayoutVars>
      </dgm:prSet>
      <dgm:spPr/>
    </dgm:pt>
    <dgm:pt modelId="{8FAB3FD2-9500-47B7-9959-8A0138D875E8}" type="pres">
      <dgm:prSet presAssocID="{2DBFB6F4-A13E-4BEC-9375-42E4D76A0757}" presName="sibTrans" presStyleCnt="0"/>
      <dgm:spPr/>
    </dgm:pt>
    <dgm:pt modelId="{BC9175FF-1FDB-43EF-97E1-8364BFB5D2E1}" type="pres">
      <dgm:prSet presAssocID="{6542FC42-CDE9-4C0A-BC3C-EE744861B8F7}" presName="compNode" presStyleCnt="0"/>
      <dgm:spPr/>
    </dgm:pt>
    <dgm:pt modelId="{AE93B4DE-947F-44D0-96D9-A1EC34653A7A}" type="pres">
      <dgm:prSet presAssocID="{6542FC42-CDE9-4C0A-BC3C-EE744861B8F7}" presName="bgRect" presStyleLbl="bgShp" presStyleIdx="1" presStyleCnt="4"/>
      <dgm:spPr/>
    </dgm:pt>
    <dgm:pt modelId="{B76E04D6-1F72-4A7E-B420-E3F3FED720EA}" type="pres">
      <dgm:prSet presAssocID="{6542FC42-CDE9-4C0A-BC3C-EE744861B8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ente"/>
        </a:ext>
      </dgm:extLst>
    </dgm:pt>
    <dgm:pt modelId="{1D460687-2E88-4979-AF84-52F203836204}" type="pres">
      <dgm:prSet presAssocID="{6542FC42-CDE9-4C0A-BC3C-EE744861B8F7}" presName="spaceRect" presStyleCnt="0"/>
      <dgm:spPr/>
    </dgm:pt>
    <dgm:pt modelId="{EDB7ACD8-2FCA-48D6-AD93-DDE82A2EEB7B}" type="pres">
      <dgm:prSet presAssocID="{6542FC42-CDE9-4C0A-BC3C-EE744861B8F7}" presName="parTx" presStyleLbl="revTx" presStyleIdx="1" presStyleCnt="4">
        <dgm:presLayoutVars>
          <dgm:chMax val="0"/>
          <dgm:chPref val="0"/>
        </dgm:presLayoutVars>
      </dgm:prSet>
      <dgm:spPr/>
    </dgm:pt>
    <dgm:pt modelId="{974E1C19-1586-45AA-B3BD-A84B0C9AF041}" type="pres">
      <dgm:prSet presAssocID="{09A5A570-844F-46E1-9078-D06626E3F499}" presName="sibTrans" presStyleCnt="0"/>
      <dgm:spPr/>
    </dgm:pt>
    <dgm:pt modelId="{11F4B40D-5400-4E27-9853-21A0D745CF45}" type="pres">
      <dgm:prSet presAssocID="{4A2E5DC1-B07F-4500-88AE-B94D6BF4CF9D}" presName="compNode" presStyleCnt="0"/>
      <dgm:spPr/>
    </dgm:pt>
    <dgm:pt modelId="{4F0E00D3-F183-46AE-B6FD-0AD3945A79E9}" type="pres">
      <dgm:prSet presAssocID="{4A2E5DC1-B07F-4500-88AE-B94D6BF4CF9D}" presName="bgRect" presStyleLbl="bgShp" presStyleIdx="2" presStyleCnt="4"/>
      <dgm:spPr/>
    </dgm:pt>
    <dgm:pt modelId="{48FB1A6A-A78A-48EC-AB5D-4C2FB68DDFA5}" type="pres">
      <dgm:prSet presAssocID="{4A2E5DC1-B07F-4500-88AE-B94D6BF4CF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po"/>
        </a:ext>
      </dgm:extLst>
    </dgm:pt>
    <dgm:pt modelId="{F51F4BBD-F1F1-4E25-AF9D-CCD314081F9A}" type="pres">
      <dgm:prSet presAssocID="{4A2E5DC1-B07F-4500-88AE-B94D6BF4CF9D}" presName="spaceRect" presStyleCnt="0"/>
      <dgm:spPr/>
    </dgm:pt>
    <dgm:pt modelId="{B486CF9C-C148-445D-B1C2-1A629E54D85B}" type="pres">
      <dgm:prSet presAssocID="{4A2E5DC1-B07F-4500-88AE-B94D6BF4CF9D}" presName="parTx" presStyleLbl="revTx" presStyleIdx="2" presStyleCnt="4">
        <dgm:presLayoutVars>
          <dgm:chMax val="0"/>
          <dgm:chPref val="0"/>
        </dgm:presLayoutVars>
      </dgm:prSet>
      <dgm:spPr/>
    </dgm:pt>
    <dgm:pt modelId="{66A8E87C-F08C-4C82-838D-AF2EC43CE816}" type="pres">
      <dgm:prSet presAssocID="{50F747AD-9E05-4A08-BA94-EB95B353E4C1}" presName="sibTrans" presStyleCnt="0"/>
      <dgm:spPr/>
    </dgm:pt>
    <dgm:pt modelId="{27FFC4AA-6AA5-4C51-B53C-BEDE18A07BE7}" type="pres">
      <dgm:prSet presAssocID="{024F27EE-8C13-4512-8E1A-34B07C47D443}" presName="compNode" presStyleCnt="0"/>
      <dgm:spPr/>
    </dgm:pt>
    <dgm:pt modelId="{9C7CB2A9-01CE-4060-9888-4CBAE48930D4}" type="pres">
      <dgm:prSet presAssocID="{024F27EE-8C13-4512-8E1A-34B07C47D443}" presName="bgRect" presStyleLbl="bgShp" presStyleIdx="3" presStyleCnt="4"/>
      <dgm:spPr/>
    </dgm:pt>
    <dgm:pt modelId="{E6657333-C7A0-4830-8F49-1A89ED6F8B2A}" type="pres">
      <dgm:prSet presAssocID="{024F27EE-8C13-4512-8E1A-34B07C47D4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umenti"/>
        </a:ext>
      </dgm:extLst>
    </dgm:pt>
    <dgm:pt modelId="{ED724362-E1D4-4F89-A8A1-DA15FB769E12}" type="pres">
      <dgm:prSet presAssocID="{024F27EE-8C13-4512-8E1A-34B07C47D443}" presName="spaceRect" presStyleCnt="0"/>
      <dgm:spPr/>
    </dgm:pt>
    <dgm:pt modelId="{E5E2113C-DB35-4EC9-AA30-927505ED3AC1}" type="pres">
      <dgm:prSet presAssocID="{024F27EE-8C13-4512-8E1A-34B07C47D443}" presName="parTx" presStyleLbl="revTx" presStyleIdx="3" presStyleCnt="4">
        <dgm:presLayoutVars>
          <dgm:chMax val="0"/>
          <dgm:chPref val="0"/>
        </dgm:presLayoutVars>
      </dgm:prSet>
      <dgm:spPr/>
    </dgm:pt>
  </dgm:ptLst>
  <dgm:cxnLst>
    <dgm:cxn modelId="{48F6192A-8A1D-414E-9153-DA39981E5E50}" type="presOf" srcId="{4A2E5DC1-B07F-4500-88AE-B94D6BF4CF9D}" destId="{B486CF9C-C148-445D-B1C2-1A629E54D85B}" srcOrd="0" destOrd="0" presId="urn:microsoft.com/office/officeart/2018/2/layout/IconVerticalSolidList"/>
    <dgm:cxn modelId="{5108B536-C589-461F-ABC5-9E7D23F00F72}" type="presOf" srcId="{024F27EE-8C13-4512-8E1A-34B07C47D443}" destId="{E5E2113C-DB35-4EC9-AA30-927505ED3AC1}" srcOrd="0" destOrd="0" presId="urn:microsoft.com/office/officeart/2018/2/layout/IconVerticalSolidList"/>
    <dgm:cxn modelId="{E673FF5D-3802-46A9-BE88-2BAF21A4D23A}" srcId="{F2F8C671-2DA7-4FFF-B932-84849B5D30E1}" destId="{4A2E5DC1-B07F-4500-88AE-B94D6BF4CF9D}" srcOrd="2" destOrd="0" parTransId="{C44A4414-DB9E-4A73-B73A-70FFF7609AEB}" sibTransId="{50F747AD-9E05-4A08-BA94-EB95B353E4C1}"/>
    <dgm:cxn modelId="{B66E3767-370C-42CB-B23F-16F97C882AA7}" type="presOf" srcId="{F2F8C671-2DA7-4FFF-B932-84849B5D30E1}" destId="{10566309-25D3-408F-BC9C-63F5F5B1BF95}" srcOrd="0" destOrd="0" presId="urn:microsoft.com/office/officeart/2018/2/layout/IconVerticalSolidList"/>
    <dgm:cxn modelId="{84926451-F858-47C1-8073-92AD02B0F325}" type="presOf" srcId="{0D2E640A-531C-4F11-A478-604F1EA5415A}" destId="{55ABBB42-AF78-4BE2-9117-33EBE827F9B7}" srcOrd="0" destOrd="0" presId="urn:microsoft.com/office/officeart/2018/2/layout/IconVerticalSolidList"/>
    <dgm:cxn modelId="{335AEF83-F919-4F8E-82CC-5D14D0E73F4C}" srcId="{F2F8C671-2DA7-4FFF-B932-84849B5D30E1}" destId="{0D2E640A-531C-4F11-A478-604F1EA5415A}" srcOrd="0" destOrd="0" parTransId="{5D922746-520B-4CF5-9987-C4373268D045}" sibTransId="{2DBFB6F4-A13E-4BEC-9375-42E4D76A0757}"/>
    <dgm:cxn modelId="{26648CBE-C072-4F73-930D-6539C5908249}" srcId="{F2F8C671-2DA7-4FFF-B932-84849B5D30E1}" destId="{6542FC42-CDE9-4C0A-BC3C-EE744861B8F7}" srcOrd="1" destOrd="0" parTransId="{B252A311-9991-483A-BE02-3D0DC8246B68}" sibTransId="{09A5A570-844F-46E1-9078-D06626E3F499}"/>
    <dgm:cxn modelId="{DD8231C0-0840-4AF5-8C54-634C66B72156}" srcId="{F2F8C671-2DA7-4FFF-B932-84849B5D30E1}" destId="{024F27EE-8C13-4512-8E1A-34B07C47D443}" srcOrd="3" destOrd="0" parTransId="{5B050F92-008E-41C4-8F9F-D0589474094B}" sibTransId="{BD038305-DCEF-418D-9A97-686938183A1E}"/>
    <dgm:cxn modelId="{B214C3C8-1F6A-458C-8117-34B8062230D3}" type="presOf" srcId="{6542FC42-CDE9-4C0A-BC3C-EE744861B8F7}" destId="{EDB7ACD8-2FCA-48D6-AD93-DDE82A2EEB7B}" srcOrd="0" destOrd="0" presId="urn:microsoft.com/office/officeart/2018/2/layout/IconVerticalSolidList"/>
    <dgm:cxn modelId="{DEA90CD1-A7D3-4FDD-BE89-6DF5B0ED0A3D}" type="presParOf" srcId="{10566309-25D3-408F-BC9C-63F5F5B1BF95}" destId="{C9A5DC9C-2D45-4E2B-8EB9-CEA6540EE17B}" srcOrd="0" destOrd="0" presId="urn:microsoft.com/office/officeart/2018/2/layout/IconVerticalSolidList"/>
    <dgm:cxn modelId="{48E8A73F-4669-4D88-B9F4-BA2C885F911F}" type="presParOf" srcId="{C9A5DC9C-2D45-4E2B-8EB9-CEA6540EE17B}" destId="{543C95D1-0C88-4B43-B1AC-6EE4D3D77C00}" srcOrd="0" destOrd="0" presId="urn:microsoft.com/office/officeart/2018/2/layout/IconVerticalSolidList"/>
    <dgm:cxn modelId="{B6CBF142-C099-4E1B-B66F-B729016B6FBB}" type="presParOf" srcId="{C9A5DC9C-2D45-4E2B-8EB9-CEA6540EE17B}" destId="{03BA89EA-5938-45A8-93EA-D44A2DF93C5F}" srcOrd="1" destOrd="0" presId="urn:microsoft.com/office/officeart/2018/2/layout/IconVerticalSolidList"/>
    <dgm:cxn modelId="{F051E3CF-01ED-4F2B-9353-23955977B524}" type="presParOf" srcId="{C9A5DC9C-2D45-4E2B-8EB9-CEA6540EE17B}" destId="{10F4C74F-3708-4E1A-A59C-DC8C21A8A913}" srcOrd="2" destOrd="0" presId="urn:microsoft.com/office/officeart/2018/2/layout/IconVerticalSolidList"/>
    <dgm:cxn modelId="{BFD06C36-59C7-4AB4-8092-839A5C710A62}" type="presParOf" srcId="{C9A5DC9C-2D45-4E2B-8EB9-CEA6540EE17B}" destId="{55ABBB42-AF78-4BE2-9117-33EBE827F9B7}" srcOrd="3" destOrd="0" presId="urn:microsoft.com/office/officeart/2018/2/layout/IconVerticalSolidList"/>
    <dgm:cxn modelId="{CFCD51BC-7E1E-471D-AB4D-42833F31C6BA}" type="presParOf" srcId="{10566309-25D3-408F-BC9C-63F5F5B1BF95}" destId="{8FAB3FD2-9500-47B7-9959-8A0138D875E8}" srcOrd="1" destOrd="0" presId="urn:microsoft.com/office/officeart/2018/2/layout/IconVerticalSolidList"/>
    <dgm:cxn modelId="{C5E446C4-ED3D-4F93-B5E6-4D89FB17DD43}" type="presParOf" srcId="{10566309-25D3-408F-BC9C-63F5F5B1BF95}" destId="{BC9175FF-1FDB-43EF-97E1-8364BFB5D2E1}" srcOrd="2" destOrd="0" presId="urn:microsoft.com/office/officeart/2018/2/layout/IconVerticalSolidList"/>
    <dgm:cxn modelId="{7EFB644F-2FDC-414D-BC81-1C36EB7C1F1C}" type="presParOf" srcId="{BC9175FF-1FDB-43EF-97E1-8364BFB5D2E1}" destId="{AE93B4DE-947F-44D0-96D9-A1EC34653A7A}" srcOrd="0" destOrd="0" presId="urn:microsoft.com/office/officeart/2018/2/layout/IconVerticalSolidList"/>
    <dgm:cxn modelId="{7273A73C-8608-420C-A0E4-9EA04E11D7AF}" type="presParOf" srcId="{BC9175FF-1FDB-43EF-97E1-8364BFB5D2E1}" destId="{B76E04D6-1F72-4A7E-B420-E3F3FED720EA}" srcOrd="1" destOrd="0" presId="urn:microsoft.com/office/officeart/2018/2/layout/IconVerticalSolidList"/>
    <dgm:cxn modelId="{7597D56F-13A4-4C82-9340-D35F70368EC9}" type="presParOf" srcId="{BC9175FF-1FDB-43EF-97E1-8364BFB5D2E1}" destId="{1D460687-2E88-4979-AF84-52F203836204}" srcOrd="2" destOrd="0" presId="urn:microsoft.com/office/officeart/2018/2/layout/IconVerticalSolidList"/>
    <dgm:cxn modelId="{2C1D132F-70F9-4C1B-9FE0-BD937E08C3B6}" type="presParOf" srcId="{BC9175FF-1FDB-43EF-97E1-8364BFB5D2E1}" destId="{EDB7ACD8-2FCA-48D6-AD93-DDE82A2EEB7B}" srcOrd="3" destOrd="0" presId="urn:microsoft.com/office/officeart/2018/2/layout/IconVerticalSolidList"/>
    <dgm:cxn modelId="{9F509809-17A0-41A4-A026-6CFF69667F3E}" type="presParOf" srcId="{10566309-25D3-408F-BC9C-63F5F5B1BF95}" destId="{974E1C19-1586-45AA-B3BD-A84B0C9AF041}" srcOrd="3" destOrd="0" presId="urn:microsoft.com/office/officeart/2018/2/layout/IconVerticalSolidList"/>
    <dgm:cxn modelId="{1486857D-FDF5-4907-AA88-8F9CF0BD42BA}" type="presParOf" srcId="{10566309-25D3-408F-BC9C-63F5F5B1BF95}" destId="{11F4B40D-5400-4E27-9853-21A0D745CF45}" srcOrd="4" destOrd="0" presId="urn:microsoft.com/office/officeart/2018/2/layout/IconVerticalSolidList"/>
    <dgm:cxn modelId="{01DFF963-EAB5-46EB-9638-EFD4F80E4E90}" type="presParOf" srcId="{11F4B40D-5400-4E27-9853-21A0D745CF45}" destId="{4F0E00D3-F183-46AE-B6FD-0AD3945A79E9}" srcOrd="0" destOrd="0" presId="urn:microsoft.com/office/officeart/2018/2/layout/IconVerticalSolidList"/>
    <dgm:cxn modelId="{31049574-08B0-4419-BC14-3B85FA0EE184}" type="presParOf" srcId="{11F4B40D-5400-4E27-9853-21A0D745CF45}" destId="{48FB1A6A-A78A-48EC-AB5D-4C2FB68DDFA5}" srcOrd="1" destOrd="0" presId="urn:microsoft.com/office/officeart/2018/2/layout/IconVerticalSolidList"/>
    <dgm:cxn modelId="{F50C938A-AB8D-4B7A-B953-E77C65AF0530}" type="presParOf" srcId="{11F4B40D-5400-4E27-9853-21A0D745CF45}" destId="{F51F4BBD-F1F1-4E25-AF9D-CCD314081F9A}" srcOrd="2" destOrd="0" presId="urn:microsoft.com/office/officeart/2018/2/layout/IconVerticalSolidList"/>
    <dgm:cxn modelId="{CFF48EFD-94DB-42F7-9610-6927171054F1}" type="presParOf" srcId="{11F4B40D-5400-4E27-9853-21A0D745CF45}" destId="{B486CF9C-C148-445D-B1C2-1A629E54D85B}" srcOrd="3" destOrd="0" presId="urn:microsoft.com/office/officeart/2018/2/layout/IconVerticalSolidList"/>
    <dgm:cxn modelId="{BD1B613B-524D-4850-8A01-23A3E3F6FDDF}" type="presParOf" srcId="{10566309-25D3-408F-BC9C-63F5F5B1BF95}" destId="{66A8E87C-F08C-4C82-838D-AF2EC43CE816}" srcOrd="5" destOrd="0" presId="urn:microsoft.com/office/officeart/2018/2/layout/IconVerticalSolidList"/>
    <dgm:cxn modelId="{1A163818-7857-4B9A-A0BD-29C3975318B4}" type="presParOf" srcId="{10566309-25D3-408F-BC9C-63F5F5B1BF95}" destId="{27FFC4AA-6AA5-4C51-B53C-BEDE18A07BE7}" srcOrd="6" destOrd="0" presId="urn:microsoft.com/office/officeart/2018/2/layout/IconVerticalSolidList"/>
    <dgm:cxn modelId="{5345E8BC-2D96-40E1-A734-E20E88FC906E}" type="presParOf" srcId="{27FFC4AA-6AA5-4C51-B53C-BEDE18A07BE7}" destId="{9C7CB2A9-01CE-4060-9888-4CBAE48930D4}" srcOrd="0" destOrd="0" presId="urn:microsoft.com/office/officeart/2018/2/layout/IconVerticalSolidList"/>
    <dgm:cxn modelId="{E0DC1782-986A-4060-8D20-A9C0EADE738E}" type="presParOf" srcId="{27FFC4AA-6AA5-4C51-B53C-BEDE18A07BE7}" destId="{E6657333-C7A0-4830-8F49-1A89ED6F8B2A}" srcOrd="1" destOrd="0" presId="urn:microsoft.com/office/officeart/2018/2/layout/IconVerticalSolidList"/>
    <dgm:cxn modelId="{4D759D51-AACF-4020-8930-4F1E90A3E781}" type="presParOf" srcId="{27FFC4AA-6AA5-4C51-B53C-BEDE18A07BE7}" destId="{ED724362-E1D4-4F89-A8A1-DA15FB769E12}" srcOrd="2" destOrd="0" presId="urn:microsoft.com/office/officeart/2018/2/layout/IconVerticalSolidList"/>
    <dgm:cxn modelId="{798074BC-FD9A-41A0-94F1-864BF0BCD5F1}" type="presParOf" srcId="{27FFC4AA-6AA5-4C51-B53C-BEDE18A07BE7}" destId="{E5E2113C-DB35-4EC9-AA30-927505ED3A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27E35-9E7F-4798-A675-2536A945A7B7}"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DB8C186-93C9-4467-89C6-44AB7C296E2A}">
      <dgm:prSet/>
      <dgm:spPr/>
      <dgm:t>
        <a:bodyPr/>
        <a:lstStyle/>
        <a:p>
          <a:r>
            <a:rPr lang="it-IT" b="1" dirty="0">
              <a:solidFill>
                <a:schemeClr val="tx1"/>
              </a:solidFill>
            </a:rPr>
            <a:t>Dimensione visiva</a:t>
          </a:r>
          <a:r>
            <a:rPr lang="it-IT" dirty="0"/>
            <a:t>, nella quale vengono considerati stimoli quali colore, luminosità, dimensione e forma.</a:t>
          </a:r>
          <a:endParaRPr lang="en-US" dirty="0"/>
        </a:p>
      </dgm:t>
    </dgm:pt>
    <dgm:pt modelId="{B1138850-77FA-4E0A-96AA-116F8A9AFC9C}" type="parTrans" cxnId="{4EFCF7DD-9C15-49B6-B323-76AC44E5CA71}">
      <dgm:prSet/>
      <dgm:spPr/>
      <dgm:t>
        <a:bodyPr/>
        <a:lstStyle/>
        <a:p>
          <a:endParaRPr lang="en-US"/>
        </a:p>
      </dgm:t>
    </dgm:pt>
    <dgm:pt modelId="{C3203C76-4183-4D64-B0F5-07D8E6441D81}" type="sibTrans" cxnId="{4EFCF7DD-9C15-49B6-B323-76AC44E5CA71}">
      <dgm:prSet/>
      <dgm:spPr/>
      <dgm:t>
        <a:bodyPr/>
        <a:lstStyle/>
        <a:p>
          <a:endParaRPr lang="en-US"/>
        </a:p>
      </dgm:t>
    </dgm:pt>
    <dgm:pt modelId="{F9C3A044-2896-4628-914D-CE20176B933B}">
      <dgm:prSet/>
      <dgm:spPr/>
      <dgm:t>
        <a:bodyPr/>
        <a:lstStyle/>
        <a:p>
          <a:r>
            <a:rPr lang="it-IT" b="1" dirty="0">
              <a:solidFill>
                <a:schemeClr val="tx1"/>
              </a:solidFill>
            </a:rPr>
            <a:t>Dimensione uditiva</a:t>
          </a:r>
          <a:r>
            <a:rPr lang="it-IT" dirty="0"/>
            <a:t>, nella quale vengono considerati stimoli quali tipologia, volume e tono di un suono.</a:t>
          </a:r>
          <a:br>
            <a:rPr lang="it-IT" dirty="0"/>
          </a:br>
          <a:endParaRPr lang="en-US" dirty="0"/>
        </a:p>
      </dgm:t>
    </dgm:pt>
    <dgm:pt modelId="{589D0364-93A7-4E44-B426-A4136FC52A0B}" type="parTrans" cxnId="{CC1DA320-8A09-40B7-908C-47E59D1F25E1}">
      <dgm:prSet/>
      <dgm:spPr/>
      <dgm:t>
        <a:bodyPr/>
        <a:lstStyle/>
        <a:p>
          <a:endParaRPr lang="en-US"/>
        </a:p>
      </dgm:t>
    </dgm:pt>
    <dgm:pt modelId="{CFFE0C0D-4623-4924-A560-F07F920D7137}" type="sibTrans" cxnId="{CC1DA320-8A09-40B7-908C-47E59D1F25E1}">
      <dgm:prSet/>
      <dgm:spPr/>
      <dgm:t>
        <a:bodyPr/>
        <a:lstStyle/>
        <a:p>
          <a:endParaRPr lang="en-US"/>
        </a:p>
      </dgm:t>
    </dgm:pt>
    <dgm:pt modelId="{E01BFC74-1C7D-4A52-A69E-693080E89CBB}">
      <dgm:prSet/>
      <dgm:spPr/>
      <dgm:t>
        <a:bodyPr/>
        <a:lstStyle/>
        <a:p>
          <a:r>
            <a:rPr lang="it-IT" b="1" dirty="0">
              <a:solidFill>
                <a:schemeClr val="tx1"/>
              </a:solidFill>
            </a:rPr>
            <a:t>Dimensione olfattiva</a:t>
          </a:r>
          <a:r>
            <a:rPr lang="it-IT" dirty="0"/>
            <a:t>,                 nella quale vengono considerati stimoli quali profumo e freschezza di un odore.</a:t>
          </a:r>
          <a:endParaRPr lang="en-US" dirty="0"/>
        </a:p>
      </dgm:t>
    </dgm:pt>
    <dgm:pt modelId="{03C4BEE7-D7DC-42D8-92A5-ABDBAACA9B02}" type="parTrans" cxnId="{735E1D66-F8A9-4B05-A3B3-FCC576591331}">
      <dgm:prSet/>
      <dgm:spPr/>
      <dgm:t>
        <a:bodyPr/>
        <a:lstStyle/>
        <a:p>
          <a:endParaRPr lang="en-US"/>
        </a:p>
      </dgm:t>
    </dgm:pt>
    <dgm:pt modelId="{5669B0ED-DD8A-4484-B7FB-8EB950709F84}" type="sibTrans" cxnId="{735E1D66-F8A9-4B05-A3B3-FCC576591331}">
      <dgm:prSet/>
      <dgm:spPr/>
      <dgm:t>
        <a:bodyPr/>
        <a:lstStyle/>
        <a:p>
          <a:endParaRPr lang="en-US"/>
        </a:p>
      </dgm:t>
    </dgm:pt>
    <dgm:pt modelId="{D4DDAF1A-22C9-4302-8F53-321D9DE26181}">
      <dgm:prSet/>
      <dgm:spPr/>
      <dgm:t>
        <a:bodyPr/>
        <a:lstStyle/>
        <a:p>
          <a:r>
            <a:rPr lang="it-IT" b="1" dirty="0">
              <a:solidFill>
                <a:schemeClr val="tx1"/>
              </a:solidFill>
            </a:rPr>
            <a:t>Dimensione tattile</a:t>
          </a:r>
          <a:r>
            <a:rPr lang="it-IT" dirty="0"/>
            <a:t>, nella quale vengono considerati stimoli quali morbidezza, levigatezza e temperatura di un artefatto.</a:t>
          </a:r>
          <a:endParaRPr lang="en-US" dirty="0"/>
        </a:p>
      </dgm:t>
    </dgm:pt>
    <dgm:pt modelId="{52A7093C-13A5-474E-A9E7-8546C4EA3896}" type="parTrans" cxnId="{8F7DB46F-18DE-4457-8920-5396036DEC27}">
      <dgm:prSet/>
      <dgm:spPr/>
      <dgm:t>
        <a:bodyPr/>
        <a:lstStyle/>
        <a:p>
          <a:endParaRPr lang="en-US"/>
        </a:p>
      </dgm:t>
    </dgm:pt>
    <dgm:pt modelId="{B12E38A7-6978-4566-A53D-2C27AC879B38}" type="sibTrans" cxnId="{8F7DB46F-18DE-4457-8920-5396036DEC27}">
      <dgm:prSet/>
      <dgm:spPr/>
      <dgm:t>
        <a:bodyPr/>
        <a:lstStyle/>
        <a:p>
          <a:endParaRPr lang="en-US"/>
        </a:p>
      </dgm:t>
    </dgm:pt>
    <dgm:pt modelId="{39A5CDE6-DF4B-41DB-8DFB-F8008C321B20}" type="pres">
      <dgm:prSet presAssocID="{15427E35-9E7F-4798-A675-2536A945A7B7}" presName="matrix" presStyleCnt="0">
        <dgm:presLayoutVars>
          <dgm:chMax val="1"/>
          <dgm:dir/>
          <dgm:resizeHandles val="exact"/>
        </dgm:presLayoutVars>
      </dgm:prSet>
      <dgm:spPr/>
    </dgm:pt>
    <dgm:pt modelId="{4FDD81F1-649F-4728-A76B-ECCF8BDDBC9A}" type="pres">
      <dgm:prSet presAssocID="{15427E35-9E7F-4798-A675-2536A945A7B7}" presName="diamond" presStyleLbl="bgShp" presStyleIdx="0" presStyleCnt="1"/>
      <dgm:spPr/>
    </dgm:pt>
    <dgm:pt modelId="{3662EF89-D9C6-4C23-9FFD-971D4516CC6D}" type="pres">
      <dgm:prSet presAssocID="{15427E35-9E7F-4798-A675-2536A945A7B7}" presName="quad1" presStyleLbl="node1" presStyleIdx="0" presStyleCnt="4">
        <dgm:presLayoutVars>
          <dgm:chMax val="0"/>
          <dgm:chPref val="0"/>
          <dgm:bulletEnabled val="1"/>
        </dgm:presLayoutVars>
      </dgm:prSet>
      <dgm:spPr/>
    </dgm:pt>
    <dgm:pt modelId="{A1369E43-2495-4598-883A-AFAB95EC94C2}" type="pres">
      <dgm:prSet presAssocID="{15427E35-9E7F-4798-A675-2536A945A7B7}" presName="quad2" presStyleLbl="node1" presStyleIdx="1" presStyleCnt="4">
        <dgm:presLayoutVars>
          <dgm:chMax val="0"/>
          <dgm:chPref val="0"/>
          <dgm:bulletEnabled val="1"/>
        </dgm:presLayoutVars>
      </dgm:prSet>
      <dgm:spPr/>
    </dgm:pt>
    <dgm:pt modelId="{FEAFC98D-A059-4C50-9A82-0D20691D91A6}" type="pres">
      <dgm:prSet presAssocID="{15427E35-9E7F-4798-A675-2536A945A7B7}" presName="quad3" presStyleLbl="node1" presStyleIdx="2" presStyleCnt="4">
        <dgm:presLayoutVars>
          <dgm:chMax val="0"/>
          <dgm:chPref val="0"/>
          <dgm:bulletEnabled val="1"/>
        </dgm:presLayoutVars>
      </dgm:prSet>
      <dgm:spPr/>
    </dgm:pt>
    <dgm:pt modelId="{1B11B0D1-1587-4589-B0A0-B7521FDA6DED}" type="pres">
      <dgm:prSet presAssocID="{15427E35-9E7F-4798-A675-2536A945A7B7}" presName="quad4" presStyleLbl="node1" presStyleIdx="3" presStyleCnt="4">
        <dgm:presLayoutVars>
          <dgm:chMax val="0"/>
          <dgm:chPref val="0"/>
          <dgm:bulletEnabled val="1"/>
        </dgm:presLayoutVars>
      </dgm:prSet>
      <dgm:spPr/>
    </dgm:pt>
  </dgm:ptLst>
  <dgm:cxnLst>
    <dgm:cxn modelId="{CC1DA320-8A09-40B7-908C-47E59D1F25E1}" srcId="{15427E35-9E7F-4798-A675-2536A945A7B7}" destId="{F9C3A044-2896-4628-914D-CE20176B933B}" srcOrd="1" destOrd="0" parTransId="{589D0364-93A7-4E44-B426-A4136FC52A0B}" sibTransId="{CFFE0C0D-4623-4924-A560-F07F920D7137}"/>
    <dgm:cxn modelId="{EFAA6925-5EB9-4931-9851-D334EA973D5C}" type="presOf" srcId="{D4DDAF1A-22C9-4302-8F53-321D9DE26181}" destId="{1B11B0D1-1587-4589-B0A0-B7521FDA6DED}" srcOrd="0" destOrd="0" presId="urn:microsoft.com/office/officeart/2005/8/layout/matrix3"/>
    <dgm:cxn modelId="{D85D6041-0E73-41D4-8BD7-C9BCE491A1E4}" type="presOf" srcId="{5DB8C186-93C9-4467-89C6-44AB7C296E2A}" destId="{3662EF89-D9C6-4C23-9FFD-971D4516CC6D}" srcOrd="0" destOrd="0" presId="urn:microsoft.com/office/officeart/2005/8/layout/matrix3"/>
    <dgm:cxn modelId="{735E1D66-F8A9-4B05-A3B3-FCC576591331}" srcId="{15427E35-9E7F-4798-A675-2536A945A7B7}" destId="{E01BFC74-1C7D-4A52-A69E-693080E89CBB}" srcOrd="2" destOrd="0" parTransId="{03C4BEE7-D7DC-42D8-92A5-ABDBAACA9B02}" sibTransId="{5669B0ED-DD8A-4484-B7FB-8EB950709F84}"/>
    <dgm:cxn modelId="{0A45EF49-951B-414F-AD73-7B7559BA6D81}" type="presOf" srcId="{E01BFC74-1C7D-4A52-A69E-693080E89CBB}" destId="{FEAFC98D-A059-4C50-9A82-0D20691D91A6}" srcOrd="0" destOrd="0" presId="urn:microsoft.com/office/officeart/2005/8/layout/matrix3"/>
    <dgm:cxn modelId="{8F7DB46F-18DE-4457-8920-5396036DEC27}" srcId="{15427E35-9E7F-4798-A675-2536A945A7B7}" destId="{D4DDAF1A-22C9-4302-8F53-321D9DE26181}" srcOrd="3" destOrd="0" parTransId="{52A7093C-13A5-474E-A9E7-8546C4EA3896}" sibTransId="{B12E38A7-6978-4566-A53D-2C27AC879B38}"/>
    <dgm:cxn modelId="{94F74C9E-C407-4C27-9EAE-4D5A8F13BAA3}" type="presOf" srcId="{F9C3A044-2896-4628-914D-CE20176B933B}" destId="{A1369E43-2495-4598-883A-AFAB95EC94C2}" srcOrd="0" destOrd="0" presId="urn:microsoft.com/office/officeart/2005/8/layout/matrix3"/>
    <dgm:cxn modelId="{4EFCF7DD-9C15-49B6-B323-76AC44E5CA71}" srcId="{15427E35-9E7F-4798-A675-2536A945A7B7}" destId="{5DB8C186-93C9-4467-89C6-44AB7C296E2A}" srcOrd="0" destOrd="0" parTransId="{B1138850-77FA-4E0A-96AA-116F8A9AFC9C}" sibTransId="{C3203C76-4183-4D64-B0F5-07D8E6441D81}"/>
    <dgm:cxn modelId="{5E6B97EF-935A-4DA7-B37F-C377714816E1}" type="presOf" srcId="{15427E35-9E7F-4798-A675-2536A945A7B7}" destId="{39A5CDE6-DF4B-41DB-8DFB-F8008C321B20}" srcOrd="0" destOrd="0" presId="urn:microsoft.com/office/officeart/2005/8/layout/matrix3"/>
    <dgm:cxn modelId="{F5E36D78-3628-4B5B-AD3E-9EF993A8AF94}" type="presParOf" srcId="{39A5CDE6-DF4B-41DB-8DFB-F8008C321B20}" destId="{4FDD81F1-649F-4728-A76B-ECCF8BDDBC9A}" srcOrd="0" destOrd="0" presId="urn:microsoft.com/office/officeart/2005/8/layout/matrix3"/>
    <dgm:cxn modelId="{442F89B1-7002-4ABB-9269-8108B6B47E63}" type="presParOf" srcId="{39A5CDE6-DF4B-41DB-8DFB-F8008C321B20}" destId="{3662EF89-D9C6-4C23-9FFD-971D4516CC6D}" srcOrd="1" destOrd="0" presId="urn:microsoft.com/office/officeart/2005/8/layout/matrix3"/>
    <dgm:cxn modelId="{0456DEC8-A95C-4A8E-AAED-BA7BF82910A4}" type="presParOf" srcId="{39A5CDE6-DF4B-41DB-8DFB-F8008C321B20}" destId="{A1369E43-2495-4598-883A-AFAB95EC94C2}" srcOrd="2" destOrd="0" presId="urn:microsoft.com/office/officeart/2005/8/layout/matrix3"/>
    <dgm:cxn modelId="{E04DC8A2-0513-4190-A16C-6493DD10D3A7}" type="presParOf" srcId="{39A5CDE6-DF4B-41DB-8DFB-F8008C321B20}" destId="{FEAFC98D-A059-4C50-9A82-0D20691D91A6}" srcOrd="3" destOrd="0" presId="urn:microsoft.com/office/officeart/2005/8/layout/matrix3"/>
    <dgm:cxn modelId="{9E85912B-1C54-4818-A96C-36CCC6740A0C}" type="presParOf" srcId="{39A5CDE6-DF4B-41DB-8DFB-F8008C321B20}" destId="{1B11B0D1-1587-4589-B0A0-B7521FDA6DE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B9366-BC16-4A3A-AAE7-8A6EBE94EC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28BE49-425D-4EA0-8E39-612268669E68}">
      <dgm:prSet/>
      <dgm:spPr/>
      <dgm:t>
        <a:bodyPr/>
        <a:lstStyle/>
        <a:p>
          <a:r>
            <a:rPr lang="it-IT" dirty="0"/>
            <a:t>Strumento per creare </a:t>
          </a:r>
          <a:r>
            <a:rPr lang="it-IT" b="1" dirty="0"/>
            <a:t>attenzione</a:t>
          </a:r>
          <a:r>
            <a:rPr lang="it-IT" dirty="0"/>
            <a:t>: quando l'azienda organizza gli ambienti in modo da renderli attrattivi per i consumatori attuali e potenziali.</a:t>
          </a:r>
          <a:endParaRPr lang="en-US" dirty="0"/>
        </a:p>
      </dgm:t>
    </dgm:pt>
    <dgm:pt modelId="{FBEF829C-2E94-4C3D-B5D6-68F69A08371F}" type="parTrans" cxnId="{D61A5FEE-29F6-4767-9270-0415FB8FC003}">
      <dgm:prSet/>
      <dgm:spPr/>
      <dgm:t>
        <a:bodyPr/>
        <a:lstStyle/>
        <a:p>
          <a:endParaRPr lang="en-US"/>
        </a:p>
      </dgm:t>
    </dgm:pt>
    <dgm:pt modelId="{0FAD32A1-D258-4332-8B34-D4978CAD19C6}" type="sibTrans" cxnId="{D61A5FEE-29F6-4767-9270-0415FB8FC003}">
      <dgm:prSet/>
      <dgm:spPr/>
      <dgm:t>
        <a:bodyPr/>
        <a:lstStyle/>
        <a:p>
          <a:endParaRPr lang="en-US"/>
        </a:p>
      </dgm:t>
    </dgm:pt>
    <dgm:pt modelId="{039DC8AF-7A0F-4A32-9AED-ADB76BEEDDDC}">
      <dgm:prSet/>
      <dgm:spPr/>
      <dgm:t>
        <a:bodyPr/>
        <a:lstStyle/>
        <a:p>
          <a:r>
            <a:rPr lang="it-IT" dirty="0"/>
            <a:t>Strumento per creare il </a:t>
          </a:r>
          <a:r>
            <a:rPr lang="it-IT" b="1" dirty="0"/>
            <a:t>messaggio aziendale</a:t>
          </a:r>
          <a:r>
            <a:rPr lang="it-IT" dirty="0"/>
            <a:t>: quando l'azienda utilizza l'atmosfera per comunicare messaggi o esprimere l'immagine desiderata ai propri clienti.</a:t>
          </a:r>
          <a:endParaRPr lang="en-US" dirty="0"/>
        </a:p>
      </dgm:t>
    </dgm:pt>
    <dgm:pt modelId="{80553EC7-9B75-4CE8-8AAE-55F33BEDDE1E}" type="parTrans" cxnId="{3B75E038-43FC-4CEF-A89A-A59542C37912}">
      <dgm:prSet/>
      <dgm:spPr/>
      <dgm:t>
        <a:bodyPr/>
        <a:lstStyle/>
        <a:p>
          <a:endParaRPr lang="en-US"/>
        </a:p>
      </dgm:t>
    </dgm:pt>
    <dgm:pt modelId="{6DBE4C3E-F3F3-4733-BC12-A65113183FD1}" type="sibTrans" cxnId="{3B75E038-43FC-4CEF-A89A-A59542C37912}">
      <dgm:prSet/>
      <dgm:spPr/>
      <dgm:t>
        <a:bodyPr/>
        <a:lstStyle/>
        <a:p>
          <a:endParaRPr lang="en-US"/>
        </a:p>
      </dgm:t>
    </dgm:pt>
    <dgm:pt modelId="{E46426E1-9B8E-4615-8512-F23944BD6DD6}">
      <dgm:prSet/>
      <dgm:spPr/>
      <dgm:t>
        <a:bodyPr/>
        <a:lstStyle/>
        <a:p>
          <a:r>
            <a:rPr lang="it-IT" dirty="0"/>
            <a:t>Strumento per generare </a:t>
          </a:r>
          <a:r>
            <a:rPr lang="it-IT" b="1" dirty="0"/>
            <a:t>emozioni:</a:t>
          </a:r>
          <a:r>
            <a:rPr lang="it-IT" dirty="0"/>
            <a:t> quando l'azienda usa specifici stimoli sensoriali in grado di agire direttamente sulla sfera emotiva dei propri clienti.</a:t>
          </a:r>
          <a:endParaRPr lang="en-US" dirty="0"/>
        </a:p>
      </dgm:t>
    </dgm:pt>
    <dgm:pt modelId="{95687C7F-944B-4FEB-BB16-9D20FF2A3B42}" type="parTrans" cxnId="{8CE4B735-E0B0-4534-866E-5D7DB7B67513}">
      <dgm:prSet/>
      <dgm:spPr/>
      <dgm:t>
        <a:bodyPr/>
        <a:lstStyle/>
        <a:p>
          <a:endParaRPr lang="en-US"/>
        </a:p>
      </dgm:t>
    </dgm:pt>
    <dgm:pt modelId="{0228AD6C-AA86-442B-9740-40CA1B981BEE}" type="sibTrans" cxnId="{8CE4B735-E0B0-4534-866E-5D7DB7B67513}">
      <dgm:prSet/>
      <dgm:spPr/>
      <dgm:t>
        <a:bodyPr/>
        <a:lstStyle/>
        <a:p>
          <a:endParaRPr lang="en-US"/>
        </a:p>
      </dgm:t>
    </dgm:pt>
    <dgm:pt modelId="{7441E1F0-F9FA-47AB-92B8-1909B3D78A3B}" type="pres">
      <dgm:prSet presAssocID="{EA7B9366-BC16-4A3A-AAE7-8A6EBE94ECB9}" presName="root" presStyleCnt="0">
        <dgm:presLayoutVars>
          <dgm:dir/>
          <dgm:resizeHandles val="exact"/>
        </dgm:presLayoutVars>
      </dgm:prSet>
      <dgm:spPr/>
    </dgm:pt>
    <dgm:pt modelId="{3E7F932A-F170-49A2-9511-B380D3FB48C6}" type="pres">
      <dgm:prSet presAssocID="{D628BE49-425D-4EA0-8E39-612268669E68}" presName="compNode" presStyleCnt="0"/>
      <dgm:spPr/>
    </dgm:pt>
    <dgm:pt modelId="{D01674A3-0B5B-4FEF-A663-49263A25CCFD}" type="pres">
      <dgm:prSet presAssocID="{D628BE49-425D-4EA0-8E39-612268669E68}" presName="bgRect" presStyleLbl="bgShp" presStyleIdx="0" presStyleCnt="3"/>
      <dgm:spPr/>
    </dgm:pt>
    <dgm:pt modelId="{EE3ECBAF-D1CD-410F-B0AF-CB9C44DA81AE}" type="pres">
      <dgm:prSet presAssocID="{D628BE49-425D-4EA0-8E39-612268669E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609C037-6E48-495C-BE65-68FC792FCC10}" type="pres">
      <dgm:prSet presAssocID="{D628BE49-425D-4EA0-8E39-612268669E68}" presName="spaceRect" presStyleCnt="0"/>
      <dgm:spPr/>
    </dgm:pt>
    <dgm:pt modelId="{5FE1796C-2E40-48B2-A13F-C4529E9C9E61}" type="pres">
      <dgm:prSet presAssocID="{D628BE49-425D-4EA0-8E39-612268669E68}" presName="parTx" presStyleLbl="revTx" presStyleIdx="0" presStyleCnt="3">
        <dgm:presLayoutVars>
          <dgm:chMax val="0"/>
          <dgm:chPref val="0"/>
        </dgm:presLayoutVars>
      </dgm:prSet>
      <dgm:spPr/>
    </dgm:pt>
    <dgm:pt modelId="{BA41BD9A-B144-4238-92AE-526D459DBF5C}" type="pres">
      <dgm:prSet presAssocID="{0FAD32A1-D258-4332-8B34-D4978CAD19C6}" presName="sibTrans" presStyleCnt="0"/>
      <dgm:spPr/>
    </dgm:pt>
    <dgm:pt modelId="{D86712EF-91F1-444A-A7B1-949244C5E326}" type="pres">
      <dgm:prSet presAssocID="{039DC8AF-7A0F-4A32-9AED-ADB76BEEDDDC}" presName="compNode" presStyleCnt="0"/>
      <dgm:spPr/>
    </dgm:pt>
    <dgm:pt modelId="{BDB3363F-7AC1-4A17-B7E1-9D3C4EB6E999}" type="pres">
      <dgm:prSet presAssocID="{039DC8AF-7A0F-4A32-9AED-ADB76BEEDDDC}" presName="bgRect" presStyleLbl="bgShp" presStyleIdx="1" presStyleCnt="3"/>
      <dgm:spPr/>
    </dgm:pt>
    <dgm:pt modelId="{D7113491-0AC9-4208-B09A-112EF1F99866}" type="pres">
      <dgm:prSet presAssocID="{039DC8AF-7A0F-4A32-9AED-ADB76BEEDD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33934306-89A0-48BA-B831-448FBE966197}" type="pres">
      <dgm:prSet presAssocID="{039DC8AF-7A0F-4A32-9AED-ADB76BEEDDDC}" presName="spaceRect" presStyleCnt="0"/>
      <dgm:spPr/>
    </dgm:pt>
    <dgm:pt modelId="{FB03CF4A-2F70-4263-8908-5D03F1248904}" type="pres">
      <dgm:prSet presAssocID="{039DC8AF-7A0F-4A32-9AED-ADB76BEEDDDC}" presName="parTx" presStyleLbl="revTx" presStyleIdx="1" presStyleCnt="3">
        <dgm:presLayoutVars>
          <dgm:chMax val="0"/>
          <dgm:chPref val="0"/>
        </dgm:presLayoutVars>
      </dgm:prSet>
      <dgm:spPr/>
    </dgm:pt>
    <dgm:pt modelId="{B78E7787-8BEF-4456-9120-39C326668711}" type="pres">
      <dgm:prSet presAssocID="{6DBE4C3E-F3F3-4733-BC12-A65113183FD1}" presName="sibTrans" presStyleCnt="0"/>
      <dgm:spPr/>
    </dgm:pt>
    <dgm:pt modelId="{BDB513C8-1FE8-48F7-9F47-358476EB70F7}" type="pres">
      <dgm:prSet presAssocID="{E46426E1-9B8E-4615-8512-F23944BD6DD6}" presName="compNode" presStyleCnt="0"/>
      <dgm:spPr/>
    </dgm:pt>
    <dgm:pt modelId="{A5592A42-EFF1-4E39-A308-701E93E6E8EE}" type="pres">
      <dgm:prSet presAssocID="{E46426E1-9B8E-4615-8512-F23944BD6DD6}" presName="bgRect" presStyleLbl="bgShp" presStyleIdx="2" presStyleCnt="3"/>
      <dgm:spPr/>
    </dgm:pt>
    <dgm:pt modelId="{4CEF53E4-C6E9-4C26-8DE7-6B77B6CFCCD2}" type="pres">
      <dgm:prSet presAssocID="{E46426E1-9B8E-4615-8512-F23944BD6D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4497E47-D228-4BA2-8063-FAE7EC1B4E23}" type="pres">
      <dgm:prSet presAssocID="{E46426E1-9B8E-4615-8512-F23944BD6DD6}" presName="spaceRect" presStyleCnt="0"/>
      <dgm:spPr/>
    </dgm:pt>
    <dgm:pt modelId="{FD826811-0D9D-4989-94D6-02E05F65CAAD}" type="pres">
      <dgm:prSet presAssocID="{E46426E1-9B8E-4615-8512-F23944BD6DD6}" presName="parTx" presStyleLbl="revTx" presStyleIdx="2" presStyleCnt="3">
        <dgm:presLayoutVars>
          <dgm:chMax val="0"/>
          <dgm:chPref val="0"/>
        </dgm:presLayoutVars>
      </dgm:prSet>
      <dgm:spPr/>
    </dgm:pt>
  </dgm:ptLst>
  <dgm:cxnLst>
    <dgm:cxn modelId="{2D28500F-EAB1-40CD-AD10-4E5C9C850441}" type="presOf" srcId="{039DC8AF-7A0F-4A32-9AED-ADB76BEEDDDC}" destId="{FB03CF4A-2F70-4263-8908-5D03F1248904}" srcOrd="0" destOrd="0" presId="urn:microsoft.com/office/officeart/2018/2/layout/IconVerticalSolidList"/>
    <dgm:cxn modelId="{8CE4B735-E0B0-4534-866E-5D7DB7B67513}" srcId="{EA7B9366-BC16-4A3A-AAE7-8A6EBE94ECB9}" destId="{E46426E1-9B8E-4615-8512-F23944BD6DD6}" srcOrd="2" destOrd="0" parTransId="{95687C7F-944B-4FEB-BB16-9D20FF2A3B42}" sibTransId="{0228AD6C-AA86-442B-9740-40CA1B981BEE}"/>
    <dgm:cxn modelId="{8CED8637-3229-497F-89C4-AD84DE688557}" type="presOf" srcId="{EA7B9366-BC16-4A3A-AAE7-8A6EBE94ECB9}" destId="{7441E1F0-F9FA-47AB-92B8-1909B3D78A3B}" srcOrd="0" destOrd="0" presId="urn:microsoft.com/office/officeart/2018/2/layout/IconVerticalSolidList"/>
    <dgm:cxn modelId="{3B75E038-43FC-4CEF-A89A-A59542C37912}" srcId="{EA7B9366-BC16-4A3A-AAE7-8A6EBE94ECB9}" destId="{039DC8AF-7A0F-4A32-9AED-ADB76BEEDDDC}" srcOrd="1" destOrd="0" parTransId="{80553EC7-9B75-4CE8-8AAE-55F33BEDDE1E}" sibTransId="{6DBE4C3E-F3F3-4733-BC12-A65113183FD1}"/>
    <dgm:cxn modelId="{432D5249-2D75-4EB9-AF51-4A8DA88E6E60}" type="presOf" srcId="{E46426E1-9B8E-4615-8512-F23944BD6DD6}" destId="{FD826811-0D9D-4989-94D6-02E05F65CAAD}" srcOrd="0" destOrd="0" presId="urn:microsoft.com/office/officeart/2018/2/layout/IconVerticalSolidList"/>
    <dgm:cxn modelId="{DD7C76EC-3D1F-44D2-A9BC-037DF13AF4D7}" type="presOf" srcId="{D628BE49-425D-4EA0-8E39-612268669E68}" destId="{5FE1796C-2E40-48B2-A13F-C4529E9C9E61}" srcOrd="0" destOrd="0" presId="urn:microsoft.com/office/officeart/2018/2/layout/IconVerticalSolidList"/>
    <dgm:cxn modelId="{D61A5FEE-29F6-4767-9270-0415FB8FC003}" srcId="{EA7B9366-BC16-4A3A-AAE7-8A6EBE94ECB9}" destId="{D628BE49-425D-4EA0-8E39-612268669E68}" srcOrd="0" destOrd="0" parTransId="{FBEF829C-2E94-4C3D-B5D6-68F69A08371F}" sibTransId="{0FAD32A1-D258-4332-8B34-D4978CAD19C6}"/>
    <dgm:cxn modelId="{1CD703A0-F635-4A57-9A9C-59C03797FCB5}" type="presParOf" srcId="{7441E1F0-F9FA-47AB-92B8-1909B3D78A3B}" destId="{3E7F932A-F170-49A2-9511-B380D3FB48C6}" srcOrd="0" destOrd="0" presId="urn:microsoft.com/office/officeart/2018/2/layout/IconVerticalSolidList"/>
    <dgm:cxn modelId="{0B458BE2-1D3C-4D94-A915-E188B1B43AF1}" type="presParOf" srcId="{3E7F932A-F170-49A2-9511-B380D3FB48C6}" destId="{D01674A3-0B5B-4FEF-A663-49263A25CCFD}" srcOrd="0" destOrd="0" presId="urn:microsoft.com/office/officeart/2018/2/layout/IconVerticalSolidList"/>
    <dgm:cxn modelId="{0B56C3AD-DD9D-4C12-8DB6-148268112914}" type="presParOf" srcId="{3E7F932A-F170-49A2-9511-B380D3FB48C6}" destId="{EE3ECBAF-D1CD-410F-B0AF-CB9C44DA81AE}" srcOrd="1" destOrd="0" presId="urn:microsoft.com/office/officeart/2018/2/layout/IconVerticalSolidList"/>
    <dgm:cxn modelId="{D828CC95-3EAD-4414-A32C-4B570C55B2BE}" type="presParOf" srcId="{3E7F932A-F170-49A2-9511-B380D3FB48C6}" destId="{0609C037-6E48-495C-BE65-68FC792FCC10}" srcOrd="2" destOrd="0" presId="urn:microsoft.com/office/officeart/2018/2/layout/IconVerticalSolidList"/>
    <dgm:cxn modelId="{F3C7BF0D-83F6-44A6-8233-BADE511688F4}" type="presParOf" srcId="{3E7F932A-F170-49A2-9511-B380D3FB48C6}" destId="{5FE1796C-2E40-48B2-A13F-C4529E9C9E61}" srcOrd="3" destOrd="0" presId="urn:microsoft.com/office/officeart/2018/2/layout/IconVerticalSolidList"/>
    <dgm:cxn modelId="{4428FDAF-A035-49AF-A3B9-22B267A51F20}" type="presParOf" srcId="{7441E1F0-F9FA-47AB-92B8-1909B3D78A3B}" destId="{BA41BD9A-B144-4238-92AE-526D459DBF5C}" srcOrd="1" destOrd="0" presId="urn:microsoft.com/office/officeart/2018/2/layout/IconVerticalSolidList"/>
    <dgm:cxn modelId="{EC753E11-5D93-4904-93FB-619B7B876631}" type="presParOf" srcId="{7441E1F0-F9FA-47AB-92B8-1909B3D78A3B}" destId="{D86712EF-91F1-444A-A7B1-949244C5E326}" srcOrd="2" destOrd="0" presId="urn:microsoft.com/office/officeart/2018/2/layout/IconVerticalSolidList"/>
    <dgm:cxn modelId="{51FEECCF-F953-48B9-B809-0618C6C84B3B}" type="presParOf" srcId="{D86712EF-91F1-444A-A7B1-949244C5E326}" destId="{BDB3363F-7AC1-4A17-B7E1-9D3C4EB6E999}" srcOrd="0" destOrd="0" presId="urn:microsoft.com/office/officeart/2018/2/layout/IconVerticalSolidList"/>
    <dgm:cxn modelId="{D211ED92-C8FB-4DAA-A6E2-844892433DCA}" type="presParOf" srcId="{D86712EF-91F1-444A-A7B1-949244C5E326}" destId="{D7113491-0AC9-4208-B09A-112EF1F99866}" srcOrd="1" destOrd="0" presId="urn:microsoft.com/office/officeart/2018/2/layout/IconVerticalSolidList"/>
    <dgm:cxn modelId="{A3EF3D7C-EBB5-4158-8723-1245ECF6798F}" type="presParOf" srcId="{D86712EF-91F1-444A-A7B1-949244C5E326}" destId="{33934306-89A0-48BA-B831-448FBE966197}" srcOrd="2" destOrd="0" presId="urn:microsoft.com/office/officeart/2018/2/layout/IconVerticalSolidList"/>
    <dgm:cxn modelId="{A565436C-8262-4B9D-B9A4-28F69FD9CDDD}" type="presParOf" srcId="{D86712EF-91F1-444A-A7B1-949244C5E326}" destId="{FB03CF4A-2F70-4263-8908-5D03F1248904}" srcOrd="3" destOrd="0" presId="urn:microsoft.com/office/officeart/2018/2/layout/IconVerticalSolidList"/>
    <dgm:cxn modelId="{B3E4ADBA-B34D-43D6-83CB-AEAACC1D772D}" type="presParOf" srcId="{7441E1F0-F9FA-47AB-92B8-1909B3D78A3B}" destId="{B78E7787-8BEF-4456-9120-39C326668711}" srcOrd="3" destOrd="0" presId="urn:microsoft.com/office/officeart/2018/2/layout/IconVerticalSolidList"/>
    <dgm:cxn modelId="{5C1B0A87-12B3-4C9A-BDD2-6E152192361B}" type="presParOf" srcId="{7441E1F0-F9FA-47AB-92B8-1909B3D78A3B}" destId="{BDB513C8-1FE8-48F7-9F47-358476EB70F7}" srcOrd="4" destOrd="0" presId="urn:microsoft.com/office/officeart/2018/2/layout/IconVerticalSolidList"/>
    <dgm:cxn modelId="{9C86FCE3-A435-422B-844D-F4A024CB4D48}" type="presParOf" srcId="{BDB513C8-1FE8-48F7-9F47-358476EB70F7}" destId="{A5592A42-EFF1-4E39-A308-701E93E6E8EE}" srcOrd="0" destOrd="0" presId="urn:microsoft.com/office/officeart/2018/2/layout/IconVerticalSolidList"/>
    <dgm:cxn modelId="{D5131935-A5D5-4CD3-A060-2E4AC5236F1C}" type="presParOf" srcId="{BDB513C8-1FE8-48F7-9F47-358476EB70F7}" destId="{4CEF53E4-C6E9-4C26-8DE7-6B77B6CFCCD2}" srcOrd="1" destOrd="0" presId="urn:microsoft.com/office/officeart/2018/2/layout/IconVerticalSolidList"/>
    <dgm:cxn modelId="{00770CD5-5A49-48E8-A874-81AB08BC91F0}" type="presParOf" srcId="{BDB513C8-1FE8-48F7-9F47-358476EB70F7}" destId="{C4497E47-D228-4BA2-8063-FAE7EC1B4E23}" srcOrd="2" destOrd="0" presId="urn:microsoft.com/office/officeart/2018/2/layout/IconVerticalSolidList"/>
    <dgm:cxn modelId="{D8D4930E-F835-45AC-AA79-B767C02867EC}" type="presParOf" srcId="{BDB513C8-1FE8-48F7-9F47-358476EB70F7}" destId="{FD826811-0D9D-4989-94D6-02E05F65CA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C95D1-0C88-4B43-B1AC-6EE4D3D77C00}">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A89EA-5938-45A8-93EA-D44A2DF93C5F}">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ABBB42-AF78-4BE2-9117-33EBE827F9B7}">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it-IT" sz="2200" kern="1200"/>
            <a:t>confezione del servizio; </a:t>
          </a:r>
          <a:endParaRPr lang="en-US" sz="2200" kern="1200"/>
        </a:p>
      </dsp:txBody>
      <dsp:txXfrm>
        <a:off x="1372680" y="2344"/>
        <a:ext cx="5424994" cy="1188467"/>
      </dsp:txXfrm>
    </dsp:sp>
    <dsp:sp modelId="{AE93B4DE-947F-44D0-96D9-A1EC34653A7A}">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E04D6-1F72-4A7E-B420-E3F3FED720E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B7ACD8-2FCA-48D6-AD93-DDE82A2EEB7B}">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it-IT" sz="2200" kern="1200"/>
            <a:t>facilitatore; </a:t>
          </a:r>
          <a:endParaRPr lang="en-US" sz="2200" kern="1200"/>
        </a:p>
      </dsp:txBody>
      <dsp:txXfrm>
        <a:off x="1372680" y="1487929"/>
        <a:ext cx="5424994" cy="1188467"/>
      </dsp:txXfrm>
    </dsp:sp>
    <dsp:sp modelId="{4F0E00D3-F183-46AE-B6FD-0AD3945A79E9}">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B1A6A-A78A-48EC-AB5D-4C2FB68DDFA5}">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86CF9C-C148-445D-B1C2-1A629E54D85B}">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it-IT" sz="2200" kern="1200"/>
            <a:t>strumento di socializzazione</a:t>
          </a:r>
          <a:endParaRPr lang="en-US" sz="2200" kern="1200"/>
        </a:p>
      </dsp:txBody>
      <dsp:txXfrm>
        <a:off x="1372680" y="2973514"/>
        <a:ext cx="5424994" cy="1188467"/>
      </dsp:txXfrm>
    </dsp:sp>
    <dsp:sp modelId="{9C7CB2A9-01CE-4060-9888-4CBAE48930D4}">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57333-C7A0-4830-8F49-1A89ED6F8B2A}">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E2113C-DB35-4EC9-AA30-927505ED3AC1}">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it-IT" sz="2200" kern="1200"/>
            <a:t>strumento di differenziazione.</a:t>
          </a:r>
          <a:endParaRPr lang="en-US" sz="2200" kern="1200"/>
        </a:p>
      </dsp:txBody>
      <dsp:txXfrm>
        <a:off x="1372680" y="4459099"/>
        <a:ext cx="5424994" cy="1188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81F1-649F-4728-A76B-ECCF8BDDBC9A}">
      <dsp:nvSpPr>
        <dsp:cNvPr id="0" name=""/>
        <dsp:cNvSpPr/>
      </dsp:nvSpPr>
      <dsp:spPr>
        <a:xfrm>
          <a:off x="573881" y="0"/>
          <a:ext cx="5649912" cy="5649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2EF89-D9C6-4C23-9FFD-971D4516CC6D}">
      <dsp:nvSpPr>
        <dsp:cNvPr id="0" name=""/>
        <dsp:cNvSpPr/>
      </dsp:nvSpPr>
      <dsp:spPr>
        <a:xfrm>
          <a:off x="1110623" y="536741"/>
          <a:ext cx="2203465" cy="22034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Dimensione visiva</a:t>
          </a:r>
          <a:r>
            <a:rPr lang="it-IT" sz="1700" kern="1200" dirty="0"/>
            <a:t>, nella quale vengono considerati stimoli quali colore, luminosità, dimensione e forma.</a:t>
          </a:r>
          <a:endParaRPr lang="en-US" sz="1700" kern="1200" dirty="0"/>
        </a:p>
      </dsp:txBody>
      <dsp:txXfrm>
        <a:off x="1218187" y="644305"/>
        <a:ext cx="1988337" cy="1988337"/>
      </dsp:txXfrm>
    </dsp:sp>
    <dsp:sp modelId="{A1369E43-2495-4598-883A-AFAB95EC94C2}">
      <dsp:nvSpPr>
        <dsp:cNvPr id="0" name=""/>
        <dsp:cNvSpPr/>
      </dsp:nvSpPr>
      <dsp:spPr>
        <a:xfrm>
          <a:off x="3483586" y="536741"/>
          <a:ext cx="2203465" cy="220346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Dimensione uditiva</a:t>
          </a:r>
          <a:r>
            <a:rPr lang="it-IT" sz="1700" kern="1200" dirty="0"/>
            <a:t>, nella quale vengono considerati stimoli quali tipologia, volume e tono di un suono.</a:t>
          </a:r>
          <a:br>
            <a:rPr lang="it-IT" sz="1700" kern="1200" dirty="0"/>
          </a:br>
          <a:endParaRPr lang="en-US" sz="1700" kern="1200" dirty="0"/>
        </a:p>
      </dsp:txBody>
      <dsp:txXfrm>
        <a:off x="3591150" y="644305"/>
        <a:ext cx="1988337" cy="1988337"/>
      </dsp:txXfrm>
    </dsp:sp>
    <dsp:sp modelId="{FEAFC98D-A059-4C50-9A82-0D20691D91A6}">
      <dsp:nvSpPr>
        <dsp:cNvPr id="0" name=""/>
        <dsp:cNvSpPr/>
      </dsp:nvSpPr>
      <dsp:spPr>
        <a:xfrm>
          <a:off x="1110623" y="2909704"/>
          <a:ext cx="2203465" cy="220346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Dimensione olfattiva</a:t>
          </a:r>
          <a:r>
            <a:rPr lang="it-IT" sz="1700" kern="1200" dirty="0"/>
            <a:t>,                 nella quale vengono considerati stimoli quali profumo e freschezza di un odore.</a:t>
          </a:r>
          <a:endParaRPr lang="en-US" sz="1700" kern="1200" dirty="0"/>
        </a:p>
      </dsp:txBody>
      <dsp:txXfrm>
        <a:off x="1218187" y="3017268"/>
        <a:ext cx="1988337" cy="1988337"/>
      </dsp:txXfrm>
    </dsp:sp>
    <dsp:sp modelId="{1B11B0D1-1587-4589-B0A0-B7521FDA6DED}">
      <dsp:nvSpPr>
        <dsp:cNvPr id="0" name=""/>
        <dsp:cNvSpPr/>
      </dsp:nvSpPr>
      <dsp:spPr>
        <a:xfrm>
          <a:off x="3483586" y="2909704"/>
          <a:ext cx="2203465" cy="22034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Dimensione tattile</a:t>
          </a:r>
          <a:r>
            <a:rPr lang="it-IT" sz="1700" kern="1200" dirty="0"/>
            <a:t>, nella quale vengono considerati stimoli quali morbidezza, levigatezza e temperatura di un artefatto.</a:t>
          </a:r>
          <a:endParaRPr lang="en-US" sz="1700" kern="1200" dirty="0"/>
        </a:p>
      </dsp:txBody>
      <dsp:txXfrm>
        <a:off x="3591150" y="3017268"/>
        <a:ext cx="1988337" cy="1988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674A3-0B5B-4FEF-A663-49263A25CCFD}">
      <dsp:nvSpPr>
        <dsp:cNvPr id="0" name=""/>
        <dsp:cNvSpPr/>
      </dsp:nvSpPr>
      <dsp:spPr>
        <a:xfrm>
          <a:off x="0" y="459"/>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ECBAF-D1CD-410F-B0AF-CB9C44DA81AE}">
      <dsp:nvSpPr>
        <dsp:cNvPr id="0" name=""/>
        <dsp:cNvSpPr/>
      </dsp:nvSpPr>
      <dsp:spPr>
        <a:xfrm>
          <a:off x="325354" y="242459"/>
          <a:ext cx="591554" cy="591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E1796C-2E40-48B2-A13F-C4529E9C9E61}">
      <dsp:nvSpPr>
        <dsp:cNvPr id="0" name=""/>
        <dsp:cNvSpPr/>
      </dsp:nvSpPr>
      <dsp:spPr>
        <a:xfrm>
          <a:off x="1242263" y="459"/>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889000">
            <a:lnSpc>
              <a:spcPct val="90000"/>
            </a:lnSpc>
            <a:spcBef>
              <a:spcPct val="0"/>
            </a:spcBef>
            <a:spcAft>
              <a:spcPct val="35000"/>
            </a:spcAft>
            <a:buNone/>
          </a:pPr>
          <a:r>
            <a:rPr lang="it-IT" sz="2000" kern="1200" dirty="0"/>
            <a:t>Strumento per creare </a:t>
          </a:r>
          <a:r>
            <a:rPr lang="it-IT" sz="2000" b="1" kern="1200" dirty="0"/>
            <a:t>attenzione</a:t>
          </a:r>
          <a:r>
            <a:rPr lang="it-IT" sz="2000" kern="1200" dirty="0"/>
            <a:t>: quando l'azienda organizza gli ambienti in modo da renderli attrattivi per i consumatori attuali e potenziali.</a:t>
          </a:r>
          <a:endParaRPr lang="en-US" sz="2000" kern="1200" dirty="0"/>
        </a:p>
      </dsp:txBody>
      <dsp:txXfrm>
        <a:off x="1242263" y="459"/>
        <a:ext cx="8877098" cy="1075553"/>
      </dsp:txXfrm>
    </dsp:sp>
    <dsp:sp modelId="{BDB3363F-7AC1-4A17-B7E1-9D3C4EB6E999}">
      <dsp:nvSpPr>
        <dsp:cNvPr id="0" name=""/>
        <dsp:cNvSpPr/>
      </dsp:nvSpPr>
      <dsp:spPr>
        <a:xfrm>
          <a:off x="0" y="1344900"/>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13491-0AC9-4208-B09A-112EF1F99866}">
      <dsp:nvSpPr>
        <dsp:cNvPr id="0" name=""/>
        <dsp:cNvSpPr/>
      </dsp:nvSpPr>
      <dsp:spPr>
        <a:xfrm>
          <a:off x="325354" y="1586900"/>
          <a:ext cx="591554" cy="591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03CF4A-2F70-4263-8908-5D03F1248904}">
      <dsp:nvSpPr>
        <dsp:cNvPr id="0" name=""/>
        <dsp:cNvSpPr/>
      </dsp:nvSpPr>
      <dsp:spPr>
        <a:xfrm>
          <a:off x="1242263" y="1344900"/>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889000">
            <a:lnSpc>
              <a:spcPct val="90000"/>
            </a:lnSpc>
            <a:spcBef>
              <a:spcPct val="0"/>
            </a:spcBef>
            <a:spcAft>
              <a:spcPct val="35000"/>
            </a:spcAft>
            <a:buNone/>
          </a:pPr>
          <a:r>
            <a:rPr lang="it-IT" sz="2000" kern="1200" dirty="0"/>
            <a:t>Strumento per creare il </a:t>
          </a:r>
          <a:r>
            <a:rPr lang="it-IT" sz="2000" b="1" kern="1200" dirty="0"/>
            <a:t>messaggio aziendale</a:t>
          </a:r>
          <a:r>
            <a:rPr lang="it-IT" sz="2000" kern="1200" dirty="0"/>
            <a:t>: quando l'azienda utilizza l'atmosfera per comunicare messaggi o esprimere l'immagine desiderata ai propri clienti.</a:t>
          </a:r>
          <a:endParaRPr lang="en-US" sz="2000" kern="1200" dirty="0"/>
        </a:p>
      </dsp:txBody>
      <dsp:txXfrm>
        <a:off x="1242263" y="1344900"/>
        <a:ext cx="8877098" cy="1075553"/>
      </dsp:txXfrm>
    </dsp:sp>
    <dsp:sp modelId="{A5592A42-EFF1-4E39-A308-701E93E6E8EE}">
      <dsp:nvSpPr>
        <dsp:cNvPr id="0" name=""/>
        <dsp:cNvSpPr/>
      </dsp:nvSpPr>
      <dsp:spPr>
        <a:xfrm>
          <a:off x="0" y="2689342"/>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F53E4-C6E9-4C26-8DE7-6B77B6CFCCD2}">
      <dsp:nvSpPr>
        <dsp:cNvPr id="0" name=""/>
        <dsp:cNvSpPr/>
      </dsp:nvSpPr>
      <dsp:spPr>
        <a:xfrm>
          <a:off x="325354" y="2931341"/>
          <a:ext cx="591554" cy="591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26811-0D9D-4989-94D6-02E05F65CAAD}">
      <dsp:nvSpPr>
        <dsp:cNvPr id="0" name=""/>
        <dsp:cNvSpPr/>
      </dsp:nvSpPr>
      <dsp:spPr>
        <a:xfrm>
          <a:off x="1242263" y="2689342"/>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889000">
            <a:lnSpc>
              <a:spcPct val="90000"/>
            </a:lnSpc>
            <a:spcBef>
              <a:spcPct val="0"/>
            </a:spcBef>
            <a:spcAft>
              <a:spcPct val="35000"/>
            </a:spcAft>
            <a:buNone/>
          </a:pPr>
          <a:r>
            <a:rPr lang="it-IT" sz="2000" kern="1200" dirty="0"/>
            <a:t>Strumento per generare </a:t>
          </a:r>
          <a:r>
            <a:rPr lang="it-IT" sz="2000" b="1" kern="1200" dirty="0"/>
            <a:t>emozioni:</a:t>
          </a:r>
          <a:r>
            <a:rPr lang="it-IT" sz="2000" kern="1200" dirty="0"/>
            <a:t> quando l'azienda usa specifici stimoli sensoriali in grado di agire direttamente sulla sfera emotiva dei propri clienti.</a:t>
          </a:r>
          <a:endParaRPr lang="en-US" sz="2000" kern="1200" dirty="0"/>
        </a:p>
      </dsp:txBody>
      <dsp:txXfrm>
        <a:off x="1242263" y="2689342"/>
        <a:ext cx="8877098" cy="10755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DB37E-8964-45AB-BA5D-45FC22E73271}" type="datetimeFigureOut">
              <a:rPr lang="it-IT" smtClean="0"/>
              <a:t>18/03/2025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66421-41EC-4DD5-B0CF-3DB0DE68778F}" type="slidenum">
              <a:rPr lang="it-IT" smtClean="0"/>
              <a:t>‹N›</a:t>
            </a:fld>
            <a:endParaRPr lang="it-IT"/>
          </a:p>
        </p:txBody>
      </p:sp>
    </p:spTree>
    <p:extLst>
      <p:ext uri="{BB962C8B-B14F-4D97-AF65-F5344CB8AC3E}">
        <p14:creationId xmlns:p14="http://schemas.microsoft.com/office/powerpoint/2010/main" val="122049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18/03/2025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18/03/2025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18/03/2025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18/03/2025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16A60-169A-7BD7-0186-BED12286127C}"/>
              </a:ext>
            </a:extLst>
          </p:cNvPr>
          <p:cNvSpPr>
            <a:spLocks noGrp="1"/>
          </p:cNvSpPr>
          <p:nvPr>
            <p:ph type="ctrTitle"/>
          </p:nvPr>
        </p:nvSpPr>
        <p:spPr>
          <a:xfrm>
            <a:off x="1066800" y="1512202"/>
            <a:ext cx="10058400" cy="3566160"/>
          </a:xfrm>
        </p:spPr>
        <p:txBody>
          <a:bodyPr>
            <a:noAutofit/>
          </a:bodyPr>
          <a:lstStyle/>
          <a:p>
            <a:r>
              <a:rPr lang="it-IT" sz="6000" b="1" noProof="0" dirty="0">
                <a:solidFill>
                  <a:srgbClr val="FF0000"/>
                </a:solidFill>
                <a:effectLst/>
              </a:rPr>
              <a:t>Capitolo 8</a:t>
            </a:r>
            <a:br>
              <a:rPr lang="it-IT" sz="6000" b="1" noProof="0" dirty="0">
                <a:solidFill>
                  <a:srgbClr val="FF0000"/>
                </a:solidFill>
                <a:effectLst/>
              </a:rPr>
            </a:br>
            <a:br>
              <a:rPr lang="it-IT" sz="6000" b="1" dirty="0">
                <a:solidFill>
                  <a:srgbClr val="FF0000"/>
                </a:solidFill>
                <a:latin typeface="ProximaNova-Bold" panose="02000506030000020004" pitchFamily="50" charset="0"/>
              </a:rPr>
            </a:br>
            <a:r>
              <a:rPr lang="it-IT" sz="6000" b="1" dirty="0">
                <a:solidFill>
                  <a:srgbClr val="FF0000"/>
                </a:solidFill>
                <a:latin typeface="ProximaNova-Bold" panose="02000506030000020004" pitchFamily="50" charset="0"/>
              </a:rPr>
              <a:t>Il valore attraverso i servizi</a:t>
            </a:r>
            <a:br>
              <a:rPr lang="it-IT" sz="6000" dirty="0">
                <a:solidFill>
                  <a:srgbClr val="FF0000"/>
                </a:solidFill>
              </a:rPr>
            </a:br>
            <a:endParaRPr lang="it-IT" sz="6000" b="1" dirty="0">
              <a:solidFill>
                <a:srgbClr val="FF0000"/>
              </a:solidFill>
            </a:endParaRPr>
          </a:p>
        </p:txBody>
      </p:sp>
      <p:sp>
        <p:nvSpPr>
          <p:cNvPr id="3" name="Sottotitolo 2">
            <a:extLst>
              <a:ext uri="{FF2B5EF4-FFF2-40B4-BE49-F238E27FC236}">
                <a16:creationId xmlns:a16="http://schemas.microsoft.com/office/drawing/2014/main" id="{BC9DBFD2-DEC1-0B2C-29B2-91E2F1F3EC30}"/>
              </a:ext>
            </a:extLst>
          </p:cNvPr>
          <p:cNvSpPr>
            <a:spLocks noGrp="1"/>
          </p:cNvSpPr>
          <p:nvPr>
            <p:ph type="subTitle" idx="1"/>
          </p:nvPr>
        </p:nvSpPr>
        <p:spPr/>
        <p:txBody>
          <a:bodyPr/>
          <a:lstStyle/>
          <a:p>
            <a:endParaRPr lang="it-IT"/>
          </a:p>
        </p:txBody>
      </p:sp>
      <p:pic>
        <p:nvPicPr>
          <p:cNvPr id="4" name="Immagine 3" descr="Immagine che contiene testo, schermata, grafica, Policromia&#10;&#10;Descrizione generata automaticamente">
            <a:extLst>
              <a:ext uri="{FF2B5EF4-FFF2-40B4-BE49-F238E27FC236}">
                <a16:creationId xmlns:a16="http://schemas.microsoft.com/office/drawing/2014/main" id="{5C054707-4641-2003-C2EC-B0F47AC233AA}"/>
              </a:ext>
            </a:extLst>
          </p:cNvPr>
          <p:cNvPicPr>
            <a:picLocks noChangeAspect="1"/>
          </p:cNvPicPr>
          <p:nvPr/>
        </p:nvPicPr>
        <p:blipFill>
          <a:blip r:embed="rId2"/>
          <a:srcRect r="1" b="8784"/>
          <a:stretch/>
        </p:blipFill>
        <p:spPr>
          <a:xfrm>
            <a:off x="10838596" y="0"/>
            <a:ext cx="1385124" cy="1779639"/>
          </a:xfrm>
          <a:prstGeom prst="rect">
            <a:avLst/>
          </a:prstGeom>
        </p:spPr>
      </p:pic>
    </p:spTree>
    <p:extLst>
      <p:ext uri="{BB962C8B-B14F-4D97-AF65-F5344CB8AC3E}">
        <p14:creationId xmlns:p14="http://schemas.microsoft.com/office/powerpoint/2010/main" val="18404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CasellaDiTesto 2">
            <a:extLst>
              <a:ext uri="{FF2B5EF4-FFF2-40B4-BE49-F238E27FC236}">
                <a16:creationId xmlns:a16="http://schemas.microsoft.com/office/drawing/2014/main" id="{FD306B03-2623-36D9-0C4E-4FFEED5CE974}"/>
              </a:ext>
            </a:extLst>
          </p:cNvPr>
          <p:cNvGraphicFramePr/>
          <p:nvPr>
            <p:extLst>
              <p:ext uri="{D42A27DB-BD31-4B8C-83A1-F6EECF244321}">
                <p14:modId xmlns:p14="http://schemas.microsoft.com/office/powerpoint/2010/main" val="236513609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416670DE-4120-A85D-6E7F-DE18BF6369DD}"/>
              </a:ext>
            </a:extLst>
          </p:cNvPr>
          <p:cNvSpPr txBox="1"/>
          <p:nvPr/>
        </p:nvSpPr>
        <p:spPr>
          <a:xfrm>
            <a:off x="162093" y="2690861"/>
            <a:ext cx="3791189" cy="1569660"/>
          </a:xfrm>
          <a:prstGeom prst="rect">
            <a:avLst/>
          </a:prstGeom>
          <a:noFill/>
        </p:spPr>
        <p:txBody>
          <a:bodyPr wrap="square">
            <a:spAutoFit/>
          </a:bodyPr>
          <a:lstStyle/>
          <a:p>
            <a:pPr algn="ctr"/>
            <a:r>
              <a:rPr lang="it-IT" sz="2400" dirty="0"/>
              <a:t>Al </a:t>
            </a:r>
            <a:r>
              <a:rPr lang="it-IT" sz="2400" dirty="0" err="1"/>
              <a:t>servicescape</a:t>
            </a:r>
            <a:r>
              <a:rPr lang="it-IT" sz="2400" dirty="0"/>
              <a:t> vengono tradizionalmente attribuiti quattro principali ruoli strategici:</a:t>
            </a:r>
          </a:p>
        </p:txBody>
      </p:sp>
    </p:spTree>
    <p:extLst>
      <p:ext uri="{BB962C8B-B14F-4D97-AF65-F5344CB8AC3E}">
        <p14:creationId xmlns:p14="http://schemas.microsoft.com/office/powerpoint/2010/main" val="74266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Immagine che contiene tessuto&#10;&#10;Descrizione generata automaticamente">
            <a:extLst>
              <a:ext uri="{FF2B5EF4-FFF2-40B4-BE49-F238E27FC236}">
                <a16:creationId xmlns:a16="http://schemas.microsoft.com/office/drawing/2014/main" id="{3C7304DC-F7DB-0B73-F61D-5740AF01D5DA}"/>
              </a:ext>
            </a:extLst>
          </p:cNvPr>
          <p:cNvPicPr>
            <a:picLocks noChangeAspect="1"/>
          </p:cNvPicPr>
          <p:nvPr/>
        </p:nvPicPr>
        <p:blipFill>
          <a:blip r:embed="rId2"/>
          <a:srcRect l="24463" r="29979" b="2"/>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24836E29-E1A1-E8B2-6337-6F01E215B8F1}"/>
              </a:ext>
            </a:extLst>
          </p:cNvPr>
          <p:cNvSpPr txBox="1"/>
          <p:nvPr/>
        </p:nvSpPr>
        <p:spPr>
          <a:xfrm>
            <a:off x="5181601" y="2198914"/>
            <a:ext cx="6368142" cy="3670180"/>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Il </a:t>
            </a:r>
            <a:r>
              <a:rPr lang="en-US" sz="2000" dirty="0" err="1">
                <a:solidFill>
                  <a:schemeClr val="tx1">
                    <a:lumMod val="75000"/>
                    <a:lumOff val="25000"/>
                  </a:schemeClr>
                </a:solidFill>
              </a:rPr>
              <a:t>servicescape</a:t>
            </a:r>
            <a:r>
              <a:rPr lang="en-US" sz="2000" dirty="0">
                <a:solidFill>
                  <a:schemeClr val="tx1">
                    <a:lumMod val="75000"/>
                    <a:lumOff val="25000"/>
                  </a:schemeClr>
                </a:solidFill>
              </a:rPr>
              <a:t> </a:t>
            </a:r>
            <a:r>
              <a:rPr lang="en-US" sz="2000" dirty="0" err="1">
                <a:solidFill>
                  <a:schemeClr val="tx1">
                    <a:lumMod val="75000"/>
                    <a:lumOff val="25000"/>
                  </a:schemeClr>
                </a:solidFill>
              </a:rPr>
              <a:t>rappresenta</a:t>
            </a:r>
            <a:r>
              <a:rPr lang="en-US" sz="2000" dirty="0">
                <a:solidFill>
                  <a:schemeClr val="tx1">
                    <a:lumMod val="75000"/>
                    <a:lumOff val="25000"/>
                  </a:schemeClr>
                </a:solidFill>
              </a:rPr>
              <a:t> un </a:t>
            </a:r>
            <a:r>
              <a:rPr lang="en-US" sz="2000" dirty="0" err="1">
                <a:solidFill>
                  <a:schemeClr val="tx1">
                    <a:lumMod val="75000"/>
                    <a:lumOff val="25000"/>
                  </a:schemeClr>
                </a:solidFill>
              </a:rPr>
              <a:t>importante</a:t>
            </a:r>
            <a:r>
              <a:rPr lang="en-US" sz="2000" dirty="0">
                <a:solidFill>
                  <a:schemeClr val="tx1">
                    <a:lumMod val="75000"/>
                    <a:lumOff val="25000"/>
                  </a:schemeClr>
                </a:solidFill>
              </a:rPr>
              <a:t> </a:t>
            </a:r>
            <a:r>
              <a:rPr lang="en-US" sz="2000" dirty="0" err="1">
                <a:solidFill>
                  <a:schemeClr val="tx1">
                    <a:lumMod val="75000"/>
                    <a:lumOff val="25000"/>
                  </a:schemeClr>
                </a:solidFill>
                <a:effectLst>
                  <a:outerShdw blurRad="38100" dist="38100" dir="2700000" algn="tl">
                    <a:srgbClr val="000000">
                      <a:alpha val="43137"/>
                    </a:srgbClr>
                  </a:outerShdw>
                </a:effectLst>
              </a:rPr>
              <a:t>strumento</a:t>
            </a:r>
            <a:r>
              <a:rPr lang="en-US" sz="2000" dirty="0">
                <a:solidFill>
                  <a:schemeClr val="tx1">
                    <a:lumMod val="75000"/>
                    <a:lumOff val="25000"/>
                  </a:schemeClr>
                </a:solidFill>
                <a:effectLst>
                  <a:outerShdw blurRad="38100" dist="38100" dir="2700000" algn="tl">
                    <a:srgbClr val="000000">
                      <a:alpha val="43137"/>
                    </a:srgbClr>
                  </a:outerShdw>
                </a:effectLst>
              </a:rPr>
              <a:t> di </a:t>
            </a:r>
            <a:r>
              <a:rPr lang="en-US" sz="2000" dirty="0" err="1">
                <a:solidFill>
                  <a:schemeClr val="tx1">
                    <a:lumMod val="75000"/>
                    <a:lumOff val="25000"/>
                  </a:schemeClr>
                </a:solidFill>
                <a:effectLst>
                  <a:outerShdw blurRad="38100" dist="38100" dir="2700000" algn="tl">
                    <a:srgbClr val="000000">
                      <a:alpha val="43137"/>
                    </a:srgbClr>
                  </a:outerShdw>
                </a:effectLst>
              </a:rPr>
              <a:t>comunicazione</a:t>
            </a:r>
            <a:r>
              <a:rPr lang="en-US" sz="2000" dirty="0">
                <a:solidFill>
                  <a:schemeClr val="tx1">
                    <a:lumMod val="75000"/>
                    <a:lumOff val="25000"/>
                  </a:schemeClr>
                </a:solidFill>
              </a:rPr>
              <a:t> </a:t>
            </a:r>
            <a:r>
              <a:rPr lang="en-US" sz="2000" dirty="0" err="1">
                <a:solidFill>
                  <a:schemeClr val="tx1">
                    <a:lumMod val="75000"/>
                    <a:lumOff val="25000"/>
                  </a:schemeClr>
                </a:solidFill>
              </a:rPr>
              <a:t>tra</a:t>
            </a:r>
            <a:r>
              <a:rPr lang="en-US" sz="2000" dirty="0">
                <a:solidFill>
                  <a:schemeClr val="tx1">
                    <a:lumMod val="75000"/>
                    <a:lumOff val="25000"/>
                  </a:schemeClr>
                </a:solidFill>
              </a:rPr>
              <a:t> </a:t>
            </a:r>
            <a:r>
              <a:rPr lang="en-US" sz="2000" i="1" u="sng" dirty="0" err="1">
                <a:solidFill>
                  <a:schemeClr val="tx1">
                    <a:lumMod val="75000"/>
                    <a:lumOff val="25000"/>
                  </a:schemeClr>
                </a:solidFill>
              </a:rPr>
              <a:t>azienda</a:t>
            </a:r>
            <a:r>
              <a:rPr lang="en-US" sz="2000" dirty="0">
                <a:solidFill>
                  <a:schemeClr val="tx1">
                    <a:lumMod val="75000"/>
                    <a:lumOff val="25000"/>
                  </a:schemeClr>
                </a:solidFill>
              </a:rPr>
              <a:t> e </a:t>
            </a:r>
            <a:r>
              <a:rPr lang="en-US" sz="2000" dirty="0" err="1">
                <a:solidFill>
                  <a:schemeClr val="tx1">
                    <a:lumMod val="75000"/>
                    <a:lumOff val="25000"/>
                  </a:schemeClr>
                </a:solidFill>
              </a:rPr>
              <a:t>cliente</a:t>
            </a:r>
            <a:r>
              <a:rPr lang="en-US" sz="2000" dirty="0">
                <a:solidFill>
                  <a:schemeClr val="tx1">
                    <a:lumMod val="75000"/>
                    <a:lumOff val="25000"/>
                  </a:schemeClr>
                </a:solidFill>
              </a:rPr>
              <a:t>, in </a:t>
            </a:r>
            <a:r>
              <a:rPr lang="en-US" sz="2000" dirty="0" err="1">
                <a:solidFill>
                  <a:schemeClr val="tx1">
                    <a:lumMod val="75000"/>
                    <a:lumOff val="25000"/>
                  </a:schemeClr>
                </a:solidFill>
              </a:rPr>
              <a:t>grado</a:t>
            </a:r>
            <a:r>
              <a:rPr lang="en-US" sz="2000" dirty="0">
                <a:solidFill>
                  <a:schemeClr val="tx1">
                    <a:lumMod val="75000"/>
                    <a:lumOff val="25000"/>
                  </a:schemeClr>
                </a:solidFill>
              </a:rPr>
              <a:t> </a:t>
            </a:r>
            <a:r>
              <a:rPr lang="en-US" sz="2000" dirty="0" err="1">
                <a:solidFill>
                  <a:schemeClr val="tx1">
                    <a:lumMod val="75000"/>
                    <a:lumOff val="25000"/>
                  </a:schemeClr>
                </a:solidFill>
              </a:rPr>
              <a:t>d'influenzare</a:t>
            </a:r>
            <a:r>
              <a:rPr lang="en-US" sz="2000" dirty="0">
                <a:solidFill>
                  <a:schemeClr val="tx1">
                    <a:lumMod val="75000"/>
                    <a:lumOff val="25000"/>
                  </a:schemeClr>
                </a:solidFill>
              </a:rPr>
              <a:t>, in </a:t>
            </a:r>
            <a:r>
              <a:rPr lang="en-US" sz="2000" dirty="0" err="1">
                <a:solidFill>
                  <a:schemeClr val="tx1">
                    <a:lumMod val="75000"/>
                    <a:lumOff val="25000"/>
                  </a:schemeClr>
                </a:solidFill>
              </a:rPr>
              <a:t>maniera</a:t>
            </a:r>
            <a:r>
              <a:rPr lang="en-US" sz="2000" dirty="0">
                <a:solidFill>
                  <a:schemeClr val="tx1">
                    <a:lumMod val="75000"/>
                    <a:lumOff val="25000"/>
                  </a:schemeClr>
                </a:solidFill>
              </a:rPr>
              <a:t> </a:t>
            </a:r>
            <a:r>
              <a:rPr lang="en-US" sz="2000" dirty="0" err="1">
                <a:solidFill>
                  <a:schemeClr val="tx1">
                    <a:lumMod val="75000"/>
                    <a:lumOff val="25000"/>
                  </a:schemeClr>
                </a:solidFill>
              </a:rPr>
              <a:t>spesso</a:t>
            </a:r>
            <a:r>
              <a:rPr lang="en-US" sz="2000" dirty="0">
                <a:solidFill>
                  <a:schemeClr val="tx1">
                    <a:lumMod val="75000"/>
                    <a:lumOff val="25000"/>
                  </a:schemeClr>
                </a:solidFill>
              </a:rPr>
              <a:t> </a:t>
            </a:r>
            <a:r>
              <a:rPr lang="en-US" sz="2000" dirty="0" err="1">
                <a:solidFill>
                  <a:schemeClr val="tx1">
                    <a:lumMod val="75000"/>
                    <a:lumOff val="25000"/>
                  </a:schemeClr>
                </a:solidFill>
              </a:rPr>
              <a:t>determinante</a:t>
            </a:r>
            <a:r>
              <a:rPr lang="en-US" sz="2000" dirty="0">
                <a:solidFill>
                  <a:schemeClr val="tx1">
                    <a:lumMod val="75000"/>
                    <a:lumOff val="25000"/>
                  </a:schemeClr>
                </a:solidFill>
              </a:rPr>
              <a:t>, le </a:t>
            </a:r>
            <a:r>
              <a:rPr lang="en-US" sz="2000" dirty="0" err="1">
                <a:solidFill>
                  <a:schemeClr val="tx1">
                    <a:lumMod val="75000"/>
                    <a:lumOff val="25000"/>
                  </a:schemeClr>
                </a:solidFill>
              </a:rPr>
              <a:t>aspettative</a:t>
            </a:r>
            <a:r>
              <a:rPr lang="en-US" sz="2000" dirty="0">
                <a:solidFill>
                  <a:schemeClr val="tx1">
                    <a:lumMod val="75000"/>
                    <a:lumOff val="25000"/>
                  </a:schemeClr>
                </a:solidFill>
              </a:rPr>
              <a:t> </a:t>
            </a:r>
            <a:r>
              <a:rPr lang="en-US" sz="2000" dirty="0" err="1">
                <a:solidFill>
                  <a:schemeClr val="tx1">
                    <a:lumMod val="75000"/>
                    <a:lumOff val="25000"/>
                  </a:schemeClr>
                </a:solidFill>
              </a:rPr>
              <a:t>dei</a:t>
            </a:r>
            <a:r>
              <a:rPr lang="en-US" sz="2000" dirty="0">
                <a:solidFill>
                  <a:schemeClr val="tx1">
                    <a:lumMod val="75000"/>
                    <a:lumOff val="25000"/>
                  </a:schemeClr>
                </a:solidFill>
              </a:rPr>
              <a:t> </a:t>
            </a:r>
            <a:r>
              <a:rPr lang="en-US" sz="2000" dirty="0" err="1">
                <a:solidFill>
                  <a:schemeClr val="tx1">
                    <a:lumMod val="75000"/>
                    <a:lumOff val="25000"/>
                  </a:schemeClr>
                </a:solidFill>
              </a:rPr>
              <a:t>consumatori</a:t>
            </a:r>
            <a:r>
              <a:rPr lang="en-US" sz="2000" dirty="0">
                <a:solidFill>
                  <a:schemeClr val="tx1">
                    <a:lumMod val="75000"/>
                    <a:lumOff val="25000"/>
                  </a:schemeClr>
                </a:solidFill>
              </a:rPr>
              <a:t>, le loro </a:t>
            </a:r>
            <a:r>
              <a:rPr lang="en-US" sz="2000" dirty="0" err="1">
                <a:solidFill>
                  <a:schemeClr val="tx1">
                    <a:lumMod val="75000"/>
                    <a:lumOff val="25000"/>
                  </a:schemeClr>
                </a:solidFill>
              </a:rPr>
              <a:t>percezioni</a:t>
            </a:r>
            <a:r>
              <a:rPr lang="en-US" sz="2000" dirty="0">
                <a:solidFill>
                  <a:schemeClr val="tx1">
                    <a:lumMod val="75000"/>
                    <a:lumOff val="25000"/>
                  </a:schemeClr>
                </a:solidFill>
              </a:rPr>
              <a:t>, </a:t>
            </a:r>
            <a:r>
              <a:rPr lang="en-US" sz="2000" dirty="0" err="1">
                <a:solidFill>
                  <a:schemeClr val="tx1">
                    <a:lumMod val="75000"/>
                    <a:lumOff val="25000"/>
                  </a:schemeClr>
                </a:solidFill>
              </a:rPr>
              <a:t>nonché</a:t>
            </a:r>
            <a:r>
              <a:rPr lang="en-US" sz="2000" dirty="0">
                <a:solidFill>
                  <a:schemeClr val="tx1">
                    <a:lumMod val="75000"/>
                    <a:lumOff val="25000"/>
                  </a:schemeClr>
                </a:solidFill>
              </a:rPr>
              <a:t> il </a:t>
            </a:r>
            <a:r>
              <a:rPr lang="en-US" sz="2000" i="1" dirty="0">
                <a:solidFill>
                  <a:schemeClr val="tx1">
                    <a:lumMod val="75000"/>
                    <a:lumOff val="25000"/>
                  </a:schemeClr>
                </a:solidFill>
              </a:rPr>
              <a:t>loro generale </a:t>
            </a:r>
            <a:r>
              <a:rPr lang="en-US" sz="2000" i="1" dirty="0" err="1">
                <a:solidFill>
                  <a:schemeClr val="tx1">
                    <a:lumMod val="75000"/>
                    <a:lumOff val="25000"/>
                  </a:schemeClr>
                </a:solidFill>
              </a:rPr>
              <a:t>livello</a:t>
            </a:r>
            <a:r>
              <a:rPr lang="en-US" sz="2000" i="1" dirty="0">
                <a:solidFill>
                  <a:schemeClr val="tx1">
                    <a:lumMod val="75000"/>
                    <a:lumOff val="25000"/>
                  </a:schemeClr>
                </a:solidFill>
              </a:rPr>
              <a:t> di </a:t>
            </a:r>
            <a:r>
              <a:rPr lang="en-US" sz="2000" i="1" dirty="0" err="1">
                <a:solidFill>
                  <a:schemeClr val="tx1">
                    <a:lumMod val="75000"/>
                    <a:lumOff val="25000"/>
                  </a:schemeClr>
                </a:solidFill>
              </a:rPr>
              <a:t>soddisfazione</a:t>
            </a:r>
            <a:r>
              <a:rPr lang="en-US" sz="2000" dirty="0">
                <a:solidFill>
                  <a:schemeClr val="tx1">
                    <a:lumMod val="75000"/>
                    <a:lumOff val="25000"/>
                  </a:schemeClr>
                </a:solidFill>
              </a:rPr>
              <a:t>. </a:t>
            </a:r>
            <a:r>
              <a:rPr lang="en-US" sz="2000" dirty="0" err="1">
                <a:solidFill>
                  <a:schemeClr val="tx1">
                    <a:lumMod val="75000"/>
                    <a:lumOff val="25000"/>
                  </a:schemeClr>
                </a:solidFill>
              </a:rPr>
              <a:t>Pertanto</a:t>
            </a:r>
            <a:r>
              <a:rPr lang="en-US" sz="2000" dirty="0">
                <a:solidFill>
                  <a:schemeClr val="tx1">
                    <a:lumMod val="75000"/>
                    <a:lumOff val="25000"/>
                  </a:schemeClr>
                </a:solidFill>
              </a:rPr>
              <a:t>, il </a:t>
            </a:r>
            <a:r>
              <a:rPr lang="en-US" sz="2000" dirty="0" err="1">
                <a:solidFill>
                  <a:schemeClr val="tx1">
                    <a:lumMod val="75000"/>
                    <a:lumOff val="25000"/>
                  </a:schemeClr>
                </a:solidFill>
              </a:rPr>
              <a:t>servicescape</a:t>
            </a:r>
            <a:r>
              <a:rPr lang="en-US" sz="2000" dirty="0">
                <a:solidFill>
                  <a:schemeClr val="tx1">
                    <a:lumMod val="75000"/>
                    <a:lumOff val="25000"/>
                  </a:schemeClr>
                </a:solidFill>
              </a:rPr>
              <a:t> </a:t>
            </a:r>
            <a:r>
              <a:rPr lang="en-US" sz="2000" dirty="0" err="1">
                <a:solidFill>
                  <a:schemeClr val="tx1">
                    <a:lumMod val="75000"/>
                    <a:lumOff val="25000"/>
                  </a:schemeClr>
                </a:solidFill>
              </a:rPr>
              <a:t>viene</a:t>
            </a:r>
            <a:r>
              <a:rPr lang="en-US" sz="2000" dirty="0">
                <a:solidFill>
                  <a:schemeClr val="tx1">
                    <a:lumMod val="75000"/>
                    <a:lumOff val="25000"/>
                  </a:schemeClr>
                </a:solidFill>
              </a:rPr>
              <a:t> visto come </a:t>
            </a:r>
            <a:r>
              <a:rPr lang="en-US" sz="2000" dirty="0" err="1">
                <a:solidFill>
                  <a:schemeClr val="tx1">
                    <a:lumMod val="75000"/>
                    <a:lumOff val="25000"/>
                  </a:schemeClr>
                </a:solidFill>
              </a:rPr>
              <a:t>parte</a:t>
            </a:r>
            <a:r>
              <a:rPr lang="en-US" sz="2000" dirty="0">
                <a:solidFill>
                  <a:schemeClr val="tx1">
                    <a:lumMod val="75000"/>
                    <a:lumOff val="25000"/>
                  </a:schemeClr>
                </a:solidFill>
              </a:rPr>
              <a:t> </a:t>
            </a:r>
            <a:r>
              <a:rPr lang="en-US" sz="2000" dirty="0" err="1">
                <a:solidFill>
                  <a:schemeClr val="tx1">
                    <a:lumMod val="75000"/>
                    <a:lumOff val="25000"/>
                  </a:schemeClr>
                </a:solidFill>
              </a:rPr>
              <a:t>integrante</a:t>
            </a:r>
            <a:r>
              <a:rPr lang="en-US" sz="2000" dirty="0">
                <a:solidFill>
                  <a:schemeClr val="tx1">
                    <a:lumMod val="75000"/>
                    <a:lumOff val="25000"/>
                  </a:schemeClr>
                </a:solidFill>
              </a:rPr>
              <a:t> del </a:t>
            </a:r>
            <a:r>
              <a:rPr lang="en-US" sz="2000" dirty="0" err="1">
                <a:solidFill>
                  <a:schemeClr val="tx1">
                    <a:lumMod val="75000"/>
                    <a:lumOff val="25000"/>
                  </a:schemeClr>
                </a:solidFill>
              </a:rPr>
              <a:t>servizio</a:t>
            </a:r>
            <a:r>
              <a:rPr lang="en-US" sz="2000" dirty="0">
                <a:solidFill>
                  <a:schemeClr val="tx1">
                    <a:lumMod val="75000"/>
                    <a:lumOff val="25000"/>
                  </a:schemeClr>
                </a:solidFill>
              </a:rPr>
              <a:t> </a:t>
            </a:r>
            <a:r>
              <a:rPr lang="en-US" sz="2000" dirty="0" err="1">
                <a:solidFill>
                  <a:schemeClr val="tx1">
                    <a:lumMod val="75000"/>
                    <a:lumOff val="25000"/>
                  </a:schemeClr>
                </a:solidFill>
              </a:rPr>
              <a:t>stesso</a:t>
            </a:r>
            <a:r>
              <a:rPr lang="en-US" sz="2000" dirty="0">
                <a:solidFill>
                  <a:schemeClr val="tx1">
                    <a:lumMod val="75000"/>
                    <a:lumOff val="25000"/>
                  </a:schemeClr>
                </a:solidFill>
              </a:rPr>
              <a:t>.</a:t>
            </a:r>
          </a:p>
        </p:txBody>
      </p:sp>
    </p:spTree>
    <p:extLst>
      <p:ext uri="{BB962C8B-B14F-4D97-AF65-F5344CB8AC3E}">
        <p14:creationId xmlns:p14="http://schemas.microsoft.com/office/powerpoint/2010/main" val="383473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760AF-E5A0-88BD-8337-0E5EAC4C5645}"/>
              </a:ext>
            </a:extLst>
          </p:cNvPr>
          <p:cNvSpPr>
            <a:spLocks noGrp="1"/>
          </p:cNvSpPr>
          <p:nvPr>
            <p:ph type="title"/>
          </p:nvPr>
        </p:nvSpPr>
        <p:spPr/>
        <p:txBody>
          <a:bodyPr/>
          <a:lstStyle/>
          <a:p>
            <a:pPr algn="ctr"/>
            <a:r>
              <a:rPr lang="it-IT" b="1" dirty="0">
                <a:solidFill>
                  <a:schemeClr val="accent1"/>
                </a:solidFill>
              </a:rPr>
              <a:t>Il modello di </a:t>
            </a:r>
            <a:r>
              <a:rPr lang="it-IT" b="1" dirty="0" err="1">
                <a:solidFill>
                  <a:schemeClr val="accent1"/>
                </a:solidFill>
              </a:rPr>
              <a:t>Kotler</a:t>
            </a:r>
            <a:endParaRPr lang="it-IT" b="1" dirty="0">
              <a:solidFill>
                <a:schemeClr val="accent1"/>
              </a:solidFill>
            </a:endParaRPr>
          </a:p>
        </p:txBody>
      </p:sp>
      <p:sp>
        <p:nvSpPr>
          <p:cNvPr id="3" name="Segnaposto contenuto 2">
            <a:extLst>
              <a:ext uri="{FF2B5EF4-FFF2-40B4-BE49-F238E27FC236}">
                <a16:creationId xmlns:a16="http://schemas.microsoft.com/office/drawing/2014/main" id="{DEEA65AC-3B1B-8B42-850C-D856DC9CA7EF}"/>
              </a:ext>
            </a:extLst>
          </p:cNvPr>
          <p:cNvSpPr>
            <a:spLocks noGrp="1"/>
          </p:cNvSpPr>
          <p:nvPr>
            <p:ph idx="1"/>
          </p:nvPr>
        </p:nvSpPr>
        <p:spPr/>
        <p:txBody>
          <a:bodyPr>
            <a:normAutofit/>
          </a:bodyPr>
          <a:lstStyle/>
          <a:p>
            <a:pPr algn="ctr"/>
            <a:r>
              <a:rPr lang="it-IT" dirty="0"/>
              <a:t>A metà degli anni Settanta, Philip </a:t>
            </a:r>
            <a:r>
              <a:rPr lang="it-IT" dirty="0" err="1"/>
              <a:t>Kotler</a:t>
            </a:r>
            <a:r>
              <a:rPr lang="it-IT" dirty="0"/>
              <a:t> - tra i massimi esperti mondiali di marketing management – introdusse il </a:t>
            </a:r>
            <a:r>
              <a:rPr lang="it-IT" u="sng" dirty="0"/>
              <a:t>concetto di atmosfera</a:t>
            </a:r>
            <a:r>
              <a:rPr lang="it-IT" dirty="0"/>
              <a:t> (</a:t>
            </a:r>
            <a:r>
              <a:rPr lang="it-IT" dirty="0" err="1">
                <a:solidFill>
                  <a:schemeClr val="accent1"/>
                </a:solidFill>
                <a:effectLst>
                  <a:outerShdw blurRad="38100" dist="38100" dir="2700000" algn="tl">
                    <a:srgbClr val="000000">
                      <a:alpha val="43137"/>
                    </a:srgbClr>
                  </a:outerShdw>
                </a:effectLst>
              </a:rPr>
              <a:t>atmospheric</a:t>
            </a:r>
            <a:r>
              <a:rPr lang="it-IT" dirty="0"/>
              <a:t>). </a:t>
            </a:r>
          </a:p>
          <a:p>
            <a:pPr algn="ctr"/>
            <a:endParaRPr lang="it-IT" dirty="0"/>
          </a:p>
          <a:p>
            <a:pPr algn="ctr"/>
            <a:r>
              <a:rPr lang="it-IT" dirty="0"/>
              <a:t>Deriva dal presupposto che le decisioni di acquisto dei consumatori si verificano in relazione alle caratteristiche di </a:t>
            </a:r>
            <a:r>
              <a:rPr lang="it-IT" b="1" dirty="0"/>
              <a:t>"prodotto totale", </a:t>
            </a:r>
            <a:r>
              <a:rPr lang="it-IT" dirty="0"/>
              <a:t>ovvero composto non solo dagli </a:t>
            </a:r>
            <a:r>
              <a:rPr lang="it-IT" u="sng" dirty="0"/>
              <a:t>aspetti intangibili                           </a:t>
            </a:r>
            <a:r>
              <a:rPr lang="it-IT" dirty="0"/>
              <a:t>(quali, oltre al servizio di base, tra gli altri, garanzie, pub-</a:t>
            </a:r>
            <a:r>
              <a:rPr lang="it-IT" dirty="0" err="1"/>
              <a:t>blicità</a:t>
            </a:r>
            <a:r>
              <a:rPr lang="it-IT" dirty="0"/>
              <a:t>, finanziamenti ecc.), ma anche dalla </a:t>
            </a:r>
            <a:r>
              <a:rPr lang="it-IT" u="sng" dirty="0">
                <a:effectLst>
                  <a:outerShdw blurRad="38100" dist="38100" dir="2700000" algn="tl">
                    <a:srgbClr val="000000">
                      <a:alpha val="43137"/>
                    </a:srgbClr>
                  </a:outerShdw>
                </a:effectLst>
              </a:rPr>
              <a:t>relativa componente tangibile</a:t>
            </a:r>
            <a:r>
              <a:rPr lang="it-IT" dirty="0"/>
              <a:t>. </a:t>
            </a:r>
          </a:p>
          <a:p>
            <a:pPr algn="ctr"/>
            <a:r>
              <a:rPr lang="it-IT" dirty="0"/>
              <a:t>In tal senso, l'atmosfera in cui questo "prodotto totale" viene acquistato o con-</a:t>
            </a:r>
            <a:r>
              <a:rPr lang="it-IT" dirty="0" err="1"/>
              <a:t>sumatorappresenta</a:t>
            </a:r>
            <a:r>
              <a:rPr lang="it-IT" dirty="0"/>
              <a:t> una delle caratteristiche più importanti nel determinare le scelte d'acquisto del consumatore. </a:t>
            </a:r>
          </a:p>
        </p:txBody>
      </p:sp>
      <p:cxnSp>
        <p:nvCxnSpPr>
          <p:cNvPr id="5" name="Connettore 2 4">
            <a:extLst>
              <a:ext uri="{FF2B5EF4-FFF2-40B4-BE49-F238E27FC236}">
                <a16:creationId xmlns:a16="http://schemas.microsoft.com/office/drawing/2014/main" id="{B2ACFBA2-A69E-5C78-04E9-AA6FE848461C}"/>
              </a:ext>
            </a:extLst>
          </p:cNvPr>
          <p:cNvCxnSpPr>
            <a:cxnSpLocks/>
          </p:cNvCxnSpPr>
          <p:nvPr/>
        </p:nvCxnSpPr>
        <p:spPr>
          <a:xfrm>
            <a:off x="6096000" y="2458065"/>
            <a:ext cx="0" cy="501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3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CasellaDiTesto 2">
            <a:extLst>
              <a:ext uri="{FF2B5EF4-FFF2-40B4-BE49-F238E27FC236}">
                <a16:creationId xmlns:a16="http://schemas.microsoft.com/office/drawing/2014/main" id="{0DD47E81-3DCD-6090-0BCC-B3BB39F5C591}"/>
              </a:ext>
            </a:extLst>
          </p:cNvPr>
          <p:cNvGraphicFramePr/>
          <p:nvPr>
            <p:extLst>
              <p:ext uri="{D42A27DB-BD31-4B8C-83A1-F6EECF244321}">
                <p14:modId xmlns:p14="http://schemas.microsoft.com/office/powerpoint/2010/main" val="213936937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B9D95142-BFA3-4466-31DD-C1CF98712A3B}"/>
              </a:ext>
            </a:extLst>
          </p:cNvPr>
          <p:cNvSpPr txBox="1"/>
          <p:nvPr/>
        </p:nvSpPr>
        <p:spPr>
          <a:xfrm>
            <a:off x="446200" y="2587556"/>
            <a:ext cx="3274979" cy="1754326"/>
          </a:xfrm>
          <a:prstGeom prst="rect">
            <a:avLst/>
          </a:prstGeom>
          <a:noFill/>
        </p:spPr>
        <p:txBody>
          <a:bodyPr wrap="square">
            <a:spAutoFit/>
          </a:bodyPr>
          <a:lstStyle/>
          <a:p>
            <a:pPr algn="ctr"/>
            <a:r>
              <a:rPr lang="it-IT" dirty="0"/>
              <a:t>Nel proprio modello, </a:t>
            </a:r>
            <a:r>
              <a:rPr lang="it-IT" dirty="0" err="1"/>
              <a:t>Kotler</a:t>
            </a:r>
            <a:r>
              <a:rPr lang="it-IT" dirty="0"/>
              <a:t> si concentra sugli </a:t>
            </a:r>
            <a:r>
              <a:rPr lang="it-IT" dirty="0">
                <a:effectLst>
                  <a:outerShdw blurRad="38100" dist="38100" dir="2700000" algn="tl">
                    <a:srgbClr val="000000">
                      <a:alpha val="43137"/>
                    </a:srgbClr>
                  </a:outerShdw>
                </a:effectLst>
              </a:rPr>
              <a:t>stimoli</a:t>
            </a:r>
            <a:r>
              <a:rPr lang="it-IT" dirty="0"/>
              <a:t> che possono derivare dall'atmosfera, i quali vengono percepiti dai clienti attraverso </a:t>
            </a:r>
            <a:r>
              <a:rPr lang="it-IT" b="1" dirty="0"/>
              <a:t>quattro principali canali sensoriali:</a:t>
            </a:r>
          </a:p>
        </p:txBody>
      </p:sp>
    </p:spTree>
    <p:extLst>
      <p:ext uri="{BB962C8B-B14F-4D97-AF65-F5344CB8AC3E}">
        <p14:creationId xmlns:p14="http://schemas.microsoft.com/office/powerpoint/2010/main" val="17386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5" name="Rectangle 14">
            <a:extLst>
              <a:ext uri="{FF2B5EF4-FFF2-40B4-BE49-F238E27FC236}">
                <a16:creationId xmlns:a16="http://schemas.microsoft.com/office/drawing/2014/main" id="{1B82DEB0-A14C-4282-BF74-65BC353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graphicFrame>
        <p:nvGraphicFramePr>
          <p:cNvPr id="5" name="CasellaDiTesto 2">
            <a:extLst>
              <a:ext uri="{FF2B5EF4-FFF2-40B4-BE49-F238E27FC236}">
                <a16:creationId xmlns:a16="http://schemas.microsoft.com/office/drawing/2014/main" id="{ACD73F23-60FC-C8B5-758B-5C26E611B988}"/>
              </a:ext>
            </a:extLst>
          </p:cNvPr>
          <p:cNvGraphicFramePr/>
          <p:nvPr>
            <p:extLst>
              <p:ext uri="{D42A27DB-BD31-4B8C-83A1-F6EECF244321}">
                <p14:modId xmlns:p14="http://schemas.microsoft.com/office/powerpoint/2010/main" val="1031978121"/>
              </p:ext>
            </p:extLst>
          </p:nvPr>
        </p:nvGraphicFramePr>
        <p:xfrm>
          <a:off x="1193532" y="2278624"/>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a:extLst>
              <a:ext uri="{FF2B5EF4-FFF2-40B4-BE49-F238E27FC236}">
                <a16:creationId xmlns:a16="http://schemas.microsoft.com/office/drawing/2014/main" id="{687454F0-BDA6-8549-B6E1-49E7C5034D82}"/>
              </a:ext>
            </a:extLst>
          </p:cNvPr>
          <p:cNvSpPr txBox="1"/>
          <p:nvPr/>
        </p:nvSpPr>
        <p:spPr>
          <a:xfrm>
            <a:off x="2786923" y="843124"/>
            <a:ext cx="6932580" cy="707886"/>
          </a:xfrm>
          <a:prstGeom prst="rect">
            <a:avLst/>
          </a:prstGeom>
          <a:noFill/>
        </p:spPr>
        <p:txBody>
          <a:bodyPr wrap="square">
            <a:spAutoFit/>
          </a:bodyPr>
          <a:lstStyle/>
          <a:p>
            <a:pPr algn="ctr"/>
            <a:r>
              <a:rPr lang="it-IT" sz="2000" dirty="0"/>
              <a:t>L'atmosfera, inoltre, potrebbe essere pianificata e utilizzata con </a:t>
            </a:r>
            <a:r>
              <a:rPr lang="it-IT" sz="2000" b="1" dirty="0"/>
              <a:t>tre obiettivi principali</a:t>
            </a:r>
            <a:r>
              <a:rPr lang="it-IT" sz="2000" dirty="0"/>
              <a:t>. </a:t>
            </a:r>
          </a:p>
        </p:txBody>
      </p:sp>
    </p:spTree>
    <p:extLst>
      <p:ext uri="{BB962C8B-B14F-4D97-AF65-F5344CB8AC3E}">
        <p14:creationId xmlns:p14="http://schemas.microsoft.com/office/powerpoint/2010/main" val="344907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4092C09-169D-52CD-1E14-40301192B06B}"/>
              </a:ext>
            </a:extLst>
          </p:cNvPr>
          <p:cNvSpPr txBox="1"/>
          <p:nvPr/>
        </p:nvSpPr>
        <p:spPr>
          <a:xfrm>
            <a:off x="1775591" y="462224"/>
            <a:ext cx="8369879" cy="5632311"/>
          </a:xfrm>
          <a:prstGeom prst="rect">
            <a:avLst/>
          </a:prstGeom>
          <a:noFill/>
        </p:spPr>
        <p:txBody>
          <a:bodyPr wrap="square">
            <a:spAutoFit/>
          </a:bodyPr>
          <a:lstStyle/>
          <a:p>
            <a:pPr algn="ctr"/>
            <a:r>
              <a:rPr lang="it-IT" dirty="0"/>
              <a:t>Il processa attraverso cui l’atmosfera riesce a Influenzare il comportamento d'acquisto del consumatore può essere rappresentato da quella che viene definita, da </a:t>
            </a:r>
            <a:r>
              <a:rPr lang="it-IT" dirty="0" err="1"/>
              <a:t>Kotler</a:t>
            </a:r>
            <a:r>
              <a:rPr lang="it-IT" dirty="0"/>
              <a:t>, </a:t>
            </a:r>
            <a:r>
              <a:rPr lang="it-IT" b="1" dirty="0">
                <a:solidFill>
                  <a:schemeClr val="accent1"/>
                </a:solidFill>
              </a:rPr>
              <a:t>'catena causale’, </a:t>
            </a:r>
            <a:r>
              <a:rPr lang="it-IT" dirty="0"/>
              <a:t>rappresentata nella figura.</a:t>
            </a:r>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r>
              <a:rPr lang="it-IT" dirty="0"/>
              <a:t>Il seminale modello di </a:t>
            </a:r>
            <a:r>
              <a:rPr lang="it-IT" dirty="0" err="1"/>
              <a:t>Kotler</a:t>
            </a:r>
            <a:r>
              <a:rPr lang="it-IT" dirty="0"/>
              <a:t> ha aperto la strada a numerosi autori interessati a investigare gli effetti dell'atmosfera del punto vendita sul comportamento di acquisto dei consumatori.</a:t>
            </a:r>
          </a:p>
        </p:txBody>
      </p:sp>
      <p:pic>
        <p:nvPicPr>
          <p:cNvPr id="4" name="Picture 3">
            <a:extLst>
              <a:ext uri="{FF2B5EF4-FFF2-40B4-BE49-F238E27FC236}">
                <a16:creationId xmlns:a16="http://schemas.microsoft.com/office/drawing/2014/main" id="{E11B856D-4C12-163D-ECB2-8E1E191654F2}"/>
              </a:ext>
            </a:extLst>
          </p:cNvPr>
          <p:cNvPicPr>
            <a:picLocks noChangeAspect="1"/>
          </p:cNvPicPr>
          <p:nvPr/>
        </p:nvPicPr>
        <p:blipFill>
          <a:blip r:embed="rId2"/>
          <a:stretch>
            <a:fillRect/>
          </a:stretch>
        </p:blipFill>
        <p:spPr>
          <a:xfrm>
            <a:off x="1410484" y="1689953"/>
            <a:ext cx="9100092" cy="2935481"/>
          </a:xfrm>
          <a:prstGeom prst="rect">
            <a:avLst/>
          </a:prstGeom>
        </p:spPr>
      </p:pic>
    </p:spTree>
    <p:extLst>
      <p:ext uri="{BB962C8B-B14F-4D97-AF65-F5344CB8AC3E}">
        <p14:creationId xmlns:p14="http://schemas.microsoft.com/office/powerpoint/2010/main" val="311031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B96DB-6DF7-EF65-2EA1-3C54C04A82A4}"/>
              </a:ext>
            </a:extLst>
          </p:cNvPr>
          <p:cNvSpPr>
            <a:spLocks noGrp="1"/>
          </p:cNvSpPr>
          <p:nvPr>
            <p:ph type="title"/>
          </p:nvPr>
        </p:nvSpPr>
        <p:spPr/>
        <p:txBody>
          <a:bodyPr/>
          <a:lstStyle/>
          <a:p>
            <a:pPr algn="ctr"/>
            <a:r>
              <a:rPr lang="it-IT" dirty="0">
                <a:solidFill>
                  <a:schemeClr val="accent1"/>
                </a:solidFill>
              </a:rPr>
              <a:t>Il modello di </a:t>
            </a:r>
            <a:r>
              <a:rPr lang="it-IT" dirty="0" err="1">
                <a:solidFill>
                  <a:schemeClr val="accent1"/>
                </a:solidFill>
              </a:rPr>
              <a:t>Mehrabian</a:t>
            </a:r>
            <a:r>
              <a:rPr lang="it-IT" dirty="0">
                <a:solidFill>
                  <a:schemeClr val="accent1"/>
                </a:solidFill>
              </a:rPr>
              <a:t> e Russell</a:t>
            </a:r>
          </a:p>
        </p:txBody>
      </p:sp>
      <p:sp>
        <p:nvSpPr>
          <p:cNvPr id="3" name="Segnaposto contenuto 2">
            <a:extLst>
              <a:ext uri="{FF2B5EF4-FFF2-40B4-BE49-F238E27FC236}">
                <a16:creationId xmlns:a16="http://schemas.microsoft.com/office/drawing/2014/main" id="{E776DC84-3523-6E93-6C43-C5B4B8647ACF}"/>
              </a:ext>
            </a:extLst>
          </p:cNvPr>
          <p:cNvSpPr>
            <a:spLocks noGrp="1"/>
          </p:cNvSpPr>
          <p:nvPr>
            <p:ph idx="1"/>
          </p:nvPr>
        </p:nvSpPr>
        <p:spPr>
          <a:xfrm>
            <a:off x="6597445" y="2987759"/>
            <a:ext cx="4558235" cy="4023360"/>
          </a:xfrm>
        </p:spPr>
        <p:txBody>
          <a:bodyPr>
            <a:normAutofit/>
          </a:bodyPr>
          <a:lstStyle/>
          <a:p>
            <a:pPr algn="ctr"/>
            <a:r>
              <a:rPr lang="it-IT" dirty="0"/>
              <a:t>Secondo il modello, </a:t>
            </a:r>
            <a:r>
              <a:rPr lang="it-IT" i="1" dirty="0">
                <a:effectLst>
                  <a:outerShdw blurRad="38100" dist="38100" dir="2700000" algn="tl">
                    <a:srgbClr val="000000">
                      <a:alpha val="43137"/>
                    </a:srgbClr>
                  </a:outerShdw>
                </a:effectLst>
              </a:rPr>
              <a:t>Stimolo-Organismo-Risposta</a:t>
            </a:r>
            <a:r>
              <a:rPr lang="it-IT" dirty="0"/>
              <a:t> (</a:t>
            </a:r>
            <a:r>
              <a:rPr lang="it-IT" dirty="0">
                <a:solidFill>
                  <a:schemeClr val="accent1"/>
                </a:solidFill>
              </a:rPr>
              <a:t>S-O-R</a:t>
            </a:r>
            <a:r>
              <a:rPr lang="it-IT" dirty="0"/>
              <a:t>), elaborato dagli autori, sono le </a:t>
            </a:r>
            <a:r>
              <a:rPr lang="it-IT" u="sng" dirty="0"/>
              <a:t>caratteristiche dell'ambiente </a:t>
            </a:r>
            <a:r>
              <a:rPr lang="it-IT" dirty="0"/>
              <a:t>- i cosiddetti </a:t>
            </a:r>
            <a:r>
              <a:rPr lang="it-IT" b="1" dirty="0"/>
              <a:t>stimoli</a:t>
            </a:r>
            <a:r>
              <a:rPr lang="it-IT" dirty="0"/>
              <a:t>, fisici e sociali - a influenzare direttamente gli stati emozionali dell'individuo (organismo).</a:t>
            </a:r>
          </a:p>
        </p:txBody>
      </p:sp>
      <p:pic>
        <p:nvPicPr>
          <p:cNvPr id="4" name="Picture 5">
            <a:extLst>
              <a:ext uri="{FF2B5EF4-FFF2-40B4-BE49-F238E27FC236}">
                <a16:creationId xmlns:a16="http://schemas.microsoft.com/office/drawing/2014/main" id="{0AF243F2-74EE-933D-259A-BA9C30701542}"/>
              </a:ext>
            </a:extLst>
          </p:cNvPr>
          <p:cNvPicPr>
            <a:picLocks noChangeAspect="1"/>
          </p:cNvPicPr>
          <p:nvPr/>
        </p:nvPicPr>
        <p:blipFill>
          <a:blip r:embed="rId2"/>
          <a:stretch>
            <a:fillRect/>
          </a:stretch>
        </p:blipFill>
        <p:spPr>
          <a:xfrm>
            <a:off x="78658" y="1838632"/>
            <a:ext cx="6390968" cy="4453744"/>
          </a:xfrm>
          <a:prstGeom prst="rect">
            <a:avLst/>
          </a:prstGeom>
        </p:spPr>
      </p:pic>
    </p:spTree>
    <p:extLst>
      <p:ext uri="{BB962C8B-B14F-4D97-AF65-F5344CB8AC3E}">
        <p14:creationId xmlns:p14="http://schemas.microsoft.com/office/powerpoint/2010/main" val="344991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DE3DD5-A31B-2273-772B-816B6DA08166}"/>
              </a:ext>
            </a:extLst>
          </p:cNvPr>
          <p:cNvSpPr txBox="1"/>
          <p:nvPr/>
        </p:nvSpPr>
        <p:spPr>
          <a:xfrm>
            <a:off x="1558413" y="1690062"/>
            <a:ext cx="9075173" cy="3477875"/>
          </a:xfrm>
          <a:prstGeom prst="rect">
            <a:avLst/>
          </a:prstGeom>
          <a:noFill/>
        </p:spPr>
        <p:txBody>
          <a:bodyPr wrap="square">
            <a:spAutoFit/>
          </a:bodyPr>
          <a:lstStyle/>
          <a:p>
            <a:pPr algn="ctr"/>
            <a:r>
              <a:rPr lang="it-IT" sz="2000" dirty="0"/>
              <a:t>L'individuo, a sua volta, si troverà a rispondere a questi stimoli mettendo in atto specifici comportamenti (</a:t>
            </a:r>
            <a:r>
              <a:rPr lang="it-IT" sz="2000" b="1" dirty="0"/>
              <a:t>risposte</a:t>
            </a:r>
            <a:r>
              <a:rPr lang="it-IT" sz="2000" dirty="0"/>
              <a:t>), a seconda dei casi positivi o negativi (</a:t>
            </a:r>
            <a:r>
              <a:rPr lang="it-IT" sz="2000" i="1" u="sng" dirty="0"/>
              <a:t>di avvicinamento </a:t>
            </a:r>
            <a:r>
              <a:rPr lang="it-IT" sz="2000" dirty="0"/>
              <a:t>o </a:t>
            </a:r>
            <a:r>
              <a:rPr lang="it-IT" sz="2000" i="1" u="sng" dirty="0"/>
              <a:t>di allontanamento</a:t>
            </a:r>
            <a:r>
              <a:rPr lang="it-IT" sz="2000" dirty="0"/>
              <a:t>).</a:t>
            </a:r>
          </a:p>
          <a:p>
            <a:pPr algn="ctr"/>
            <a:endParaRPr lang="it-IT" sz="2000" dirty="0"/>
          </a:p>
          <a:p>
            <a:pPr algn="ctr"/>
            <a:r>
              <a:rPr lang="it-IT" sz="2000" dirty="0"/>
              <a:t>I </a:t>
            </a:r>
            <a:r>
              <a:rPr lang="it-IT" sz="2000" dirty="0">
                <a:solidFill>
                  <a:schemeClr val="accent1"/>
                </a:solidFill>
              </a:rPr>
              <a:t>comportamenti di avvicinamento </a:t>
            </a:r>
            <a:r>
              <a:rPr lang="it-IT" sz="2000" dirty="0"/>
              <a:t>- o </a:t>
            </a:r>
            <a:r>
              <a:rPr lang="it-IT" sz="2000" dirty="0">
                <a:solidFill>
                  <a:schemeClr val="accent1"/>
                </a:solidFill>
              </a:rPr>
              <a:t>di allontanamento </a:t>
            </a:r>
            <a:r>
              <a:rPr lang="it-IT" sz="2000" dirty="0"/>
              <a:t>- dei consumatori sarebbero generati dalle </a:t>
            </a:r>
            <a:r>
              <a:rPr lang="it-IT" sz="2000" i="1" dirty="0"/>
              <a:t>reazioni emotive </a:t>
            </a:r>
            <a:r>
              <a:rPr lang="it-IT" sz="2000" dirty="0"/>
              <a:t>dei consumatori stessi ai diversi stimoli ambientali. </a:t>
            </a:r>
          </a:p>
          <a:p>
            <a:pPr algn="ctr"/>
            <a:endParaRPr lang="it-IT" sz="2000" dirty="0"/>
          </a:p>
          <a:p>
            <a:pPr algn="ctr"/>
            <a:r>
              <a:rPr lang="it-IT" sz="2000" dirty="0"/>
              <a:t>-</a:t>
            </a:r>
            <a:r>
              <a:rPr lang="it-IT" sz="2000" dirty="0" err="1"/>
              <a:t>Mehrabian</a:t>
            </a:r>
            <a:r>
              <a:rPr lang="it-IT" sz="2000" dirty="0"/>
              <a:t> e Russell nel loro modello, inoltre, suggeriscono che </a:t>
            </a:r>
            <a:r>
              <a:rPr lang="it-IT" sz="2000" i="1" dirty="0"/>
              <a:t>gli stimoli provenienti da qualsiasi ambiente sono in grado di generare uno </a:t>
            </a:r>
            <a:r>
              <a:rPr lang="it-IT" sz="2000" b="1" i="1" dirty="0"/>
              <a:t>stato emotivo </a:t>
            </a:r>
            <a:r>
              <a:rPr lang="it-IT" sz="2000" dirty="0"/>
              <a:t>dell'individuo che può esprimersi attraverso le seguenti tre diverse dimensioni, note con l'acronimo </a:t>
            </a:r>
            <a:r>
              <a:rPr lang="it-IT" sz="2000" b="1" dirty="0">
                <a:solidFill>
                  <a:schemeClr val="accent1"/>
                </a:solidFill>
              </a:rPr>
              <a:t>PAD</a:t>
            </a:r>
            <a:r>
              <a:rPr lang="it-IT" sz="2000" dirty="0"/>
              <a:t> (</a:t>
            </a:r>
            <a:r>
              <a:rPr lang="it-IT" sz="2000" dirty="0" err="1"/>
              <a:t>Pleasure-Arousal-Dominance</a:t>
            </a:r>
            <a:r>
              <a:rPr lang="it-IT" sz="2000" dirty="0"/>
              <a:t>)</a:t>
            </a:r>
          </a:p>
        </p:txBody>
      </p:sp>
    </p:spTree>
    <p:extLst>
      <p:ext uri="{BB962C8B-B14F-4D97-AF65-F5344CB8AC3E}">
        <p14:creationId xmlns:p14="http://schemas.microsoft.com/office/powerpoint/2010/main" val="55137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25BB39-CF3A-D476-43F4-1CFC1182B3EA}"/>
              </a:ext>
            </a:extLst>
          </p:cNvPr>
          <p:cNvSpPr txBox="1"/>
          <p:nvPr/>
        </p:nvSpPr>
        <p:spPr>
          <a:xfrm>
            <a:off x="7777315" y="1721485"/>
            <a:ext cx="3927988" cy="2862322"/>
          </a:xfrm>
          <a:prstGeom prst="rect">
            <a:avLst/>
          </a:prstGeom>
          <a:noFill/>
        </p:spPr>
        <p:txBody>
          <a:bodyPr wrap="square">
            <a:spAutoFit/>
          </a:bodyPr>
          <a:lstStyle/>
          <a:p>
            <a:pPr algn="ctr"/>
            <a:endParaRPr lang="it-IT" dirty="0"/>
          </a:p>
          <a:p>
            <a:pPr marL="342900" indent="-342900" algn="ctr">
              <a:buAutoNum type="alphaUcParenBoth"/>
            </a:pPr>
            <a:endParaRPr lang="it-IT" dirty="0"/>
          </a:p>
          <a:p>
            <a:pPr algn="ctr"/>
            <a:r>
              <a:rPr lang="it-IT" dirty="0"/>
              <a:t>(D) → </a:t>
            </a:r>
            <a:r>
              <a:rPr lang="it-IT" dirty="0">
                <a:solidFill>
                  <a:schemeClr val="accent1"/>
                </a:solidFill>
                <a:effectLst>
                  <a:outerShdw blurRad="38100" dist="38100" dir="2700000" algn="tl">
                    <a:srgbClr val="000000">
                      <a:alpha val="43137"/>
                    </a:srgbClr>
                  </a:outerShdw>
                </a:effectLst>
              </a:rPr>
              <a:t>Dominio-Sottomissione</a:t>
            </a:r>
          </a:p>
          <a:p>
            <a:pPr algn="ctr"/>
            <a:endParaRPr lang="it-IT" dirty="0">
              <a:solidFill>
                <a:schemeClr val="accent1"/>
              </a:solidFill>
              <a:effectLst>
                <a:outerShdw blurRad="38100" dist="38100" dir="2700000" algn="tl">
                  <a:srgbClr val="000000">
                    <a:alpha val="43137"/>
                  </a:srgbClr>
                </a:outerShdw>
              </a:effectLst>
            </a:endParaRPr>
          </a:p>
          <a:p>
            <a:pPr algn="ctr"/>
            <a:r>
              <a:rPr lang="it-IT" dirty="0"/>
              <a:t>Questa dimensione si riferisce alla misura in cui la persona sente di avere il </a:t>
            </a:r>
            <a:r>
              <a:rPr lang="it-IT" b="1" dirty="0"/>
              <a:t>controllo</a:t>
            </a:r>
            <a:r>
              <a:rPr lang="it-IT" dirty="0"/>
              <a:t> della situazione ed essere </a:t>
            </a:r>
            <a:r>
              <a:rPr lang="it-IT" u="sng" dirty="0"/>
              <a:t>libera di agire </a:t>
            </a:r>
            <a:r>
              <a:rPr lang="it-IT" dirty="0"/>
              <a:t>o si sente </a:t>
            </a:r>
            <a:r>
              <a:rPr lang="it-IT" u="sng" dirty="0"/>
              <a:t>limitata</a:t>
            </a:r>
            <a:r>
              <a:rPr lang="it-IT" dirty="0"/>
              <a:t> nel proprio comportamento.</a:t>
            </a:r>
          </a:p>
          <a:p>
            <a:endParaRPr lang="it-IT" dirty="0"/>
          </a:p>
        </p:txBody>
      </p:sp>
      <p:sp>
        <p:nvSpPr>
          <p:cNvPr id="5" name="CasellaDiTesto 4">
            <a:extLst>
              <a:ext uri="{FF2B5EF4-FFF2-40B4-BE49-F238E27FC236}">
                <a16:creationId xmlns:a16="http://schemas.microsoft.com/office/drawing/2014/main" id="{F7B1F8A8-87A5-23FB-54BC-52A10F4A1AA7}"/>
              </a:ext>
            </a:extLst>
          </p:cNvPr>
          <p:cNvSpPr txBox="1"/>
          <p:nvPr/>
        </p:nvSpPr>
        <p:spPr>
          <a:xfrm>
            <a:off x="0" y="2266359"/>
            <a:ext cx="3711677" cy="1754326"/>
          </a:xfrm>
          <a:prstGeom prst="rect">
            <a:avLst/>
          </a:prstGeom>
          <a:noFill/>
        </p:spPr>
        <p:txBody>
          <a:bodyPr wrap="square">
            <a:spAutoFit/>
          </a:bodyPr>
          <a:lstStyle/>
          <a:p>
            <a:pPr algn="ctr"/>
            <a:r>
              <a:rPr lang="it-IT" dirty="0"/>
              <a:t>(P) → </a:t>
            </a:r>
            <a:r>
              <a:rPr lang="it-IT" dirty="0">
                <a:solidFill>
                  <a:schemeClr val="accent1"/>
                </a:solidFill>
                <a:effectLst>
                  <a:outerShdw blurRad="38100" dist="38100" dir="2700000" algn="tl">
                    <a:srgbClr val="000000">
                      <a:alpha val="43137"/>
                    </a:srgbClr>
                  </a:outerShdw>
                </a:effectLst>
              </a:rPr>
              <a:t>Piacere-Dispiacere</a:t>
            </a:r>
          </a:p>
          <a:p>
            <a:pPr algn="ctr"/>
            <a:endParaRPr lang="it-IT" dirty="0">
              <a:solidFill>
                <a:schemeClr val="accent1"/>
              </a:solidFill>
              <a:effectLst>
                <a:outerShdw blurRad="38100" dist="38100" dir="2700000" algn="tl">
                  <a:srgbClr val="000000">
                    <a:alpha val="43137"/>
                  </a:srgbClr>
                </a:outerShdw>
              </a:effectLst>
            </a:endParaRPr>
          </a:p>
          <a:p>
            <a:pPr algn="ctr"/>
            <a:r>
              <a:rPr lang="it-IT" dirty="0"/>
              <a:t>Questa dimensione rappresenta il </a:t>
            </a:r>
            <a:r>
              <a:rPr lang="it-IT" b="1" dirty="0"/>
              <a:t>sentimento</a:t>
            </a:r>
            <a:r>
              <a:rPr lang="it-IT" dirty="0"/>
              <a:t> della persona che può andare dalla </a:t>
            </a:r>
            <a:r>
              <a:rPr lang="it-IT" u="sng" dirty="0"/>
              <a:t>soddisfazione </a:t>
            </a:r>
            <a:r>
              <a:rPr lang="it-IT" dirty="0"/>
              <a:t>o </a:t>
            </a:r>
            <a:r>
              <a:rPr lang="it-IT" u="sng" dirty="0"/>
              <a:t>infelicità</a:t>
            </a:r>
            <a:r>
              <a:rPr lang="it-IT" dirty="0"/>
              <a:t>.</a:t>
            </a:r>
          </a:p>
        </p:txBody>
      </p:sp>
      <p:sp>
        <p:nvSpPr>
          <p:cNvPr id="7" name="CasellaDiTesto 6">
            <a:extLst>
              <a:ext uri="{FF2B5EF4-FFF2-40B4-BE49-F238E27FC236}">
                <a16:creationId xmlns:a16="http://schemas.microsoft.com/office/drawing/2014/main" id="{DF592DC0-966A-003F-6499-DF9CD65133EC}"/>
              </a:ext>
            </a:extLst>
          </p:cNvPr>
          <p:cNvSpPr txBox="1"/>
          <p:nvPr/>
        </p:nvSpPr>
        <p:spPr>
          <a:xfrm>
            <a:off x="3829664" y="2275483"/>
            <a:ext cx="3829664" cy="1754326"/>
          </a:xfrm>
          <a:prstGeom prst="rect">
            <a:avLst/>
          </a:prstGeom>
          <a:noFill/>
        </p:spPr>
        <p:txBody>
          <a:bodyPr wrap="square">
            <a:spAutoFit/>
          </a:bodyPr>
          <a:lstStyle/>
          <a:p>
            <a:pPr marL="342900" indent="-342900" algn="ctr">
              <a:buAutoNum type="alphaUcParenBoth"/>
            </a:pPr>
            <a:r>
              <a:rPr lang="it-IT" dirty="0"/>
              <a:t>→ </a:t>
            </a:r>
            <a:r>
              <a:rPr lang="it-IT" dirty="0">
                <a:solidFill>
                  <a:schemeClr val="accent1"/>
                </a:solidFill>
                <a:effectLst>
                  <a:outerShdw blurRad="38100" dist="38100" dir="2700000" algn="tl">
                    <a:srgbClr val="000000">
                      <a:alpha val="43137"/>
                    </a:srgbClr>
                  </a:outerShdw>
                </a:effectLst>
              </a:rPr>
              <a:t>Eccitazione-Allontanamento</a:t>
            </a:r>
          </a:p>
          <a:p>
            <a:pPr marL="342900" indent="-342900" algn="ctr">
              <a:buAutoNum type="alphaUcParenBoth"/>
            </a:pPr>
            <a:endParaRPr lang="it-IT" dirty="0">
              <a:solidFill>
                <a:schemeClr val="accent1"/>
              </a:solidFill>
              <a:effectLst>
                <a:outerShdw blurRad="38100" dist="38100" dir="2700000" algn="tl">
                  <a:srgbClr val="000000">
                    <a:alpha val="43137"/>
                  </a:srgbClr>
                </a:outerShdw>
              </a:effectLst>
            </a:endParaRPr>
          </a:p>
          <a:p>
            <a:pPr algn="ctr"/>
            <a:r>
              <a:rPr lang="it-IT" dirty="0"/>
              <a:t>Questa dimensione si riferisce </a:t>
            </a:r>
            <a:r>
              <a:rPr lang="it-IT" b="1" dirty="0"/>
              <a:t>all'attività mentale </a:t>
            </a:r>
            <a:r>
              <a:rPr lang="it-IT" dirty="0"/>
              <a:t>che determina il grado a cui la persona si sente eccitata, </a:t>
            </a:r>
            <a:r>
              <a:rPr lang="it-IT" u="sng" dirty="0"/>
              <a:t>stimolata</a:t>
            </a:r>
            <a:r>
              <a:rPr lang="it-IT" dirty="0"/>
              <a:t>, </a:t>
            </a:r>
            <a:r>
              <a:rPr lang="it-IT" u="sng" dirty="0"/>
              <a:t>vigile</a:t>
            </a:r>
            <a:r>
              <a:rPr lang="it-IT" dirty="0"/>
              <a:t> e </a:t>
            </a:r>
            <a:r>
              <a:rPr lang="it-IT" u="sng" dirty="0"/>
              <a:t>attiva</a:t>
            </a:r>
            <a:r>
              <a:rPr lang="it-IT" dirty="0"/>
              <a:t> o meno.</a:t>
            </a:r>
          </a:p>
        </p:txBody>
      </p:sp>
    </p:spTree>
    <p:extLst>
      <p:ext uri="{BB962C8B-B14F-4D97-AF65-F5344CB8AC3E}">
        <p14:creationId xmlns:p14="http://schemas.microsoft.com/office/powerpoint/2010/main" val="340032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C4331B1-78DC-CE84-A393-4670335E9CA0}"/>
              </a:ext>
            </a:extLst>
          </p:cNvPr>
          <p:cNvSpPr txBox="1"/>
          <p:nvPr/>
        </p:nvSpPr>
        <p:spPr>
          <a:xfrm>
            <a:off x="373626" y="218115"/>
            <a:ext cx="11602064" cy="4801314"/>
          </a:xfrm>
          <a:prstGeom prst="rect">
            <a:avLst/>
          </a:prstGeom>
          <a:noFill/>
        </p:spPr>
        <p:txBody>
          <a:bodyPr wrap="square">
            <a:spAutoFit/>
          </a:bodyPr>
          <a:lstStyle/>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endParaRPr lang="it-IT"/>
          </a:p>
          <a:p>
            <a:pPr algn="ctr"/>
            <a:r>
              <a:rPr lang="it-IT"/>
              <a:t>ù</a:t>
            </a:r>
            <a:endParaRPr lang="it-IT" dirty="0"/>
          </a:p>
        </p:txBody>
      </p:sp>
      <p:pic>
        <p:nvPicPr>
          <p:cNvPr id="4" name="Picture 3">
            <a:extLst>
              <a:ext uri="{FF2B5EF4-FFF2-40B4-BE49-F238E27FC236}">
                <a16:creationId xmlns:a16="http://schemas.microsoft.com/office/drawing/2014/main" id="{7C7D8A71-5C6B-FEC5-CAE6-BF694EBA56DD}"/>
              </a:ext>
            </a:extLst>
          </p:cNvPr>
          <p:cNvPicPr>
            <a:picLocks noChangeAspect="1"/>
          </p:cNvPicPr>
          <p:nvPr/>
        </p:nvPicPr>
        <p:blipFill>
          <a:blip r:embed="rId2"/>
          <a:stretch>
            <a:fillRect/>
          </a:stretch>
        </p:blipFill>
        <p:spPr>
          <a:xfrm>
            <a:off x="1443091" y="383927"/>
            <a:ext cx="9537699" cy="5603917"/>
          </a:xfrm>
          <a:prstGeom prst="rect">
            <a:avLst/>
          </a:prstGeom>
          <a:ln w="38100"/>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86593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3E2E669-07E8-59AD-5757-51D2601F9ACA}"/>
              </a:ext>
            </a:extLst>
          </p:cNvPr>
          <p:cNvSpPr txBox="1"/>
          <p:nvPr/>
        </p:nvSpPr>
        <p:spPr>
          <a:xfrm>
            <a:off x="1715729" y="1843950"/>
            <a:ext cx="8760542" cy="2862322"/>
          </a:xfrm>
          <a:prstGeom prst="rect">
            <a:avLst/>
          </a:prstGeom>
          <a:noFill/>
        </p:spPr>
        <p:txBody>
          <a:bodyPr wrap="square">
            <a:spAutoFit/>
          </a:bodyPr>
          <a:lstStyle/>
          <a:p>
            <a:pPr algn="ctr"/>
            <a:r>
              <a:rPr lang="it-IT" sz="2000" b="1" dirty="0"/>
              <a:t>L'American Marketing Association </a:t>
            </a:r>
            <a:r>
              <a:rPr lang="it-IT" sz="2000" dirty="0"/>
              <a:t>ha definito i servizi come "</a:t>
            </a:r>
            <a:r>
              <a:rPr lang="it-IT" sz="2000" i="1" u="sng" dirty="0"/>
              <a:t>le attività, i benefici o il soddisfacimento di esigenze del consumatore che sono offerti in vendita o forniti in rapporto alla vendita di un bene</a:t>
            </a:r>
            <a:r>
              <a:rPr lang="it-IT" sz="2000" dirty="0"/>
              <a:t>". </a:t>
            </a:r>
          </a:p>
          <a:p>
            <a:pPr algn="ctr"/>
            <a:endParaRPr lang="it-IT" sz="2000" dirty="0"/>
          </a:p>
          <a:p>
            <a:pPr algn="ctr"/>
            <a:r>
              <a:rPr lang="it-IT" sz="2000" dirty="0"/>
              <a:t>In generale i </a:t>
            </a:r>
            <a:r>
              <a:rPr lang="it-IT" sz="2000" b="1" dirty="0"/>
              <a:t>servizi</a:t>
            </a:r>
            <a:r>
              <a:rPr lang="it-IT" sz="2000" dirty="0"/>
              <a:t> sono definiti come </a:t>
            </a:r>
            <a:r>
              <a:rPr lang="it-IT" sz="2000" dirty="0">
                <a:solidFill>
                  <a:schemeClr val="accent1"/>
                </a:solidFill>
              </a:rPr>
              <a:t>performance</a:t>
            </a:r>
            <a:r>
              <a:rPr lang="it-IT" sz="2000" dirty="0"/>
              <a:t>, </a:t>
            </a:r>
            <a:r>
              <a:rPr lang="it-IT" sz="2000" dirty="0">
                <a:solidFill>
                  <a:schemeClr val="accent1"/>
                </a:solidFill>
              </a:rPr>
              <a:t>processi</a:t>
            </a:r>
            <a:r>
              <a:rPr lang="it-IT" sz="2000" dirty="0"/>
              <a:t>, </a:t>
            </a:r>
            <a:r>
              <a:rPr lang="it-IT" sz="2000" dirty="0">
                <a:solidFill>
                  <a:schemeClr val="accent1"/>
                </a:solidFill>
              </a:rPr>
              <a:t>azioni</a:t>
            </a:r>
            <a:r>
              <a:rPr lang="it-IT" sz="2000" dirty="0"/>
              <a:t> e si contrappongono storicamente ai </a:t>
            </a:r>
            <a:r>
              <a:rPr lang="it-IT" sz="2000" b="1" dirty="0"/>
              <a:t>beni</a:t>
            </a:r>
            <a:r>
              <a:rPr lang="it-IT" sz="2000" dirty="0"/>
              <a:t>, definiti come </a:t>
            </a:r>
            <a:r>
              <a:rPr lang="it-IT" sz="2000" dirty="0">
                <a:solidFill>
                  <a:schemeClr val="accent1"/>
                </a:solidFill>
              </a:rPr>
              <a:t>strumenti</a:t>
            </a:r>
            <a:r>
              <a:rPr lang="it-IT" sz="2000" dirty="0"/>
              <a:t>, </a:t>
            </a:r>
            <a:r>
              <a:rPr lang="it-IT" sz="2000" dirty="0">
                <a:solidFill>
                  <a:schemeClr val="accent1"/>
                </a:solidFill>
              </a:rPr>
              <a:t>oggetti</a:t>
            </a:r>
            <a:r>
              <a:rPr lang="it-IT" sz="2000" dirty="0"/>
              <a:t>. </a:t>
            </a:r>
          </a:p>
          <a:p>
            <a:pPr algn="ctr"/>
            <a:endParaRPr lang="it-IT" sz="2000" dirty="0"/>
          </a:p>
          <a:p>
            <a:pPr algn="ctr"/>
            <a:r>
              <a:rPr lang="it-IT" sz="2000" dirty="0"/>
              <a:t>Il termine </a:t>
            </a:r>
            <a:r>
              <a:rPr lang="it-IT" sz="2000" b="1" dirty="0"/>
              <a:t>prodotto</a:t>
            </a:r>
            <a:r>
              <a:rPr lang="it-IT" sz="2000" dirty="0"/>
              <a:t> può riferirsi sia a </a:t>
            </a:r>
            <a:r>
              <a:rPr lang="it-IT" sz="2000" u="sng" dirty="0"/>
              <a:t>un servizio </a:t>
            </a:r>
            <a:r>
              <a:rPr lang="it-IT" sz="2000" dirty="0"/>
              <a:t>(si parlerà in questo caso di prodotto-servizio) sia </a:t>
            </a:r>
            <a:r>
              <a:rPr lang="it-IT" sz="2000" u="sng" dirty="0"/>
              <a:t>a un bene </a:t>
            </a:r>
            <a:r>
              <a:rPr lang="it-IT" sz="2000" dirty="0"/>
              <a:t>(prodotto-bene).</a:t>
            </a:r>
          </a:p>
        </p:txBody>
      </p:sp>
    </p:spTree>
    <p:extLst>
      <p:ext uri="{BB962C8B-B14F-4D97-AF65-F5344CB8AC3E}">
        <p14:creationId xmlns:p14="http://schemas.microsoft.com/office/powerpoint/2010/main" val="80160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F47BD2A-7DD9-DF2E-17DB-BF2D620B5222}"/>
              </a:ext>
            </a:extLst>
          </p:cNvPr>
          <p:cNvSpPr txBox="1"/>
          <p:nvPr/>
        </p:nvSpPr>
        <p:spPr>
          <a:xfrm>
            <a:off x="1504335" y="2305615"/>
            <a:ext cx="9183329" cy="2246769"/>
          </a:xfrm>
          <a:prstGeom prst="rect">
            <a:avLst/>
          </a:prstGeom>
          <a:noFill/>
        </p:spPr>
        <p:txBody>
          <a:bodyPr wrap="square">
            <a:spAutoFit/>
          </a:bodyPr>
          <a:lstStyle/>
          <a:p>
            <a:pPr algn="ctr"/>
            <a:r>
              <a:rPr lang="it-IT" sz="2000" dirty="0"/>
              <a:t>Nell'ottica delle aziende, un aspetto particolarmente importante di questo modello è dato dal fatto che esso è un utile supporto nel capire come </a:t>
            </a:r>
            <a:r>
              <a:rPr lang="it-IT" sz="2000" i="1" u="sng" dirty="0"/>
              <a:t>i diversi stimoli </a:t>
            </a:r>
            <a:r>
              <a:rPr lang="it-IT" sz="2000" dirty="0"/>
              <a:t>che vengono dal </a:t>
            </a:r>
            <a:r>
              <a:rPr lang="it-IT" sz="2000" dirty="0" err="1"/>
              <a:t>servicescape</a:t>
            </a:r>
            <a:r>
              <a:rPr lang="it-IT" sz="2000" dirty="0"/>
              <a:t> </a:t>
            </a:r>
            <a:r>
              <a:rPr lang="it-IT" sz="2000" i="1" u="sng" dirty="0"/>
              <a:t>possano influenzare le risposte dei consumatori</a:t>
            </a:r>
            <a:r>
              <a:rPr lang="it-IT" sz="2000" dirty="0"/>
              <a:t>. </a:t>
            </a:r>
          </a:p>
          <a:p>
            <a:pPr algn="ctr"/>
            <a:endParaRPr lang="it-IT" sz="2000" dirty="0"/>
          </a:p>
          <a:p>
            <a:pPr algn="ctr"/>
            <a:r>
              <a:rPr lang="it-IT" sz="2000" dirty="0"/>
              <a:t>Dal momento che l'obiettivo principale è quello di attrarre e mantenere clienti, è importante capire quali fattori del </a:t>
            </a:r>
            <a:r>
              <a:rPr lang="it-IT" sz="2000" dirty="0" err="1"/>
              <a:t>servicescape</a:t>
            </a:r>
            <a:r>
              <a:rPr lang="it-IT" sz="2000" dirty="0"/>
              <a:t> siano in grado di generare piacere ed eccitazione nei consumatori target. </a:t>
            </a:r>
          </a:p>
        </p:txBody>
      </p:sp>
    </p:spTree>
    <p:extLst>
      <p:ext uri="{BB962C8B-B14F-4D97-AF65-F5344CB8AC3E}">
        <p14:creationId xmlns:p14="http://schemas.microsoft.com/office/powerpoint/2010/main" val="12399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254E9-CDD8-3964-D00E-BB0EF361149D}"/>
              </a:ext>
            </a:extLst>
          </p:cNvPr>
          <p:cNvSpPr>
            <a:spLocks noGrp="1"/>
          </p:cNvSpPr>
          <p:nvPr>
            <p:ph type="title"/>
          </p:nvPr>
        </p:nvSpPr>
        <p:spPr/>
        <p:txBody>
          <a:bodyPr/>
          <a:lstStyle/>
          <a:p>
            <a:pPr algn="ctr"/>
            <a:r>
              <a:rPr lang="it-IT" dirty="0">
                <a:solidFill>
                  <a:schemeClr val="accent1"/>
                </a:solidFill>
              </a:rPr>
              <a:t>Il modello di </a:t>
            </a:r>
            <a:r>
              <a:rPr lang="it-IT" dirty="0" err="1">
                <a:solidFill>
                  <a:schemeClr val="accent1"/>
                </a:solidFill>
              </a:rPr>
              <a:t>Bitner</a:t>
            </a:r>
            <a:endParaRPr lang="it-IT" dirty="0">
              <a:solidFill>
                <a:schemeClr val="accent1"/>
              </a:solidFill>
            </a:endParaRPr>
          </a:p>
        </p:txBody>
      </p:sp>
      <p:sp>
        <p:nvSpPr>
          <p:cNvPr id="3" name="Segnaposto contenuto 2">
            <a:extLst>
              <a:ext uri="{FF2B5EF4-FFF2-40B4-BE49-F238E27FC236}">
                <a16:creationId xmlns:a16="http://schemas.microsoft.com/office/drawing/2014/main" id="{A523AB6D-6D70-C9CC-5DB0-DBF328E05871}"/>
              </a:ext>
            </a:extLst>
          </p:cNvPr>
          <p:cNvSpPr>
            <a:spLocks noGrp="1"/>
          </p:cNvSpPr>
          <p:nvPr>
            <p:ph idx="1"/>
          </p:nvPr>
        </p:nvSpPr>
        <p:spPr>
          <a:xfrm>
            <a:off x="1066800" y="2834640"/>
            <a:ext cx="10058400" cy="4023360"/>
          </a:xfrm>
        </p:spPr>
        <p:txBody>
          <a:bodyPr>
            <a:normAutofit/>
          </a:bodyPr>
          <a:lstStyle/>
          <a:p>
            <a:pPr algn="ctr"/>
            <a:r>
              <a:rPr lang="it-IT" dirty="0"/>
              <a:t>Nell'analisi dell'evoluzione degli studi sul </a:t>
            </a:r>
            <a:r>
              <a:rPr lang="it-IT" dirty="0" err="1"/>
              <a:t>servicescape</a:t>
            </a:r>
            <a:r>
              <a:rPr lang="it-IT" dirty="0"/>
              <a:t> non possiamo trascurare il ruolo di Mary </a:t>
            </a:r>
            <a:r>
              <a:rPr lang="it-IT" dirty="0" err="1"/>
              <a:t>Jo</a:t>
            </a:r>
            <a:r>
              <a:rPr lang="it-IT" dirty="0"/>
              <a:t> </a:t>
            </a:r>
            <a:r>
              <a:rPr lang="it-IT" dirty="0" err="1"/>
              <a:t>Bitner</a:t>
            </a:r>
            <a:r>
              <a:rPr lang="it-IT" dirty="0"/>
              <a:t>, essendo riuscita a integrare gli studi di marketing incentrati sul concetto di </a:t>
            </a:r>
            <a:r>
              <a:rPr lang="it-IT" dirty="0">
                <a:effectLst>
                  <a:outerShdw blurRad="38100" dist="38100" dir="2700000" algn="tl">
                    <a:srgbClr val="000000">
                      <a:alpha val="43137"/>
                    </a:srgbClr>
                  </a:outerShdw>
                </a:effectLst>
              </a:rPr>
              <a:t>atmosfera</a:t>
            </a:r>
            <a:r>
              <a:rPr lang="it-IT" dirty="0"/>
              <a:t> al costrutto tipico della psicologia ambientale, fondato sul modello </a:t>
            </a:r>
            <a:r>
              <a:rPr lang="it-IT" dirty="0">
                <a:effectLst>
                  <a:outerShdw blurRad="38100" dist="38100" dir="2700000" algn="tl">
                    <a:srgbClr val="000000">
                      <a:alpha val="43137"/>
                    </a:srgbClr>
                  </a:outerShdw>
                </a:effectLst>
              </a:rPr>
              <a:t>S-O-R</a:t>
            </a:r>
            <a:r>
              <a:rPr lang="it-IT" dirty="0"/>
              <a:t>.</a:t>
            </a:r>
          </a:p>
          <a:p>
            <a:pPr algn="ctr"/>
            <a:r>
              <a:rPr lang="it-IT" dirty="0"/>
              <a:t> È proprio da tale integrazione, volta a descrivere in maniera esaustiva come le </a:t>
            </a:r>
            <a:r>
              <a:rPr lang="it-IT" dirty="0">
                <a:solidFill>
                  <a:schemeClr val="accent1"/>
                </a:solidFill>
              </a:rPr>
              <a:t>caratteristiche dell'ambiente fisico </a:t>
            </a:r>
            <a:r>
              <a:rPr lang="it-IT" dirty="0"/>
              <a:t>siano in grado d'influenzare sia i </a:t>
            </a:r>
            <a:r>
              <a:rPr lang="it-IT" dirty="0">
                <a:solidFill>
                  <a:schemeClr val="accent1"/>
                </a:solidFill>
              </a:rPr>
              <a:t>clienti</a:t>
            </a:r>
            <a:r>
              <a:rPr lang="it-IT" dirty="0"/>
              <a:t> sia i </a:t>
            </a:r>
            <a:r>
              <a:rPr lang="it-IT" dirty="0">
                <a:solidFill>
                  <a:schemeClr val="accent1"/>
                </a:solidFill>
              </a:rPr>
              <a:t>dipendenti</a:t>
            </a:r>
            <a:r>
              <a:rPr lang="it-IT" dirty="0"/>
              <a:t>.</a:t>
            </a:r>
          </a:p>
        </p:txBody>
      </p:sp>
    </p:spTree>
    <p:extLst>
      <p:ext uri="{BB962C8B-B14F-4D97-AF65-F5344CB8AC3E}">
        <p14:creationId xmlns:p14="http://schemas.microsoft.com/office/powerpoint/2010/main" val="261626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B55DB9DC-A55A-C3F0-380C-A765947EC4FD}"/>
              </a:ext>
            </a:extLst>
          </p:cNvPr>
          <p:cNvPicPr>
            <a:picLocks noChangeAspect="1"/>
          </p:cNvPicPr>
          <p:nvPr/>
        </p:nvPicPr>
        <p:blipFill>
          <a:blip r:embed="rId2"/>
          <a:stretch>
            <a:fillRect/>
          </a:stretch>
        </p:blipFill>
        <p:spPr>
          <a:xfrm>
            <a:off x="2117396" y="629990"/>
            <a:ext cx="7957207" cy="5598019"/>
          </a:xfrm>
          <a:prstGeom prst="rect">
            <a:avLst/>
          </a:prstGeom>
        </p:spPr>
      </p:pic>
    </p:spTree>
    <p:extLst>
      <p:ext uri="{BB962C8B-B14F-4D97-AF65-F5344CB8AC3E}">
        <p14:creationId xmlns:p14="http://schemas.microsoft.com/office/powerpoint/2010/main" val="11323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27480A-BFF0-4C5F-4843-9DED58066F34}"/>
              </a:ext>
            </a:extLst>
          </p:cNvPr>
          <p:cNvSpPr txBox="1"/>
          <p:nvPr/>
        </p:nvSpPr>
        <p:spPr>
          <a:xfrm>
            <a:off x="1469923" y="2136338"/>
            <a:ext cx="9252154" cy="2585323"/>
          </a:xfrm>
          <a:prstGeom prst="rect">
            <a:avLst/>
          </a:prstGeom>
          <a:noFill/>
        </p:spPr>
        <p:txBody>
          <a:bodyPr wrap="square">
            <a:spAutoFit/>
          </a:bodyPr>
          <a:lstStyle/>
          <a:p>
            <a:pPr algn="ctr"/>
            <a:r>
              <a:rPr lang="it-IT" dirty="0"/>
              <a:t>Nella Figura  è rappresentato il modello originale elaborato da </a:t>
            </a:r>
            <a:r>
              <a:rPr lang="it-IT" dirty="0" err="1"/>
              <a:t>Bitner</a:t>
            </a:r>
            <a:r>
              <a:rPr lang="it-IT" dirty="0"/>
              <a:t> nel 1992.</a:t>
            </a:r>
          </a:p>
          <a:p>
            <a:pPr algn="ctr"/>
            <a:r>
              <a:rPr lang="it-IT" dirty="0"/>
              <a:t>In particolare, tre sono le dimensioni ambientali sulle quali si fondano le percezioni del </a:t>
            </a:r>
            <a:r>
              <a:rPr lang="it-IT" dirty="0" err="1"/>
              <a:t>servicescape</a:t>
            </a:r>
            <a:r>
              <a:rPr lang="it-IT" dirty="0"/>
              <a:t> da parte di clienti e dipendenti.</a:t>
            </a:r>
          </a:p>
          <a:p>
            <a:pPr algn="ctr"/>
            <a:endParaRPr lang="it-IT" dirty="0"/>
          </a:p>
          <a:p>
            <a:pPr marL="342900" indent="-342900" algn="ctr">
              <a:buAutoNum type="arabicPeriod"/>
            </a:pPr>
            <a:r>
              <a:rPr lang="it-IT" dirty="0">
                <a:solidFill>
                  <a:schemeClr val="accent1"/>
                </a:solidFill>
              </a:rPr>
              <a:t>Condizioni ambientali</a:t>
            </a:r>
            <a:r>
              <a:rPr lang="it-IT" dirty="0"/>
              <a:t>, ovvero qualità dell'</a:t>
            </a:r>
            <a:r>
              <a:rPr lang="it-IT" dirty="0" err="1"/>
              <a:t>aria,rumori</a:t>
            </a:r>
            <a:r>
              <a:rPr lang="it-IT" dirty="0"/>
              <a:t>, odori ecc.</a:t>
            </a:r>
          </a:p>
          <a:p>
            <a:pPr marL="342900" indent="-342900" algn="ctr">
              <a:buAutoNum type="arabicPeriod"/>
            </a:pPr>
            <a:endParaRPr lang="it-IT" dirty="0">
              <a:solidFill>
                <a:schemeClr val="accent1"/>
              </a:solidFill>
            </a:endParaRPr>
          </a:p>
          <a:p>
            <a:pPr marL="342900" indent="-342900" algn="ctr">
              <a:buAutoNum type="arabicPeriod"/>
            </a:pPr>
            <a:r>
              <a:rPr lang="it-IT" dirty="0">
                <a:solidFill>
                  <a:schemeClr val="accent1"/>
                </a:solidFill>
              </a:rPr>
              <a:t> Spazi e funzionalità</a:t>
            </a:r>
            <a:r>
              <a:rPr lang="it-IT" dirty="0"/>
              <a:t>, ovvero arredamenti, layout. ecc.</a:t>
            </a:r>
          </a:p>
          <a:p>
            <a:pPr algn="ctr"/>
            <a:endParaRPr lang="it-IT" dirty="0"/>
          </a:p>
          <a:p>
            <a:pPr algn="ctr"/>
            <a:r>
              <a:rPr lang="it-IT" dirty="0">
                <a:solidFill>
                  <a:schemeClr val="accent1"/>
                </a:solidFill>
              </a:rPr>
              <a:t>3.  Segni, simboli e artefatti</a:t>
            </a:r>
            <a:r>
              <a:rPr lang="it-IT" dirty="0"/>
              <a:t>, ovvero segnaletica, stile degli arredi</a:t>
            </a:r>
          </a:p>
        </p:txBody>
      </p:sp>
    </p:spTree>
    <p:extLst>
      <p:ext uri="{BB962C8B-B14F-4D97-AF65-F5344CB8AC3E}">
        <p14:creationId xmlns:p14="http://schemas.microsoft.com/office/powerpoint/2010/main" val="196951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2C6A71C-DAF3-21D1-3C10-8BC10B44C3AE}"/>
              </a:ext>
            </a:extLst>
          </p:cNvPr>
          <p:cNvSpPr txBox="1"/>
          <p:nvPr/>
        </p:nvSpPr>
        <p:spPr>
          <a:xfrm>
            <a:off x="1317522" y="1078266"/>
            <a:ext cx="9556956" cy="3970318"/>
          </a:xfrm>
          <a:prstGeom prst="rect">
            <a:avLst/>
          </a:prstGeom>
          <a:noFill/>
        </p:spPr>
        <p:txBody>
          <a:bodyPr wrap="square">
            <a:spAutoFit/>
          </a:bodyPr>
          <a:lstStyle/>
          <a:p>
            <a:pPr algn="ctr"/>
            <a:r>
              <a:rPr lang="it-IT" dirty="0"/>
              <a:t>Tali dimensioni (stimoli) legati all'ambiente generano poi delle cosiddette </a:t>
            </a:r>
            <a:r>
              <a:rPr lang="it-IT" b="1" dirty="0"/>
              <a:t>risposte interne</a:t>
            </a:r>
            <a:r>
              <a:rPr lang="it-IT" dirty="0"/>
              <a:t> di clienti e dipendenti, che possono essere, a loro volta, di tre tipologie.</a:t>
            </a:r>
          </a:p>
          <a:p>
            <a:pPr algn="ctr"/>
            <a:endParaRPr lang="it-IT" dirty="0"/>
          </a:p>
          <a:p>
            <a:pPr marL="342900" indent="-342900" algn="ctr">
              <a:buAutoNum type="arabicPeriod"/>
            </a:pPr>
            <a:r>
              <a:rPr lang="it-IT" dirty="0">
                <a:solidFill>
                  <a:schemeClr val="accent1"/>
                </a:solidFill>
                <a:effectLst>
                  <a:outerShdw blurRad="38100" dist="38100" dir="2700000" algn="tl">
                    <a:srgbClr val="000000">
                      <a:alpha val="43137"/>
                    </a:srgbClr>
                  </a:outerShdw>
                </a:effectLst>
              </a:rPr>
              <a:t>Risposte cognitive</a:t>
            </a:r>
            <a:r>
              <a:rPr lang="it-IT" dirty="0"/>
              <a:t>: data la forte componente d'intangibilità dei servizi, clienti e dipendenti tendono a utilizzare le </a:t>
            </a:r>
            <a:r>
              <a:rPr lang="it-IT" u="sng" dirty="0"/>
              <a:t>dimensioni ambientali </a:t>
            </a:r>
            <a:r>
              <a:rPr lang="it-IT" dirty="0"/>
              <a:t>del </a:t>
            </a:r>
            <a:r>
              <a:rPr lang="it-IT" dirty="0" err="1"/>
              <a:t>servicescape</a:t>
            </a:r>
            <a:r>
              <a:rPr lang="it-IT" dirty="0"/>
              <a:t> per dedurre aspetti quali la qualità del servizio o altri suoi specifici attributi funzionali.</a:t>
            </a:r>
          </a:p>
          <a:p>
            <a:pPr marL="342900" indent="-342900" algn="ctr">
              <a:buAutoNum type="arabicPeriod"/>
            </a:pPr>
            <a:endParaRPr lang="it-IT" dirty="0">
              <a:solidFill>
                <a:schemeClr val="accent1"/>
              </a:solidFill>
              <a:effectLst>
                <a:outerShdw blurRad="38100" dist="38100" dir="2700000" algn="tl">
                  <a:srgbClr val="000000">
                    <a:alpha val="43137"/>
                  </a:srgbClr>
                </a:outerShdw>
              </a:effectLst>
            </a:endParaRPr>
          </a:p>
          <a:p>
            <a:pPr marL="342900" indent="-342900" algn="ctr">
              <a:buAutoNum type="arabicPeriod"/>
            </a:pPr>
            <a:r>
              <a:rPr lang="it-IT" dirty="0">
                <a:solidFill>
                  <a:schemeClr val="accent1"/>
                </a:solidFill>
                <a:effectLst>
                  <a:outerShdw blurRad="38100" dist="38100" dir="2700000" algn="tl">
                    <a:srgbClr val="000000">
                      <a:alpha val="43137"/>
                    </a:srgbClr>
                  </a:outerShdw>
                </a:effectLst>
              </a:rPr>
              <a:t> Risposte emotive</a:t>
            </a:r>
            <a:r>
              <a:rPr lang="it-IT" dirty="0"/>
              <a:t>: gli stimoli che vengono dal </a:t>
            </a:r>
            <a:r>
              <a:rPr lang="it-IT" dirty="0" err="1"/>
              <a:t>servicescape</a:t>
            </a:r>
            <a:r>
              <a:rPr lang="it-IT" dirty="0"/>
              <a:t> provocano delle risposte emotive che, a loro volta, guidano i comportamenti. </a:t>
            </a:r>
          </a:p>
          <a:p>
            <a:pPr marL="342900" indent="-342900" algn="ctr">
              <a:buAutoNum type="arabicPeriod"/>
            </a:pPr>
            <a:endParaRPr lang="it-IT" dirty="0">
              <a:solidFill>
                <a:schemeClr val="accent1"/>
              </a:solidFill>
              <a:effectLst>
                <a:outerShdw blurRad="38100" dist="38100" dir="2700000" algn="tl">
                  <a:srgbClr val="000000">
                    <a:alpha val="43137"/>
                  </a:srgbClr>
                </a:outerShdw>
              </a:effectLst>
            </a:endParaRPr>
          </a:p>
          <a:p>
            <a:pPr marL="342900" indent="-342900" algn="ctr">
              <a:buAutoNum type="arabicPeriod"/>
            </a:pPr>
            <a:r>
              <a:rPr lang="it-IT" dirty="0">
                <a:solidFill>
                  <a:schemeClr val="accent1"/>
                </a:solidFill>
                <a:effectLst>
                  <a:outerShdw blurRad="38100" dist="38100" dir="2700000" algn="tl">
                    <a:srgbClr val="000000">
                      <a:alpha val="43137"/>
                    </a:srgbClr>
                  </a:outerShdw>
                </a:effectLst>
              </a:rPr>
              <a:t>Risposte fisiologiche</a:t>
            </a:r>
            <a:r>
              <a:rPr lang="it-IT" dirty="0"/>
              <a:t>: determinate caratteristiche del </a:t>
            </a:r>
            <a:r>
              <a:rPr lang="it-IT" dirty="0" err="1"/>
              <a:t>servicescape</a:t>
            </a:r>
            <a:r>
              <a:rPr lang="it-IT" dirty="0"/>
              <a:t> possono influenzare direttamente comportamenti di avvicinamento/allontanamento. Per esempio, temperature molto alte (o molto basse) di un ambiente, o rumori troppo forti, possono causare disagio e conseguente allontanamento dall'ambiente stesso.</a:t>
            </a:r>
          </a:p>
        </p:txBody>
      </p:sp>
    </p:spTree>
    <p:extLst>
      <p:ext uri="{BB962C8B-B14F-4D97-AF65-F5344CB8AC3E}">
        <p14:creationId xmlns:p14="http://schemas.microsoft.com/office/powerpoint/2010/main" val="176371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C62E8DF-2BDD-3D50-B4F3-34FBB68A67E1}"/>
              </a:ext>
            </a:extLst>
          </p:cNvPr>
          <p:cNvSpPr txBox="1"/>
          <p:nvPr/>
        </p:nvSpPr>
        <p:spPr>
          <a:xfrm>
            <a:off x="2241755" y="516981"/>
            <a:ext cx="7708490" cy="646331"/>
          </a:xfrm>
          <a:prstGeom prst="rect">
            <a:avLst/>
          </a:prstGeom>
          <a:noFill/>
        </p:spPr>
        <p:txBody>
          <a:bodyPr wrap="square">
            <a:spAutoFit/>
          </a:bodyPr>
          <a:lstStyle/>
          <a:p>
            <a:pPr algn="ctr"/>
            <a:r>
              <a:rPr lang="it-IT" dirty="0"/>
              <a:t>Infine, </a:t>
            </a:r>
            <a:r>
              <a:rPr lang="it-IT" dirty="0" err="1"/>
              <a:t>Bitner</a:t>
            </a:r>
            <a:r>
              <a:rPr lang="it-IT" dirty="0"/>
              <a:t> individua </a:t>
            </a:r>
            <a:r>
              <a:rPr lang="it-IT" b="1" u="sng" dirty="0"/>
              <a:t>due classi di comportamenti </a:t>
            </a:r>
            <a:r>
              <a:rPr lang="it-IT" dirty="0"/>
              <a:t>determinati dalle caratteristiche del </a:t>
            </a:r>
            <a:r>
              <a:rPr lang="it-IT" dirty="0" err="1"/>
              <a:t>servicescape</a:t>
            </a:r>
            <a:r>
              <a:rPr lang="it-IT" dirty="0"/>
              <a:t>. </a:t>
            </a:r>
          </a:p>
        </p:txBody>
      </p:sp>
      <p:sp>
        <p:nvSpPr>
          <p:cNvPr id="5" name="CasellaDiTesto 4">
            <a:extLst>
              <a:ext uri="{FF2B5EF4-FFF2-40B4-BE49-F238E27FC236}">
                <a16:creationId xmlns:a16="http://schemas.microsoft.com/office/drawing/2014/main" id="{AA830E35-8DD1-D7EB-D140-99C2473F026A}"/>
              </a:ext>
            </a:extLst>
          </p:cNvPr>
          <p:cNvSpPr txBox="1"/>
          <p:nvPr/>
        </p:nvSpPr>
        <p:spPr>
          <a:xfrm>
            <a:off x="471948" y="2690336"/>
            <a:ext cx="4562167" cy="1200329"/>
          </a:xfrm>
          <a:prstGeom prst="rect">
            <a:avLst/>
          </a:prstGeom>
          <a:noFill/>
        </p:spPr>
        <p:txBody>
          <a:bodyPr wrap="square">
            <a:spAutoFit/>
          </a:bodyPr>
          <a:lstStyle/>
          <a:p>
            <a:pPr marL="342900" indent="-342900" algn="ctr">
              <a:buAutoNum type="arabicPeriod"/>
            </a:pPr>
            <a:r>
              <a:rPr lang="it-IT" dirty="0">
                <a:solidFill>
                  <a:schemeClr val="accent1"/>
                </a:solidFill>
                <a:effectLst>
                  <a:outerShdw blurRad="38100" dist="38100" dir="2700000" algn="tl">
                    <a:srgbClr val="000000">
                      <a:alpha val="43137"/>
                    </a:srgbClr>
                  </a:outerShdw>
                </a:effectLst>
              </a:rPr>
              <a:t>Comportamento individuale</a:t>
            </a:r>
            <a:r>
              <a:rPr lang="it-IT" dirty="0"/>
              <a:t>: </a:t>
            </a:r>
          </a:p>
          <a:p>
            <a:pPr algn="ctr"/>
            <a:r>
              <a:rPr lang="it-IT" dirty="0"/>
              <a:t>attiene alla reazione di avvicinamento o di allontanamento che il </a:t>
            </a:r>
            <a:r>
              <a:rPr lang="it-IT" dirty="0" err="1"/>
              <a:t>servicescape</a:t>
            </a:r>
            <a:r>
              <a:rPr lang="it-IT" dirty="0"/>
              <a:t>, inteso in modo olistico, può indurre negli individui</a:t>
            </a:r>
          </a:p>
        </p:txBody>
      </p:sp>
      <p:sp>
        <p:nvSpPr>
          <p:cNvPr id="7" name="CasellaDiTesto 6">
            <a:extLst>
              <a:ext uri="{FF2B5EF4-FFF2-40B4-BE49-F238E27FC236}">
                <a16:creationId xmlns:a16="http://schemas.microsoft.com/office/drawing/2014/main" id="{43454C61-C63A-6C61-2DC9-02AE014785F3}"/>
              </a:ext>
            </a:extLst>
          </p:cNvPr>
          <p:cNvSpPr txBox="1"/>
          <p:nvPr/>
        </p:nvSpPr>
        <p:spPr>
          <a:xfrm>
            <a:off x="6096000" y="2690336"/>
            <a:ext cx="5624052" cy="1477328"/>
          </a:xfrm>
          <a:prstGeom prst="rect">
            <a:avLst/>
          </a:prstGeom>
          <a:noFill/>
        </p:spPr>
        <p:txBody>
          <a:bodyPr wrap="square">
            <a:spAutoFit/>
          </a:bodyPr>
          <a:lstStyle/>
          <a:p>
            <a:pPr algn="ctr"/>
            <a:r>
              <a:rPr lang="it-IT" dirty="0">
                <a:solidFill>
                  <a:schemeClr val="accent1"/>
                </a:solidFill>
                <a:effectLst>
                  <a:outerShdw blurRad="38100" dist="38100" dir="2700000" algn="tl">
                    <a:srgbClr val="000000">
                      <a:alpha val="43137"/>
                    </a:srgbClr>
                  </a:outerShdw>
                </a:effectLst>
              </a:rPr>
              <a:t>2. Interazione sociale: </a:t>
            </a:r>
          </a:p>
          <a:p>
            <a:pPr algn="ctr"/>
            <a:r>
              <a:rPr lang="it-IT" dirty="0"/>
              <a:t>il </a:t>
            </a:r>
            <a:r>
              <a:rPr lang="it-IT" dirty="0" err="1"/>
              <a:t>servicescape</a:t>
            </a:r>
            <a:r>
              <a:rPr lang="it-IT" dirty="0"/>
              <a:t> è in grado d'influenzare in maniera determinante le relazioni sociali che vengono a instaurarsi tra clienti e dipendenti, in quanto mezzo di coesione e inclusione sociale e strumento di comunicazione.</a:t>
            </a:r>
          </a:p>
        </p:txBody>
      </p:sp>
      <p:cxnSp>
        <p:nvCxnSpPr>
          <p:cNvPr id="9" name="Connettore 2 8">
            <a:extLst>
              <a:ext uri="{FF2B5EF4-FFF2-40B4-BE49-F238E27FC236}">
                <a16:creationId xmlns:a16="http://schemas.microsoft.com/office/drawing/2014/main" id="{A1846BFD-E763-F23D-5785-6F977921285D}"/>
              </a:ext>
            </a:extLst>
          </p:cNvPr>
          <p:cNvCxnSpPr>
            <a:stCxn id="3" idx="2"/>
          </p:cNvCxnSpPr>
          <p:nvPr/>
        </p:nvCxnSpPr>
        <p:spPr>
          <a:xfrm flipH="1">
            <a:off x="2890684" y="1163312"/>
            <a:ext cx="3205316" cy="1442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E8C60E84-9FD4-8105-85C1-9E18CFD5937F}"/>
              </a:ext>
            </a:extLst>
          </p:cNvPr>
          <p:cNvCxnSpPr>
            <a:stCxn id="3" idx="2"/>
            <a:endCxn id="7" idx="0"/>
          </p:cNvCxnSpPr>
          <p:nvPr/>
        </p:nvCxnSpPr>
        <p:spPr>
          <a:xfrm>
            <a:off x="6096000" y="1163312"/>
            <a:ext cx="2812026" cy="1527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6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D8A976E-8527-4B06-0A73-84B1E9FE6D2D}"/>
              </a:ext>
            </a:extLst>
          </p:cNvPr>
          <p:cNvSpPr txBox="1"/>
          <p:nvPr/>
        </p:nvSpPr>
        <p:spPr>
          <a:xfrm>
            <a:off x="2281084" y="2136338"/>
            <a:ext cx="7629832" cy="2585323"/>
          </a:xfrm>
          <a:prstGeom prst="rect">
            <a:avLst/>
          </a:prstGeom>
          <a:noFill/>
        </p:spPr>
        <p:txBody>
          <a:bodyPr wrap="square">
            <a:spAutoFit/>
          </a:bodyPr>
          <a:lstStyle/>
          <a:p>
            <a:pPr algn="ctr"/>
            <a:r>
              <a:rPr lang="it-IT" dirty="0"/>
              <a:t>È  certamente interessante notare come questo modello oltre a considerare </a:t>
            </a:r>
            <a:r>
              <a:rPr lang="it-IT" i="1" dirty="0"/>
              <a:t>clienti</a:t>
            </a:r>
            <a:r>
              <a:rPr lang="it-IT" dirty="0"/>
              <a:t> e </a:t>
            </a:r>
            <a:r>
              <a:rPr lang="it-IT" i="1" dirty="0"/>
              <a:t>dipendenti</a:t>
            </a:r>
            <a:r>
              <a:rPr lang="it-IT" dirty="0"/>
              <a:t>, tenga conto anche delle possibili </a:t>
            </a:r>
            <a:r>
              <a:rPr lang="it-IT" u="sng" dirty="0"/>
              <a:t>interazioni tra gli stessi</a:t>
            </a:r>
            <a:r>
              <a:rPr lang="it-IT" dirty="0"/>
              <a:t>. </a:t>
            </a:r>
          </a:p>
          <a:p>
            <a:pPr algn="ctr"/>
            <a:r>
              <a:rPr lang="it-IT" dirty="0"/>
              <a:t>In tal senso, occorre sottolineare che, in un determinato ambiente di servizio, </a:t>
            </a:r>
          </a:p>
          <a:p>
            <a:pPr algn="ctr"/>
            <a:r>
              <a:rPr lang="it-IT" dirty="0">
                <a:effectLst>
                  <a:outerShdw blurRad="38100" dist="38100" dir="2700000" algn="tl">
                    <a:srgbClr val="000000">
                      <a:alpha val="43137"/>
                    </a:srgbClr>
                  </a:outerShdw>
                </a:effectLst>
              </a:rPr>
              <a:t>le interazioni dei dipendenti con i consumatori</a:t>
            </a:r>
            <a:r>
              <a:rPr lang="it-IT" dirty="0"/>
              <a:t> possono spesso essere </a:t>
            </a:r>
            <a:r>
              <a:rPr lang="it-IT" u="sng" dirty="0"/>
              <a:t>determinanti</a:t>
            </a:r>
            <a:r>
              <a:rPr lang="it-IT" dirty="0"/>
              <a:t> per le performance aziendali.</a:t>
            </a:r>
          </a:p>
          <a:p>
            <a:pPr algn="ctr"/>
            <a:endParaRPr lang="it-IT" dirty="0"/>
          </a:p>
          <a:p>
            <a:pPr algn="ctr"/>
            <a:r>
              <a:rPr lang="it-IT" dirty="0"/>
              <a:t>Gli sviluppi tecnologici hanno portato recentemente a considerare anche l'influenza che può avere il </a:t>
            </a:r>
            <a:r>
              <a:rPr lang="it-IT" dirty="0" err="1"/>
              <a:t>servicescape</a:t>
            </a:r>
            <a:r>
              <a:rPr lang="it-IT" dirty="0"/>
              <a:t> virtuale (detto anche </a:t>
            </a:r>
            <a:r>
              <a:rPr lang="it-IT" b="1" dirty="0">
                <a:solidFill>
                  <a:schemeClr val="accent1"/>
                </a:solidFill>
              </a:rPr>
              <a:t>e-</a:t>
            </a:r>
            <a:r>
              <a:rPr lang="it-IT" b="1" dirty="0" err="1">
                <a:solidFill>
                  <a:schemeClr val="accent1"/>
                </a:solidFill>
              </a:rPr>
              <a:t>servicescape</a:t>
            </a:r>
            <a:r>
              <a:rPr lang="it-IT" dirty="0"/>
              <a:t>), sul comportamento del consumatore.</a:t>
            </a:r>
          </a:p>
        </p:txBody>
      </p:sp>
    </p:spTree>
    <p:extLst>
      <p:ext uri="{BB962C8B-B14F-4D97-AF65-F5344CB8AC3E}">
        <p14:creationId xmlns:p14="http://schemas.microsoft.com/office/powerpoint/2010/main" val="118266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E50065-106C-3A04-CBE4-5D1DCCEBF514}"/>
              </a:ext>
            </a:extLst>
          </p:cNvPr>
          <p:cNvSpPr>
            <a:spLocks noGrp="1"/>
          </p:cNvSpPr>
          <p:nvPr>
            <p:ph type="title"/>
          </p:nvPr>
        </p:nvSpPr>
        <p:spPr/>
        <p:txBody>
          <a:bodyPr/>
          <a:lstStyle/>
          <a:p>
            <a:pPr algn="ctr"/>
            <a:r>
              <a:rPr lang="it-IT" b="1" dirty="0"/>
              <a:t>Le persone</a:t>
            </a:r>
          </a:p>
        </p:txBody>
      </p:sp>
      <p:sp>
        <p:nvSpPr>
          <p:cNvPr id="3" name="Segnaposto contenuto 2">
            <a:extLst>
              <a:ext uri="{FF2B5EF4-FFF2-40B4-BE49-F238E27FC236}">
                <a16:creationId xmlns:a16="http://schemas.microsoft.com/office/drawing/2014/main" id="{A691780B-659A-0ECC-2FE2-F70D89A04ED0}"/>
              </a:ext>
            </a:extLst>
          </p:cNvPr>
          <p:cNvSpPr>
            <a:spLocks noGrp="1"/>
          </p:cNvSpPr>
          <p:nvPr>
            <p:ph idx="1"/>
          </p:nvPr>
        </p:nvSpPr>
        <p:spPr/>
        <p:txBody>
          <a:bodyPr/>
          <a:lstStyle/>
          <a:p>
            <a:pPr marL="0" indent="0" algn="ctr">
              <a:buNone/>
            </a:pPr>
            <a:r>
              <a:rPr lang="it-IT" dirty="0"/>
              <a:t>La seconda leva aggiuntiva tipica del marketing mix delle imprese di servizi è rappresentata dalle </a:t>
            </a:r>
            <a:r>
              <a:rPr lang="it-IT" b="1" dirty="0">
                <a:solidFill>
                  <a:schemeClr val="accent1"/>
                </a:solidFill>
              </a:rPr>
              <a:t>persone</a:t>
            </a:r>
            <a:r>
              <a:rPr lang="it-IT" dirty="0"/>
              <a:t>, intendendo, con esse, sia il </a:t>
            </a:r>
            <a:r>
              <a:rPr lang="it-IT" dirty="0">
                <a:effectLst>
                  <a:outerShdw blurRad="38100" dist="38100" dir="2700000" algn="tl">
                    <a:srgbClr val="000000">
                      <a:alpha val="43137"/>
                    </a:srgbClr>
                  </a:outerShdw>
                </a:effectLst>
              </a:rPr>
              <a:t>personale dell'impresa </a:t>
            </a:r>
            <a:r>
              <a:rPr lang="it-IT" dirty="0"/>
              <a:t>sia i </a:t>
            </a:r>
            <a:r>
              <a:rPr lang="it-IT" dirty="0">
                <a:effectLst>
                  <a:outerShdw blurRad="38100" dist="38100" dir="2700000" algn="tl">
                    <a:srgbClr val="000000">
                      <a:alpha val="43137"/>
                    </a:srgbClr>
                  </a:outerShdw>
                </a:effectLst>
              </a:rPr>
              <a:t>propri clienti</a:t>
            </a:r>
            <a:r>
              <a:rPr lang="it-IT" dirty="0"/>
              <a:t>. </a:t>
            </a:r>
          </a:p>
          <a:p>
            <a:pPr marL="0" indent="0" algn="ctr">
              <a:buNone/>
            </a:pPr>
            <a:r>
              <a:rPr lang="it-IT" dirty="0"/>
              <a:t>Questa leva è di rilievo nel caso delle imprese di servizi in quanto tali imprese sono, spesso, "high </a:t>
            </a:r>
            <a:r>
              <a:rPr lang="it-IT" dirty="0" err="1"/>
              <a:t>personality</a:t>
            </a:r>
            <a:r>
              <a:rPr lang="it-IT" dirty="0"/>
              <a:t> </a:t>
            </a:r>
            <a:r>
              <a:rPr lang="it-IT" dirty="0" err="1"/>
              <a:t>inten</a:t>
            </a:r>
            <a:r>
              <a:rPr lang="it-IT" dirty="0"/>
              <a:t> </a:t>
            </a:r>
            <a:r>
              <a:rPr lang="it-IT" dirty="0" err="1"/>
              <a:t>sive</a:t>
            </a:r>
            <a:r>
              <a:rPr lang="it-IT" dirty="0"/>
              <a:t>", intendendo che sono imprese che basano gran parte della propria attività sugli individui; oltretutto, essa sottolinea come spesso queste imprese offrano un servizio che implichi un </a:t>
            </a:r>
            <a:r>
              <a:rPr lang="it-IT" i="1" dirty="0"/>
              <a:t>elevato livello di contatto </a:t>
            </a:r>
            <a:r>
              <a:rPr lang="it-IT" dirty="0"/>
              <a:t>tra </a:t>
            </a:r>
            <a:r>
              <a:rPr lang="it-IT" u="sng" dirty="0"/>
              <a:t>dipendenti</a:t>
            </a:r>
            <a:r>
              <a:rPr lang="it-IT" dirty="0"/>
              <a:t> e </a:t>
            </a:r>
            <a:r>
              <a:rPr lang="it-IT" u="sng" dirty="0"/>
              <a:t>clienti</a:t>
            </a:r>
            <a:r>
              <a:rPr lang="it-IT" dirty="0"/>
              <a:t>. </a:t>
            </a:r>
          </a:p>
        </p:txBody>
      </p:sp>
    </p:spTree>
    <p:extLst>
      <p:ext uri="{BB962C8B-B14F-4D97-AF65-F5344CB8AC3E}">
        <p14:creationId xmlns:p14="http://schemas.microsoft.com/office/powerpoint/2010/main" val="337953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9D6C92F-8B3B-3C84-540E-1BD32F282453}"/>
              </a:ext>
            </a:extLst>
          </p:cNvPr>
          <p:cNvSpPr txBox="1"/>
          <p:nvPr/>
        </p:nvSpPr>
        <p:spPr>
          <a:xfrm>
            <a:off x="2236838" y="845855"/>
            <a:ext cx="7718323" cy="1754326"/>
          </a:xfrm>
          <a:prstGeom prst="rect">
            <a:avLst/>
          </a:prstGeom>
          <a:noFill/>
        </p:spPr>
        <p:txBody>
          <a:bodyPr wrap="square">
            <a:spAutoFit/>
          </a:bodyPr>
          <a:lstStyle/>
          <a:p>
            <a:pPr algn="ctr"/>
            <a:r>
              <a:rPr lang="it-IT" dirty="0"/>
              <a:t>Il </a:t>
            </a:r>
            <a:r>
              <a:rPr lang="it-IT" b="1" dirty="0"/>
              <a:t>personale delle imprese di servizi </a:t>
            </a:r>
            <a:r>
              <a:rPr lang="it-IT" dirty="0"/>
              <a:t>ricopre una posizione di primo piano, in quanto in grado </a:t>
            </a:r>
            <a:r>
              <a:rPr lang="it-IT" i="1" dirty="0"/>
              <a:t>d'influenzare</a:t>
            </a:r>
            <a:r>
              <a:rPr lang="it-IT" dirty="0"/>
              <a:t> la </a:t>
            </a:r>
            <a:r>
              <a:rPr lang="it-IT" dirty="0">
                <a:solidFill>
                  <a:schemeClr val="accent1"/>
                </a:solidFill>
              </a:rPr>
              <a:t>percezione dei consumatori </a:t>
            </a:r>
            <a:r>
              <a:rPr lang="it-IT" dirty="0"/>
              <a:t>circa la qualità del servizio acquistato. </a:t>
            </a:r>
          </a:p>
          <a:p>
            <a:pPr algn="ctr"/>
            <a:endParaRPr lang="it-IT" dirty="0"/>
          </a:p>
          <a:p>
            <a:pPr algn="ctr"/>
            <a:r>
              <a:rPr lang="it-IT" dirty="0"/>
              <a:t>Inoltre il personale a diretto contatto con la clientela, svolge in tali imprese una duplice funzione di collegamento:</a:t>
            </a:r>
          </a:p>
        </p:txBody>
      </p:sp>
      <p:sp>
        <p:nvSpPr>
          <p:cNvPr id="5" name="CasellaDiTesto 4">
            <a:extLst>
              <a:ext uri="{FF2B5EF4-FFF2-40B4-BE49-F238E27FC236}">
                <a16:creationId xmlns:a16="http://schemas.microsoft.com/office/drawing/2014/main" id="{19B4982F-F776-01CE-1D2B-0DAD49F9BF28}"/>
              </a:ext>
            </a:extLst>
          </p:cNvPr>
          <p:cNvSpPr txBox="1"/>
          <p:nvPr/>
        </p:nvSpPr>
        <p:spPr>
          <a:xfrm>
            <a:off x="1592826" y="4257820"/>
            <a:ext cx="2998838" cy="646331"/>
          </a:xfrm>
          <a:prstGeom prst="rect">
            <a:avLst/>
          </a:prstGeom>
          <a:noFill/>
        </p:spPr>
        <p:txBody>
          <a:bodyPr wrap="square">
            <a:spAutoFit/>
          </a:bodyPr>
          <a:lstStyle/>
          <a:p>
            <a:pPr algn="ctr"/>
            <a:r>
              <a:rPr lang="it-IT" dirty="0"/>
              <a:t>da un lato rappresentando </a:t>
            </a:r>
            <a:r>
              <a:rPr lang="it-IT" i="1" dirty="0"/>
              <a:t>l'azienda all'esterno.</a:t>
            </a:r>
          </a:p>
        </p:txBody>
      </p:sp>
      <p:sp>
        <p:nvSpPr>
          <p:cNvPr id="7" name="CasellaDiTesto 6">
            <a:extLst>
              <a:ext uri="{FF2B5EF4-FFF2-40B4-BE49-F238E27FC236}">
                <a16:creationId xmlns:a16="http://schemas.microsoft.com/office/drawing/2014/main" id="{E13D7CE3-5E48-B8EE-C7DD-210417ED54D3}"/>
              </a:ext>
            </a:extLst>
          </p:cNvPr>
          <p:cNvSpPr txBox="1"/>
          <p:nvPr/>
        </p:nvSpPr>
        <p:spPr>
          <a:xfrm>
            <a:off x="7600338" y="3842321"/>
            <a:ext cx="2890684" cy="1477328"/>
          </a:xfrm>
          <a:prstGeom prst="rect">
            <a:avLst/>
          </a:prstGeom>
          <a:noFill/>
        </p:spPr>
        <p:txBody>
          <a:bodyPr wrap="square">
            <a:spAutoFit/>
          </a:bodyPr>
          <a:lstStyle/>
          <a:p>
            <a:pPr algn="ctr"/>
            <a:r>
              <a:rPr lang="it-IT" dirty="0"/>
              <a:t> dall'altro lato trasferendo </a:t>
            </a:r>
            <a:r>
              <a:rPr lang="it-IT" i="1" dirty="0"/>
              <a:t>all'interno dei confini </a:t>
            </a:r>
            <a:r>
              <a:rPr lang="it-IT" dirty="0"/>
              <a:t>aziendali le informazioni rivenienti dalle interazioni con i clienti</a:t>
            </a:r>
          </a:p>
        </p:txBody>
      </p:sp>
      <p:cxnSp>
        <p:nvCxnSpPr>
          <p:cNvPr id="9" name="Connettore 2 8">
            <a:extLst>
              <a:ext uri="{FF2B5EF4-FFF2-40B4-BE49-F238E27FC236}">
                <a16:creationId xmlns:a16="http://schemas.microsoft.com/office/drawing/2014/main" id="{DE1C3A26-E6B3-E017-1BB8-20499ABB92BF}"/>
              </a:ext>
            </a:extLst>
          </p:cNvPr>
          <p:cNvCxnSpPr>
            <a:stCxn id="3" idx="2"/>
          </p:cNvCxnSpPr>
          <p:nvPr/>
        </p:nvCxnSpPr>
        <p:spPr>
          <a:xfrm flipH="1">
            <a:off x="3205316" y="2600181"/>
            <a:ext cx="2890684" cy="1588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760EC0D8-0381-4563-F985-2DCC1B143A72}"/>
              </a:ext>
            </a:extLst>
          </p:cNvPr>
          <p:cNvCxnSpPr>
            <a:stCxn id="3" idx="2"/>
            <a:endCxn id="7" idx="0"/>
          </p:cNvCxnSpPr>
          <p:nvPr/>
        </p:nvCxnSpPr>
        <p:spPr>
          <a:xfrm>
            <a:off x="6096000" y="2600181"/>
            <a:ext cx="2949680" cy="124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61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04E1959-6BA8-BDE9-602A-1281219C71D0}"/>
              </a:ext>
            </a:extLst>
          </p:cNvPr>
          <p:cNvSpPr txBox="1"/>
          <p:nvPr/>
        </p:nvSpPr>
        <p:spPr>
          <a:xfrm>
            <a:off x="884903" y="1439601"/>
            <a:ext cx="10707329" cy="3693319"/>
          </a:xfrm>
          <a:prstGeom prst="rect">
            <a:avLst/>
          </a:prstGeom>
          <a:noFill/>
        </p:spPr>
        <p:txBody>
          <a:bodyPr wrap="square">
            <a:spAutoFit/>
          </a:bodyPr>
          <a:lstStyle/>
          <a:p>
            <a:pPr algn="ctr"/>
            <a:r>
              <a:rPr lang="it-IT" dirty="0"/>
              <a:t>Il personale che opera </a:t>
            </a:r>
            <a:r>
              <a:rPr lang="it-IT" i="1" dirty="0"/>
              <a:t>a diretto contatto </a:t>
            </a:r>
            <a:r>
              <a:rPr lang="it-IT" dirty="0"/>
              <a:t>con il consumatore viene definito</a:t>
            </a:r>
            <a:r>
              <a:rPr lang="it-IT" dirty="0">
                <a:solidFill>
                  <a:schemeClr val="accent1"/>
                </a:solidFill>
              </a:rPr>
              <a:t> </a:t>
            </a:r>
            <a:r>
              <a:rPr lang="it-IT" dirty="0" err="1">
                <a:solidFill>
                  <a:schemeClr val="accent1"/>
                </a:solidFill>
              </a:rPr>
              <a:t>boundary</a:t>
            </a:r>
            <a:r>
              <a:rPr lang="it-IT" dirty="0">
                <a:solidFill>
                  <a:schemeClr val="accent1"/>
                </a:solidFill>
              </a:rPr>
              <a:t> </a:t>
            </a:r>
            <a:r>
              <a:rPr lang="it-IT" dirty="0" err="1">
                <a:solidFill>
                  <a:schemeClr val="accent1"/>
                </a:solidFill>
              </a:rPr>
              <a:t>spanner</a:t>
            </a:r>
            <a:r>
              <a:rPr lang="it-IT" dirty="0">
                <a:solidFill>
                  <a:schemeClr val="accent1"/>
                </a:solidFill>
              </a:rPr>
              <a:t>                               </a:t>
            </a:r>
            <a:r>
              <a:rPr lang="it-IT" dirty="0"/>
              <a:t>(personale di confine). </a:t>
            </a:r>
          </a:p>
          <a:p>
            <a:pPr algn="ctr"/>
            <a:r>
              <a:rPr lang="it-IT" dirty="0"/>
              <a:t>Tale personale di confine (o di contatto), proprio a causa della delicata posizione di collegamento biunivoco azienda-cliente, può trovarsi a operare in </a:t>
            </a:r>
            <a:r>
              <a:rPr lang="it-IT" i="1" dirty="0"/>
              <a:t>situazioni di criticità </a:t>
            </a:r>
            <a:r>
              <a:rPr lang="it-IT" dirty="0"/>
              <a:t>dalle quali possono dipendere tre principali tipologie di </a:t>
            </a:r>
            <a:r>
              <a:rPr lang="it-IT" b="1" dirty="0">
                <a:solidFill>
                  <a:schemeClr val="accent1"/>
                </a:solidFill>
              </a:rPr>
              <a:t>conflitto</a:t>
            </a:r>
            <a:r>
              <a:rPr lang="it-IT" dirty="0"/>
              <a:t>.</a:t>
            </a:r>
          </a:p>
          <a:p>
            <a:pPr algn="ctr"/>
            <a:endParaRPr lang="it-IT" dirty="0"/>
          </a:p>
          <a:p>
            <a:pPr algn="ctr"/>
            <a:endParaRPr lang="it-IT" dirty="0"/>
          </a:p>
          <a:p>
            <a:pPr algn="ctr"/>
            <a:endParaRPr lang="it-IT" dirty="0"/>
          </a:p>
          <a:p>
            <a:pPr marL="342900" indent="-342900" algn="ctr">
              <a:buAutoNum type="arabicPeriod"/>
            </a:pPr>
            <a:r>
              <a:rPr lang="it-IT" b="1" dirty="0"/>
              <a:t>Conflitti </a:t>
            </a:r>
            <a:r>
              <a:rPr lang="it-IT" b="1" u="sng" dirty="0"/>
              <a:t>persona</a:t>
            </a:r>
            <a:r>
              <a:rPr lang="it-IT" b="1" dirty="0"/>
              <a:t> vs </a:t>
            </a:r>
            <a:r>
              <a:rPr lang="it-IT" b="1" u="sng" dirty="0"/>
              <a:t>ruolo</a:t>
            </a:r>
            <a:r>
              <a:rPr lang="it-IT" dirty="0"/>
              <a:t>. </a:t>
            </a:r>
          </a:p>
          <a:p>
            <a:pPr algn="ctr"/>
            <a:r>
              <a:rPr lang="it-IT" dirty="0"/>
              <a:t>Tali conflitti si possono generare, per esempio, quando al dipendente viene richiesto di mettere in atto, verso l'esterno, dei comportamenti che </a:t>
            </a:r>
            <a:r>
              <a:rPr lang="it-IT" b="1" dirty="0"/>
              <a:t>non</a:t>
            </a:r>
            <a:r>
              <a:rPr lang="it-IT" dirty="0"/>
              <a:t> </a:t>
            </a:r>
            <a:r>
              <a:rPr lang="it-IT" b="1" i="1" dirty="0"/>
              <a:t>coincidono</a:t>
            </a:r>
            <a:r>
              <a:rPr lang="it-IT" i="1" dirty="0"/>
              <a:t> con quanto egli stesso sarebbe naturalmente portato a fare </a:t>
            </a:r>
            <a:r>
              <a:rPr lang="it-IT" dirty="0"/>
              <a:t>sulla base della propria personalità o dei </a:t>
            </a:r>
            <a:r>
              <a:rPr lang="it-IT" b="1" dirty="0"/>
              <a:t>propri valori</a:t>
            </a:r>
            <a:r>
              <a:rPr lang="it-IT" dirty="0"/>
              <a:t>. </a:t>
            </a:r>
          </a:p>
          <a:p>
            <a:pPr algn="ctr"/>
            <a:r>
              <a:rPr lang="it-IT" dirty="0"/>
              <a:t>Ciò spesso avviene alla luce del motto: «il cliente ha sempre ragione, anche quando ha torto».</a:t>
            </a:r>
          </a:p>
        </p:txBody>
      </p:sp>
    </p:spTree>
    <p:extLst>
      <p:ext uri="{BB962C8B-B14F-4D97-AF65-F5344CB8AC3E}">
        <p14:creationId xmlns:p14="http://schemas.microsoft.com/office/powerpoint/2010/main" val="33284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0B1C0-04DA-A0E0-FCCD-AE7EA63A41E5}"/>
              </a:ext>
            </a:extLst>
          </p:cNvPr>
          <p:cNvSpPr>
            <a:spLocks noGrp="1"/>
          </p:cNvSpPr>
          <p:nvPr>
            <p:ph type="title"/>
          </p:nvPr>
        </p:nvSpPr>
        <p:spPr>
          <a:xfrm>
            <a:off x="1138364" y="-30862"/>
            <a:ext cx="10058400" cy="1450757"/>
          </a:xfrm>
        </p:spPr>
        <p:txBody>
          <a:bodyPr>
            <a:normAutofit/>
          </a:bodyPr>
          <a:lstStyle/>
          <a:p>
            <a:pPr algn="ctr"/>
            <a:r>
              <a:rPr lang="it-IT" sz="3600" b="1" dirty="0"/>
              <a:t>Le caratteristiche uniche dei servizi rispetto ai beni</a:t>
            </a:r>
          </a:p>
        </p:txBody>
      </p:sp>
      <p:sp>
        <p:nvSpPr>
          <p:cNvPr id="4" name="Text Box 56">
            <a:extLst>
              <a:ext uri="{FF2B5EF4-FFF2-40B4-BE49-F238E27FC236}">
                <a16:creationId xmlns:a16="http://schemas.microsoft.com/office/drawing/2014/main" id="{87C288B4-DDB3-D9E9-70D5-20AB1EEB60FB}"/>
              </a:ext>
            </a:extLst>
          </p:cNvPr>
          <p:cNvSpPr txBox="1">
            <a:spLocks noChangeArrowheads="1"/>
          </p:cNvSpPr>
          <p:nvPr/>
        </p:nvSpPr>
        <p:spPr bwMode="auto">
          <a:xfrm>
            <a:off x="5565678" y="4143896"/>
            <a:ext cx="1500556" cy="604459"/>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a:latin typeface="+mn-lt"/>
              </a:rPr>
              <a:t>Service</a:t>
            </a:r>
          </a:p>
          <a:p>
            <a:pPr algn="ctr" eaLnBrk="1" hangingPunct="1">
              <a:spcBef>
                <a:spcPct val="0"/>
              </a:spcBef>
              <a:buFontTx/>
              <a:buNone/>
            </a:pPr>
            <a:r>
              <a:rPr lang="en-GB" altLang="fr-FR" sz="1600">
                <a:latin typeface="+mn-lt"/>
              </a:rPr>
              <a:t> Characteristics</a:t>
            </a:r>
            <a:endParaRPr lang="en-US" altLang="fr-FR" sz="1600">
              <a:latin typeface="+mn-lt"/>
            </a:endParaRPr>
          </a:p>
        </p:txBody>
      </p:sp>
      <p:sp>
        <p:nvSpPr>
          <p:cNvPr id="5" name="Rectangle 13">
            <a:extLst>
              <a:ext uri="{FF2B5EF4-FFF2-40B4-BE49-F238E27FC236}">
                <a16:creationId xmlns:a16="http://schemas.microsoft.com/office/drawing/2014/main" id="{A04CFBF5-E966-5297-08B7-BC97FA535636}"/>
              </a:ext>
            </a:extLst>
          </p:cNvPr>
          <p:cNvSpPr/>
          <p:nvPr/>
        </p:nvSpPr>
        <p:spPr>
          <a:xfrm>
            <a:off x="2341425" y="1961563"/>
            <a:ext cx="7397338" cy="434550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6" name="Line 4">
            <a:extLst>
              <a:ext uri="{FF2B5EF4-FFF2-40B4-BE49-F238E27FC236}">
                <a16:creationId xmlns:a16="http://schemas.microsoft.com/office/drawing/2014/main" id="{3DA10827-21DE-0A0E-9799-31ABB7BA6D15}"/>
              </a:ext>
            </a:extLst>
          </p:cNvPr>
          <p:cNvSpPr>
            <a:spLocks noChangeShapeType="1"/>
          </p:cNvSpPr>
          <p:nvPr/>
        </p:nvSpPr>
        <p:spPr bwMode="auto">
          <a:xfrm>
            <a:off x="4805280" y="2649604"/>
            <a:ext cx="558673" cy="674720"/>
          </a:xfrm>
          <a:prstGeom prst="line">
            <a:avLst/>
          </a:prstGeom>
          <a:noFill/>
          <a:ln w="38100">
            <a:solidFill>
              <a:srgbClr val="73288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7" name="Line 5">
            <a:extLst>
              <a:ext uri="{FF2B5EF4-FFF2-40B4-BE49-F238E27FC236}">
                <a16:creationId xmlns:a16="http://schemas.microsoft.com/office/drawing/2014/main" id="{CCC7B562-16D6-0165-D2C0-9FAEEE2B2892}"/>
              </a:ext>
            </a:extLst>
          </p:cNvPr>
          <p:cNvSpPr>
            <a:spLocks noChangeShapeType="1"/>
          </p:cNvSpPr>
          <p:nvPr/>
        </p:nvSpPr>
        <p:spPr bwMode="auto">
          <a:xfrm flipV="1">
            <a:off x="4860844" y="4736140"/>
            <a:ext cx="652211" cy="659099"/>
          </a:xfrm>
          <a:prstGeom prst="line">
            <a:avLst/>
          </a:prstGeom>
          <a:noFill/>
          <a:ln w="38100">
            <a:solidFill>
              <a:srgbClr val="73288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8" name="Line 7">
            <a:extLst>
              <a:ext uri="{FF2B5EF4-FFF2-40B4-BE49-F238E27FC236}">
                <a16:creationId xmlns:a16="http://schemas.microsoft.com/office/drawing/2014/main" id="{E8EA93F4-CBE8-C90D-7856-816FC16340A7}"/>
              </a:ext>
            </a:extLst>
          </p:cNvPr>
          <p:cNvSpPr>
            <a:spLocks noChangeShapeType="1"/>
          </p:cNvSpPr>
          <p:nvPr/>
        </p:nvSpPr>
        <p:spPr bwMode="auto">
          <a:xfrm flipH="1">
            <a:off x="6137084" y="2649604"/>
            <a:ext cx="652696" cy="674720"/>
          </a:xfrm>
          <a:prstGeom prst="line">
            <a:avLst/>
          </a:prstGeom>
          <a:noFill/>
          <a:ln w="38100">
            <a:solidFill>
              <a:srgbClr val="73288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9" name="Line 8">
            <a:extLst>
              <a:ext uri="{FF2B5EF4-FFF2-40B4-BE49-F238E27FC236}">
                <a16:creationId xmlns:a16="http://schemas.microsoft.com/office/drawing/2014/main" id="{1B2AFD15-C89B-9D5A-1B1C-5B336D644040}"/>
              </a:ext>
            </a:extLst>
          </p:cNvPr>
          <p:cNvSpPr>
            <a:spLocks noChangeShapeType="1"/>
          </p:cNvSpPr>
          <p:nvPr/>
        </p:nvSpPr>
        <p:spPr bwMode="auto">
          <a:xfrm flipH="1" flipV="1">
            <a:off x="6137526" y="4786221"/>
            <a:ext cx="652237" cy="660590"/>
          </a:xfrm>
          <a:prstGeom prst="line">
            <a:avLst/>
          </a:prstGeom>
          <a:noFill/>
          <a:ln w="38100">
            <a:solidFill>
              <a:srgbClr val="73288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10" name="Rectangle 38">
            <a:extLst>
              <a:ext uri="{FF2B5EF4-FFF2-40B4-BE49-F238E27FC236}">
                <a16:creationId xmlns:a16="http://schemas.microsoft.com/office/drawing/2014/main" id="{6AE52230-21F8-9D8A-5D37-9602E5183BEF}"/>
              </a:ext>
            </a:extLst>
          </p:cNvPr>
          <p:cNvSpPr/>
          <p:nvPr/>
        </p:nvSpPr>
        <p:spPr>
          <a:xfrm>
            <a:off x="2541304" y="5202666"/>
            <a:ext cx="2317230" cy="94584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1" name="Rectangle 39">
            <a:extLst>
              <a:ext uri="{FF2B5EF4-FFF2-40B4-BE49-F238E27FC236}">
                <a16:creationId xmlns:a16="http://schemas.microsoft.com/office/drawing/2014/main" id="{D147EF1C-B23C-30A5-60E1-42B1F183A0D6}"/>
              </a:ext>
            </a:extLst>
          </p:cNvPr>
          <p:cNvSpPr/>
          <p:nvPr/>
        </p:nvSpPr>
        <p:spPr>
          <a:xfrm>
            <a:off x="6811194" y="5202666"/>
            <a:ext cx="2317230" cy="94584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2" name="Rectangle 40">
            <a:extLst>
              <a:ext uri="{FF2B5EF4-FFF2-40B4-BE49-F238E27FC236}">
                <a16:creationId xmlns:a16="http://schemas.microsoft.com/office/drawing/2014/main" id="{B4998464-6339-9ECE-B812-A0E5E281CA43}"/>
              </a:ext>
            </a:extLst>
          </p:cNvPr>
          <p:cNvSpPr/>
          <p:nvPr/>
        </p:nvSpPr>
        <p:spPr>
          <a:xfrm>
            <a:off x="6887730" y="2103072"/>
            <a:ext cx="2317230" cy="94584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3" name="Rectangle 41">
            <a:extLst>
              <a:ext uri="{FF2B5EF4-FFF2-40B4-BE49-F238E27FC236}">
                <a16:creationId xmlns:a16="http://schemas.microsoft.com/office/drawing/2014/main" id="{18B8D3C1-6AD0-EA5E-4A01-90DC1947C88F}"/>
              </a:ext>
            </a:extLst>
          </p:cNvPr>
          <p:cNvSpPr/>
          <p:nvPr/>
        </p:nvSpPr>
        <p:spPr>
          <a:xfrm>
            <a:off x="2541304" y="2103072"/>
            <a:ext cx="2317230" cy="94584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4" name="Rectangle 12">
            <a:extLst>
              <a:ext uri="{FF2B5EF4-FFF2-40B4-BE49-F238E27FC236}">
                <a16:creationId xmlns:a16="http://schemas.microsoft.com/office/drawing/2014/main" id="{413E7687-C17C-6F51-992C-372C78C50400}"/>
              </a:ext>
            </a:extLst>
          </p:cNvPr>
          <p:cNvSpPr>
            <a:spLocks noChangeArrowheads="1"/>
          </p:cNvSpPr>
          <p:nvPr/>
        </p:nvSpPr>
        <p:spPr bwMode="auto">
          <a:xfrm>
            <a:off x="2944772" y="2370454"/>
            <a:ext cx="1479584" cy="41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fr-FR" sz="2000" dirty="0" err="1">
                <a:solidFill>
                  <a:schemeClr val="bg1"/>
                </a:solidFill>
                <a:latin typeface="+mn-lt"/>
              </a:rPr>
              <a:t>Intangibilità</a:t>
            </a:r>
            <a:endParaRPr lang="en-US" altLang="fr-FR" sz="2000" dirty="0">
              <a:solidFill>
                <a:schemeClr val="bg1"/>
              </a:solidFill>
              <a:latin typeface="+mn-lt"/>
            </a:endParaRPr>
          </a:p>
        </p:txBody>
      </p:sp>
      <p:sp>
        <p:nvSpPr>
          <p:cNvPr id="15" name="Rectangle 15">
            <a:extLst>
              <a:ext uri="{FF2B5EF4-FFF2-40B4-BE49-F238E27FC236}">
                <a16:creationId xmlns:a16="http://schemas.microsoft.com/office/drawing/2014/main" id="{3BD5E090-D7C4-9F4B-3E13-67A1A05A9F71}"/>
              </a:ext>
            </a:extLst>
          </p:cNvPr>
          <p:cNvSpPr>
            <a:spLocks noChangeArrowheads="1"/>
          </p:cNvSpPr>
          <p:nvPr/>
        </p:nvSpPr>
        <p:spPr bwMode="auto">
          <a:xfrm>
            <a:off x="7127310" y="2370454"/>
            <a:ext cx="1660937" cy="41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fr-FR" sz="2000" dirty="0" err="1">
                <a:solidFill>
                  <a:schemeClr val="bg1"/>
                </a:solidFill>
                <a:latin typeface="+mn-lt"/>
              </a:rPr>
              <a:t>Inseparabilità</a:t>
            </a:r>
            <a:endParaRPr lang="en-US" altLang="fr-FR" sz="2000" dirty="0">
              <a:solidFill>
                <a:schemeClr val="bg1"/>
              </a:solidFill>
              <a:latin typeface="+mn-lt"/>
            </a:endParaRPr>
          </a:p>
        </p:txBody>
      </p:sp>
      <p:sp>
        <p:nvSpPr>
          <p:cNvPr id="16" name="Rectangle 18">
            <a:extLst>
              <a:ext uri="{FF2B5EF4-FFF2-40B4-BE49-F238E27FC236}">
                <a16:creationId xmlns:a16="http://schemas.microsoft.com/office/drawing/2014/main" id="{B2EAA994-102B-4E47-BFC4-60A8C4CFAAB7}"/>
              </a:ext>
            </a:extLst>
          </p:cNvPr>
          <p:cNvSpPr>
            <a:spLocks noChangeArrowheads="1"/>
          </p:cNvSpPr>
          <p:nvPr/>
        </p:nvSpPr>
        <p:spPr bwMode="auto">
          <a:xfrm>
            <a:off x="3036255" y="5469254"/>
            <a:ext cx="1289650" cy="41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fr-FR" sz="2000" dirty="0" err="1">
                <a:solidFill>
                  <a:schemeClr val="bg1"/>
                </a:solidFill>
                <a:latin typeface="+mn-lt"/>
              </a:rPr>
              <a:t>Variabilità</a:t>
            </a:r>
            <a:endParaRPr lang="en-US" altLang="fr-FR" sz="2000" dirty="0">
              <a:solidFill>
                <a:schemeClr val="bg1"/>
              </a:solidFill>
              <a:latin typeface="+mn-lt"/>
            </a:endParaRPr>
          </a:p>
        </p:txBody>
      </p:sp>
      <p:sp>
        <p:nvSpPr>
          <p:cNvPr id="17" name="Rectangle 21">
            <a:extLst>
              <a:ext uri="{FF2B5EF4-FFF2-40B4-BE49-F238E27FC236}">
                <a16:creationId xmlns:a16="http://schemas.microsoft.com/office/drawing/2014/main" id="{2E07156B-BF14-4024-A7AB-53E6627CCC8D}"/>
              </a:ext>
            </a:extLst>
          </p:cNvPr>
          <p:cNvSpPr>
            <a:spLocks noChangeArrowheads="1"/>
          </p:cNvSpPr>
          <p:nvPr/>
        </p:nvSpPr>
        <p:spPr bwMode="auto">
          <a:xfrm>
            <a:off x="7127202" y="5470842"/>
            <a:ext cx="1820059" cy="41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fr-FR" sz="2000" dirty="0" err="1">
                <a:solidFill>
                  <a:schemeClr val="bg1"/>
                </a:solidFill>
                <a:latin typeface="+mn-lt"/>
              </a:rPr>
              <a:t>Durata</a:t>
            </a:r>
            <a:r>
              <a:rPr lang="en-US" altLang="fr-FR" sz="2000" dirty="0">
                <a:solidFill>
                  <a:schemeClr val="bg1"/>
                </a:solidFill>
                <a:latin typeface="+mn-lt"/>
              </a:rPr>
              <a:t> </a:t>
            </a:r>
            <a:r>
              <a:rPr lang="en-US" altLang="fr-FR" sz="2000" dirty="0" err="1">
                <a:solidFill>
                  <a:schemeClr val="bg1"/>
                </a:solidFill>
                <a:latin typeface="+mn-lt"/>
              </a:rPr>
              <a:t>limitata</a:t>
            </a:r>
            <a:endParaRPr lang="en-US" altLang="fr-FR" sz="2000" dirty="0">
              <a:solidFill>
                <a:schemeClr val="bg1"/>
              </a:solidFill>
              <a:latin typeface="+mn-lt"/>
            </a:endParaRPr>
          </a:p>
        </p:txBody>
      </p:sp>
      <p:sp>
        <p:nvSpPr>
          <p:cNvPr id="18" name="Oval 22">
            <a:extLst>
              <a:ext uri="{FF2B5EF4-FFF2-40B4-BE49-F238E27FC236}">
                <a16:creationId xmlns:a16="http://schemas.microsoft.com/office/drawing/2014/main" id="{D4884FAC-C0EC-339E-30B3-0B9316B5FEEA}"/>
              </a:ext>
            </a:extLst>
          </p:cNvPr>
          <p:cNvSpPr/>
          <p:nvPr/>
        </p:nvSpPr>
        <p:spPr>
          <a:xfrm>
            <a:off x="4805281" y="3408845"/>
            <a:ext cx="2092880" cy="1283905"/>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9" name="Rectangle 24">
            <a:extLst>
              <a:ext uri="{FF2B5EF4-FFF2-40B4-BE49-F238E27FC236}">
                <a16:creationId xmlns:a16="http://schemas.microsoft.com/office/drawing/2014/main" id="{A745C0CD-5599-3542-72EE-7CA69F293728}"/>
              </a:ext>
            </a:extLst>
          </p:cNvPr>
          <p:cNvSpPr>
            <a:spLocks noChangeArrowheads="1"/>
          </p:cNvSpPr>
          <p:nvPr/>
        </p:nvSpPr>
        <p:spPr bwMode="auto">
          <a:xfrm>
            <a:off x="4860844" y="3752313"/>
            <a:ext cx="1977524" cy="60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fr-FR" sz="1800" dirty="0" err="1">
                <a:solidFill>
                  <a:srgbClr val="732888"/>
                </a:solidFill>
                <a:latin typeface="+mn-lt"/>
              </a:rPr>
              <a:t>Caratteristiche</a:t>
            </a:r>
            <a:r>
              <a:rPr lang="en-US" altLang="fr-FR" sz="1800" dirty="0">
                <a:solidFill>
                  <a:srgbClr val="732888"/>
                </a:solidFill>
                <a:latin typeface="+mn-lt"/>
              </a:rPr>
              <a:t> del </a:t>
            </a:r>
            <a:r>
              <a:rPr lang="en-US" altLang="fr-FR" sz="1800" dirty="0" err="1">
                <a:solidFill>
                  <a:srgbClr val="732888"/>
                </a:solidFill>
                <a:latin typeface="+mn-lt"/>
              </a:rPr>
              <a:t>servizio</a:t>
            </a:r>
            <a:endParaRPr lang="en-US" altLang="fr-FR" sz="1800" dirty="0">
              <a:solidFill>
                <a:srgbClr val="732888"/>
              </a:solidFill>
              <a:latin typeface="+mn-lt"/>
            </a:endParaRPr>
          </a:p>
        </p:txBody>
      </p:sp>
    </p:spTree>
    <p:extLst>
      <p:ext uri="{BB962C8B-B14F-4D97-AF65-F5344CB8AC3E}">
        <p14:creationId xmlns:p14="http://schemas.microsoft.com/office/powerpoint/2010/main" val="2297226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C4AD11-D217-692E-D20B-159B206C2407}"/>
              </a:ext>
            </a:extLst>
          </p:cNvPr>
          <p:cNvSpPr txBox="1"/>
          <p:nvPr/>
        </p:nvSpPr>
        <p:spPr>
          <a:xfrm>
            <a:off x="1106993" y="1443841"/>
            <a:ext cx="9978013" cy="3970318"/>
          </a:xfrm>
          <a:prstGeom prst="rect">
            <a:avLst/>
          </a:prstGeom>
          <a:noFill/>
        </p:spPr>
        <p:txBody>
          <a:bodyPr wrap="square">
            <a:spAutoFit/>
          </a:bodyPr>
          <a:lstStyle/>
          <a:p>
            <a:pPr algn="ctr"/>
            <a:r>
              <a:rPr lang="it-IT" dirty="0"/>
              <a:t>2. </a:t>
            </a:r>
            <a:r>
              <a:rPr lang="it-IT" b="1" dirty="0"/>
              <a:t>Conflitti </a:t>
            </a:r>
            <a:r>
              <a:rPr lang="it-IT" b="1" u="sng" dirty="0"/>
              <a:t>impresa</a:t>
            </a:r>
            <a:r>
              <a:rPr lang="it-IT" b="1" dirty="0"/>
              <a:t> vs </a:t>
            </a:r>
            <a:r>
              <a:rPr lang="it-IT" b="1" u="sng" dirty="0"/>
              <a:t>clienti</a:t>
            </a:r>
            <a:r>
              <a:rPr lang="it-IT" dirty="0"/>
              <a:t>. </a:t>
            </a:r>
          </a:p>
          <a:p>
            <a:pPr algn="ctr"/>
            <a:r>
              <a:rPr lang="it-IT" dirty="0"/>
              <a:t>Tali conflitti generano quando il cliente richiede delle specifiche del servizio che </a:t>
            </a:r>
            <a:r>
              <a:rPr lang="it-IT" i="1" dirty="0"/>
              <a:t>violano le regole dettate dall'impresa.</a:t>
            </a:r>
            <a:r>
              <a:rPr lang="it-IT" dirty="0"/>
              <a:t> Il personale di contatto si sente, in questi casi, combattuto tra i suoi </a:t>
            </a:r>
            <a:r>
              <a:rPr lang="it-IT" b="1" dirty="0"/>
              <a:t>due "capi</a:t>
            </a:r>
            <a:r>
              <a:rPr lang="it-IT" dirty="0"/>
              <a:t>": da un lato </a:t>
            </a:r>
            <a:r>
              <a:rPr lang="it-IT" u="sng" dirty="0"/>
              <a:t>l'impresa</a:t>
            </a:r>
            <a:r>
              <a:rPr lang="it-IT" dirty="0"/>
              <a:t>, dall'altro il </a:t>
            </a:r>
            <a:r>
              <a:rPr lang="it-IT" u="sng" dirty="0"/>
              <a:t>cliente</a:t>
            </a:r>
            <a:r>
              <a:rPr lang="it-IT" dirty="0"/>
              <a:t>.</a:t>
            </a:r>
          </a:p>
          <a:p>
            <a:pPr algn="ctr"/>
            <a:endParaRPr lang="it-IT" dirty="0"/>
          </a:p>
          <a:p>
            <a:pPr algn="ctr"/>
            <a:endParaRPr lang="it-IT" dirty="0"/>
          </a:p>
          <a:p>
            <a:pPr algn="ctr"/>
            <a:r>
              <a:rPr lang="it-IT" dirty="0"/>
              <a:t>3. </a:t>
            </a:r>
            <a:r>
              <a:rPr lang="it-IT" b="1" dirty="0"/>
              <a:t>Conflitti </a:t>
            </a:r>
            <a:r>
              <a:rPr lang="it-IT" b="1" u="sng" dirty="0"/>
              <a:t>clienti</a:t>
            </a:r>
            <a:r>
              <a:rPr lang="it-IT" b="1" dirty="0"/>
              <a:t> vs </a:t>
            </a:r>
            <a:r>
              <a:rPr lang="it-IT" b="1" u="sng" dirty="0"/>
              <a:t>clienti</a:t>
            </a:r>
            <a:r>
              <a:rPr lang="it-IT" dirty="0"/>
              <a:t>. </a:t>
            </a:r>
          </a:p>
          <a:p>
            <a:pPr algn="ctr"/>
            <a:r>
              <a:rPr lang="it-IT" dirty="0"/>
              <a:t>Questi casi si hanno, per il personale di contatto, nel momento in cui il personale si trova a dover gestire richieste e attese diverse, e tra loro incompatibili, da parte di due o più clienti. </a:t>
            </a:r>
          </a:p>
          <a:p>
            <a:pPr algn="ctr"/>
            <a:endParaRPr lang="it-IT" dirty="0"/>
          </a:p>
          <a:p>
            <a:pPr algn="ctr"/>
            <a:r>
              <a:rPr lang="it-IT" i="1" dirty="0"/>
              <a:t>Per esempio</a:t>
            </a:r>
            <a:r>
              <a:rPr lang="it-IT" dirty="0"/>
              <a:t>, il personale di contatto può trovarsi a dover gestire le richieste di un cliente cercando di soddisfarne le attese, anche personalizzando il servizio trovandosi tuttavia a generare, nel frattempo, insoddisfazione tra gli altri clienti in attesa di essere serviti, i quali possono vedere le proprie esigenze trascurate o non soddisfatte con tempi adeguati.</a:t>
            </a:r>
          </a:p>
        </p:txBody>
      </p:sp>
    </p:spTree>
    <p:extLst>
      <p:ext uri="{BB962C8B-B14F-4D97-AF65-F5344CB8AC3E}">
        <p14:creationId xmlns:p14="http://schemas.microsoft.com/office/powerpoint/2010/main" val="71731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7CE1AE-CDA2-7BFB-6F18-51E6A5D6F4A3}"/>
              </a:ext>
            </a:extLst>
          </p:cNvPr>
          <p:cNvSpPr txBox="1"/>
          <p:nvPr/>
        </p:nvSpPr>
        <p:spPr>
          <a:xfrm>
            <a:off x="1674725" y="1720840"/>
            <a:ext cx="8842550" cy="3416320"/>
          </a:xfrm>
          <a:prstGeom prst="rect">
            <a:avLst/>
          </a:prstGeom>
          <a:noFill/>
        </p:spPr>
        <p:txBody>
          <a:bodyPr wrap="square">
            <a:spAutoFit/>
          </a:bodyPr>
          <a:lstStyle/>
          <a:p>
            <a:pPr algn="ctr"/>
            <a:r>
              <a:rPr lang="it-IT" dirty="0"/>
              <a:t>Il verificarsi di uno o più dei citati conflitti può portare il personale di contatto a vivere un vero e proprio disallineamento tra il proprio stato emotivo e lo stato emotivo che, invece, dovrebbe mostrare nei rapporti diretti con i clienti. </a:t>
            </a:r>
          </a:p>
          <a:p>
            <a:pPr algn="ctr"/>
            <a:endParaRPr lang="it-IT" dirty="0"/>
          </a:p>
          <a:p>
            <a:pPr algn="ctr"/>
            <a:endParaRPr lang="it-IT" dirty="0"/>
          </a:p>
          <a:p>
            <a:pPr algn="ctr"/>
            <a:r>
              <a:rPr lang="it-IT" dirty="0"/>
              <a:t>Per far sì che i </a:t>
            </a:r>
            <a:r>
              <a:rPr lang="it-IT" b="1" dirty="0"/>
              <a:t>dipendenti</a:t>
            </a:r>
            <a:r>
              <a:rPr lang="it-IT" dirty="0"/>
              <a:t> siano nella condizione di </a:t>
            </a:r>
            <a:r>
              <a:rPr lang="it-IT" i="1" dirty="0"/>
              <a:t>trattare bene </a:t>
            </a:r>
            <a:r>
              <a:rPr lang="it-IT" dirty="0"/>
              <a:t>i </a:t>
            </a:r>
            <a:r>
              <a:rPr lang="it-IT" b="1" dirty="0"/>
              <a:t>clienti</a:t>
            </a:r>
            <a:r>
              <a:rPr lang="it-IT" dirty="0"/>
              <a:t>, gli stessi dovranno ovviamente avere la </a:t>
            </a:r>
            <a:r>
              <a:rPr lang="it-IT" i="1" dirty="0"/>
              <a:t>percezione</a:t>
            </a:r>
            <a:r>
              <a:rPr lang="it-IT" dirty="0"/>
              <a:t> che la propria azienda </a:t>
            </a:r>
            <a:r>
              <a:rPr lang="it-IT" i="1" dirty="0"/>
              <a:t>li stia trattando bene</a:t>
            </a:r>
            <a:r>
              <a:rPr lang="it-IT" dirty="0"/>
              <a:t>. </a:t>
            </a:r>
          </a:p>
          <a:p>
            <a:pPr algn="ctr"/>
            <a:endParaRPr lang="it-IT" dirty="0"/>
          </a:p>
          <a:p>
            <a:pPr algn="ctr"/>
            <a:r>
              <a:rPr lang="it-IT" dirty="0"/>
              <a:t>Ciò ha generato, nel tempo, l'idea dell'esistenza di una catena di profitto del servizio in base alla quale avere una </a:t>
            </a:r>
            <a:r>
              <a:rPr lang="it-IT" u="sng" dirty="0"/>
              <a:t>forza lavoro soddisfatta </a:t>
            </a:r>
            <a:r>
              <a:rPr lang="it-IT" dirty="0"/>
              <a:t>porti ad avere </a:t>
            </a:r>
            <a:r>
              <a:rPr lang="it-IT" u="sng" dirty="0"/>
              <a:t>clienti soddisfatti </a:t>
            </a:r>
            <a:r>
              <a:rPr lang="it-IT" dirty="0"/>
              <a:t>e a una redditività superiore.</a:t>
            </a:r>
            <a:br>
              <a:rPr lang="it-IT" dirty="0"/>
            </a:br>
            <a:endParaRPr lang="it-IT" dirty="0"/>
          </a:p>
        </p:txBody>
      </p:sp>
    </p:spTree>
    <p:extLst>
      <p:ext uri="{BB962C8B-B14F-4D97-AF65-F5344CB8AC3E}">
        <p14:creationId xmlns:p14="http://schemas.microsoft.com/office/powerpoint/2010/main" val="264302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69E43B-8498-923E-D02C-E79AD451CFBC}"/>
              </a:ext>
            </a:extLst>
          </p:cNvPr>
          <p:cNvSpPr txBox="1"/>
          <p:nvPr/>
        </p:nvSpPr>
        <p:spPr>
          <a:xfrm>
            <a:off x="993058" y="1720840"/>
            <a:ext cx="10205883" cy="3416320"/>
          </a:xfrm>
          <a:prstGeom prst="rect">
            <a:avLst/>
          </a:prstGeom>
          <a:noFill/>
        </p:spPr>
        <p:txBody>
          <a:bodyPr wrap="square">
            <a:spAutoFit/>
          </a:bodyPr>
          <a:lstStyle/>
          <a:p>
            <a:pPr algn="ctr"/>
            <a:r>
              <a:rPr lang="it-IT" dirty="0"/>
              <a:t>Nelle aziende che erogano servizi, i </a:t>
            </a:r>
            <a:r>
              <a:rPr lang="it-IT" b="1" dirty="0"/>
              <a:t>clienti</a:t>
            </a:r>
            <a:r>
              <a:rPr lang="it-IT" dirty="0"/>
              <a:t> possono assumere ruoli diversi e possono svolgere il ruolo di:</a:t>
            </a:r>
          </a:p>
          <a:p>
            <a:pPr algn="ctr"/>
            <a:endParaRPr lang="it-IT" dirty="0"/>
          </a:p>
          <a:p>
            <a:pPr marL="342900" indent="-342900" algn="ctr">
              <a:buAutoNum type="arabicPeriod"/>
            </a:pPr>
            <a:r>
              <a:rPr lang="it-IT" b="1" dirty="0">
                <a:solidFill>
                  <a:schemeClr val="accent1"/>
                </a:solidFill>
              </a:rPr>
              <a:t>risorse produttive </a:t>
            </a:r>
            <a:r>
              <a:rPr lang="it-IT" dirty="0"/>
              <a:t>→ clienti come "dipendenti parziali dell'azienda";</a:t>
            </a:r>
          </a:p>
          <a:p>
            <a:pPr marL="342900" indent="-342900" algn="ctr">
              <a:buAutoNum type="arabicPeriod"/>
            </a:pPr>
            <a:endParaRPr lang="it-IT" dirty="0"/>
          </a:p>
          <a:p>
            <a:pPr marL="342900" indent="-342900" algn="ctr">
              <a:buAutoNum type="arabicPeriod"/>
            </a:pPr>
            <a:r>
              <a:rPr lang="it-IT" dirty="0"/>
              <a:t> </a:t>
            </a:r>
            <a:r>
              <a:rPr lang="it-IT" b="1" dirty="0">
                <a:solidFill>
                  <a:schemeClr val="accent1"/>
                </a:solidFill>
              </a:rPr>
              <a:t>partecipanti alla realizzazione della qualità </a:t>
            </a:r>
            <a:r>
              <a:rPr lang="it-IT" dirty="0"/>
              <a:t>del servizio e della soddisfazione - la partecipazione efficace del cliente può accrescere la probabilità di soddisfazione dei bisogni e di conseguimento di benefici che persegue;</a:t>
            </a:r>
          </a:p>
          <a:p>
            <a:pPr marL="342900" indent="-342900" algn="ctr">
              <a:buAutoNum type="arabicPeriod"/>
            </a:pPr>
            <a:endParaRPr lang="it-IT" dirty="0"/>
          </a:p>
          <a:p>
            <a:pPr marL="342900" indent="-342900" algn="ctr">
              <a:buAutoNum type="arabicPeriod"/>
            </a:pPr>
            <a:r>
              <a:rPr lang="it-IT" dirty="0"/>
              <a:t> </a:t>
            </a:r>
            <a:r>
              <a:rPr lang="it-IT" b="1" dirty="0">
                <a:solidFill>
                  <a:schemeClr val="accent1"/>
                </a:solidFill>
              </a:rPr>
              <a:t>concorrenti</a:t>
            </a:r>
            <a:r>
              <a:rPr lang="it-IT" dirty="0"/>
              <a:t> → in alcuni casi i clienti potrebbero gestire l'intero servizio da sé, senza bisogno dell'azienda. Un ruolo determinante per l'azienda, nella gestione del rapporto con il consumatore finale, viene svolto dal marketing relazionale, la cui sfida principale consiste nel riuscire a sviluppare e mantenere relazioni interattive di lungo termine e personalizzate tra fornitore e cliente</a:t>
            </a:r>
          </a:p>
        </p:txBody>
      </p:sp>
    </p:spTree>
    <p:extLst>
      <p:ext uri="{BB962C8B-B14F-4D97-AF65-F5344CB8AC3E}">
        <p14:creationId xmlns:p14="http://schemas.microsoft.com/office/powerpoint/2010/main" val="2138743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BC1F9-DB0F-B1EA-C485-590991CDB196}"/>
              </a:ext>
            </a:extLst>
          </p:cNvPr>
          <p:cNvSpPr>
            <a:spLocks noGrp="1"/>
          </p:cNvSpPr>
          <p:nvPr>
            <p:ph type="title"/>
          </p:nvPr>
        </p:nvSpPr>
        <p:spPr/>
        <p:txBody>
          <a:bodyPr/>
          <a:lstStyle/>
          <a:p>
            <a:pPr algn="ctr"/>
            <a:r>
              <a:rPr lang="fr-FR" altLang="en-US" dirty="0" err="1"/>
              <a:t>Soddisfare</a:t>
            </a:r>
            <a:r>
              <a:rPr lang="fr-FR" altLang="en-US" dirty="0"/>
              <a:t> le </a:t>
            </a:r>
            <a:r>
              <a:rPr lang="fr-FR" altLang="en-US" dirty="0" err="1"/>
              <a:t>attese</a:t>
            </a:r>
            <a:r>
              <a:rPr lang="fr-FR" altLang="en-US" dirty="0"/>
              <a:t> dei </a:t>
            </a:r>
            <a:r>
              <a:rPr lang="fr-FR" altLang="en-US" dirty="0" err="1"/>
              <a:t>clienti</a:t>
            </a:r>
            <a:endParaRPr lang="it-IT" dirty="0"/>
          </a:p>
        </p:txBody>
      </p:sp>
      <p:sp>
        <p:nvSpPr>
          <p:cNvPr id="3" name="Segnaposto contenuto 2">
            <a:extLst>
              <a:ext uri="{FF2B5EF4-FFF2-40B4-BE49-F238E27FC236}">
                <a16:creationId xmlns:a16="http://schemas.microsoft.com/office/drawing/2014/main" id="{8F324CA3-6DDA-D890-06CE-DC0B88953CA8}"/>
              </a:ext>
            </a:extLst>
          </p:cNvPr>
          <p:cNvSpPr>
            <a:spLocks noGrp="1"/>
          </p:cNvSpPr>
          <p:nvPr>
            <p:ph idx="1"/>
          </p:nvPr>
        </p:nvSpPr>
        <p:spPr>
          <a:xfrm>
            <a:off x="1097280" y="2317682"/>
            <a:ext cx="10058400" cy="4023360"/>
          </a:xfrm>
        </p:spPr>
        <p:txBody>
          <a:bodyPr/>
          <a:lstStyle/>
          <a:p>
            <a:pPr marL="514350" indent="-514350" algn="ctr" eaLnBrk="1" fontAlgn="auto" hangingPunct="1">
              <a:spcAft>
                <a:spcPts val="0"/>
              </a:spcAft>
              <a:buFont typeface="+mj-lt"/>
              <a:buAutoNum type="arabicPeriod"/>
              <a:defRPr/>
            </a:pPr>
            <a:r>
              <a:rPr lang="en-GB" sz="2000" b="1" dirty="0" err="1"/>
              <a:t>Affidabilità</a:t>
            </a:r>
            <a:r>
              <a:rPr lang="en-GB" sz="2000" b="1" dirty="0"/>
              <a:t>: </a:t>
            </a:r>
            <a:r>
              <a:rPr lang="en-GB" sz="2000" dirty="0"/>
              <a:t>il </a:t>
            </a:r>
            <a:r>
              <a:rPr lang="en-GB" sz="2000" dirty="0" err="1"/>
              <a:t>servizio</a:t>
            </a:r>
            <a:r>
              <a:rPr lang="en-GB" sz="2000" dirty="0"/>
              <a:t> è </a:t>
            </a:r>
            <a:r>
              <a:rPr lang="en-GB" sz="2000" dirty="0" err="1"/>
              <a:t>coerente</a:t>
            </a:r>
            <a:r>
              <a:rPr lang="en-GB" sz="2000" dirty="0"/>
              <a:t> e </a:t>
            </a:r>
            <a:r>
              <a:rPr lang="en-GB" sz="2000" dirty="0" err="1"/>
              <a:t>affidabile</a:t>
            </a:r>
            <a:r>
              <a:rPr lang="en-GB" sz="2000" dirty="0"/>
              <a:t>?</a:t>
            </a:r>
          </a:p>
          <a:p>
            <a:pPr marL="514350" indent="-514350" algn="ctr" eaLnBrk="1" fontAlgn="auto" hangingPunct="1">
              <a:spcAft>
                <a:spcPts val="0"/>
              </a:spcAft>
              <a:buFont typeface="+mj-lt"/>
              <a:buAutoNum type="arabicPeriod"/>
              <a:defRPr/>
            </a:pPr>
            <a:r>
              <a:rPr lang="en-GB" sz="2000" b="1" dirty="0" err="1"/>
              <a:t>Certezza</a:t>
            </a:r>
            <a:r>
              <a:rPr lang="en-GB" sz="2000" b="1" dirty="0"/>
              <a:t>: </a:t>
            </a:r>
            <a:r>
              <a:rPr lang="en-GB" sz="2000" dirty="0" err="1"/>
              <a:t>che</a:t>
            </a:r>
            <a:r>
              <a:rPr lang="en-GB" sz="2000" dirty="0"/>
              <a:t> </a:t>
            </a:r>
            <a:r>
              <a:rPr lang="en-GB" sz="2000" dirty="0" err="1"/>
              <a:t>i</a:t>
            </a:r>
            <a:r>
              <a:rPr lang="en-GB" sz="2000" dirty="0"/>
              <a:t> </a:t>
            </a:r>
            <a:r>
              <a:rPr lang="en-GB" sz="2000" dirty="0" err="1"/>
              <a:t>clienti</a:t>
            </a:r>
            <a:r>
              <a:rPr lang="en-GB" sz="2000" dirty="0"/>
              <a:t> </a:t>
            </a:r>
            <a:r>
              <a:rPr lang="en-GB" sz="2000" dirty="0" err="1"/>
              <a:t>possano</a:t>
            </a:r>
            <a:r>
              <a:rPr lang="en-GB" sz="2000" dirty="0"/>
              <a:t> </a:t>
            </a:r>
            <a:r>
              <a:rPr lang="en-GB" sz="2000" dirty="0" err="1"/>
              <a:t>fidarsi</a:t>
            </a:r>
            <a:r>
              <a:rPr lang="en-GB" sz="2000" dirty="0"/>
              <a:t> </a:t>
            </a:r>
            <a:r>
              <a:rPr lang="en-GB" sz="2000" dirty="0" err="1"/>
              <a:t>della</a:t>
            </a:r>
            <a:r>
              <a:rPr lang="en-GB" sz="2000" dirty="0"/>
              <a:t> </a:t>
            </a:r>
            <a:r>
              <a:rPr lang="en-GB" sz="2000" dirty="0" err="1"/>
              <a:t>società</a:t>
            </a:r>
            <a:r>
              <a:rPr lang="en-GB" sz="2000" dirty="0"/>
              <a:t> di </a:t>
            </a:r>
            <a:r>
              <a:rPr lang="en-GB" sz="2000" dirty="0" err="1"/>
              <a:t>servizi</a:t>
            </a:r>
            <a:r>
              <a:rPr lang="en-GB" sz="2000" dirty="0"/>
              <a:t> e del </a:t>
            </a:r>
            <a:r>
              <a:rPr lang="en-GB" sz="2000" dirty="0" err="1"/>
              <a:t>suo</a:t>
            </a:r>
            <a:r>
              <a:rPr lang="en-GB" sz="2000" dirty="0"/>
              <a:t> staff.</a:t>
            </a:r>
          </a:p>
          <a:p>
            <a:pPr marL="514350" indent="-514350" algn="ctr">
              <a:buFont typeface="+mj-lt"/>
              <a:buAutoNum type="arabicPeriod"/>
            </a:pPr>
            <a:r>
              <a:rPr lang="en-GB" sz="2000" b="1" dirty="0" err="1"/>
              <a:t>Reattività</a:t>
            </a:r>
            <a:r>
              <a:rPr lang="en-GB" sz="2000" b="1" dirty="0"/>
              <a:t>: </a:t>
            </a:r>
            <a:r>
              <a:rPr lang="en-GB" sz="2000" dirty="0" err="1"/>
              <a:t>quanto</a:t>
            </a:r>
            <a:r>
              <a:rPr lang="en-GB" sz="2000" dirty="0"/>
              <a:t> </a:t>
            </a:r>
            <a:r>
              <a:rPr lang="en-GB" sz="2000" dirty="0" err="1"/>
              <a:t>velocemente</a:t>
            </a:r>
            <a:r>
              <a:rPr lang="en-GB" sz="2000" dirty="0"/>
              <a:t> il </a:t>
            </a:r>
            <a:r>
              <a:rPr lang="en-GB" sz="2000" dirty="0" err="1"/>
              <a:t>personale</a:t>
            </a:r>
            <a:r>
              <a:rPr lang="en-GB" sz="2000" dirty="0"/>
              <a:t> </a:t>
            </a:r>
            <a:r>
              <a:rPr lang="en-GB" sz="2000" dirty="0" err="1"/>
              <a:t>risponde</a:t>
            </a:r>
            <a:r>
              <a:rPr lang="en-GB" sz="2000" dirty="0"/>
              <a:t> ai </a:t>
            </a:r>
            <a:r>
              <a:rPr lang="en-GB" sz="2000" dirty="0" err="1"/>
              <a:t>problemi</a:t>
            </a:r>
            <a:r>
              <a:rPr lang="en-GB" sz="2000" dirty="0"/>
              <a:t>, alle </a:t>
            </a:r>
            <a:r>
              <a:rPr lang="en-GB" sz="2000" dirty="0" err="1"/>
              <a:t>richieste</a:t>
            </a:r>
            <a:r>
              <a:rPr lang="en-GB" sz="2000" dirty="0"/>
              <a:t> e alle </a:t>
            </a:r>
            <a:r>
              <a:rPr lang="en-GB" sz="2000" dirty="0" err="1"/>
              <a:t>domande</a:t>
            </a:r>
            <a:r>
              <a:rPr lang="en-GB" sz="2000" dirty="0"/>
              <a:t> </a:t>
            </a:r>
            <a:r>
              <a:rPr lang="en-GB" sz="2000" dirty="0" err="1"/>
              <a:t>dei</a:t>
            </a:r>
            <a:r>
              <a:rPr lang="en-GB" sz="2000" dirty="0"/>
              <a:t> </a:t>
            </a:r>
            <a:r>
              <a:rPr lang="en-GB" sz="2000" dirty="0" err="1"/>
              <a:t>clienti</a:t>
            </a:r>
            <a:r>
              <a:rPr lang="en-GB" sz="2000" dirty="0"/>
              <a:t>?</a:t>
            </a:r>
            <a:r>
              <a:rPr lang="it-IT" sz="2000" b="1" dirty="0"/>
              <a:t> </a:t>
            </a:r>
          </a:p>
          <a:p>
            <a:pPr marL="514350" indent="-514350" algn="ctr">
              <a:buFont typeface="+mj-lt"/>
              <a:buAutoNum type="arabicPeriod"/>
            </a:pPr>
            <a:r>
              <a:rPr lang="it-IT" sz="2000" b="1" dirty="0"/>
              <a:t>Empatia</a:t>
            </a:r>
            <a:r>
              <a:rPr lang="it-IT" sz="2000" dirty="0"/>
              <a:t>: il personale agisce in modo amichevole e educato e si prende cura dei propri clienti.</a:t>
            </a:r>
            <a:endParaRPr lang="fr-FR" sz="2000" dirty="0"/>
          </a:p>
          <a:p>
            <a:pPr marL="514350" indent="-514350" algn="ctr">
              <a:buFont typeface="+mj-lt"/>
              <a:buAutoNum type="arabicPeriod"/>
            </a:pPr>
            <a:r>
              <a:rPr lang="it-IT" sz="2000" b="1" dirty="0"/>
              <a:t>Elementi tangibili</a:t>
            </a:r>
            <a:r>
              <a:rPr lang="it-IT" sz="2000" dirty="0"/>
              <a:t>: quanto è ben gestita la prova tangibile del servizio (ad esempio l’aspetto del personale, l’arredamento, il layout)</a:t>
            </a:r>
            <a:endParaRPr lang="fr-FR" sz="2000" dirty="0"/>
          </a:p>
          <a:p>
            <a:endParaRPr lang="it-IT" dirty="0"/>
          </a:p>
        </p:txBody>
      </p:sp>
    </p:spTree>
    <p:extLst>
      <p:ext uri="{BB962C8B-B14F-4D97-AF65-F5344CB8AC3E}">
        <p14:creationId xmlns:p14="http://schemas.microsoft.com/office/powerpoint/2010/main" val="222314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921038-F563-9AD6-4878-497B57B5B984}"/>
              </a:ext>
            </a:extLst>
          </p:cNvPr>
          <p:cNvSpPr>
            <a:spLocks noGrp="1"/>
          </p:cNvSpPr>
          <p:nvPr>
            <p:ph type="title"/>
          </p:nvPr>
        </p:nvSpPr>
        <p:spPr>
          <a:xfrm>
            <a:off x="1097280" y="1081548"/>
            <a:ext cx="10058400" cy="655812"/>
          </a:xfrm>
        </p:spPr>
        <p:txBody>
          <a:bodyPr>
            <a:noAutofit/>
          </a:bodyPr>
          <a:lstStyle/>
          <a:p>
            <a:pPr algn="ctr"/>
            <a:br>
              <a:rPr lang="it-IT" sz="3200" dirty="0"/>
            </a:br>
            <a:br>
              <a:rPr lang="it-IT" sz="3200" dirty="0"/>
            </a:br>
            <a:br>
              <a:rPr lang="it-IT" sz="3200" dirty="0"/>
            </a:br>
            <a:r>
              <a:rPr lang="it-IT" sz="3200" dirty="0"/>
              <a:t>                                                                                                               MARKETING IN AZIONE </a:t>
            </a:r>
            <a:br>
              <a:rPr lang="it-IT" sz="3200" dirty="0"/>
            </a:br>
            <a:r>
              <a:rPr lang="it-IT" sz="3200" b="1" dirty="0" err="1"/>
              <a:t>Servicescape</a:t>
            </a:r>
            <a:r>
              <a:rPr lang="it-IT" sz="3200" b="1" dirty="0"/>
              <a:t> virtuale </a:t>
            </a:r>
            <a:br>
              <a:rPr lang="it-IT" sz="3200" dirty="0"/>
            </a:br>
            <a:endParaRPr lang="it-IT" sz="3200" dirty="0"/>
          </a:p>
        </p:txBody>
      </p:sp>
      <p:sp>
        <p:nvSpPr>
          <p:cNvPr id="4" name="Rettangolo 3">
            <a:extLst>
              <a:ext uri="{FF2B5EF4-FFF2-40B4-BE49-F238E27FC236}">
                <a16:creationId xmlns:a16="http://schemas.microsoft.com/office/drawing/2014/main" id="{FA38F717-E7C7-1E81-55DE-5FB4941875D4}"/>
              </a:ext>
            </a:extLst>
          </p:cNvPr>
          <p:cNvSpPr/>
          <p:nvPr/>
        </p:nvSpPr>
        <p:spPr>
          <a:xfrm>
            <a:off x="1219200" y="1845734"/>
            <a:ext cx="9861755" cy="9662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871758B7-CA66-1D48-3540-29967F4A03F2}"/>
              </a:ext>
            </a:extLst>
          </p:cNvPr>
          <p:cNvSpPr>
            <a:spLocks noGrp="1"/>
          </p:cNvSpPr>
          <p:nvPr>
            <p:ph idx="1"/>
          </p:nvPr>
        </p:nvSpPr>
        <p:spPr/>
        <p:txBody>
          <a:bodyPr>
            <a:normAutofit fontScale="92500"/>
          </a:bodyPr>
          <a:lstStyle/>
          <a:p>
            <a:pPr algn="ctr"/>
            <a:r>
              <a:rPr lang="it-IT" dirty="0"/>
              <a:t>Pensiero critico </a:t>
            </a:r>
          </a:p>
          <a:p>
            <a:pPr algn="ctr"/>
            <a:r>
              <a:rPr lang="it-IT" dirty="0"/>
              <a:t>Alla luce dell'evolversi dell’e-commerce B2C, la </a:t>
            </a:r>
            <a:r>
              <a:rPr lang="it-IT" b="1" dirty="0"/>
              <a:t>progettazione del </a:t>
            </a:r>
            <a:r>
              <a:rPr lang="it-IT" b="1" dirty="0" err="1"/>
              <a:t>servicescape</a:t>
            </a:r>
            <a:r>
              <a:rPr lang="it-IT" b="1" dirty="0"/>
              <a:t> </a:t>
            </a:r>
            <a:r>
              <a:rPr lang="it-IT" dirty="0"/>
              <a:t>virtuale assume, per le aziende, una valenza strategica determinante.</a:t>
            </a:r>
          </a:p>
          <a:p>
            <a:pPr algn="ctr"/>
            <a:endParaRPr lang="it-IT" dirty="0"/>
          </a:p>
          <a:p>
            <a:pPr marL="0" indent="0" algn="ctr">
              <a:buNone/>
            </a:pPr>
            <a:r>
              <a:rPr lang="it-IT" dirty="0"/>
              <a:t>L'e-commerce B2C rappresenta uno dei settori dell'economia mondiale a più rapida crescita. </a:t>
            </a:r>
          </a:p>
          <a:p>
            <a:pPr marL="0" indent="0" algn="ctr">
              <a:buNone/>
            </a:pPr>
            <a:r>
              <a:rPr lang="it-IT" dirty="0"/>
              <a:t>L’ elevato tasso di crescita viene generalmente ascritto a tre ordini di ragioni principali: </a:t>
            </a:r>
          </a:p>
          <a:p>
            <a:pPr marL="457200" indent="-457200" algn="ctr">
              <a:buAutoNum type="arabicParenBoth"/>
            </a:pPr>
            <a:r>
              <a:rPr lang="it-IT" dirty="0"/>
              <a:t>una quota consistente della popolazione mondiale si sta ancora avvicinando </a:t>
            </a:r>
            <a:r>
              <a:rPr lang="it-IT" i="1" dirty="0"/>
              <a:t>all'utilizzo di internet</a:t>
            </a:r>
            <a:r>
              <a:rPr lang="it-IT" dirty="0"/>
              <a:t>; </a:t>
            </a:r>
          </a:p>
          <a:p>
            <a:pPr marL="457200" indent="-457200" algn="ctr">
              <a:buAutoNum type="arabicParenBoth"/>
            </a:pPr>
            <a:r>
              <a:rPr lang="it-IT" dirty="0"/>
              <a:t> coloro che hanno già sperimentato acquisti online stabili tendono a </a:t>
            </a:r>
            <a:r>
              <a:rPr lang="it-IT" i="1" dirty="0"/>
              <a:t>spendere più denaro</a:t>
            </a:r>
            <a:r>
              <a:rPr lang="it-IT" dirty="0"/>
              <a:t>; </a:t>
            </a:r>
          </a:p>
          <a:p>
            <a:pPr marL="457200" indent="-457200" algn="ctr">
              <a:buAutoNum type="arabicParenBoth"/>
            </a:pPr>
            <a:r>
              <a:rPr lang="it-IT" dirty="0"/>
              <a:t>molti siti B2C neo costituiti altro non sono che l'evoluzione di punti vendita già esistenti in modalità classica</a:t>
            </a:r>
          </a:p>
        </p:txBody>
      </p:sp>
    </p:spTree>
    <p:extLst>
      <p:ext uri="{BB962C8B-B14F-4D97-AF65-F5344CB8AC3E}">
        <p14:creationId xmlns:p14="http://schemas.microsoft.com/office/powerpoint/2010/main" val="221468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EC9D22-A690-0E84-31EF-B7EE01CC1590}"/>
              </a:ext>
            </a:extLst>
          </p:cNvPr>
          <p:cNvSpPr>
            <a:spLocks noGrp="1"/>
          </p:cNvSpPr>
          <p:nvPr>
            <p:ph type="title"/>
          </p:nvPr>
        </p:nvSpPr>
        <p:spPr/>
        <p:txBody>
          <a:bodyPr/>
          <a:lstStyle/>
          <a:p>
            <a:pPr algn="ctr"/>
            <a:r>
              <a:rPr lang="it-IT" b="1" dirty="0"/>
              <a:t>I processi</a:t>
            </a:r>
          </a:p>
        </p:txBody>
      </p:sp>
      <p:sp>
        <p:nvSpPr>
          <p:cNvPr id="3" name="Segnaposto contenuto 2">
            <a:extLst>
              <a:ext uri="{FF2B5EF4-FFF2-40B4-BE49-F238E27FC236}">
                <a16:creationId xmlns:a16="http://schemas.microsoft.com/office/drawing/2014/main" id="{FBF5A2D0-5A5B-9F9E-9E1C-925E82F665A1}"/>
              </a:ext>
            </a:extLst>
          </p:cNvPr>
          <p:cNvSpPr>
            <a:spLocks noGrp="1"/>
          </p:cNvSpPr>
          <p:nvPr>
            <p:ph idx="1"/>
          </p:nvPr>
        </p:nvSpPr>
        <p:spPr>
          <a:xfrm>
            <a:off x="1066800" y="2548037"/>
            <a:ext cx="10058400" cy="4023360"/>
          </a:xfrm>
        </p:spPr>
        <p:txBody>
          <a:bodyPr/>
          <a:lstStyle/>
          <a:p>
            <a:pPr algn="ctr"/>
            <a:r>
              <a:rPr lang="it-IT" dirty="0"/>
              <a:t>Con </a:t>
            </a:r>
            <a:r>
              <a:rPr lang="it-IT" b="1" dirty="0">
                <a:solidFill>
                  <a:schemeClr val="accent1"/>
                </a:solidFill>
              </a:rPr>
              <a:t>processo</a:t>
            </a:r>
            <a:r>
              <a:rPr lang="it-IT" dirty="0"/>
              <a:t> di servizio  si fa riferimento alle </a:t>
            </a:r>
            <a:r>
              <a:rPr lang="it-IT" dirty="0">
                <a:effectLst>
                  <a:outerShdw blurRad="38100" dist="38100" dir="2700000" algn="tl">
                    <a:srgbClr val="000000">
                      <a:alpha val="43137"/>
                    </a:srgbClr>
                  </a:outerShdw>
                </a:effectLst>
              </a:rPr>
              <a:t>procedure</a:t>
            </a:r>
            <a:r>
              <a:rPr lang="it-IT" dirty="0"/>
              <a:t>, ai </a:t>
            </a:r>
            <a:r>
              <a:rPr lang="it-IT" dirty="0">
                <a:effectLst>
                  <a:outerShdw blurRad="38100" dist="38100" dir="2700000" algn="tl">
                    <a:srgbClr val="000000">
                      <a:alpha val="43137"/>
                    </a:srgbClr>
                  </a:outerShdw>
                </a:effectLst>
              </a:rPr>
              <a:t>meccanismi</a:t>
            </a:r>
            <a:r>
              <a:rPr lang="it-IT" dirty="0"/>
              <a:t> e al complessivo</a:t>
            </a:r>
            <a:r>
              <a:rPr lang="it-IT" dirty="0">
                <a:effectLst>
                  <a:outerShdw blurRad="38100" dist="38100" dir="2700000" algn="tl">
                    <a:srgbClr val="000000">
                      <a:alpha val="43137"/>
                    </a:srgbClr>
                  </a:outerShdw>
                </a:effectLst>
              </a:rPr>
              <a:t> flusso di attività</a:t>
            </a:r>
            <a:r>
              <a:rPr lang="it-IT" dirty="0"/>
              <a:t> con cui viene acquisito il servizio stesso. Il processo di servizio di solito prevede due elementi principali, vale a dire:</a:t>
            </a:r>
          </a:p>
          <a:p>
            <a:pPr algn="ctr"/>
            <a:r>
              <a:rPr lang="it-IT" dirty="0"/>
              <a:t>1. ciò che è </a:t>
            </a:r>
            <a:r>
              <a:rPr lang="it-IT" i="1" dirty="0"/>
              <a:t>visibile</a:t>
            </a:r>
            <a:r>
              <a:rPr lang="it-IT" dirty="0"/>
              <a:t> al cliente, ovvero dove avviene l'incontro tra azienda e cliente;</a:t>
            </a:r>
          </a:p>
          <a:p>
            <a:pPr algn="ctr"/>
            <a:r>
              <a:rPr lang="it-IT" dirty="0"/>
              <a:t>2. ciò che è </a:t>
            </a:r>
            <a:r>
              <a:rPr lang="it-IT" i="1" dirty="0"/>
              <a:t>invisibile</a:t>
            </a:r>
            <a:r>
              <a:rPr lang="it-IT" dirty="0"/>
              <a:t> al cliente ma è comunque necessario affinché il servizio possa essere erogato.</a:t>
            </a:r>
          </a:p>
        </p:txBody>
      </p:sp>
    </p:spTree>
    <p:extLst>
      <p:ext uri="{BB962C8B-B14F-4D97-AF65-F5344CB8AC3E}">
        <p14:creationId xmlns:p14="http://schemas.microsoft.com/office/powerpoint/2010/main" val="348943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2708E-1C22-89ED-CCF8-66B2D9CE45BA}"/>
              </a:ext>
            </a:extLst>
          </p:cNvPr>
          <p:cNvSpPr>
            <a:spLocks noGrp="1"/>
          </p:cNvSpPr>
          <p:nvPr>
            <p:ph type="title"/>
          </p:nvPr>
        </p:nvSpPr>
        <p:spPr/>
        <p:txBody>
          <a:bodyPr/>
          <a:lstStyle/>
          <a:p>
            <a:pPr algn="ctr"/>
            <a:r>
              <a:rPr lang="en-GB" altLang="en-US" sz="4800" dirty="0"/>
              <a:t>Il mix del marketing </a:t>
            </a:r>
            <a:r>
              <a:rPr lang="en-GB" altLang="en-US" sz="4800" dirty="0" err="1"/>
              <a:t>dei</a:t>
            </a:r>
            <a:r>
              <a:rPr lang="en-GB" altLang="en-US" sz="4800" dirty="0"/>
              <a:t> </a:t>
            </a:r>
            <a:r>
              <a:rPr lang="en-GB" altLang="en-US" sz="4800" dirty="0" err="1"/>
              <a:t>servizi</a:t>
            </a:r>
            <a:br>
              <a:rPr lang="en-GB" altLang="en-US" sz="4800" dirty="0"/>
            </a:br>
            <a:endParaRPr lang="it-IT" dirty="0"/>
          </a:p>
        </p:txBody>
      </p:sp>
      <p:sp>
        <p:nvSpPr>
          <p:cNvPr id="3" name="Segnaposto contenuto 2">
            <a:extLst>
              <a:ext uri="{FF2B5EF4-FFF2-40B4-BE49-F238E27FC236}">
                <a16:creationId xmlns:a16="http://schemas.microsoft.com/office/drawing/2014/main" id="{A5566BFD-C8EF-C0C9-F633-CA2B38BF240D}"/>
              </a:ext>
            </a:extLst>
          </p:cNvPr>
          <p:cNvSpPr>
            <a:spLocks noGrp="1"/>
          </p:cNvSpPr>
          <p:nvPr>
            <p:ph idx="1"/>
          </p:nvPr>
        </p:nvSpPr>
        <p:spPr/>
        <p:txBody>
          <a:bodyPr>
            <a:normAutofit fontScale="55000" lnSpcReduction="20000"/>
          </a:bodyPr>
          <a:lstStyle/>
          <a:p>
            <a:pPr marL="0" indent="0" algn="ctr" eaLnBrk="1" hangingPunct="1">
              <a:lnSpc>
                <a:spcPct val="80000"/>
              </a:lnSpc>
              <a:buNone/>
            </a:pPr>
            <a:r>
              <a:rPr lang="en-GB" altLang="fr-FR" sz="3000" dirty="0"/>
              <a:t>Il mix del marketing </a:t>
            </a:r>
            <a:r>
              <a:rPr lang="en-GB" altLang="fr-FR" sz="3000" dirty="0" err="1"/>
              <a:t>dei</a:t>
            </a:r>
            <a:r>
              <a:rPr lang="en-GB" altLang="fr-FR" sz="3000" dirty="0"/>
              <a:t> </a:t>
            </a:r>
            <a:r>
              <a:rPr lang="en-GB" altLang="fr-FR" sz="3000" dirty="0" err="1"/>
              <a:t>servizi</a:t>
            </a:r>
            <a:r>
              <a:rPr lang="en-GB" altLang="fr-FR" sz="3000" dirty="0"/>
              <a:t> è </a:t>
            </a:r>
            <a:r>
              <a:rPr lang="en-GB" altLang="fr-FR" sz="3000" dirty="0" err="1"/>
              <a:t>un’estensione</a:t>
            </a:r>
            <a:r>
              <a:rPr lang="en-GB" altLang="fr-FR" sz="3000" dirty="0"/>
              <a:t> di </a:t>
            </a:r>
            <a:r>
              <a:rPr lang="en-GB" altLang="fr-FR" sz="3000" dirty="0" err="1"/>
              <a:t>quello</a:t>
            </a:r>
            <a:r>
              <a:rPr lang="en-GB" altLang="fr-FR" sz="3000" dirty="0"/>
              <a:t> </a:t>
            </a:r>
            <a:r>
              <a:rPr lang="en-GB" altLang="fr-FR" sz="3000" dirty="0" err="1"/>
              <a:t>delle</a:t>
            </a:r>
            <a:r>
              <a:rPr lang="en-GB" altLang="fr-FR" sz="3000" dirty="0"/>
              <a:t> 4P: </a:t>
            </a:r>
          </a:p>
          <a:p>
            <a:pPr marL="0" indent="0" algn="ctr" eaLnBrk="1" hangingPunct="1">
              <a:lnSpc>
                <a:spcPct val="80000"/>
              </a:lnSpc>
              <a:buNone/>
            </a:pPr>
            <a:endParaRPr lang="en-GB" altLang="fr-FR" sz="3000" dirty="0"/>
          </a:p>
          <a:p>
            <a:pPr algn="ctr" eaLnBrk="1" hangingPunct="1">
              <a:lnSpc>
                <a:spcPct val="80000"/>
              </a:lnSpc>
              <a:buFont typeface="Wingdings" panose="05000000000000000000" pitchFamily="2" charset="2"/>
              <a:buChar char="§"/>
            </a:pPr>
            <a:r>
              <a:rPr lang="en-GB" altLang="fr-FR" sz="2900" dirty="0" err="1"/>
              <a:t>Prodotto</a:t>
            </a:r>
            <a:endParaRPr lang="en-GB" altLang="fr-FR" sz="2900" dirty="0"/>
          </a:p>
          <a:p>
            <a:pPr algn="ctr" eaLnBrk="1" hangingPunct="1">
              <a:lnSpc>
                <a:spcPct val="80000"/>
              </a:lnSpc>
              <a:buFont typeface="Wingdings" panose="05000000000000000000" pitchFamily="2" charset="2"/>
              <a:buChar char="§"/>
            </a:pPr>
            <a:r>
              <a:rPr lang="en-GB" altLang="fr-FR" sz="2900" dirty="0"/>
              <a:t>Prezzo</a:t>
            </a:r>
          </a:p>
          <a:p>
            <a:pPr algn="ctr" eaLnBrk="1" hangingPunct="1">
              <a:lnSpc>
                <a:spcPct val="80000"/>
              </a:lnSpc>
              <a:buFont typeface="Wingdings" panose="05000000000000000000" pitchFamily="2" charset="2"/>
              <a:buChar char="§"/>
            </a:pPr>
            <a:r>
              <a:rPr lang="en-GB" altLang="fr-FR" sz="2900" dirty="0" err="1"/>
              <a:t>Promozione</a:t>
            </a:r>
            <a:endParaRPr lang="en-GB" altLang="fr-FR" sz="2900" dirty="0"/>
          </a:p>
          <a:p>
            <a:pPr algn="ctr" eaLnBrk="1" hangingPunct="1">
              <a:lnSpc>
                <a:spcPct val="80000"/>
              </a:lnSpc>
              <a:buFont typeface="Wingdings" panose="05000000000000000000" pitchFamily="2" charset="2"/>
              <a:buChar char="§"/>
            </a:pPr>
            <a:r>
              <a:rPr lang="en-GB" altLang="fr-FR" sz="2900" dirty="0"/>
              <a:t>Posto</a:t>
            </a:r>
          </a:p>
          <a:p>
            <a:pPr marL="0" indent="0" algn="ctr" eaLnBrk="1" hangingPunct="1">
              <a:lnSpc>
                <a:spcPct val="80000"/>
              </a:lnSpc>
              <a:buNone/>
            </a:pPr>
            <a:endParaRPr lang="en-GB" altLang="fr-FR" sz="3000" dirty="0"/>
          </a:p>
          <a:p>
            <a:pPr marL="0" indent="0" algn="ctr" eaLnBrk="1" hangingPunct="1">
              <a:lnSpc>
                <a:spcPct val="80000"/>
              </a:lnSpc>
              <a:buNone/>
            </a:pPr>
            <a:r>
              <a:rPr lang="en-GB" altLang="fr-FR" sz="3000" dirty="0" err="1"/>
              <a:t>Gli</a:t>
            </a:r>
            <a:r>
              <a:rPr lang="en-GB" altLang="fr-FR" sz="3000" dirty="0"/>
              <a:t> </a:t>
            </a:r>
            <a:r>
              <a:rPr lang="en-GB" altLang="fr-FR" sz="3000" dirty="0" err="1"/>
              <a:t>altri</a:t>
            </a:r>
            <a:r>
              <a:rPr lang="en-GB" altLang="fr-FR" sz="3000" dirty="0"/>
              <a:t> </a:t>
            </a:r>
            <a:r>
              <a:rPr lang="en-GB" altLang="fr-FR" sz="3000" dirty="0" err="1"/>
              <a:t>elementi</a:t>
            </a:r>
            <a:r>
              <a:rPr lang="en-GB" altLang="fr-FR" sz="3000" dirty="0"/>
              <a:t> del mix </a:t>
            </a:r>
            <a:r>
              <a:rPr lang="en-GB" altLang="fr-FR" sz="3000" dirty="0" err="1"/>
              <a:t>sono</a:t>
            </a:r>
            <a:r>
              <a:rPr lang="en-GB" altLang="fr-FR" sz="3000" dirty="0"/>
              <a:t>: </a:t>
            </a:r>
          </a:p>
          <a:p>
            <a:pPr marL="0" indent="0" algn="ctr" eaLnBrk="1" hangingPunct="1">
              <a:lnSpc>
                <a:spcPct val="80000"/>
              </a:lnSpc>
              <a:buNone/>
            </a:pPr>
            <a:endParaRPr lang="en-GB" altLang="fr-FR" sz="3000" dirty="0"/>
          </a:p>
          <a:p>
            <a:pPr lvl="2" algn="ctr" eaLnBrk="1" hangingPunct="1">
              <a:lnSpc>
                <a:spcPct val="80000"/>
              </a:lnSpc>
            </a:pPr>
            <a:r>
              <a:rPr lang="en-GB" altLang="fr-FR" sz="2900" dirty="0"/>
              <a:t>Prove </a:t>
            </a:r>
            <a:r>
              <a:rPr lang="en-GB" altLang="fr-FR" sz="2900" dirty="0" err="1"/>
              <a:t>fisiche</a:t>
            </a:r>
            <a:endParaRPr lang="en-GB" altLang="fr-FR" sz="2900" dirty="0"/>
          </a:p>
          <a:p>
            <a:pPr lvl="2" algn="ctr" eaLnBrk="1" hangingPunct="1">
              <a:lnSpc>
                <a:spcPct val="80000"/>
              </a:lnSpc>
            </a:pPr>
            <a:r>
              <a:rPr lang="en-GB" altLang="fr-FR" sz="2900" dirty="0" err="1"/>
              <a:t>Gente</a:t>
            </a:r>
            <a:endParaRPr lang="en-GB" altLang="fr-FR" sz="2900" dirty="0"/>
          </a:p>
          <a:p>
            <a:pPr lvl="2" algn="ctr" eaLnBrk="1" hangingPunct="1">
              <a:lnSpc>
                <a:spcPct val="80000"/>
              </a:lnSpc>
            </a:pPr>
            <a:r>
              <a:rPr lang="en-GB" altLang="fr-FR" sz="2900" dirty="0" err="1"/>
              <a:t>Processo</a:t>
            </a:r>
            <a:endParaRPr lang="en-GB" altLang="fr-FR" sz="2900" dirty="0"/>
          </a:p>
          <a:p>
            <a:pPr lvl="2" algn="ctr" eaLnBrk="1" hangingPunct="1">
              <a:lnSpc>
                <a:spcPct val="80000"/>
              </a:lnSpc>
            </a:pPr>
            <a:r>
              <a:rPr lang="en-GB" altLang="fr-FR" sz="2900" dirty="0"/>
              <a:t>Branding del </a:t>
            </a:r>
            <a:r>
              <a:rPr lang="en-GB" altLang="fr-FR" sz="2900" dirty="0" err="1"/>
              <a:t>servizio</a:t>
            </a:r>
            <a:endParaRPr lang="en-GB" altLang="fr-FR" sz="2900" dirty="0"/>
          </a:p>
          <a:p>
            <a:endParaRPr lang="it-IT" dirty="0"/>
          </a:p>
        </p:txBody>
      </p:sp>
    </p:spTree>
    <p:extLst>
      <p:ext uri="{BB962C8B-B14F-4D97-AF65-F5344CB8AC3E}">
        <p14:creationId xmlns:p14="http://schemas.microsoft.com/office/powerpoint/2010/main" val="419363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A5E5DC-DCEB-34B6-3AF9-821836AB8679}"/>
              </a:ext>
            </a:extLst>
          </p:cNvPr>
          <p:cNvSpPr>
            <a:spLocks noGrp="1"/>
          </p:cNvSpPr>
          <p:nvPr>
            <p:ph type="title"/>
          </p:nvPr>
        </p:nvSpPr>
        <p:spPr/>
        <p:txBody>
          <a:bodyPr/>
          <a:lstStyle/>
          <a:p>
            <a:pPr algn="ctr"/>
            <a:r>
              <a:rPr lang="fr-FR" altLang="en-US" dirty="0"/>
              <a:t>Il </a:t>
            </a:r>
            <a:r>
              <a:rPr lang="fr-FR" altLang="en-US" dirty="0" err="1"/>
              <a:t>branding</a:t>
            </a:r>
            <a:r>
              <a:rPr lang="fr-FR" altLang="en-US" dirty="0"/>
              <a:t> dei </a:t>
            </a:r>
            <a:r>
              <a:rPr lang="fr-FR" altLang="en-US" dirty="0" err="1"/>
              <a:t>servizi</a:t>
            </a:r>
            <a:endParaRPr lang="it-IT" dirty="0"/>
          </a:p>
        </p:txBody>
      </p:sp>
      <p:sp>
        <p:nvSpPr>
          <p:cNvPr id="3" name="Segnaposto contenuto 2">
            <a:extLst>
              <a:ext uri="{FF2B5EF4-FFF2-40B4-BE49-F238E27FC236}">
                <a16:creationId xmlns:a16="http://schemas.microsoft.com/office/drawing/2014/main" id="{16B89E3E-4C89-1C77-0044-C4FA9BB09251}"/>
              </a:ext>
            </a:extLst>
          </p:cNvPr>
          <p:cNvSpPr>
            <a:spLocks noGrp="1"/>
          </p:cNvSpPr>
          <p:nvPr>
            <p:ph idx="1"/>
          </p:nvPr>
        </p:nvSpPr>
        <p:spPr>
          <a:xfrm>
            <a:off x="1097280" y="2229192"/>
            <a:ext cx="10058400" cy="4023360"/>
          </a:xfrm>
        </p:spPr>
        <p:txBody>
          <a:bodyPr/>
          <a:lstStyle/>
          <a:p>
            <a:pPr marL="0" indent="0" algn="ctr" eaLnBrk="1" fontAlgn="auto" hangingPunct="1">
              <a:spcAft>
                <a:spcPts val="0"/>
              </a:spcAft>
              <a:buNone/>
              <a:defRPr/>
            </a:pPr>
            <a:r>
              <a:rPr lang="en-GB" sz="2000" dirty="0"/>
              <a:t>Le </a:t>
            </a:r>
            <a:r>
              <a:rPr lang="en-GB" sz="2000" dirty="0" err="1"/>
              <a:t>ricerche</a:t>
            </a:r>
            <a:r>
              <a:rPr lang="en-GB" sz="2000" dirty="0"/>
              <a:t> </a:t>
            </a:r>
            <a:r>
              <a:rPr lang="en-GB" sz="2000" dirty="0" err="1"/>
              <a:t>sulle</a:t>
            </a:r>
            <a:r>
              <a:rPr lang="en-GB" sz="2000" dirty="0"/>
              <a:t> </a:t>
            </a:r>
            <a:r>
              <a:rPr lang="en-GB" sz="2000" dirty="0" err="1"/>
              <a:t>aziende</a:t>
            </a:r>
            <a:r>
              <a:rPr lang="en-GB" sz="2000" dirty="0"/>
              <a:t> </a:t>
            </a:r>
            <a:r>
              <a:rPr lang="en-GB" sz="2000" dirty="0" err="1"/>
              <a:t>fornitrici</a:t>
            </a:r>
            <a:r>
              <a:rPr lang="en-GB" sz="2000" dirty="0"/>
              <a:t> di </a:t>
            </a:r>
            <a:r>
              <a:rPr lang="en-GB" sz="2000" dirty="0" err="1"/>
              <a:t>servizi</a:t>
            </a:r>
            <a:r>
              <a:rPr lang="en-GB" sz="2000" dirty="0"/>
              <a:t> </a:t>
            </a:r>
            <a:r>
              <a:rPr lang="en-GB" sz="2000" dirty="0" err="1"/>
              <a:t>hanno</a:t>
            </a:r>
            <a:r>
              <a:rPr lang="en-GB" sz="2000" dirty="0"/>
              <a:t> </a:t>
            </a:r>
            <a:r>
              <a:rPr lang="en-GB" sz="2000" dirty="0" err="1"/>
              <a:t>identificato</a:t>
            </a:r>
            <a:r>
              <a:rPr lang="en-GB" sz="2000" dirty="0"/>
              <a:t> quattro </a:t>
            </a:r>
            <a:r>
              <a:rPr lang="en-GB" sz="2000" dirty="0" err="1"/>
              <a:t>caratteristiche</a:t>
            </a:r>
            <a:r>
              <a:rPr lang="en-GB" sz="2000" dirty="0"/>
              <a:t> </a:t>
            </a:r>
            <a:r>
              <a:rPr lang="en-GB" sz="2000" dirty="0" err="1"/>
              <a:t>che</a:t>
            </a:r>
            <a:r>
              <a:rPr lang="en-GB" sz="2000" dirty="0"/>
              <a:t> </a:t>
            </a:r>
            <a:r>
              <a:rPr lang="en-GB" sz="2000" dirty="0" err="1"/>
              <a:t>contraddistinguono</a:t>
            </a:r>
            <a:r>
              <a:rPr lang="en-GB" sz="2000" dirty="0"/>
              <a:t> </a:t>
            </a:r>
            <a:r>
              <a:rPr lang="en-GB" sz="2000" dirty="0" err="1"/>
              <a:t>i</a:t>
            </a:r>
            <a:r>
              <a:rPr lang="en-GB" sz="2000" dirty="0"/>
              <a:t> </a:t>
            </a:r>
            <a:r>
              <a:rPr lang="en-GB" sz="2000" dirty="0" err="1"/>
              <a:t>nomi</a:t>
            </a:r>
            <a:r>
              <a:rPr lang="en-GB" sz="2000" dirty="0"/>
              <a:t> di brand </a:t>
            </a:r>
            <a:r>
              <a:rPr lang="en-GB" sz="2000" dirty="0" err="1"/>
              <a:t>che</a:t>
            </a:r>
            <a:r>
              <a:rPr lang="en-GB" sz="2000" dirty="0"/>
              <a:t> </a:t>
            </a:r>
            <a:r>
              <a:rPr lang="en-GB" sz="2000" dirty="0" err="1"/>
              <a:t>hanno</a:t>
            </a:r>
            <a:r>
              <a:rPr lang="en-GB" sz="2000" dirty="0"/>
              <a:t> </a:t>
            </a:r>
            <a:r>
              <a:rPr lang="en-GB" sz="2000" dirty="0" err="1"/>
              <a:t>successo</a:t>
            </a:r>
            <a:r>
              <a:rPr lang="en-GB" sz="2000" dirty="0"/>
              <a:t>: </a:t>
            </a:r>
          </a:p>
          <a:p>
            <a:pPr marL="457200" indent="-457200" algn="ctr">
              <a:buFont typeface="+mj-lt"/>
              <a:buAutoNum type="arabicPeriod"/>
            </a:pPr>
            <a:r>
              <a:rPr lang="it-IT" sz="2000" b="1" dirty="0"/>
              <a:t>Distinzione</a:t>
            </a:r>
            <a:r>
              <a:rPr lang="it-IT" sz="2000" dirty="0"/>
              <a:t>: identifica immediatamente il fornitore di servizi e lo differenzia dalla concorrenza.</a:t>
            </a:r>
            <a:endParaRPr lang="fr-FR" sz="2000" dirty="0"/>
          </a:p>
          <a:p>
            <a:pPr marL="457200" indent="-457200" algn="ctr">
              <a:buFont typeface="+mj-lt"/>
              <a:buAutoNum type="arabicPeriod"/>
            </a:pPr>
            <a:r>
              <a:rPr lang="it-IT" sz="2000" b="1" dirty="0"/>
              <a:t>Pertinenza</a:t>
            </a:r>
            <a:r>
              <a:rPr lang="it-IT" sz="2000" dirty="0"/>
              <a:t>: comunica la natura del servizio e il beneficio associato al servizio.</a:t>
            </a:r>
            <a:endParaRPr lang="fr-FR" sz="2000" dirty="0"/>
          </a:p>
          <a:p>
            <a:pPr marL="457200" indent="-457200" algn="ctr">
              <a:buFont typeface="+mj-lt"/>
              <a:buAutoNum type="arabicPeriod"/>
            </a:pPr>
            <a:r>
              <a:rPr lang="it-IT" sz="2000" b="1" dirty="0"/>
              <a:t>Facile da ricordare</a:t>
            </a:r>
            <a:r>
              <a:rPr lang="it-IT" sz="2000" dirty="0"/>
              <a:t>: è facile da capire e da ricordare.</a:t>
            </a:r>
            <a:endParaRPr lang="fr-FR" sz="2000" dirty="0"/>
          </a:p>
          <a:p>
            <a:pPr marL="457200" indent="-457200" algn="ctr">
              <a:buFont typeface="+mj-lt"/>
              <a:buAutoNum type="arabicPeriod"/>
            </a:pPr>
            <a:r>
              <a:rPr lang="it-IT" sz="2000" b="1" dirty="0"/>
              <a:t>Flessibilità</a:t>
            </a:r>
            <a:r>
              <a:rPr lang="it-IT" sz="2000" dirty="0"/>
              <a:t>: non esprime solo l'attività attuale dell'azienda di servizi, ma è abbastanza vasto da coprire anche le nuove iniziative</a:t>
            </a:r>
            <a:r>
              <a:rPr lang="fr-FR" sz="2000" dirty="0"/>
              <a:t> </a:t>
            </a:r>
            <a:r>
              <a:rPr lang="it-IT" sz="2000" dirty="0"/>
              <a:t>prevedibili.</a:t>
            </a:r>
            <a:endParaRPr lang="en-GB" sz="2000" dirty="0"/>
          </a:p>
          <a:p>
            <a:endParaRPr lang="it-IT" dirty="0"/>
          </a:p>
        </p:txBody>
      </p:sp>
    </p:spTree>
    <p:extLst>
      <p:ext uri="{BB962C8B-B14F-4D97-AF65-F5344CB8AC3E}">
        <p14:creationId xmlns:p14="http://schemas.microsoft.com/office/powerpoint/2010/main" val="68362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D30D0-AD9D-D99D-1BD7-70972330E4BF}"/>
              </a:ext>
            </a:extLst>
          </p:cNvPr>
          <p:cNvSpPr>
            <a:spLocks noGrp="1"/>
          </p:cNvSpPr>
          <p:nvPr>
            <p:ph type="title"/>
          </p:nvPr>
        </p:nvSpPr>
        <p:spPr/>
        <p:txBody>
          <a:bodyPr/>
          <a:lstStyle/>
          <a:p>
            <a:pPr algn="ctr"/>
            <a:r>
              <a:rPr lang="it-IT" dirty="0"/>
              <a:t>Riepilogo </a:t>
            </a:r>
          </a:p>
        </p:txBody>
      </p:sp>
      <p:sp>
        <p:nvSpPr>
          <p:cNvPr id="3" name="Segnaposto contenuto 2">
            <a:extLst>
              <a:ext uri="{FF2B5EF4-FFF2-40B4-BE49-F238E27FC236}">
                <a16:creationId xmlns:a16="http://schemas.microsoft.com/office/drawing/2014/main" id="{73F57A29-7592-3752-DD51-BD925C77FEA7}"/>
              </a:ext>
            </a:extLst>
          </p:cNvPr>
          <p:cNvSpPr>
            <a:spLocks noGrp="1"/>
          </p:cNvSpPr>
          <p:nvPr>
            <p:ph idx="1"/>
          </p:nvPr>
        </p:nvSpPr>
        <p:spPr/>
        <p:txBody>
          <a:bodyPr/>
          <a:lstStyle/>
          <a:p>
            <a:pPr marL="457200" indent="-457200" algn="ctr" eaLnBrk="1" fontAlgn="auto" hangingPunct="1">
              <a:spcAft>
                <a:spcPts val="0"/>
              </a:spcAft>
              <a:buAutoNum type="arabicPeriod"/>
              <a:defRPr/>
            </a:pPr>
            <a:r>
              <a:rPr lang="en-GB" sz="2000" dirty="0"/>
              <a:t>I </a:t>
            </a:r>
            <a:r>
              <a:rPr lang="en-GB" sz="2000" dirty="0" err="1"/>
              <a:t>servizi</a:t>
            </a:r>
            <a:r>
              <a:rPr lang="en-GB" sz="2000" dirty="0"/>
              <a:t> </a:t>
            </a:r>
            <a:r>
              <a:rPr lang="en-GB" sz="2000" dirty="0" err="1"/>
              <a:t>hanno</a:t>
            </a:r>
            <a:r>
              <a:rPr lang="en-GB" sz="2000" dirty="0"/>
              <a:t> quattro </a:t>
            </a:r>
            <a:r>
              <a:rPr lang="en-GB" sz="2000" dirty="0" err="1"/>
              <a:t>caratteristiche</a:t>
            </a:r>
            <a:r>
              <a:rPr lang="en-GB" sz="2000" dirty="0"/>
              <a:t> </a:t>
            </a:r>
            <a:r>
              <a:rPr lang="en-GB" sz="2000" dirty="0" err="1"/>
              <a:t>uniche</a:t>
            </a:r>
            <a:r>
              <a:rPr lang="en-GB" sz="2000" dirty="0"/>
              <a:t>: </a:t>
            </a:r>
            <a:r>
              <a:rPr lang="en-GB" sz="2000" dirty="0" err="1"/>
              <a:t>l’intangibilità</a:t>
            </a:r>
            <a:r>
              <a:rPr lang="en-GB" sz="2000" dirty="0"/>
              <a:t>, </a:t>
            </a:r>
            <a:r>
              <a:rPr lang="en-GB" sz="2000" dirty="0" err="1"/>
              <a:t>l’inseparabilità</a:t>
            </a:r>
            <a:r>
              <a:rPr lang="en-GB" sz="2000" dirty="0"/>
              <a:t>, la </a:t>
            </a:r>
            <a:r>
              <a:rPr lang="en-GB" sz="2000" dirty="0" err="1"/>
              <a:t>variabilità</a:t>
            </a:r>
            <a:r>
              <a:rPr lang="en-GB" sz="2000" dirty="0"/>
              <a:t> e la </a:t>
            </a:r>
            <a:r>
              <a:rPr lang="en-GB" sz="2000" dirty="0" err="1"/>
              <a:t>durata</a:t>
            </a:r>
            <a:r>
              <a:rPr lang="en-GB" sz="2000" dirty="0"/>
              <a:t> </a:t>
            </a:r>
            <a:r>
              <a:rPr lang="en-GB" sz="2000" dirty="0" err="1"/>
              <a:t>limitata</a:t>
            </a:r>
            <a:r>
              <a:rPr lang="en-GB" sz="2000" dirty="0"/>
              <a:t>. </a:t>
            </a:r>
          </a:p>
          <a:p>
            <a:pPr marL="0" indent="0" algn="ctr" eaLnBrk="1" fontAlgn="auto" hangingPunct="1">
              <a:spcAft>
                <a:spcPts val="0"/>
              </a:spcAft>
              <a:buNone/>
              <a:defRPr/>
            </a:pPr>
            <a:r>
              <a:rPr lang="en-GB" sz="2000" dirty="0"/>
              <a:t>2. I quattro </a:t>
            </a:r>
            <a:r>
              <a:rPr lang="en-GB" sz="2000" dirty="0" err="1"/>
              <a:t>elementi</a:t>
            </a:r>
            <a:r>
              <a:rPr lang="en-GB" sz="2000" dirty="0"/>
              <a:t> </a:t>
            </a:r>
            <a:r>
              <a:rPr lang="en-GB" sz="2000" dirty="0" err="1"/>
              <a:t>chiave</a:t>
            </a:r>
            <a:r>
              <a:rPr lang="en-GB" sz="2000" dirty="0"/>
              <a:t> </a:t>
            </a:r>
            <a:r>
              <a:rPr lang="en-GB" sz="2000" dirty="0" err="1"/>
              <a:t>della</a:t>
            </a:r>
            <a:r>
              <a:rPr lang="en-GB" sz="2000" dirty="0"/>
              <a:t> </a:t>
            </a:r>
            <a:r>
              <a:rPr lang="en-GB" sz="2000" dirty="0" err="1"/>
              <a:t>gestione</a:t>
            </a:r>
            <a:r>
              <a:rPr lang="en-GB" sz="2000" dirty="0"/>
              <a:t> </a:t>
            </a:r>
            <a:r>
              <a:rPr lang="en-GB" sz="2000" dirty="0" err="1"/>
              <a:t>delle</a:t>
            </a:r>
            <a:r>
              <a:rPr lang="en-GB" sz="2000" dirty="0"/>
              <a:t> </a:t>
            </a:r>
            <a:r>
              <a:rPr lang="en-GB" sz="2000" dirty="0" err="1"/>
              <a:t>imprese</a:t>
            </a:r>
            <a:r>
              <a:rPr lang="en-GB" sz="2000" dirty="0"/>
              <a:t> di </a:t>
            </a:r>
            <a:r>
              <a:rPr lang="en-GB" sz="2000" dirty="0" err="1"/>
              <a:t>servizi</a:t>
            </a:r>
            <a:r>
              <a:rPr lang="en-GB" sz="2000" dirty="0"/>
              <a:t> </a:t>
            </a:r>
            <a:r>
              <a:rPr lang="en-GB" sz="2000" dirty="0" err="1"/>
              <a:t>sono</a:t>
            </a:r>
            <a:r>
              <a:rPr lang="en-GB" sz="2000" dirty="0"/>
              <a:t> le prove </a:t>
            </a:r>
            <a:r>
              <a:rPr lang="en-GB" sz="2000" dirty="0" err="1"/>
              <a:t>fisiche</a:t>
            </a:r>
            <a:r>
              <a:rPr lang="en-GB" sz="2000" dirty="0"/>
              <a:t>, la </a:t>
            </a:r>
            <a:r>
              <a:rPr lang="en-GB" sz="2000" dirty="0" err="1"/>
              <a:t>gente</a:t>
            </a:r>
            <a:r>
              <a:rPr lang="en-GB" sz="2000" dirty="0"/>
              <a:t>, il </a:t>
            </a:r>
            <a:r>
              <a:rPr lang="en-GB" sz="2000" dirty="0" err="1"/>
              <a:t>processo</a:t>
            </a:r>
            <a:r>
              <a:rPr lang="en-GB" sz="2000" dirty="0"/>
              <a:t> e il branding del </a:t>
            </a:r>
            <a:r>
              <a:rPr lang="en-GB" sz="2000" dirty="0" err="1"/>
              <a:t>servizio</a:t>
            </a:r>
            <a:r>
              <a:rPr lang="en-GB" sz="2000" dirty="0"/>
              <a:t>. </a:t>
            </a:r>
          </a:p>
          <a:p>
            <a:pPr marL="0" indent="0" algn="ctr" eaLnBrk="1" fontAlgn="auto" hangingPunct="1">
              <a:spcAft>
                <a:spcPts val="0"/>
              </a:spcAft>
              <a:buNone/>
              <a:defRPr/>
            </a:pPr>
            <a:r>
              <a:rPr lang="en-GB" sz="2000" dirty="0"/>
              <a:t>3. </a:t>
            </a:r>
            <a:r>
              <a:rPr lang="it-IT" sz="2000" dirty="0"/>
              <a:t>Il marketing interno diretto ai dipendenti che lavorano in prima linea è fondamentale per il successo di un'organizzazione di servizi e bisogna prestare la massima attenzione alla loro selezione, formazione e motivazione. L'empowerment dei dipendenti è un elemento chiave della qualità del servizio e del recupero dei servizi.</a:t>
            </a:r>
            <a:endParaRPr lang="fr-FR" sz="2000" dirty="0"/>
          </a:p>
          <a:p>
            <a:pPr marL="0" indent="0" algn="ctr" eaLnBrk="1" fontAlgn="auto" hangingPunct="1">
              <a:spcAft>
                <a:spcPts val="0"/>
              </a:spcAft>
              <a:buNone/>
              <a:defRPr/>
            </a:pPr>
            <a:r>
              <a:rPr lang="en-GB" sz="2000" dirty="0"/>
              <a:t>4. </a:t>
            </a:r>
            <a:r>
              <a:rPr lang="it-IT" sz="2000" dirty="0"/>
              <a:t>Per valutare la qualità del servizio si misura il modo in cui le percezioni del servizio corrispondono alle aspettative dei clienti nei confronti del fornitore di servizi. Si devono prendere le misure correttive necessarie per colmare eventuali lacune nell'erogazione dei servizi.</a:t>
            </a:r>
          </a:p>
          <a:p>
            <a:endParaRPr lang="it-IT" dirty="0"/>
          </a:p>
        </p:txBody>
      </p:sp>
    </p:spTree>
    <p:extLst>
      <p:ext uri="{BB962C8B-B14F-4D97-AF65-F5344CB8AC3E}">
        <p14:creationId xmlns:p14="http://schemas.microsoft.com/office/powerpoint/2010/main" val="386084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F1E2A6-9730-E088-D8A5-80127F54B9AB}"/>
              </a:ext>
            </a:extLst>
          </p:cNvPr>
          <p:cNvSpPr>
            <a:spLocks noGrp="1"/>
          </p:cNvSpPr>
          <p:nvPr>
            <p:ph type="title"/>
          </p:nvPr>
        </p:nvSpPr>
        <p:spPr/>
        <p:txBody>
          <a:bodyPr/>
          <a:lstStyle/>
          <a:p>
            <a:pPr algn="ctr"/>
            <a:r>
              <a:rPr lang="it-IT" b="1" dirty="0"/>
              <a:t>Intangibilità</a:t>
            </a:r>
          </a:p>
        </p:txBody>
      </p:sp>
      <p:sp>
        <p:nvSpPr>
          <p:cNvPr id="3" name="Segnaposto contenuto 2">
            <a:extLst>
              <a:ext uri="{FF2B5EF4-FFF2-40B4-BE49-F238E27FC236}">
                <a16:creationId xmlns:a16="http://schemas.microsoft.com/office/drawing/2014/main" id="{56182D62-2396-0263-13BA-7B0C2AD60625}"/>
              </a:ext>
            </a:extLst>
          </p:cNvPr>
          <p:cNvSpPr>
            <a:spLocks noGrp="1"/>
          </p:cNvSpPr>
          <p:nvPr>
            <p:ph idx="1"/>
          </p:nvPr>
        </p:nvSpPr>
        <p:spPr/>
        <p:txBody>
          <a:bodyPr>
            <a:normAutofit lnSpcReduction="10000"/>
          </a:bodyPr>
          <a:lstStyle/>
          <a:p>
            <a:pPr algn="ctr"/>
            <a:r>
              <a:rPr lang="it-IT" b="1" dirty="0">
                <a:solidFill>
                  <a:schemeClr val="accent1"/>
                </a:solidFill>
              </a:rPr>
              <a:t>L'intangibilità</a:t>
            </a:r>
            <a:r>
              <a:rPr lang="it-IT" dirty="0"/>
              <a:t> si riferisce al fatto che </a:t>
            </a:r>
            <a:r>
              <a:rPr lang="it-IT" i="1" u="sng" dirty="0"/>
              <a:t>il servizio non può essere provato, mostrato, toccato, valutato prima dell'acquisto</a:t>
            </a:r>
            <a:r>
              <a:rPr lang="it-IT" dirty="0"/>
              <a:t>. Il </a:t>
            </a:r>
            <a:r>
              <a:rPr lang="it-IT" i="1" dirty="0"/>
              <a:t>servizio</a:t>
            </a:r>
            <a:r>
              <a:rPr lang="it-IT" dirty="0"/>
              <a:t> può agire </a:t>
            </a:r>
            <a:r>
              <a:rPr lang="it-IT" dirty="0">
                <a:effectLst>
                  <a:outerShdw blurRad="38100" dist="38100" dir="2700000" algn="tl">
                    <a:srgbClr val="000000">
                      <a:alpha val="43137"/>
                    </a:srgbClr>
                  </a:outerShdw>
                </a:effectLst>
              </a:rPr>
              <a:t>sui beni </a:t>
            </a:r>
            <a:r>
              <a:rPr lang="it-IT" dirty="0"/>
              <a:t>o </a:t>
            </a:r>
            <a:r>
              <a:rPr lang="it-IT" dirty="0">
                <a:effectLst>
                  <a:outerShdw blurRad="38100" dist="38100" dir="2700000" algn="tl">
                    <a:srgbClr val="000000">
                      <a:alpha val="43137"/>
                    </a:srgbClr>
                  </a:outerShdw>
                </a:effectLst>
              </a:rPr>
              <a:t>sulle persone,</a:t>
            </a:r>
            <a:r>
              <a:rPr lang="it-IT" dirty="0"/>
              <a:t> trasformando il loro stato fisico o emotivo.                                                                                                                                     Offrire un output intangibile determina importanti implicazioni per l'impresa, fra queste ricordiamo:</a:t>
            </a:r>
          </a:p>
          <a:p>
            <a:pPr marL="457200" indent="-457200" algn="ctr">
              <a:buFont typeface="+mj-lt"/>
              <a:buAutoNum type="arabicPeriod"/>
            </a:pPr>
            <a:r>
              <a:rPr lang="it-IT" i="1" dirty="0"/>
              <a:t>non poter fare scorte</a:t>
            </a:r>
            <a:r>
              <a:rPr lang="it-IT" dirty="0"/>
              <a:t> e, conseguentemente, non poter gestire facilmente le fluttuazioni della domanda;</a:t>
            </a:r>
          </a:p>
          <a:p>
            <a:pPr marL="457200" indent="-457200" algn="ctr">
              <a:buFont typeface="+mj-lt"/>
              <a:buAutoNum type="arabicPeriod"/>
            </a:pPr>
            <a:r>
              <a:rPr lang="it-IT" dirty="0"/>
              <a:t> </a:t>
            </a:r>
            <a:r>
              <a:rPr lang="it-IT" i="1" dirty="0"/>
              <a:t>non poter proteggere, con </a:t>
            </a:r>
            <a:r>
              <a:rPr lang="it-IT" i="1" dirty="0">
                <a:solidFill>
                  <a:schemeClr val="accent1"/>
                </a:solidFill>
              </a:rPr>
              <a:t>brevetti</a:t>
            </a:r>
            <a:r>
              <a:rPr lang="it-IT" i="1" dirty="0"/>
              <a:t>, un'idea innovativa </a:t>
            </a:r>
            <a:r>
              <a:rPr lang="it-IT" dirty="0"/>
              <a:t>e, conseguentemente, non tutelarla dai competitor;</a:t>
            </a:r>
          </a:p>
          <a:p>
            <a:pPr marL="457200" indent="-457200" algn="ctr">
              <a:buFont typeface="+mj-lt"/>
              <a:buAutoNum type="arabicPeriod"/>
            </a:pPr>
            <a:r>
              <a:rPr lang="it-IT" dirty="0"/>
              <a:t> fronteggiare molte difficoltà nella comunicazione del servizio in quanto risulta particolarmente complesso comunicare qualcosa che non si può vedere</a:t>
            </a:r>
          </a:p>
          <a:p>
            <a:pPr marL="457200" indent="-457200" algn="ctr">
              <a:buFont typeface="+mj-lt"/>
              <a:buAutoNum type="arabicPeriod"/>
            </a:pPr>
            <a:r>
              <a:rPr lang="it-IT" dirty="0"/>
              <a:t> fronteggiare molte problematiche nella definizione del prezzo del servizio.</a:t>
            </a:r>
          </a:p>
        </p:txBody>
      </p:sp>
    </p:spTree>
    <p:extLst>
      <p:ext uri="{BB962C8B-B14F-4D97-AF65-F5344CB8AC3E}">
        <p14:creationId xmlns:p14="http://schemas.microsoft.com/office/powerpoint/2010/main" val="13420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CB9C01-4956-5266-94E3-912919A428EF}"/>
              </a:ext>
            </a:extLst>
          </p:cNvPr>
          <p:cNvSpPr>
            <a:spLocks noGrp="1"/>
          </p:cNvSpPr>
          <p:nvPr>
            <p:ph type="title"/>
          </p:nvPr>
        </p:nvSpPr>
        <p:spPr/>
        <p:txBody>
          <a:bodyPr/>
          <a:lstStyle/>
          <a:p>
            <a:pPr algn="ctr"/>
            <a:r>
              <a:rPr lang="it-IT" b="1" dirty="0"/>
              <a:t>Eterogeneità</a:t>
            </a:r>
          </a:p>
        </p:txBody>
      </p:sp>
      <p:sp>
        <p:nvSpPr>
          <p:cNvPr id="3" name="Segnaposto contenuto 2">
            <a:extLst>
              <a:ext uri="{FF2B5EF4-FFF2-40B4-BE49-F238E27FC236}">
                <a16:creationId xmlns:a16="http://schemas.microsoft.com/office/drawing/2014/main" id="{26DB07AA-E12F-2A6C-FDD4-FFC5D3C35643}"/>
              </a:ext>
            </a:extLst>
          </p:cNvPr>
          <p:cNvSpPr>
            <a:spLocks noGrp="1"/>
          </p:cNvSpPr>
          <p:nvPr>
            <p:ph idx="1"/>
          </p:nvPr>
        </p:nvSpPr>
        <p:spPr>
          <a:xfrm>
            <a:off x="1097280" y="2313094"/>
            <a:ext cx="10058400" cy="4023360"/>
          </a:xfrm>
        </p:spPr>
        <p:txBody>
          <a:bodyPr>
            <a:normAutofit/>
          </a:bodyPr>
          <a:lstStyle/>
          <a:p>
            <a:pPr algn="ctr"/>
            <a:r>
              <a:rPr lang="it-IT" b="1" dirty="0">
                <a:solidFill>
                  <a:schemeClr val="accent1"/>
                </a:solidFill>
              </a:rPr>
              <a:t>L'eterogeneità</a:t>
            </a:r>
            <a:r>
              <a:rPr lang="it-IT" dirty="0"/>
              <a:t> è </a:t>
            </a:r>
            <a:r>
              <a:rPr lang="it-IT" dirty="0" err="1"/>
              <a:t>casuata</a:t>
            </a:r>
            <a:r>
              <a:rPr lang="it-IT" dirty="0"/>
              <a:t> dal fatto che i </a:t>
            </a:r>
            <a:r>
              <a:rPr lang="it-IT" b="1" dirty="0"/>
              <a:t>servizi</a:t>
            </a:r>
            <a:r>
              <a:rPr lang="it-IT" dirty="0"/>
              <a:t> sono, spesso, il </a:t>
            </a:r>
            <a:r>
              <a:rPr lang="it-IT" dirty="0">
                <a:effectLst>
                  <a:outerShdw blurRad="38100" dist="38100" dir="2700000" algn="tl">
                    <a:srgbClr val="000000">
                      <a:alpha val="43137"/>
                    </a:srgbClr>
                  </a:outerShdw>
                </a:effectLst>
              </a:rPr>
              <a:t>risultato dell'interazione umana </a:t>
            </a:r>
            <a:r>
              <a:rPr lang="it-IT" dirty="0"/>
              <a:t>(tra dipendenti, tra dipendenti e clienti, tra clienti e altri clienti), ed è, pertanto, difficile avere due servizi uguali: </a:t>
            </a:r>
          </a:p>
          <a:p>
            <a:pPr marL="0" indent="0" algn="ctr">
              <a:buNone/>
            </a:pPr>
            <a:r>
              <a:rPr lang="it-IT" dirty="0"/>
              <a:t>le performance del personale di front-office variano di giorno in giorno, addirittura di ora in ora; inoltre, ogni consumatore avrà le proprie specificità, rendendo di fatto impossibile avere due servizi identici. </a:t>
            </a:r>
          </a:p>
          <a:p>
            <a:pPr marL="0" indent="0" algn="ctr">
              <a:buNone/>
            </a:pPr>
            <a:r>
              <a:rPr lang="it-IT" dirty="0"/>
              <a:t>Per </a:t>
            </a:r>
            <a:r>
              <a:rPr lang="it-IT" i="1" dirty="0"/>
              <a:t>esempio</a:t>
            </a:r>
            <a:r>
              <a:rPr lang="it-IT" dirty="0"/>
              <a:t>, la stessa lezione universitaria impartita nella stessa giornata, in orari differenti, a due classi diverse potrebbe avere caratteristiche diverse perché la concentrazione e la stanchezza del docente possono variare nel corso della giornata e anche perché le due classi potrebbero interagire in modo diverso con il docente.</a:t>
            </a:r>
          </a:p>
        </p:txBody>
      </p:sp>
    </p:spTree>
    <p:extLst>
      <p:ext uri="{BB962C8B-B14F-4D97-AF65-F5344CB8AC3E}">
        <p14:creationId xmlns:p14="http://schemas.microsoft.com/office/powerpoint/2010/main" val="7219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3A9418-1348-598D-62B0-A56B84E37F27}"/>
              </a:ext>
            </a:extLst>
          </p:cNvPr>
          <p:cNvSpPr>
            <a:spLocks noGrp="1"/>
          </p:cNvSpPr>
          <p:nvPr>
            <p:ph type="title"/>
          </p:nvPr>
        </p:nvSpPr>
        <p:spPr/>
        <p:txBody>
          <a:bodyPr/>
          <a:lstStyle/>
          <a:p>
            <a:pPr algn="ctr"/>
            <a:r>
              <a:rPr lang="it-IT" b="1" dirty="0"/>
              <a:t>Inseparabilità</a:t>
            </a:r>
          </a:p>
        </p:txBody>
      </p:sp>
      <p:sp>
        <p:nvSpPr>
          <p:cNvPr id="3" name="Segnaposto contenuto 2">
            <a:extLst>
              <a:ext uri="{FF2B5EF4-FFF2-40B4-BE49-F238E27FC236}">
                <a16:creationId xmlns:a16="http://schemas.microsoft.com/office/drawing/2014/main" id="{B426DFE6-B78F-DF3D-5743-0A72D1A985D0}"/>
              </a:ext>
            </a:extLst>
          </p:cNvPr>
          <p:cNvSpPr>
            <a:spLocks noGrp="1"/>
          </p:cNvSpPr>
          <p:nvPr>
            <p:ph idx="1"/>
          </p:nvPr>
        </p:nvSpPr>
        <p:spPr>
          <a:xfrm>
            <a:off x="1097280" y="2018454"/>
            <a:ext cx="10058400" cy="4023360"/>
          </a:xfrm>
        </p:spPr>
        <p:txBody>
          <a:bodyPr>
            <a:normAutofit/>
          </a:bodyPr>
          <a:lstStyle/>
          <a:p>
            <a:pPr algn="ctr"/>
            <a:r>
              <a:rPr lang="it-IT" b="1" u="sng" dirty="0">
                <a:solidFill>
                  <a:schemeClr val="accent1"/>
                </a:solidFill>
              </a:rPr>
              <a:t>L'inseparabilità</a:t>
            </a:r>
            <a:r>
              <a:rPr lang="it-IT" u="sng" dirty="0"/>
              <a:t> fra </a:t>
            </a:r>
            <a:r>
              <a:rPr lang="it-IT" u="sng" dirty="0">
                <a:effectLst>
                  <a:outerShdw blurRad="38100" dist="38100" dir="2700000" algn="tl">
                    <a:srgbClr val="000000">
                      <a:alpha val="43137"/>
                    </a:srgbClr>
                  </a:outerShdw>
                </a:effectLst>
              </a:rPr>
              <a:t>produzione</a:t>
            </a:r>
            <a:r>
              <a:rPr lang="it-IT" u="sng" dirty="0"/>
              <a:t> e </a:t>
            </a:r>
            <a:r>
              <a:rPr lang="it-IT" u="sng" dirty="0">
                <a:effectLst>
                  <a:outerShdw blurRad="38100" dist="38100" dir="2700000" algn="tl">
                    <a:srgbClr val="000000">
                      <a:alpha val="43137"/>
                    </a:srgbClr>
                  </a:outerShdw>
                </a:effectLst>
              </a:rPr>
              <a:t>consumo</a:t>
            </a:r>
            <a:r>
              <a:rPr lang="it-IT" u="sng" dirty="0"/>
              <a:t> </a:t>
            </a:r>
            <a:r>
              <a:rPr lang="it-IT" dirty="0"/>
              <a:t>fa riferimento al fatto che, a differenza dei beni, i servizi sono dapprima venduti e poi realizzati e consumati; generalmente, l'erogazione e il consumo sono simultanei. Sono diverse le implicazioni di marketing che l'impresa deve affrontare.</a:t>
            </a:r>
          </a:p>
          <a:p>
            <a:pPr algn="ctr"/>
            <a:endParaRPr lang="it-IT" dirty="0"/>
          </a:p>
          <a:p>
            <a:pPr algn="ctr"/>
            <a:r>
              <a:rPr lang="it-IT" dirty="0">
                <a:solidFill>
                  <a:schemeClr val="accent1"/>
                </a:solidFill>
              </a:rPr>
              <a:t>1</a:t>
            </a:r>
            <a:r>
              <a:rPr lang="it-IT" dirty="0"/>
              <a:t>. Il </a:t>
            </a:r>
            <a:r>
              <a:rPr lang="it-IT" b="1" dirty="0"/>
              <a:t>provider del servizio </a:t>
            </a:r>
            <a:r>
              <a:rPr lang="it-IT" dirty="0"/>
              <a:t>deve essere </a:t>
            </a:r>
            <a:r>
              <a:rPr lang="it-IT" dirty="0">
                <a:solidFill>
                  <a:schemeClr val="accent1"/>
                </a:solidFill>
              </a:rPr>
              <a:t>fisicamente connesso </a:t>
            </a:r>
            <a:r>
              <a:rPr lang="it-IT" dirty="0"/>
              <a:t>al servizio. Ciò significa che se si ha bisogno dell'intervento di un dentista, il dentista deve essere in sede per la visita.                                       Non solo, poiché il servizio è intangibile, il consumatore valuterà il dentista - quanto è professionale - per valutare il servizio stesso.</a:t>
            </a:r>
          </a:p>
        </p:txBody>
      </p:sp>
    </p:spTree>
    <p:extLst>
      <p:ext uri="{BB962C8B-B14F-4D97-AF65-F5344CB8AC3E}">
        <p14:creationId xmlns:p14="http://schemas.microsoft.com/office/powerpoint/2010/main" val="230402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3CD8B191-47F9-01F2-E2A0-F245B9F834C8}"/>
              </a:ext>
            </a:extLst>
          </p:cNvPr>
          <p:cNvSpPr/>
          <p:nvPr/>
        </p:nvSpPr>
        <p:spPr>
          <a:xfrm>
            <a:off x="1831942" y="1248495"/>
            <a:ext cx="8064896" cy="50412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 name="Rectangle 23">
            <a:extLst>
              <a:ext uri="{FF2B5EF4-FFF2-40B4-BE49-F238E27FC236}">
                <a16:creationId xmlns:a16="http://schemas.microsoft.com/office/drawing/2014/main" id="{FC2FD18A-DEA8-97CF-BAB8-E782289A9248}"/>
              </a:ext>
            </a:extLst>
          </p:cNvPr>
          <p:cNvSpPr>
            <a:spLocks noChangeArrowheads="1"/>
          </p:cNvSpPr>
          <p:nvPr/>
        </p:nvSpPr>
        <p:spPr bwMode="auto">
          <a:xfrm>
            <a:off x="2191982" y="1896567"/>
            <a:ext cx="3816424" cy="3744417"/>
          </a:xfrm>
          <a:prstGeom prst="rect">
            <a:avLst/>
          </a:prstGeom>
          <a:solidFill>
            <a:srgbClr val="00B0F0"/>
          </a:solidFill>
          <a:ln w="9525">
            <a:solidFill>
              <a:srgbClr val="FF0000"/>
            </a:solidFill>
            <a:miter lim="800000"/>
            <a:headEnd/>
            <a:tailEnd/>
          </a:ln>
        </p:spPr>
        <p:txBody>
          <a:bodyPr lIns="90488" tIns="44450" rIns="90488" bIns="44450"/>
          <a:lstStyle>
            <a:lvl1pPr marL="187325" indent="-187325" defTabSz="762000" eaLnBrk="0" hangingPunct="0">
              <a:spcBef>
                <a:spcPct val="20000"/>
              </a:spcBef>
              <a:buFont typeface="Arial" pitchFamily="34" charset="0"/>
              <a:buChar char="•"/>
              <a:defRPr sz="3200">
                <a:solidFill>
                  <a:schemeClr val="tx1"/>
                </a:solidFill>
                <a:latin typeface="Calibri" pitchFamily="34" charset="0"/>
              </a:defRPr>
            </a:lvl1pPr>
            <a:lvl2pPr marL="37931725" indent="-37474525"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732888"/>
              </a:buClr>
              <a:buSzPct val="60000"/>
            </a:pPr>
            <a:r>
              <a:rPr lang="en-US" altLang="fr-FR" sz="1800" dirty="0">
                <a:solidFill>
                  <a:srgbClr val="7030A0"/>
                </a:solidFill>
                <a:latin typeface="+mn-lt"/>
              </a:rPr>
              <a:t>Il </a:t>
            </a:r>
            <a:r>
              <a:rPr lang="en-US" altLang="fr-FR" sz="1800" dirty="0" err="1">
                <a:solidFill>
                  <a:srgbClr val="7030A0"/>
                </a:solidFill>
                <a:latin typeface="+mn-lt"/>
              </a:rPr>
              <a:t>consumo</a:t>
            </a:r>
            <a:r>
              <a:rPr lang="en-US" altLang="fr-FR" sz="1800" dirty="0">
                <a:solidFill>
                  <a:srgbClr val="7030A0"/>
                </a:solidFill>
                <a:latin typeface="+mn-lt"/>
              </a:rPr>
              <a:t> non </a:t>
            </a:r>
            <a:r>
              <a:rPr lang="en-US" altLang="fr-FR" sz="1800" dirty="0" err="1">
                <a:solidFill>
                  <a:srgbClr val="7030A0"/>
                </a:solidFill>
                <a:latin typeface="+mn-lt"/>
              </a:rPr>
              <a:t>può</a:t>
            </a:r>
            <a:r>
              <a:rPr lang="en-US" altLang="fr-FR" sz="1800" dirty="0">
                <a:solidFill>
                  <a:srgbClr val="7030A0"/>
                </a:solidFill>
                <a:latin typeface="+mn-lt"/>
              </a:rPr>
              <a:t> </a:t>
            </a:r>
            <a:r>
              <a:rPr lang="en-US" altLang="fr-FR" sz="1800" dirty="0" err="1">
                <a:solidFill>
                  <a:srgbClr val="7030A0"/>
                </a:solidFill>
                <a:latin typeface="+mn-lt"/>
              </a:rPr>
              <a:t>essere</a:t>
            </a:r>
            <a:r>
              <a:rPr lang="en-US" altLang="fr-FR" sz="1800" dirty="0">
                <a:solidFill>
                  <a:srgbClr val="7030A0"/>
                </a:solidFill>
                <a:latin typeface="+mn-lt"/>
              </a:rPr>
              <a:t> </a:t>
            </a:r>
            <a:r>
              <a:rPr lang="en-US" altLang="fr-FR" sz="1800" dirty="0" err="1">
                <a:solidFill>
                  <a:srgbClr val="7030A0"/>
                </a:solidFill>
                <a:latin typeface="+mn-lt"/>
              </a:rPr>
              <a:t>messo</a:t>
            </a:r>
            <a:r>
              <a:rPr lang="en-US" altLang="fr-FR" sz="1800" dirty="0">
                <a:solidFill>
                  <a:srgbClr val="7030A0"/>
                </a:solidFill>
                <a:latin typeface="+mn-lt"/>
              </a:rPr>
              <a:t> da parte per </a:t>
            </a:r>
            <a:r>
              <a:rPr lang="en-US" altLang="fr-FR" sz="1800" dirty="0" err="1">
                <a:solidFill>
                  <a:srgbClr val="7030A0"/>
                </a:solidFill>
                <a:latin typeface="+mn-lt"/>
              </a:rPr>
              <a:t>più</a:t>
            </a:r>
            <a:r>
              <a:rPr lang="en-US" altLang="fr-FR" sz="1800" dirty="0">
                <a:solidFill>
                  <a:srgbClr val="7030A0"/>
                </a:solidFill>
                <a:latin typeface="+mn-lt"/>
              </a:rPr>
              <a:t> </a:t>
            </a:r>
            <a:r>
              <a:rPr lang="en-US" altLang="fr-FR" sz="1800" dirty="0" err="1">
                <a:solidFill>
                  <a:srgbClr val="7030A0"/>
                </a:solidFill>
                <a:latin typeface="+mn-lt"/>
              </a:rPr>
              <a:t>tardi</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Abbina</a:t>
            </a:r>
            <a:r>
              <a:rPr lang="en-US" altLang="fr-FR" sz="1800" dirty="0">
                <a:solidFill>
                  <a:srgbClr val="7030A0"/>
                </a:solidFill>
                <a:latin typeface="+mn-lt"/>
              </a:rPr>
              <a:t> </a:t>
            </a:r>
            <a:r>
              <a:rPr lang="en-US" altLang="fr-FR" sz="1800" dirty="0" err="1">
                <a:solidFill>
                  <a:srgbClr val="7030A0"/>
                </a:solidFill>
                <a:latin typeface="+mn-lt"/>
              </a:rPr>
              <a:t>l’offerta</a:t>
            </a:r>
            <a:r>
              <a:rPr lang="en-US" altLang="fr-FR" sz="1800" dirty="0">
                <a:solidFill>
                  <a:srgbClr val="7030A0"/>
                </a:solidFill>
                <a:latin typeface="+mn-lt"/>
              </a:rPr>
              <a:t> e la </a:t>
            </a:r>
            <a:r>
              <a:rPr lang="en-US" altLang="fr-FR" sz="1800" dirty="0" err="1">
                <a:solidFill>
                  <a:srgbClr val="7030A0"/>
                </a:solidFill>
                <a:latin typeface="+mn-lt"/>
              </a:rPr>
              <a:t>domanda</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Usa</a:t>
            </a:r>
            <a:r>
              <a:rPr lang="en-US" altLang="fr-FR" sz="1800" dirty="0">
                <a:solidFill>
                  <a:srgbClr val="7030A0"/>
                </a:solidFill>
                <a:latin typeface="+mn-lt"/>
              </a:rPr>
              <a:t> </a:t>
            </a:r>
            <a:r>
              <a:rPr lang="en-US" altLang="fr-FR" sz="1800" dirty="0" err="1">
                <a:solidFill>
                  <a:srgbClr val="7030A0"/>
                </a:solidFill>
                <a:latin typeface="+mn-lt"/>
              </a:rPr>
              <a:t>personale</a:t>
            </a:r>
            <a:r>
              <a:rPr lang="en-US" altLang="fr-FR" sz="1800" dirty="0">
                <a:solidFill>
                  <a:srgbClr val="7030A0"/>
                </a:solidFill>
                <a:latin typeface="+mn-lt"/>
              </a:rPr>
              <a:t> part-time</a:t>
            </a:r>
          </a:p>
          <a:p>
            <a:pPr eaLnBrk="1" hangingPunct="1">
              <a:buClr>
                <a:srgbClr val="732888"/>
              </a:buClr>
              <a:buSzPct val="60000"/>
            </a:pPr>
            <a:r>
              <a:rPr lang="en-US" altLang="fr-FR" sz="1800" dirty="0" err="1">
                <a:solidFill>
                  <a:srgbClr val="7030A0"/>
                </a:solidFill>
                <a:latin typeface="+mn-lt"/>
              </a:rPr>
              <a:t>Polivalenza</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Partecipazione</a:t>
            </a:r>
            <a:r>
              <a:rPr lang="en-US" altLang="fr-FR" sz="1800" dirty="0">
                <a:solidFill>
                  <a:srgbClr val="7030A0"/>
                </a:solidFill>
                <a:latin typeface="+mn-lt"/>
              </a:rPr>
              <a:t> </a:t>
            </a:r>
            <a:r>
              <a:rPr lang="en-US" altLang="fr-FR" sz="1800" dirty="0" err="1">
                <a:solidFill>
                  <a:srgbClr val="7030A0"/>
                </a:solidFill>
                <a:latin typeface="+mn-lt"/>
              </a:rPr>
              <a:t>dei</a:t>
            </a:r>
            <a:r>
              <a:rPr lang="en-US" altLang="fr-FR" sz="1800" dirty="0">
                <a:solidFill>
                  <a:srgbClr val="7030A0"/>
                </a:solidFill>
                <a:latin typeface="+mn-lt"/>
              </a:rPr>
              <a:t> </a:t>
            </a:r>
            <a:r>
              <a:rPr lang="en-US" altLang="fr-FR" sz="1800" dirty="0" err="1">
                <a:solidFill>
                  <a:srgbClr val="7030A0"/>
                </a:solidFill>
                <a:latin typeface="+mn-lt"/>
              </a:rPr>
              <a:t>consumatori</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Prezzi</a:t>
            </a:r>
            <a:r>
              <a:rPr lang="en-US" altLang="fr-FR" sz="1800" dirty="0">
                <a:solidFill>
                  <a:srgbClr val="7030A0"/>
                </a:solidFill>
                <a:latin typeface="+mn-lt"/>
              </a:rPr>
              <a:t> </a:t>
            </a:r>
            <a:r>
              <a:rPr lang="en-US" altLang="fr-FR" sz="1800" dirty="0" err="1">
                <a:solidFill>
                  <a:srgbClr val="7030A0"/>
                </a:solidFill>
                <a:latin typeface="+mn-lt"/>
              </a:rPr>
              <a:t>differenziati</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Stimola</a:t>
            </a:r>
            <a:r>
              <a:rPr lang="en-US" altLang="fr-FR" sz="1800" dirty="0">
                <a:solidFill>
                  <a:srgbClr val="7030A0"/>
                </a:solidFill>
                <a:latin typeface="+mn-lt"/>
              </a:rPr>
              <a:t> la </a:t>
            </a:r>
            <a:r>
              <a:rPr lang="en-US" altLang="fr-FR" sz="1800" dirty="0" err="1">
                <a:solidFill>
                  <a:srgbClr val="7030A0"/>
                </a:solidFill>
                <a:latin typeface="+mn-lt"/>
              </a:rPr>
              <a:t>domanda</a:t>
            </a:r>
            <a:r>
              <a:rPr lang="en-US" altLang="fr-FR" sz="1800" dirty="0">
                <a:solidFill>
                  <a:srgbClr val="7030A0"/>
                </a:solidFill>
                <a:latin typeface="+mn-lt"/>
              </a:rPr>
              <a:t> non di </a:t>
            </a:r>
            <a:r>
              <a:rPr lang="en-US" altLang="fr-FR" sz="1800" dirty="0" err="1">
                <a:solidFill>
                  <a:srgbClr val="7030A0"/>
                </a:solidFill>
                <a:latin typeface="+mn-lt"/>
              </a:rPr>
              <a:t>punta</a:t>
            </a:r>
            <a:endParaRPr lang="en-US" altLang="fr-FR" sz="1800" dirty="0">
              <a:solidFill>
                <a:srgbClr val="7030A0"/>
              </a:solidFill>
              <a:latin typeface="+mn-lt"/>
            </a:endParaRPr>
          </a:p>
          <a:p>
            <a:pPr eaLnBrk="1" hangingPunct="1">
              <a:buClr>
                <a:srgbClr val="732888"/>
              </a:buClr>
              <a:buSzPct val="60000"/>
            </a:pPr>
            <a:r>
              <a:rPr lang="en-US" altLang="fr-FR" sz="1800" dirty="0">
                <a:solidFill>
                  <a:srgbClr val="7030A0"/>
                </a:solidFill>
                <a:latin typeface="+mn-lt"/>
              </a:rPr>
              <a:t>Area </a:t>
            </a:r>
            <a:r>
              <a:rPr lang="en-US" altLang="fr-FR" sz="1800" dirty="0" err="1">
                <a:solidFill>
                  <a:srgbClr val="7030A0"/>
                </a:solidFill>
                <a:latin typeface="+mn-lt"/>
              </a:rPr>
              <a:t>d’attesa</a:t>
            </a:r>
            <a:r>
              <a:rPr lang="en-US" altLang="fr-FR" sz="1800" dirty="0">
                <a:solidFill>
                  <a:srgbClr val="7030A0"/>
                </a:solidFill>
                <a:latin typeface="+mn-lt"/>
              </a:rPr>
              <a:t> </a:t>
            </a:r>
            <a:r>
              <a:rPr lang="en-US" altLang="fr-FR" sz="1800" dirty="0" err="1">
                <a:solidFill>
                  <a:srgbClr val="7030A0"/>
                </a:solidFill>
                <a:latin typeface="+mn-lt"/>
              </a:rPr>
              <a:t>comoda</a:t>
            </a:r>
            <a:endParaRPr lang="en-US" altLang="fr-FR" sz="1800" dirty="0">
              <a:solidFill>
                <a:srgbClr val="7030A0"/>
              </a:solidFill>
              <a:latin typeface="+mn-lt"/>
            </a:endParaRPr>
          </a:p>
          <a:p>
            <a:pPr eaLnBrk="1" hangingPunct="1">
              <a:buClr>
                <a:srgbClr val="732888"/>
              </a:buClr>
              <a:buSzPct val="60000"/>
            </a:pPr>
            <a:r>
              <a:rPr lang="en-US" altLang="fr-FR" sz="1800" dirty="0" err="1">
                <a:solidFill>
                  <a:srgbClr val="7030A0"/>
                </a:solidFill>
                <a:latin typeface="+mn-lt"/>
              </a:rPr>
              <a:t>Sistema</a:t>
            </a:r>
            <a:r>
              <a:rPr lang="en-US" altLang="fr-FR" sz="1800" dirty="0">
                <a:solidFill>
                  <a:srgbClr val="7030A0"/>
                </a:solidFill>
                <a:latin typeface="+mn-lt"/>
              </a:rPr>
              <a:t> di </a:t>
            </a:r>
            <a:r>
              <a:rPr lang="en-US" altLang="fr-FR" sz="1800" dirty="0" err="1">
                <a:solidFill>
                  <a:srgbClr val="7030A0"/>
                </a:solidFill>
                <a:latin typeface="+mn-lt"/>
              </a:rPr>
              <a:t>prenotazione</a:t>
            </a:r>
            <a:endParaRPr lang="en-US" altLang="fr-FR" sz="1800" dirty="0">
              <a:solidFill>
                <a:srgbClr val="7030A0"/>
              </a:solidFill>
              <a:latin typeface="+mn-lt"/>
            </a:endParaRPr>
          </a:p>
        </p:txBody>
      </p:sp>
      <p:sp>
        <p:nvSpPr>
          <p:cNvPr id="4" name="Rectangle 6">
            <a:extLst>
              <a:ext uri="{FF2B5EF4-FFF2-40B4-BE49-F238E27FC236}">
                <a16:creationId xmlns:a16="http://schemas.microsoft.com/office/drawing/2014/main" id="{50CB5FCB-3347-C127-6D46-4B94B132148E}"/>
              </a:ext>
            </a:extLst>
          </p:cNvPr>
          <p:cNvSpPr>
            <a:spLocks noChangeArrowheads="1"/>
          </p:cNvSpPr>
          <p:nvPr/>
        </p:nvSpPr>
        <p:spPr bwMode="auto">
          <a:xfrm>
            <a:off x="6505839" y="2400622"/>
            <a:ext cx="2232025" cy="614859"/>
          </a:xfrm>
          <a:prstGeom prst="rect">
            <a:avLst/>
          </a:prstGeom>
          <a:solidFill>
            <a:srgbClr val="00B0F0"/>
          </a:solidFill>
          <a:ln>
            <a:noFill/>
          </a:ln>
        </p:spPr>
        <p:txBody>
          <a:bodyPr wrap="square" lIns="90488" tIns="44450" rIns="90488" bIns="44450" anchor="ctr">
            <a:noAutofit/>
          </a:bodyPr>
          <a:lstStyle>
            <a:lvl1pPr defTabSz="762000" eaLnBrk="0" hangingPunct="0">
              <a:defRPr sz="2400">
                <a:solidFill>
                  <a:schemeClr val="tx1"/>
                </a:solidFill>
                <a:latin typeface="Arial" charset="0"/>
                <a:cs typeface="Arial" charset="0"/>
              </a:defRPr>
            </a:lvl1pPr>
            <a:lvl2pPr marL="37931725" indent="-37474525" defTabSz="76200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ts val="0"/>
              </a:spcBef>
              <a:spcAft>
                <a:spcPts val="0"/>
              </a:spcAft>
              <a:defRPr/>
            </a:pPr>
            <a:r>
              <a:rPr lang="en-US" altLang="fr-FR" dirty="0" err="1">
                <a:solidFill>
                  <a:schemeClr val="bg1"/>
                </a:solidFill>
                <a:latin typeface="+mn-lt"/>
              </a:rPr>
              <a:t>Intangibilità</a:t>
            </a:r>
            <a:endParaRPr lang="en-US" altLang="fr-FR" dirty="0">
              <a:solidFill>
                <a:schemeClr val="bg1"/>
              </a:solidFill>
              <a:latin typeface="+mn-lt"/>
            </a:endParaRPr>
          </a:p>
        </p:txBody>
      </p:sp>
      <p:sp>
        <p:nvSpPr>
          <p:cNvPr id="5" name="Rectangle 57">
            <a:extLst>
              <a:ext uri="{FF2B5EF4-FFF2-40B4-BE49-F238E27FC236}">
                <a16:creationId xmlns:a16="http://schemas.microsoft.com/office/drawing/2014/main" id="{8FD74BC8-D077-0A62-E11C-C186A7AD00C3}"/>
              </a:ext>
            </a:extLst>
          </p:cNvPr>
          <p:cNvSpPr>
            <a:spLocks noChangeArrowheads="1"/>
          </p:cNvSpPr>
          <p:nvPr/>
        </p:nvSpPr>
        <p:spPr bwMode="auto">
          <a:xfrm>
            <a:off x="6517402" y="3187726"/>
            <a:ext cx="2232025" cy="720725"/>
          </a:xfrm>
          <a:prstGeom prst="rect">
            <a:avLst/>
          </a:prstGeom>
          <a:solidFill>
            <a:srgbClr val="00B0F0"/>
          </a:solidFill>
          <a:ln w="19050">
            <a:noFill/>
            <a:miter lim="800000"/>
            <a:headEnd type="none" w="sm" len="sm"/>
            <a:tailEnd type="none" w="sm" len="sm"/>
          </a:ln>
          <a:effectLst>
            <a:prstShdw prst="shdw17" dist="17961" dir="2700000">
              <a:srgbClr val="007A99">
                <a:alpha val="74997"/>
              </a:srgbClr>
            </a:prstShdw>
          </a:effec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ts val="0"/>
              </a:spcBef>
              <a:spcAft>
                <a:spcPts val="0"/>
              </a:spcAft>
              <a:defRPr/>
            </a:pPr>
            <a:r>
              <a:rPr lang="en-GB" altLang="fr-FR" dirty="0" err="1">
                <a:solidFill>
                  <a:schemeClr val="bg1"/>
                </a:solidFill>
                <a:latin typeface="+mn-lt"/>
              </a:rPr>
              <a:t>Inseparabilità</a:t>
            </a:r>
            <a:endParaRPr lang="en-US" altLang="fr-FR" dirty="0">
              <a:solidFill>
                <a:schemeClr val="bg1"/>
              </a:solidFill>
              <a:latin typeface="+mn-lt"/>
            </a:endParaRPr>
          </a:p>
        </p:txBody>
      </p:sp>
      <p:sp>
        <p:nvSpPr>
          <p:cNvPr id="6" name="Rectangle 58">
            <a:extLst>
              <a:ext uri="{FF2B5EF4-FFF2-40B4-BE49-F238E27FC236}">
                <a16:creationId xmlns:a16="http://schemas.microsoft.com/office/drawing/2014/main" id="{E26F46D4-8540-8C5D-F1D5-2C3AAB91F036}"/>
              </a:ext>
            </a:extLst>
          </p:cNvPr>
          <p:cNvSpPr>
            <a:spLocks noChangeArrowheads="1"/>
          </p:cNvSpPr>
          <p:nvPr/>
        </p:nvSpPr>
        <p:spPr bwMode="auto">
          <a:xfrm>
            <a:off x="6517402" y="4108435"/>
            <a:ext cx="2232025" cy="720725"/>
          </a:xfrm>
          <a:prstGeom prst="rect">
            <a:avLst/>
          </a:prstGeom>
          <a:solidFill>
            <a:srgbClr val="00B0F0"/>
          </a:solidFill>
          <a:ln w="12700">
            <a:solidFill>
              <a:srgbClr val="FF0000"/>
            </a:solidFill>
            <a:miter lim="800000"/>
            <a:headEnd type="none" w="sm" len="sm"/>
            <a:tailEnd type="none" w="sm" len="sm"/>
          </a:ln>
          <a:effectLst>
            <a:prstShdw prst="shdw17" dist="17961" dir="2700000">
              <a:srgbClr val="007A99">
                <a:alpha val="74997"/>
              </a:srgbClr>
            </a:prstShdw>
          </a:effec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ts val="0"/>
              </a:spcBef>
              <a:spcAft>
                <a:spcPts val="0"/>
              </a:spcAft>
              <a:defRPr/>
            </a:pPr>
            <a:r>
              <a:rPr lang="en-GB" altLang="fr-FR" dirty="0" err="1">
                <a:solidFill>
                  <a:srgbClr val="7030A0"/>
                </a:solidFill>
                <a:latin typeface="+mn-lt"/>
              </a:rPr>
              <a:t>Durata</a:t>
            </a:r>
            <a:r>
              <a:rPr lang="en-GB" altLang="fr-FR" dirty="0">
                <a:solidFill>
                  <a:srgbClr val="7030A0"/>
                </a:solidFill>
                <a:latin typeface="+mn-lt"/>
              </a:rPr>
              <a:t> </a:t>
            </a:r>
            <a:r>
              <a:rPr lang="en-GB" altLang="fr-FR" dirty="0" err="1">
                <a:solidFill>
                  <a:srgbClr val="7030A0"/>
                </a:solidFill>
                <a:latin typeface="+mn-lt"/>
              </a:rPr>
              <a:t>limitata</a:t>
            </a:r>
            <a:endParaRPr lang="en-US" altLang="fr-FR" dirty="0">
              <a:solidFill>
                <a:srgbClr val="7030A0"/>
              </a:solidFill>
              <a:latin typeface="+mn-lt"/>
            </a:endParaRPr>
          </a:p>
        </p:txBody>
      </p:sp>
      <p:sp>
        <p:nvSpPr>
          <p:cNvPr id="7" name="Rectangle 59">
            <a:extLst>
              <a:ext uri="{FF2B5EF4-FFF2-40B4-BE49-F238E27FC236}">
                <a16:creationId xmlns:a16="http://schemas.microsoft.com/office/drawing/2014/main" id="{9D359C64-7C01-8352-ABB5-635BF78F9E9D}"/>
              </a:ext>
            </a:extLst>
          </p:cNvPr>
          <p:cNvSpPr>
            <a:spLocks noChangeArrowheads="1"/>
          </p:cNvSpPr>
          <p:nvPr/>
        </p:nvSpPr>
        <p:spPr bwMode="auto">
          <a:xfrm>
            <a:off x="6505840" y="5064919"/>
            <a:ext cx="2232025" cy="720725"/>
          </a:xfrm>
          <a:prstGeom prst="rect">
            <a:avLst/>
          </a:prstGeom>
          <a:solidFill>
            <a:srgbClr val="00B0F0"/>
          </a:solidFill>
          <a:ln w="12700">
            <a:noFill/>
            <a:miter lim="800000"/>
            <a:headEnd type="none" w="sm" len="sm"/>
            <a:tailEnd type="none" w="sm" len="sm"/>
          </a:ln>
          <a:effectLst>
            <a:prstShdw prst="shdw17" dist="17961" dir="2700000">
              <a:srgbClr val="007A99">
                <a:alpha val="74997"/>
              </a:srgbClr>
            </a:prstShdw>
          </a:effec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ts val="0"/>
              </a:spcBef>
              <a:spcAft>
                <a:spcPts val="0"/>
              </a:spcAft>
              <a:defRPr/>
            </a:pPr>
            <a:r>
              <a:rPr lang="en-GB" altLang="fr-FR" dirty="0" err="1">
                <a:solidFill>
                  <a:schemeClr val="bg1"/>
                </a:solidFill>
                <a:latin typeface="+mn-lt"/>
              </a:rPr>
              <a:t>Variabilità</a:t>
            </a:r>
            <a:endParaRPr lang="en-US" altLang="fr-FR" dirty="0">
              <a:solidFill>
                <a:schemeClr val="bg1"/>
              </a:solidFill>
              <a:latin typeface="+mn-lt"/>
            </a:endParaRPr>
          </a:p>
        </p:txBody>
      </p:sp>
      <p:sp>
        <p:nvSpPr>
          <p:cNvPr id="8" name="Text Box 56">
            <a:extLst>
              <a:ext uri="{FF2B5EF4-FFF2-40B4-BE49-F238E27FC236}">
                <a16:creationId xmlns:a16="http://schemas.microsoft.com/office/drawing/2014/main" id="{B1796461-5765-2855-785B-DADE01AEFC44}"/>
              </a:ext>
            </a:extLst>
          </p:cNvPr>
          <p:cNvSpPr txBox="1">
            <a:spLocks noChangeArrowheads="1"/>
          </p:cNvSpPr>
          <p:nvPr/>
        </p:nvSpPr>
        <p:spPr bwMode="auto">
          <a:xfrm>
            <a:off x="8197226" y="1434331"/>
            <a:ext cx="1413067" cy="584776"/>
          </a:xfrm>
          <a:prstGeom prst="rect">
            <a:avLst/>
          </a:prstGeom>
          <a:solidFill>
            <a:srgbClr val="00B0F0"/>
          </a:solidFill>
          <a:ln w="9525">
            <a:solidFill>
              <a:schemeClr val="tx1"/>
            </a:solidFill>
            <a:miter lim="800000"/>
            <a:headEnd/>
            <a:tailEnd/>
          </a:ln>
          <a:effectLst>
            <a:prstShdw prst="shdw17" dist="17961" dir="2700000">
              <a:srgbClr val="2F4D71">
                <a:alpha val="74997"/>
              </a:srgbClr>
            </a:prstShdw>
          </a:effec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dirty="0" err="1">
                <a:solidFill>
                  <a:schemeClr val="bg1"/>
                </a:solidFill>
              </a:rPr>
              <a:t>Caratteristiche</a:t>
            </a:r>
            <a:endParaRPr lang="en-GB" altLang="fr-FR" sz="1600" dirty="0">
              <a:solidFill>
                <a:schemeClr val="bg1"/>
              </a:solidFill>
            </a:endParaRPr>
          </a:p>
          <a:p>
            <a:pPr algn="ctr" eaLnBrk="1" hangingPunct="1">
              <a:spcBef>
                <a:spcPct val="0"/>
              </a:spcBef>
              <a:buFontTx/>
              <a:buNone/>
            </a:pPr>
            <a:r>
              <a:rPr lang="en-GB" altLang="fr-FR" sz="1600" dirty="0">
                <a:solidFill>
                  <a:schemeClr val="bg1"/>
                </a:solidFill>
              </a:rPr>
              <a:t>del </a:t>
            </a:r>
            <a:r>
              <a:rPr lang="en-GB" altLang="fr-FR" sz="1600" dirty="0" err="1">
                <a:solidFill>
                  <a:schemeClr val="bg1"/>
                </a:solidFill>
              </a:rPr>
              <a:t>servizio</a:t>
            </a:r>
            <a:endParaRPr lang="en-US" altLang="fr-FR" sz="1600" dirty="0">
              <a:solidFill>
                <a:schemeClr val="bg1"/>
              </a:solidFill>
            </a:endParaRPr>
          </a:p>
        </p:txBody>
      </p:sp>
      <p:sp>
        <p:nvSpPr>
          <p:cNvPr id="10" name="CasellaDiTesto 9">
            <a:extLst>
              <a:ext uri="{FF2B5EF4-FFF2-40B4-BE49-F238E27FC236}">
                <a16:creationId xmlns:a16="http://schemas.microsoft.com/office/drawing/2014/main" id="{53E7BC80-E4E5-24B9-B313-B9FBB59F1ABD}"/>
              </a:ext>
            </a:extLst>
          </p:cNvPr>
          <p:cNvSpPr txBox="1"/>
          <p:nvPr/>
        </p:nvSpPr>
        <p:spPr>
          <a:xfrm>
            <a:off x="2816390" y="744440"/>
            <a:ext cx="6096000" cy="461665"/>
          </a:xfrm>
          <a:prstGeom prst="rect">
            <a:avLst/>
          </a:prstGeom>
          <a:noFill/>
        </p:spPr>
        <p:txBody>
          <a:bodyPr wrap="square">
            <a:spAutoFit/>
          </a:bodyPr>
          <a:lstStyle/>
          <a:p>
            <a:pPr algn="ctr"/>
            <a:r>
              <a:rPr lang="it-IT" sz="2400" u="sng" dirty="0">
                <a:effectLst>
                  <a:outerShdw blurRad="38100" dist="38100" dir="2700000" algn="tl">
                    <a:srgbClr val="000000">
                      <a:alpha val="43137"/>
                    </a:srgbClr>
                  </a:outerShdw>
                </a:effectLst>
              </a:rPr>
              <a:t>Durata Limitata</a:t>
            </a:r>
          </a:p>
        </p:txBody>
      </p:sp>
    </p:spTree>
    <p:extLst>
      <p:ext uri="{BB962C8B-B14F-4D97-AF65-F5344CB8AC3E}">
        <p14:creationId xmlns:p14="http://schemas.microsoft.com/office/powerpoint/2010/main" val="273510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C6C9C-F903-9501-4D63-1F3AF505A991}"/>
              </a:ext>
            </a:extLst>
          </p:cNvPr>
          <p:cNvSpPr>
            <a:spLocks noGrp="1"/>
          </p:cNvSpPr>
          <p:nvPr>
            <p:ph type="title"/>
          </p:nvPr>
        </p:nvSpPr>
        <p:spPr/>
        <p:txBody>
          <a:bodyPr/>
          <a:lstStyle/>
          <a:p>
            <a:pPr algn="ctr"/>
            <a:r>
              <a:rPr lang="it-IT" b="1" dirty="0"/>
              <a:t>Il marketing mix dei servizi</a:t>
            </a:r>
          </a:p>
        </p:txBody>
      </p:sp>
      <p:sp>
        <p:nvSpPr>
          <p:cNvPr id="3" name="Segnaposto contenuto 2">
            <a:extLst>
              <a:ext uri="{FF2B5EF4-FFF2-40B4-BE49-F238E27FC236}">
                <a16:creationId xmlns:a16="http://schemas.microsoft.com/office/drawing/2014/main" id="{16CAB9F6-F89D-6153-650C-01AE330B7ADC}"/>
              </a:ext>
            </a:extLst>
          </p:cNvPr>
          <p:cNvSpPr>
            <a:spLocks noGrp="1"/>
          </p:cNvSpPr>
          <p:nvPr>
            <p:ph idx="1"/>
          </p:nvPr>
        </p:nvSpPr>
        <p:spPr>
          <a:xfrm>
            <a:off x="1097280" y="2333414"/>
            <a:ext cx="10058400" cy="4023360"/>
          </a:xfrm>
        </p:spPr>
        <p:txBody>
          <a:bodyPr>
            <a:normAutofit/>
          </a:bodyPr>
          <a:lstStyle/>
          <a:p>
            <a:pPr algn="ctr"/>
            <a:r>
              <a:rPr lang="it-IT" sz="2400" dirty="0"/>
              <a:t>Il marketing mix dei servizi si fonda generalmente su sette elementi.</a:t>
            </a:r>
          </a:p>
          <a:p>
            <a:pPr algn="ctr"/>
            <a:r>
              <a:rPr lang="it-IT" sz="2400" dirty="0"/>
              <a:t> Alle quattro leve "classiche" (</a:t>
            </a:r>
            <a:r>
              <a:rPr lang="it-IT" sz="2400" dirty="0">
                <a:solidFill>
                  <a:schemeClr val="accent1"/>
                </a:solidFill>
              </a:rPr>
              <a:t>prodotto</a:t>
            </a:r>
            <a:r>
              <a:rPr lang="it-IT" sz="2400" dirty="0"/>
              <a:t>, </a:t>
            </a:r>
            <a:r>
              <a:rPr lang="it-IT" sz="2400" dirty="0">
                <a:solidFill>
                  <a:schemeClr val="accent1"/>
                </a:solidFill>
              </a:rPr>
              <a:t>prezzo</a:t>
            </a:r>
            <a:r>
              <a:rPr lang="it-IT" sz="2400" dirty="0"/>
              <a:t>, </a:t>
            </a:r>
            <a:r>
              <a:rPr lang="it-IT" sz="2400" dirty="0">
                <a:solidFill>
                  <a:schemeClr val="accent1"/>
                </a:solidFill>
              </a:rPr>
              <a:t>distribuzione</a:t>
            </a:r>
            <a:r>
              <a:rPr lang="it-IT" sz="2400" dirty="0"/>
              <a:t> e </a:t>
            </a:r>
            <a:r>
              <a:rPr lang="it-IT" sz="2400" dirty="0">
                <a:solidFill>
                  <a:schemeClr val="accent1"/>
                </a:solidFill>
              </a:rPr>
              <a:t>comunicazione</a:t>
            </a:r>
            <a:r>
              <a:rPr lang="it-IT" sz="2400" dirty="0"/>
              <a:t>) si aggiungono, infatti, tre ulteriori leve che svolgono un ruolo spesso determinante nell'influenzare il comportamento d'acquisto dei consumatori.   </a:t>
            </a:r>
          </a:p>
          <a:p>
            <a:pPr algn="ctr"/>
            <a:r>
              <a:rPr lang="it-IT" sz="2400" dirty="0"/>
              <a:t>                                                                                                                                                                        Esse sono: l’ambiente in cui il servizio viene erogato (</a:t>
            </a:r>
            <a:r>
              <a:rPr lang="it-IT" sz="2400" dirty="0" err="1"/>
              <a:t>cosìdetto</a:t>
            </a:r>
            <a:r>
              <a:rPr lang="it-IT" sz="2400" dirty="0"/>
              <a:t> </a:t>
            </a:r>
            <a:r>
              <a:rPr lang="it-IT" sz="2400" dirty="0" err="1">
                <a:solidFill>
                  <a:schemeClr val="accent1"/>
                </a:solidFill>
              </a:rPr>
              <a:t>servicescape</a:t>
            </a:r>
            <a:r>
              <a:rPr lang="it-IT" sz="2400" dirty="0"/>
              <a:t>), le persone (</a:t>
            </a:r>
            <a:r>
              <a:rPr lang="it-IT" sz="2400" dirty="0">
                <a:solidFill>
                  <a:schemeClr val="accent1"/>
                </a:solidFill>
              </a:rPr>
              <a:t>dipendenti</a:t>
            </a:r>
            <a:r>
              <a:rPr lang="it-IT" sz="2400" dirty="0"/>
              <a:t> e </a:t>
            </a:r>
            <a:r>
              <a:rPr lang="it-IT" sz="2400" dirty="0">
                <a:solidFill>
                  <a:schemeClr val="accent1"/>
                </a:solidFill>
              </a:rPr>
              <a:t>clienti</a:t>
            </a:r>
            <a:r>
              <a:rPr lang="it-IT" sz="2400" dirty="0"/>
              <a:t>) e i </a:t>
            </a:r>
            <a:r>
              <a:rPr lang="it-IT" sz="2400" dirty="0">
                <a:solidFill>
                  <a:schemeClr val="accent1"/>
                </a:solidFill>
              </a:rPr>
              <a:t>processi</a:t>
            </a:r>
            <a:r>
              <a:rPr lang="it-IT" sz="2400" dirty="0"/>
              <a:t>. </a:t>
            </a:r>
          </a:p>
        </p:txBody>
      </p:sp>
    </p:spTree>
    <p:extLst>
      <p:ext uri="{BB962C8B-B14F-4D97-AF65-F5344CB8AC3E}">
        <p14:creationId xmlns:p14="http://schemas.microsoft.com/office/powerpoint/2010/main" val="54490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09D7FA-C6AF-578F-0395-EF1735C090C1}"/>
              </a:ext>
            </a:extLst>
          </p:cNvPr>
          <p:cNvSpPr>
            <a:spLocks noGrp="1"/>
          </p:cNvSpPr>
          <p:nvPr>
            <p:ph type="title"/>
          </p:nvPr>
        </p:nvSpPr>
        <p:spPr/>
        <p:txBody>
          <a:bodyPr/>
          <a:lstStyle/>
          <a:p>
            <a:pPr algn="ctr"/>
            <a:r>
              <a:rPr lang="it-IT" b="1" dirty="0"/>
              <a:t>Il </a:t>
            </a:r>
            <a:r>
              <a:rPr lang="it-IT" b="1" dirty="0" err="1"/>
              <a:t>servicescape</a:t>
            </a:r>
            <a:endParaRPr lang="it-IT" b="1" dirty="0"/>
          </a:p>
        </p:txBody>
      </p:sp>
      <p:sp>
        <p:nvSpPr>
          <p:cNvPr id="3" name="Segnaposto contenuto 2">
            <a:extLst>
              <a:ext uri="{FF2B5EF4-FFF2-40B4-BE49-F238E27FC236}">
                <a16:creationId xmlns:a16="http://schemas.microsoft.com/office/drawing/2014/main" id="{E8AB7E64-3008-7357-4769-A428FAC78857}"/>
              </a:ext>
            </a:extLst>
          </p:cNvPr>
          <p:cNvSpPr>
            <a:spLocks noGrp="1"/>
          </p:cNvSpPr>
          <p:nvPr>
            <p:ph idx="1"/>
          </p:nvPr>
        </p:nvSpPr>
        <p:spPr>
          <a:xfrm>
            <a:off x="1737360" y="2082800"/>
            <a:ext cx="9164320" cy="3623734"/>
          </a:xfrm>
        </p:spPr>
        <p:txBody>
          <a:bodyPr>
            <a:normAutofit/>
          </a:bodyPr>
          <a:lstStyle/>
          <a:p>
            <a:pPr algn="ctr"/>
            <a:r>
              <a:rPr lang="it-IT" dirty="0"/>
              <a:t>L'intangibilità rappresenta una caratteristica che pone le imprese di fronte a </a:t>
            </a:r>
            <a:r>
              <a:rPr lang="it-IT" dirty="0">
                <a:effectLst>
                  <a:outerShdw blurRad="38100" dist="38100" dir="2700000" algn="tl">
                    <a:srgbClr val="000000">
                      <a:alpha val="43137"/>
                    </a:srgbClr>
                  </a:outerShdw>
                </a:effectLst>
              </a:rPr>
              <a:t>sfide gestionali </a:t>
            </a:r>
            <a:r>
              <a:rPr lang="it-IT" dirty="0"/>
              <a:t>non indifferenti. in tal senso, uno degli aspetti certamente </a:t>
            </a:r>
            <a:r>
              <a:rPr lang="it-IT" dirty="0" err="1"/>
              <a:t>piu</a:t>
            </a:r>
            <a:r>
              <a:rPr lang="it-IT" dirty="0"/>
              <a:t> sfidanti per le imprese di servizi è dato dalla gestione di tutti gli aspetti connessi al cosiddetto </a:t>
            </a:r>
            <a:r>
              <a:rPr lang="it-IT" b="1" dirty="0" err="1">
                <a:solidFill>
                  <a:schemeClr val="accent1"/>
                </a:solidFill>
              </a:rPr>
              <a:t>servicescape</a:t>
            </a:r>
            <a:r>
              <a:rPr lang="it-IT" dirty="0"/>
              <a:t>, neologismo coniato da Mary </a:t>
            </a:r>
            <a:r>
              <a:rPr lang="it-IT" dirty="0" err="1"/>
              <a:t>jo</a:t>
            </a:r>
            <a:r>
              <a:rPr lang="it-IT" dirty="0"/>
              <a:t> </a:t>
            </a:r>
            <a:r>
              <a:rPr lang="it-IT" dirty="0" err="1"/>
              <a:t>Bitner</a:t>
            </a:r>
            <a:r>
              <a:rPr lang="it-IT" dirty="0"/>
              <a:t>, intendendo con questo termine </a:t>
            </a:r>
            <a:r>
              <a:rPr lang="it-IT" i="1" u="sng" dirty="0"/>
              <a:t>l'ambiente nel quale il servizio viene assemblato</a:t>
            </a:r>
            <a:r>
              <a:rPr lang="it-IT" dirty="0"/>
              <a:t>,  e nel quale venditore e cliente interagiscono.</a:t>
            </a:r>
          </a:p>
          <a:p>
            <a:pPr algn="ctr"/>
            <a:r>
              <a:rPr lang="it-IT" dirty="0"/>
              <a:t> Attraverso la progettazione e la gestione del </a:t>
            </a:r>
            <a:r>
              <a:rPr lang="it-IT" dirty="0" err="1"/>
              <a:t>servicescape</a:t>
            </a:r>
            <a:r>
              <a:rPr lang="it-IT" dirty="0"/>
              <a:t> le imprese fanno grandi sforzi per trasmettere </a:t>
            </a:r>
            <a:r>
              <a:rPr lang="it-IT" i="1" dirty="0"/>
              <a:t>un'idea di qualità dell'offerta </a:t>
            </a:r>
            <a:r>
              <a:rPr lang="it-IT" dirty="0"/>
              <a:t>e per creare nel consumatore </a:t>
            </a:r>
            <a:r>
              <a:rPr lang="it-IT" i="1" dirty="0"/>
              <a:t>l'immagine desiderata</a:t>
            </a:r>
            <a:r>
              <a:rPr lang="it-IT" dirty="0"/>
              <a:t>.</a:t>
            </a:r>
          </a:p>
        </p:txBody>
      </p:sp>
    </p:spTree>
    <p:extLst>
      <p:ext uri="{BB962C8B-B14F-4D97-AF65-F5344CB8AC3E}">
        <p14:creationId xmlns:p14="http://schemas.microsoft.com/office/powerpoint/2010/main" val="2028428952"/>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51829</TotalTime>
  <Words>3115</Words>
  <Application>Microsoft Office PowerPoint</Application>
  <PresentationFormat>Widescreen</PresentationFormat>
  <Paragraphs>235</Paragraphs>
  <Slides>38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Aptos</vt:lpstr>
      <vt:lpstr>Arial</vt:lpstr>
      <vt:lpstr>Calibri</vt:lpstr>
      <vt:lpstr>Calibri Light</vt:lpstr>
      <vt:lpstr>ProximaNova-Bold</vt:lpstr>
      <vt:lpstr>Wingdings</vt:lpstr>
      <vt:lpstr>Retrospettivo</vt:lpstr>
      <vt:lpstr>Capitolo 8  Il valore attraverso i servizi </vt:lpstr>
      <vt:lpstr>Presentazione standard di PowerPoint</vt:lpstr>
      <vt:lpstr>Le caratteristiche uniche dei servizi rispetto ai beni</vt:lpstr>
      <vt:lpstr>Intangibilità</vt:lpstr>
      <vt:lpstr>Eterogeneità</vt:lpstr>
      <vt:lpstr>Inseparabilità</vt:lpstr>
      <vt:lpstr>Presentazione standard di PowerPoint</vt:lpstr>
      <vt:lpstr>Il marketing mix dei servizi</vt:lpstr>
      <vt:lpstr>Il servicescape</vt:lpstr>
      <vt:lpstr>Presentazione standard di PowerPoint</vt:lpstr>
      <vt:lpstr>Presentazione standard di PowerPoint</vt:lpstr>
      <vt:lpstr>Il modello di Kotler</vt:lpstr>
      <vt:lpstr>Presentazione standard di PowerPoint</vt:lpstr>
      <vt:lpstr>Presentazione standard di PowerPoint</vt:lpstr>
      <vt:lpstr>Presentazione standard di PowerPoint</vt:lpstr>
      <vt:lpstr>Il modello di Mehrabian e Russell</vt:lpstr>
      <vt:lpstr>Presentazione standard di PowerPoint</vt:lpstr>
      <vt:lpstr>Presentazione standard di PowerPoint</vt:lpstr>
      <vt:lpstr>Presentazione standard di PowerPoint</vt:lpstr>
      <vt:lpstr>Presentazione standard di PowerPoint</vt:lpstr>
      <vt:lpstr>Il modello di Bitner</vt:lpstr>
      <vt:lpstr>Presentazione standard di PowerPoint</vt:lpstr>
      <vt:lpstr>Presentazione standard di PowerPoint</vt:lpstr>
      <vt:lpstr>Presentazione standard di PowerPoint</vt:lpstr>
      <vt:lpstr>Presentazione standard di PowerPoint</vt:lpstr>
      <vt:lpstr>Presentazione standard di PowerPoint</vt:lpstr>
      <vt:lpstr>Le persone</vt:lpstr>
      <vt:lpstr>Presentazione standard di PowerPoint</vt:lpstr>
      <vt:lpstr>Presentazione standard di PowerPoint</vt:lpstr>
      <vt:lpstr>Presentazione standard di PowerPoint</vt:lpstr>
      <vt:lpstr>Presentazione standard di PowerPoint</vt:lpstr>
      <vt:lpstr>Presentazione standard di PowerPoint</vt:lpstr>
      <vt:lpstr>Soddisfare le attese dei clienti</vt:lpstr>
      <vt:lpstr>                                                                                                                  MARKETING IN AZIONE  Servicescape virtuale  </vt:lpstr>
      <vt:lpstr>I processi</vt:lpstr>
      <vt:lpstr>Il mix del marketing dei servizi </vt:lpstr>
      <vt:lpstr>Il branding dei servizi</vt:lpstr>
      <vt:lpstr>Riepilogo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8  Il valore attraverso i servizi </dc:title>
  <dc:creator>Alice Barone</dc:creator>
  <cp:lastModifiedBy>Rossana Piccolo</cp:lastModifiedBy>
  <cp:revision>63</cp:revision>
  <dcterms:created xsi:type="dcterms:W3CDTF">2024-09-19T10:40:34Z</dcterms:created>
  <dcterms:modified xsi:type="dcterms:W3CDTF">2025-03-18T16:26:54Z</dcterms:modified>
</cp:coreProperties>
</file>