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7" r:id="rId2"/>
    <p:sldId id="259" r:id="rId3"/>
    <p:sldId id="260" r:id="rId4"/>
    <p:sldId id="266" r:id="rId5"/>
    <p:sldId id="267" r:id="rId6"/>
    <p:sldId id="275" r:id="rId7"/>
    <p:sldId id="268" r:id="rId8"/>
    <p:sldId id="276" r:id="rId9"/>
    <p:sldId id="449" r:id="rId10"/>
    <p:sldId id="278" r:id="rId11"/>
    <p:sldId id="269" r:id="rId12"/>
    <p:sldId id="279" r:id="rId13"/>
    <p:sldId id="280" r:id="rId14"/>
    <p:sldId id="270" r:id="rId15"/>
    <p:sldId id="295" r:id="rId16"/>
    <p:sldId id="296" r:id="rId17"/>
    <p:sldId id="271" r:id="rId18"/>
    <p:sldId id="272" r:id="rId19"/>
    <p:sldId id="448" r:id="rId20"/>
    <p:sldId id="440" r:id="rId21"/>
    <p:sldId id="258" r:id="rId22"/>
    <p:sldId id="277" r:id="rId23"/>
    <p:sldId id="305" r:id="rId24"/>
    <p:sldId id="441" r:id="rId25"/>
    <p:sldId id="261" r:id="rId26"/>
    <p:sldId id="340" r:id="rId27"/>
    <p:sldId id="307" r:id="rId28"/>
    <p:sldId id="308" r:id="rId29"/>
    <p:sldId id="262" r:id="rId30"/>
    <p:sldId id="263" r:id="rId31"/>
    <p:sldId id="264" r:id="rId32"/>
    <p:sldId id="265" r:id="rId33"/>
    <p:sldId id="438" r:id="rId34"/>
    <p:sldId id="335" r:id="rId35"/>
    <p:sldId id="336" r:id="rId36"/>
    <p:sldId id="337" r:id="rId37"/>
    <p:sldId id="338" r:id="rId38"/>
    <p:sldId id="339" r:id="rId39"/>
    <p:sldId id="450" r:id="rId40"/>
    <p:sldId id="341" r:id="rId41"/>
    <p:sldId id="342"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4646"/>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eur-lex.europa.eu/summary/glossary/eu_transport_policy.html" TargetMode="External"/><Relationship Id="rId2" Type="http://schemas.openxmlformats.org/officeDocument/2006/relationships/hyperlink" Target="http://eur-lex.europa.eu/summary/glossary/environment.html" TargetMode="External"/><Relationship Id="rId1" Type="http://schemas.openxmlformats.org/officeDocument/2006/relationships/slideLayout" Target="../slideLayouts/slideLayout2.xml"/><Relationship Id="rId5" Type="http://schemas.openxmlformats.org/officeDocument/2006/relationships/hyperlink" Target="http://eur-lex.europa.eu/summary/glossary/taxation.html" TargetMode="External"/><Relationship Id="rId4" Type="http://schemas.openxmlformats.org/officeDocument/2006/relationships/hyperlink" Target="http://eur-lex.europa.eu/summary/glossary/social_policy.htm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eur-lex.europa.eu/legal-content/IT/TXT/?uri=LEGISSUM:l1455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8</a:t>
            </a:r>
          </a:p>
          <a:p>
            <a:r>
              <a:rPr lang="it-IT" b="1" i="1" dirty="0">
                <a:solidFill>
                  <a:srgbClr val="00B0F0"/>
                </a:solidFill>
                <a:effectLst/>
                <a:ea typeface="Arial" panose="020B0604020202020204" pitchFamily="34" charset="0"/>
              </a:rPr>
              <a:t>Libera circolazione dei lavoratori autonomi e il distacco dei lavoratori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993A7-D74C-DA43-AACB-FCCF7DBADD97}"/>
              </a:ext>
            </a:extLst>
          </p:cNvPr>
          <p:cNvSpPr>
            <a:spLocks noGrp="1"/>
          </p:cNvSpPr>
          <p:nvPr>
            <p:ph type="title"/>
          </p:nvPr>
        </p:nvSpPr>
        <p:spPr>
          <a:xfrm>
            <a:off x="838200" y="365126"/>
            <a:ext cx="10515600" cy="787270"/>
          </a:xfrm>
        </p:spPr>
        <p:txBody>
          <a:bodyPr/>
          <a:lstStyle/>
          <a:p>
            <a:r>
              <a:rPr lang="it-IT" b="1" dirty="0">
                <a:solidFill>
                  <a:srgbClr val="00B0F0"/>
                </a:solidFill>
              </a:rPr>
              <a:t>Direttive</a:t>
            </a:r>
            <a:endParaRPr lang="it-IT" dirty="0">
              <a:solidFill>
                <a:srgbClr val="00B0F0"/>
              </a:solidFill>
            </a:endParaRPr>
          </a:p>
        </p:txBody>
      </p:sp>
      <p:sp>
        <p:nvSpPr>
          <p:cNvPr id="3" name="Segnaposto contenuto 2">
            <a:extLst>
              <a:ext uri="{FF2B5EF4-FFF2-40B4-BE49-F238E27FC236}">
                <a16:creationId xmlns:a16="http://schemas.microsoft.com/office/drawing/2014/main" id="{33575D7B-3FB3-0795-907D-6EEA70D61A6A}"/>
              </a:ext>
            </a:extLst>
          </p:cNvPr>
          <p:cNvSpPr>
            <a:spLocks noGrp="1"/>
          </p:cNvSpPr>
          <p:nvPr>
            <p:ph idx="1"/>
          </p:nvPr>
        </p:nvSpPr>
        <p:spPr/>
        <p:txBody>
          <a:bodyPr/>
          <a:lstStyle/>
          <a:p>
            <a:pPr algn="l">
              <a:buFont typeface="Arial" panose="020B0604020202020204" pitchFamily="34" charset="0"/>
              <a:buChar char="•"/>
            </a:pPr>
            <a:r>
              <a:rPr lang="it-IT" sz="2400" dirty="0">
                <a:solidFill>
                  <a:srgbClr val="000000"/>
                </a:solidFill>
                <a:latin typeface="-webkit-standard"/>
              </a:rPr>
              <a:t>La direttiva si distingue dal regolamento o dalla decisione perché:</a:t>
            </a:r>
          </a:p>
          <a:p>
            <a:pPr algn="l">
              <a:buFont typeface="Arial" panose="020B0604020202020204" pitchFamily="34" charset="0"/>
              <a:buChar char="•"/>
            </a:pPr>
            <a:endParaRPr lang="it-IT" sz="2400" dirty="0">
              <a:solidFill>
                <a:srgbClr val="000000"/>
              </a:solidFill>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 regolamento, direttamente applicabile negli Stati membri dopo la sua entrata in vigore, la direttiva </a:t>
            </a:r>
            <a:r>
              <a:rPr lang="it-IT" b="1" i="0" u="none" strike="noStrike" dirty="0">
                <a:solidFill>
                  <a:srgbClr val="0070C0"/>
                </a:solidFill>
                <a:effectLst/>
                <a:latin typeface="-webkit-standard"/>
              </a:rPr>
              <a:t>non è direttamente applicabile</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negli Stati membri: deve prima essere </a:t>
            </a:r>
            <a:r>
              <a:rPr lang="it-IT" b="1" i="0" u="none" strike="noStrike" dirty="0">
                <a:solidFill>
                  <a:srgbClr val="0070C0"/>
                </a:solidFill>
                <a:effectLst/>
                <a:latin typeface="-webkit-standard"/>
              </a:rPr>
              <a:t>recepita</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nel diritto nazionale prima che sia applicabile in ciascuno Stato membro;</a:t>
            </a:r>
          </a:p>
          <a:p>
            <a:pPr marL="457200" lvl="1" indent="0" algn="l">
              <a:buNone/>
            </a:pPr>
            <a:endParaRPr lang="it-IT" b="0" i="0" u="none" strike="noStrike" dirty="0">
              <a:solidFill>
                <a:srgbClr val="000000"/>
              </a:solidFill>
              <a:effectLst/>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della decisione, la direttiva ha </a:t>
            </a:r>
            <a:r>
              <a:rPr lang="it-IT" b="1" i="0" u="none" strike="noStrike" dirty="0">
                <a:solidFill>
                  <a:srgbClr val="0070C0"/>
                </a:solidFill>
                <a:effectLst/>
                <a:latin typeface="-webkit-standard"/>
              </a:rPr>
              <a:t>un’applicazione generale</a:t>
            </a:r>
            <a:r>
              <a:rPr lang="it-IT" b="0" i="0" u="none" strike="noStrike" dirty="0">
                <a:solidFill>
                  <a:srgbClr val="000000"/>
                </a:solidFill>
                <a:effectLst/>
                <a:latin typeface="-webkit-standard"/>
              </a:rPr>
              <a:t>.</a:t>
            </a:r>
          </a:p>
          <a:p>
            <a:endParaRPr lang="it-IT" dirty="0"/>
          </a:p>
        </p:txBody>
      </p:sp>
    </p:spTree>
    <p:extLst>
      <p:ext uri="{BB962C8B-B14F-4D97-AF65-F5344CB8AC3E}">
        <p14:creationId xmlns:p14="http://schemas.microsoft.com/office/powerpoint/2010/main" val="443868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376FA-1C59-2B24-EB5D-1FA9A61F0BB3}"/>
              </a:ext>
            </a:extLst>
          </p:cNvPr>
          <p:cNvSpPr>
            <a:spLocks noGrp="1"/>
          </p:cNvSpPr>
          <p:nvPr>
            <p:ph type="title"/>
          </p:nvPr>
        </p:nvSpPr>
        <p:spPr>
          <a:xfrm>
            <a:off x="838200" y="365125"/>
            <a:ext cx="10515600" cy="624431"/>
          </a:xfrm>
        </p:spPr>
        <p:txBody>
          <a:bodyPr>
            <a:normAutofit fontScale="90000"/>
          </a:bodyPr>
          <a:lstStyle/>
          <a:p>
            <a:r>
              <a:rPr lang="it-IT" b="1" dirty="0">
                <a:solidFill>
                  <a:srgbClr val="00B0F0"/>
                </a:solidFill>
              </a:rPr>
              <a:t>Decisioni</a:t>
            </a:r>
          </a:p>
        </p:txBody>
      </p:sp>
      <p:sp>
        <p:nvSpPr>
          <p:cNvPr id="3" name="Segnaposto contenuto 2">
            <a:extLst>
              <a:ext uri="{FF2B5EF4-FFF2-40B4-BE49-F238E27FC236}">
                <a16:creationId xmlns:a16="http://schemas.microsoft.com/office/drawing/2014/main" id="{600932D5-8F64-B07A-2ED3-04E5C084B324}"/>
              </a:ext>
            </a:extLst>
          </p:cNvPr>
          <p:cNvSpPr>
            <a:spLocks noGrp="1"/>
          </p:cNvSpPr>
          <p:nvPr>
            <p:ph idx="1"/>
          </p:nvPr>
        </p:nvSpPr>
        <p:spPr>
          <a:xfrm>
            <a:off x="838200" y="1215025"/>
            <a:ext cx="10515600" cy="4961938"/>
          </a:xfrm>
        </p:spPr>
        <p:txBody>
          <a:bodyPr>
            <a:normAutofit fontScale="85000" lnSpcReduction="20000"/>
          </a:bodyPr>
          <a:lstStyle/>
          <a:p>
            <a:pPr marL="0" indent="0">
              <a:buNone/>
              <a:defRPr/>
            </a:pPr>
            <a:r>
              <a:rPr lang="it-IT" dirty="0"/>
              <a:t>Caratteristiche generali:</a:t>
            </a:r>
          </a:p>
          <a:p>
            <a:pPr marL="0" indent="0">
              <a:buNone/>
              <a:defRPr/>
            </a:pPr>
            <a:endParaRPr lang="it-IT" dirty="0"/>
          </a:p>
          <a:p>
            <a:pPr>
              <a:defRPr/>
            </a:pPr>
            <a:r>
              <a:rPr lang="it-IT" b="0" i="0" u="none" strike="noStrike" dirty="0">
                <a:solidFill>
                  <a:srgbClr val="000000"/>
                </a:solidFill>
                <a:effectLst/>
                <a:latin typeface="-webkit-standard"/>
              </a:rPr>
              <a:t>La decisione è un atto giuridico vincolante in tutti i suoi elementi. Se designa i destinatari è obbligatoria soltanto nei confronti di questi.</a:t>
            </a:r>
          </a:p>
          <a:p>
            <a:pPr>
              <a:defRPr/>
            </a:pPr>
            <a:r>
              <a:rPr lang="it-IT" b="0" i="0" u="none" strike="noStrike" dirty="0">
                <a:solidFill>
                  <a:srgbClr val="000000"/>
                </a:solidFill>
                <a:effectLst/>
                <a:latin typeface="-webkit-standard"/>
              </a:rPr>
              <a:t>Le decisioni possono essere atti</a:t>
            </a:r>
            <a:r>
              <a:rPr lang="it-IT" b="0" i="0" u="none" strike="noStrike" dirty="0">
                <a:effectLst/>
                <a:latin typeface="-webkit-standard"/>
              </a:rPr>
              <a:t> </a:t>
            </a:r>
            <a:r>
              <a:rPr lang="it-IT" u="none" strike="noStrike" dirty="0">
                <a:latin typeface="-webkit-standard"/>
              </a:rPr>
              <a:t>legislati</a:t>
            </a:r>
            <a:r>
              <a:rPr lang="it-IT" dirty="0">
                <a:latin typeface="-webkit-standard"/>
              </a:rPr>
              <a:t>vi</a:t>
            </a:r>
            <a:r>
              <a:rPr lang="it-IT" b="0" i="0" u="none" strike="noStrike" dirty="0">
                <a:effectLst/>
                <a:latin typeface="-webkit-standard"/>
              </a:rPr>
              <a:t> o </a:t>
            </a:r>
            <a:r>
              <a:rPr lang="it-IT" u="none" strike="noStrike" dirty="0">
                <a:latin typeface="-webkit-standard"/>
              </a:rPr>
              <a:t>non legislativi</a:t>
            </a:r>
            <a:r>
              <a:rPr lang="it-IT" b="0" i="0" u="none" strike="noStrike" dirty="0">
                <a:effectLst/>
                <a:latin typeface="-webkit-standard"/>
              </a:rPr>
              <a:t>.</a:t>
            </a:r>
          </a:p>
          <a:p>
            <a:pPr marL="0" indent="0">
              <a:buNone/>
              <a:defRPr/>
            </a:pPr>
            <a:endParaRPr lang="it-IT" b="0" i="0" u="none" strike="noStrike" dirty="0">
              <a:effectLst/>
              <a:latin typeface="-webkit-standard"/>
            </a:endParaRPr>
          </a:p>
          <a:p>
            <a:pPr algn="just"/>
            <a:r>
              <a:rPr lang="it-IT" b="0" i="0" u="none" strike="noStrike" dirty="0">
                <a:solidFill>
                  <a:srgbClr val="000000"/>
                </a:solidFill>
                <a:effectLst/>
                <a:latin typeface="-webkit-standard"/>
              </a:rPr>
              <a:t>Sono </a:t>
            </a:r>
            <a:r>
              <a:rPr lang="it-IT" b="1" i="0" u="none" strike="noStrike" dirty="0">
                <a:solidFill>
                  <a:srgbClr val="0070C0"/>
                </a:solidFill>
                <a:effectLst/>
                <a:latin typeface="-webkit-standard"/>
              </a:rPr>
              <a:t>atti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 vengono adottate da:</a:t>
            </a:r>
          </a:p>
          <a:p>
            <a:pPr lvl="1">
              <a:buFont typeface="Courier New" panose="02070309020205020404" pitchFamily="49" charset="0"/>
              <a:buChar char="o"/>
            </a:pPr>
            <a:r>
              <a:rPr lang="it-IT" b="0" i="0" u="none" strike="noStrike" dirty="0">
                <a:solidFill>
                  <a:srgbClr val="000000"/>
                </a:solidFill>
                <a:effectLst/>
                <a:latin typeface="-webkit-standard"/>
              </a:rPr>
              <a:t>il </a:t>
            </a:r>
            <a:r>
              <a:rPr lang="it-IT" dirty="0">
                <a:solidFill>
                  <a:srgbClr val="000000"/>
                </a:solidFill>
                <a:latin typeface="-webkit-standard"/>
              </a:rPr>
              <a:t>Parlamento europeo</a:t>
            </a:r>
            <a:r>
              <a:rPr lang="it-IT" b="0" i="0" u="none" strike="noStrike" dirty="0">
                <a:solidFill>
                  <a:srgbClr val="000000"/>
                </a:solidFill>
                <a:effectLst/>
                <a:latin typeface="-webkit-standard"/>
              </a:rPr>
              <a:t> e il Consiglio dell’Unione europea (procedura legislativa ordinaria);</a:t>
            </a:r>
          </a:p>
          <a:p>
            <a:pPr lvl="1">
              <a:buFont typeface="Courier New" panose="02070309020205020404" pitchFamily="49" charset="0"/>
              <a:buChar char="o"/>
            </a:pPr>
            <a:r>
              <a:rPr lang="it-IT" b="0" i="0" u="none" strike="noStrike" dirty="0">
                <a:solidFill>
                  <a:srgbClr val="000000"/>
                </a:solidFill>
                <a:effectLst/>
                <a:latin typeface="-webkit-standard"/>
              </a:rPr>
              <a:t>il Parlamento con la partecipazione del Consiglio (procedura legislativa speciale);</a:t>
            </a:r>
          </a:p>
          <a:p>
            <a:pPr lvl="1">
              <a:buFont typeface="Courier New" panose="02070309020205020404" pitchFamily="49" charset="0"/>
              <a:buChar char="o"/>
            </a:pPr>
            <a:r>
              <a:rPr lang="it-IT" b="0" i="0" u="none" strike="noStrike" dirty="0">
                <a:solidFill>
                  <a:srgbClr val="000000"/>
                </a:solidFill>
                <a:effectLst/>
                <a:latin typeface="-webkit-standard"/>
              </a:rPr>
              <a:t>il Consiglio con la partecipazione del Parlamento europeo (procedura legislativa speciale).</a:t>
            </a:r>
          </a:p>
          <a:p>
            <a:pPr marL="457200" lvl="1" indent="0">
              <a:buNone/>
            </a:pPr>
            <a:endParaRPr lang="it-IT" b="0" i="0" u="none" strike="noStrike" dirty="0">
              <a:solidFill>
                <a:srgbClr val="000000"/>
              </a:solidFill>
              <a:effectLst/>
              <a:latin typeface="-webkit-standard"/>
            </a:endParaRPr>
          </a:p>
          <a:p>
            <a:pPr algn="just"/>
            <a:r>
              <a:rPr lang="it-IT" b="0" i="0" u="none" strike="noStrike" dirty="0">
                <a:solidFill>
                  <a:srgbClr val="000000"/>
                </a:solidFill>
                <a:effectLst/>
                <a:latin typeface="-webkit-standard"/>
              </a:rPr>
              <a:t>Le decisioni sono </a:t>
            </a:r>
            <a:r>
              <a:rPr lang="it-IT" b="1" i="0" u="none" strike="noStrike" dirty="0">
                <a:solidFill>
                  <a:srgbClr val="0070C0"/>
                </a:solidFill>
                <a:effectLst/>
                <a:latin typeface="-webkit-standard"/>
              </a:rPr>
              <a:t>atti non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a:t>
            </a:r>
          </a:p>
          <a:p>
            <a:pPr lvl="1">
              <a:buFont typeface="Courier New" panose="02070309020205020404" pitchFamily="49" charset="0"/>
              <a:buChar char="o"/>
            </a:pPr>
            <a:r>
              <a:rPr lang="it-IT" b="0" i="0" u="none" strike="noStrike" dirty="0">
                <a:solidFill>
                  <a:srgbClr val="000000"/>
                </a:solidFill>
                <a:effectLst/>
                <a:latin typeface="-webkit-standard"/>
              </a:rPr>
              <a:t> non vengono adottate in conformità della la procedura legislativa. Possono essere adottate, ad esempio, dal Consiglio europeo, dal Consiglio o dalla Commissione europea</a:t>
            </a:r>
            <a:br>
              <a:rPr lang="it-IT" dirty="0"/>
            </a:br>
            <a:endParaRPr lang="it-IT" b="0" i="0" u="none" strike="noStrike" dirty="0">
              <a:effectLst/>
              <a:latin typeface="-webkit-standard"/>
            </a:endParaRPr>
          </a:p>
          <a:p>
            <a:pPr marL="0" indent="0">
              <a:buFontTx/>
              <a:buNone/>
              <a:defRPr/>
            </a:pPr>
            <a:endParaRPr lang="it-IT" dirty="0"/>
          </a:p>
          <a:p>
            <a:endParaRPr lang="it-IT" dirty="0"/>
          </a:p>
        </p:txBody>
      </p:sp>
    </p:spTree>
    <p:extLst>
      <p:ext uri="{BB962C8B-B14F-4D97-AF65-F5344CB8AC3E}">
        <p14:creationId xmlns:p14="http://schemas.microsoft.com/office/powerpoint/2010/main" val="3014919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C3FAC-4E08-3940-F6EE-E6F1C57B5D23}"/>
              </a:ext>
            </a:extLst>
          </p:cNvPr>
          <p:cNvSpPr>
            <a:spLocks noGrp="1"/>
          </p:cNvSpPr>
          <p:nvPr>
            <p:ph type="title"/>
          </p:nvPr>
        </p:nvSpPr>
        <p:spPr>
          <a:xfrm>
            <a:off x="838200" y="365126"/>
            <a:ext cx="10515600" cy="524222"/>
          </a:xfrm>
        </p:spPr>
        <p:txBody>
          <a:bodyPr>
            <a:normAutofit fontScale="90000"/>
          </a:bodyPr>
          <a:lstStyle/>
          <a:p>
            <a:r>
              <a:rPr lang="it-IT" b="1" dirty="0">
                <a:solidFill>
                  <a:srgbClr val="00B0F0"/>
                </a:solidFill>
              </a:rPr>
              <a:t>Decisioni</a:t>
            </a:r>
            <a:endParaRPr lang="it-IT" dirty="0">
              <a:solidFill>
                <a:srgbClr val="00B0F0"/>
              </a:solidFill>
            </a:endParaRPr>
          </a:p>
        </p:txBody>
      </p:sp>
      <p:sp>
        <p:nvSpPr>
          <p:cNvPr id="3" name="Segnaposto contenuto 2">
            <a:extLst>
              <a:ext uri="{FF2B5EF4-FFF2-40B4-BE49-F238E27FC236}">
                <a16:creationId xmlns:a16="http://schemas.microsoft.com/office/drawing/2014/main" id="{5204539C-7967-6847-ADD2-743E63ABAD50}"/>
              </a:ext>
            </a:extLst>
          </p:cNvPr>
          <p:cNvSpPr>
            <a:spLocks noGrp="1"/>
          </p:cNvSpPr>
          <p:nvPr>
            <p:ph idx="1"/>
          </p:nvPr>
        </p:nvSpPr>
        <p:spPr>
          <a:xfrm>
            <a:off x="838200" y="1164921"/>
            <a:ext cx="10515600" cy="5012042"/>
          </a:xfrm>
        </p:spPr>
        <p:txBody>
          <a:bodyPr>
            <a:normAutofit fontScale="77500" lnSpcReduction="20000"/>
          </a:bodyPr>
          <a:lstStyle/>
          <a:p>
            <a:pPr marL="0" indent="0" algn="just">
              <a:buNone/>
            </a:pPr>
            <a:r>
              <a:rPr lang="it-IT" b="1" i="0" u="none" strike="noStrike" dirty="0">
                <a:solidFill>
                  <a:srgbClr val="0070C0"/>
                </a:solidFill>
                <a:effectLst/>
                <a:latin typeface="-webkit-standard"/>
              </a:rPr>
              <a:t>Decisioni con un destinatario specifico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La decisione può avere uno o più destinatari (uno o più Stati membri dell'Unione, individui o aziende). Ad esempio, quando la Commissione decide di infliggere una ammenda a un’azienda per aver sfruttato abusivamente la propria posizione dominante sul mercato, indirizza la sua decisione a tale azienda.</a:t>
            </a:r>
          </a:p>
          <a:p>
            <a:pPr algn="just"/>
            <a:r>
              <a:rPr lang="it-IT" b="0" i="0" u="none" strike="noStrike" dirty="0">
                <a:solidFill>
                  <a:srgbClr val="000000"/>
                </a:solidFill>
                <a:effectLst/>
                <a:latin typeface="-webkit-standard"/>
              </a:rPr>
              <a:t>Le decisioni non legislative che specificano il destinatario devono essere notificate alla parte interessata e hanno efficacia in virtù di tale notificazione. </a:t>
            </a:r>
          </a:p>
          <a:p>
            <a:pPr algn="just"/>
            <a:r>
              <a:rPr lang="it-IT" b="0" i="0" u="none" strike="noStrike" dirty="0">
                <a:solidFill>
                  <a:srgbClr val="000000"/>
                </a:solidFill>
                <a:effectLst/>
                <a:latin typeface="-webkit-standard"/>
              </a:rPr>
              <a:t>Le decisioni indirizzate a una o più persone o aziende specifiche hanno effetto diretto e possono pertanto essere fatte valere dinanzi ai giudici nazionali dai destinatari.</a:t>
            </a:r>
          </a:p>
          <a:p>
            <a:pPr algn="just"/>
            <a:r>
              <a:rPr lang="it-IT" b="0" i="0" u="none" strike="noStrike" dirty="0">
                <a:solidFill>
                  <a:srgbClr val="000000"/>
                </a:solidFill>
                <a:effectLst/>
                <a:latin typeface="-webkit-standard"/>
              </a:rPr>
              <a:t>Anche le decisioni indirizzate a uno specifico Stato membro o a tutti gli Stati membri come destinatari possono avere effetto diretto. Ciò dipende dalla loro natura, dal contesto e dai termini. I termini devono essere sufficientemente chiari, incondizionati e precisi. </a:t>
            </a:r>
          </a:p>
          <a:p>
            <a:pPr algn="just"/>
            <a:r>
              <a:rPr lang="it-IT" b="0" i="0" u="none" strike="noStrike" dirty="0">
                <a:solidFill>
                  <a:srgbClr val="000000"/>
                </a:solidFill>
                <a:effectLst/>
                <a:latin typeface="-webkit-standard"/>
              </a:rPr>
              <a:t>La CG riconosce solo un effetto «verticale» delle decisioni indirizzate a uno o più Stati membri. Ciò significa che i singoli possono avvalersi di una decisione soltanto nei confronti dello Stato membro al quale essa è indirizzata (e non nei confronti di altri singoli).</a:t>
            </a:r>
          </a:p>
          <a:p>
            <a:endParaRPr lang="it-IT" dirty="0"/>
          </a:p>
        </p:txBody>
      </p:sp>
    </p:spTree>
    <p:extLst>
      <p:ext uri="{BB962C8B-B14F-4D97-AF65-F5344CB8AC3E}">
        <p14:creationId xmlns:p14="http://schemas.microsoft.com/office/powerpoint/2010/main" val="3798538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D2781-1CF1-6488-04F9-D6D2F84D116A}"/>
              </a:ext>
            </a:extLst>
          </p:cNvPr>
          <p:cNvSpPr>
            <a:spLocks noGrp="1"/>
          </p:cNvSpPr>
          <p:nvPr>
            <p:ph type="title"/>
          </p:nvPr>
        </p:nvSpPr>
        <p:spPr>
          <a:xfrm>
            <a:off x="838200" y="365125"/>
            <a:ext cx="10515600" cy="724639"/>
          </a:xfrm>
        </p:spPr>
        <p:txBody>
          <a:bodyPr/>
          <a:lstStyle/>
          <a:p>
            <a:r>
              <a:rPr lang="it-IT" b="1" dirty="0">
                <a:solidFill>
                  <a:srgbClr val="00B0F0"/>
                </a:solidFill>
              </a:rPr>
              <a:t>Decisioni</a:t>
            </a:r>
            <a:endParaRPr lang="it-IT" dirty="0">
              <a:solidFill>
                <a:srgbClr val="00B0F0"/>
              </a:solidFill>
            </a:endParaRPr>
          </a:p>
        </p:txBody>
      </p:sp>
      <p:sp>
        <p:nvSpPr>
          <p:cNvPr id="3" name="Segnaposto contenuto 2">
            <a:extLst>
              <a:ext uri="{FF2B5EF4-FFF2-40B4-BE49-F238E27FC236}">
                <a16:creationId xmlns:a16="http://schemas.microsoft.com/office/drawing/2014/main" id="{57CE5443-2CE5-9817-3850-E096355646A5}"/>
              </a:ext>
            </a:extLst>
          </p:cNvPr>
          <p:cNvSpPr>
            <a:spLocks noGrp="1"/>
          </p:cNvSpPr>
          <p:nvPr>
            <p:ph idx="1"/>
          </p:nvPr>
        </p:nvSpPr>
        <p:spPr>
          <a:xfrm>
            <a:off x="838200" y="1365337"/>
            <a:ext cx="10515600" cy="4811626"/>
          </a:xfrm>
        </p:spPr>
        <p:txBody>
          <a:bodyPr>
            <a:normAutofit/>
          </a:bodyPr>
          <a:lstStyle/>
          <a:p>
            <a:pPr algn="just"/>
            <a:r>
              <a:rPr lang="it-IT" b="1" i="0" u="none" strike="noStrike" dirty="0">
                <a:solidFill>
                  <a:srgbClr val="0070C0"/>
                </a:solidFill>
                <a:effectLst/>
                <a:latin typeface="-webkit-standard"/>
              </a:rPr>
              <a:t>Decisioni senza destinatario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Dall’entrata in vigore del trattato di Lisbona non è più necessario che una decisione specifichi il proprio destinatario. </a:t>
            </a:r>
          </a:p>
          <a:p>
            <a:pPr algn="just"/>
            <a:r>
              <a:rPr lang="it-IT" b="0" i="0" u="none" strike="noStrike" dirty="0">
                <a:solidFill>
                  <a:srgbClr val="000000"/>
                </a:solidFill>
                <a:effectLst/>
                <a:latin typeface="-webkit-standard"/>
              </a:rPr>
              <a:t>In particolare, l’articolo 288 del TFUE chiarisce che una decisione può specificare il proprio destinatario.</a:t>
            </a:r>
          </a:p>
          <a:p>
            <a:pPr algn="just"/>
            <a:r>
              <a:rPr lang="it-IT" b="0" i="0" u="none" strike="noStrike" dirty="0">
                <a:solidFill>
                  <a:srgbClr val="000000"/>
                </a:solidFill>
                <a:effectLst/>
                <a:latin typeface="-webkit-standard"/>
              </a:rPr>
              <a:t>Le decisioni non legislative sono diventate l’atto giuridico di base nel campo della PESC .</a:t>
            </a:r>
          </a:p>
          <a:p>
            <a:pPr algn="just"/>
            <a:r>
              <a:rPr lang="it-IT" b="0" i="0" u="none" strike="noStrike" dirty="0">
                <a:solidFill>
                  <a:srgbClr val="000000"/>
                </a:solidFill>
                <a:effectLst/>
                <a:latin typeface="-webkit-standard"/>
              </a:rPr>
              <a:t>Per tali scopi e sulla base del trattato sull’Unione europea, il Consiglio europeo e il Consiglio adottano decisioni non legislative (articolo </a:t>
            </a:r>
            <a:r>
              <a:rPr lang="it-IT" dirty="0">
                <a:solidFill>
                  <a:srgbClr val="000000"/>
                </a:solidFill>
                <a:latin typeface="-webkit-standard"/>
              </a:rPr>
              <a:t>31</a:t>
            </a:r>
            <a:r>
              <a:rPr lang="it-IT" b="0" i="0" u="none" strike="noStrike" dirty="0">
                <a:solidFill>
                  <a:srgbClr val="000000"/>
                </a:solidFill>
                <a:effectLst/>
                <a:latin typeface="-webkit-standard"/>
              </a:rPr>
              <a:t>, par. 1 TUE).</a:t>
            </a:r>
          </a:p>
          <a:p>
            <a:endParaRPr lang="it-IT" dirty="0"/>
          </a:p>
        </p:txBody>
      </p:sp>
    </p:spTree>
    <p:extLst>
      <p:ext uri="{BB962C8B-B14F-4D97-AF65-F5344CB8AC3E}">
        <p14:creationId xmlns:p14="http://schemas.microsoft.com/office/powerpoint/2010/main" val="2672510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969AA-9078-B740-B3C4-3DF7C24E4493}"/>
              </a:ext>
            </a:extLst>
          </p:cNvPr>
          <p:cNvSpPr>
            <a:spLocks noGrp="1"/>
          </p:cNvSpPr>
          <p:nvPr>
            <p:ph type="title"/>
          </p:nvPr>
        </p:nvSpPr>
        <p:spPr/>
        <p:txBody>
          <a:bodyPr/>
          <a:lstStyle/>
          <a:p>
            <a:r>
              <a:rPr lang="it-IT" altLang="it-IT" b="1" dirty="0">
                <a:solidFill>
                  <a:srgbClr val="00B0F0"/>
                </a:solidFill>
              </a:rPr>
              <a:t>Atti di esecuzione e atti delegati</a:t>
            </a:r>
            <a:endParaRPr lang="it-IT" dirty="0">
              <a:solidFill>
                <a:srgbClr val="00B0F0"/>
              </a:solidFill>
            </a:endParaRPr>
          </a:p>
        </p:txBody>
      </p:sp>
      <p:sp>
        <p:nvSpPr>
          <p:cNvPr id="3" name="Segnaposto contenuto 2">
            <a:extLst>
              <a:ext uri="{FF2B5EF4-FFF2-40B4-BE49-F238E27FC236}">
                <a16:creationId xmlns:a16="http://schemas.microsoft.com/office/drawing/2014/main" id="{734619FE-13EF-BF80-D461-9306A78C8886}"/>
              </a:ext>
            </a:extLst>
          </p:cNvPr>
          <p:cNvSpPr>
            <a:spLocks noGrp="1"/>
          </p:cNvSpPr>
          <p:nvPr>
            <p:ph idx="1"/>
          </p:nvPr>
        </p:nvSpPr>
        <p:spPr/>
        <p:txBody>
          <a:bodyPr/>
          <a:lstStyle/>
          <a:p>
            <a:pPr marL="0" indent="0">
              <a:buFontTx/>
              <a:buNone/>
            </a:pPr>
            <a:r>
              <a:rPr lang="it-IT" altLang="it-IT" b="1" dirty="0">
                <a:solidFill>
                  <a:srgbClr val="0070C0"/>
                </a:solidFill>
              </a:rPr>
              <a:t>Atti di esecuzione e delegati</a:t>
            </a:r>
            <a:r>
              <a:rPr lang="it-IT" altLang="it-IT" dirty="0"/>
              <a:t>: procedure previste dagli artt. 290 e 291 TFUE.</a:t>
            </a:r>
          </a:p>
          <a:p>
            <a:r>
              <a:rPr lang="it-IT" altLang="it-IT" dirty="0"/>
              <a:t>Collegamento con un </a:t>
            </a:r>
            <a:r>
              <a:rPr lang="it-IT" altLang="it-IT" b="1" dirty="0">
                <a:solidFill>
                  <a:srgbClr val="0070C0"/>
                </a:solidFill>
              </a:rPr>
              <a:t>atto di base</a:t>
            </a:r>
            <a:r>
              <a:rPr lang="it-IT" altLang="it-IT" dirty="0"/>
              <a:t>, rispetto al quale sono tendenzialmente subordinati.</a:t>
            </a:r>
          </a:p>
          <a:p>
            <a:r>
              <a:rPr lang="it-IT" altLang="it-IT" dirty="0"/>
              <a:t>Capacità degli atti di attuazione di integrare o modificare elementi non essenziali.</a:t>
            </a:r>
          </a:p>
          <a:p>
            <a:r>
              <a:rPr lang="it-IT" dirty="0"/>
              <a:t>A determinate condizioni, alla Commissione europea può essere conferito il potere di adottare atti delegati o di esecuzione</a:t>
            </a:r>
            <a:endParaRPr lang="it-IT" altLang="it-IT" dirty="0"/>
          </a:p>
          <a:p>
            <a:endParaRPr lang="it-IT" dirty="0"/>
          </a:p>
        </p:txBody>
      </p:sp>
    </p:spTree>
    <p:extLst>
      <p:ext uri="{BB962C8B-B14F-4D97-AF65-F5344CB8AC3E}">
        <p14:creationId xmlns:p14="http://schemas.microsoft.com/office/powerpoint/2010/main" val="961992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4793B-55EF-3227-2C24-4F9F4B764CF4}"/>
              </a:ext>
            </a:extLst>
          </p:cNvPr>
          <p:cNvSpPr>
            <a:spLocks noGrp="1"/>
          </p:cNvSpPr>
          <p:nvPr>
            <p:ph type="title"/>
          </p:nvPr>
        </p:nvSpPr>
        <p:spPr/>
        <p:txBody>
          <a:bodyPr/>
          <a:lstStyle/>
          <a:p>
            <a:r>
              <a:rPr lang="it-IT" altLang="it-IT" b="1" dirty="0">
                <a:solidFill>
                  <a:srgbClr val="00B0F0"/>
                </a:solidFill>
              </a:rPr>
              <a:t>Atti delegati</a:t>
            </a:r>
            <a:endParaRPr lang="it-IT" dirty="0">
              <a:solidFill>
                <a:srgbClr val="00B0F0"/>
              </a:solidFill>
            </a:endParaRPr>
          </a:p>
        </p:txBody>
      </p:sp>
      <p:sp>
        <p:nvSpPr>
          <p:cNvPr id="3" name="Segnaposto contenuto 2">
            <a:extLst>
              <a:ext uri="{FF2B5EF4-FFF2-40B4-BE49-F238E27FC236}">
                <a16:creationId xmlns:a16="http://schemas.microsoft.com/office/drawing/2014/main" id="{A3D225C3-BF25-6263-C8A5-85228C708C3E}"/>
              </a:ext>
            </a:extLst>
          </p:cNvPr>
          <p:cNvSpPr>
            <a:spLocks noGrp="1"/>
          </p:cNvSpPr>
          <p:nvPr>
            <p:ph idx="1"/>
          </p:nvPr>
        </p:nvSpPr>
        <p:spPr/>
        <p:txBody>
          <a:bodyPr>
            <a:normAutofit lnSpcReduction="10000"/>
          </a:bodyPr>
          <a:lstStyle/>
          <a:p>
            <a:pPr algn="just"/>
            <a:r>
              <a:rPr lang="it-IT" dirty="0"/>
              <a:t>Gli </a:t>
            </a:r>
            <a:r>
              <a:rPr lang="it-IT" b="1" dirty="0">
                <a:solidFill>
                  <a:srgbClr val="0070C0"/>
                </a:solidFill>
              </a:rPr>
              <a:t>atti delegati </a:t>
            </a:r>
            <a:r>
              <a:rPr lang="it-IT" dirty="0"/>
              <a:t>sono definiti dai trattati come atti non legislativi di portata generale e possono essere adottati solo in presenza di una delega di poteri contenuta in un atto legislativo, del quale possono integrare o modificare determinati elementi non essenziali.</a:t>
            </a:r>
            <a:br>
              <a:rPr lang="it-IT" dirty="0"/>
            </a:br>
            <a:br>
              <a:rPr lang="it-IT" dirty="0"/>
            </a:br>
            <a:r>
              <a:rPr lang="it-IT" dirty="0"/>
              <a:t>In tal modo la Commissione può reagire in modo rapido e flessibile, per esempio, ai requisiti normativi utilizzando le sue conoscenze tecniche. </a:t>
            </a:r>
          </a:p>
          <a:p>
            <a:pPr algn="just"/>
            <a:r>
              <a:rPr lang="it-IT" dirty="0"/>
              <a:t>Ciò potrebbe riguardare, ad esempio, settori quali le informazioni di viaggio, la sicurezza di alimenti e mangimi, la salute e il benessere degli animali e la salute dei vegetali.</a:t>
            </a:r>
          </a:p>
        </p:txBody>
      </p:sp>
    </p:spTree>
    <p:extLst>
      <p:ext uri="{BB962C8B-B14F-4D97-AF65-F5344CB8AC3E}">
        <p14:creationId xmlns:p14="http://schemas.microsoft.com/office/powerpoint/2010/main" val="380992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E2BE7E-22D8-B839-B3D2-AA89910C20D6}"/>
              </a:ext>
            </a:extLst>
          </p:cNvPr>
          <p:cNvSpPr>
            <a:spLocks noGrp="1"/>
          </p:cNvSpPr>
          <p:nvPr>
            <p:ph type="title"/>
          </p:nvPr>
        </p:nvSpPr>
        <p:spPr>
          <a:xfrm>
            <a:off x="838200" y="365125"/>
            <a:ext cx="10515600" cy="699587"/>
          </a:xfrm>
        </p:spPr>
        <p:txBody>
          <a:bodyPr/>
          <a:lstStyle/>
          <a:p>
            <a:r>
              <a:rPr lang="it-IT" altLang="it-IT" b="1" dirty="0">
                <a:solidFill>
                  <a:srgbClr val="00B0F0"/>
                </a:solidFill>
              </a:rPr>
              <a:t>Atti di esecuzione</a:t>
            </a:r>
            <a:endParaRPr lang="it-IT" dirty="0">
              <a:solidFill>
                <a:srgbClr val="00B0F0"/>
              </a:solidFill>
            </a:endParaRPr>
          </a:p>
        </p:txBody>
      </p:sp>
      <p:sp>
        <p:nvSpPr>
          <p:cNvPr id="3" name="Segnaposto contenuto 2">
            <a:extLst>
              <a:ext uri="{FF2B5EF4-FFF2-40B4-BE49-F238E27FC236}">
                <a16:creationId xmlns:a16="http://schemas.microsoft.com/office/drawing/2014/main" id="{3AD0BBA7-F7D6-ECC1-9DF7-8FF6CC719706}"/>
              </a:ext>
            </a:extLst>
          </p:cNvPr>
          <p:cNvSpPr>
            <a:spLocks noGrp="1"/>
          </p:cNvSpPr>
          <p:nvPr>
            <p:ph idx="1"/>
          </p:nvPr>
        </p:nvSpPr>
        <p:spPr>
          <a:xfrm>
            <a:off x="838200" y="1265129"/>
            <a:ext cx="10515600" cy="5227746"/>
          </a:xfrm>
        </p:spPr>
        <p:txBody>
          <a:bodyPr>
            <a:normAutofit fontScale="47500" lnSpcReduction="20000"/>
          </a:bodyPr>
          <a:lstStyle/>
          <a:p>
            <a:pPr algn="l"/>
            <a:r>
              <a:rPr lang="it-IT" sz="5100" dirty="0"/>
              <a:t>L'attuazione del diritto dell'Unione è principalmente un compito degli Stati membri. </a:t>
            </a:r>
          </a:p>
          <a:p>
            <a:pPr algn="l"/>
            <a:r>
              <a:rPr lang="it-IT" sz="5100" dirty="0"/>
              <a:t>Tuttavia, quando devono essere garantite condizioni uniformi di esecuzione degli atti giuridicamente vincolanti dell'Unione, vanno conferite competenze di esecuzione alla Commissione o, in casi specifici debitamente motivati e nelle circostanze di cui agli articoli 24 e 26 TUE, al Consiglio.</a:t>
            </a:r>
          </a:p>
          <a:p>
            <a:pPr algn="l"/>
            <a:r>
              <a:rPr lang="it-IT" sz="5100" dirty="0">
                <a:solidFill>
                  <a:srgbClr val="0070C0"/>
                </a:solidFill>
              </a:rPr>
              <a:t>Comitatologia</a:t>
            </a:r>
            <a:r>
              <a:rPr lang="it-IT" sz="5100" dirty="0"/>
              <a:t>: </a:t>
            </a:r>
          </a:p>
          <a:p>
            <a:pPr lvl="1"/>
            <a:r>
              <a:rPr lang="it-IT" sz="4700" dirty="0"/>
              <a:t>è la procedura che disciplina l'adozione di una parte significativa degli atti di esecuzione da parte della Commissione. Non si applica agli atti di esecuzione adottati dal Consiglio.</a:t>
            </a:r>
          </a:p>
          <a:p>
            <a:pPr lvl="1"/>
            <a:r>
              <a:rPr lang="it-IT" sz="4700" dirty="0"/>
              <a:t>La </a:t>
            </a:r>
            <a:r>
              <a:rPr lang="it-IT" sz="4700" dirty="0" err="1"/>
              <a:t>comitatologia</a:t>
            </a:r>
            <a:r>
              <a:rPr lang="it-IT" sz="4700" dirty="0"/>
              <a:t> non è obbligatoria per tutti gli atti di esecuzione della Commissione: in alcuni casi alla Commissione può infatti essere conferito il potere di adottare atti di esecuzione senza consultare un comitato (ad esempio, per l'assegnazione di sovvenzioni al di sotto di un determinato importo).</a:t>
            </a:r>
          </a:p>
          <a:p>
            <a:pPr lvl="1"/>
            <a:r>
              <a:rPr lang="it-IT" sz="4700" dirty="0"/>
              <a:t>Di norma, la procedura di </a:t>
            </a:r>
            <a:r>
              <a:rPr lang="it-IT" sz="4700" dirty="0" err="1"/>
              <a:t>comitatologia</a:t>
            </a:r>
            <a:r>
              <a:rPr lang="it-IT" sz="4700" dirty="0"/>
              <a:t> ha una durata che va da alcuni giorni ad alcuni mesi. Data la loro natura tecnica, gli atti di esecuzione richiedono generalmente conoscenze specialistiche ed è per questo che i comitati coinvolti nella procedura riuniscono esperti degli Stati membri.</a:t>
            </a:r>
          </a:p>
          <a:p>
            <a:endParaRPr lang="it-IT" dirty="0"/>
          </a:p>
        </p:txBody>
      </p:sp>
    </p:spTree>
    <p:extLst>
      <p:ext uri="{BB962C8B-B14F-4D97-AF65-F5344CB8AC3E}">
        <p14:creationId xmlns:p14="http://schemas.microsoft.com/office/powerpoint/2010/main" val="3756195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47C56-3444-DDE7-0841-8E98DA793133}"/>
              </a:ext>
            </a:extLst>
          </p:cNvPr>
          <p:cNvSpPr>
            <a:spLocks noGrp="1"/>
          </p:cNvSpPr>
          <p:nvPr>
            <p:ph type="title"/>
          </p:nvPr>
        </p:nvSpPr>
        <p:spPr/>
        <p:txBody>
          <a:bodyPr/>
          <a:lstStyle/>
          <a:p>
            <a:r>
              <a:rPr lang="it-IT" b="1" dirty="0">
                <a:solidFill>
                  <a:srgbClr val="00B0F0"/>
                </a:solidFill>
              </a:rPr>
              <a:t>Atti non vincolanti</a:t>
            </a:r>
          </a:p>
        </p:txBody>
      </p:sp>
      <p:sp>
        <p:nvSpPr>
          <p:cNvPr id="3" name="Segnaposto contenuto 2">
            <a:extLst>
              <a:ext uri="{FF2B5EF4-FFF2-40B4-BE49-F238E27FC236}">
                <a16:creationId xmlns:a16="http://schemas.microsoft.com/office/drawing/2014/main" id="{46D8FF17-F909-8B1E-79B3-09966BE1928C}"/>
              </a:ext>
            </a:extLst>
          </p:cNvPr>
          <p:cNvSpPr>
            <a:spLocks noGrp="1"/>
          </p:cNvSpPr>
          <p:nvPr>
            <p:ph idx="1"/>
          </p:nvPr>
        </p:nvSpPr>
        <p:spPr/>
        <p:txBody>
          <a:bodyPr/>
          <a:lstStyle/>
          <a:p>
            <a:r>
              <a:rPr lang="it-IT" altLang="it-IT" b="1" dirty="0">
                <a:solidFill>
                  <a:srgbClr val="0070C0"/>
                </a:solidFill>
              </a:rPr>
              <a:t>Atti non vincolanti.</a:t>
            </a:r>
          </a:p>
          <a:p>
            <a:r>
              <a:rPr lang="it-IT" altLang="it-IT" dirty="0"/>
              <a:t>Raccomandazioni e pareri: </a:t>
            </a:r>
          </a:p>
          <a:p>
            <a:r>
              <a:rPr lang="it-IT" altLang="it-IT" dirty="0"/>
              <a:t>mancanza di effetti giuridici vincolanti per SM e istituzioni, che possono solo aderirvi spontaneamente.</a:t>
            </a:r>
          </a:p>
          <a:p>
            <a:r>
              <a:rPr lang="it-IT" altLang="it-IT" dirty="0"/>
              <a:t>Valore interpretativo.</a:t>
            </a:r>
          </a:p>
          <a:p>
            <a:r>
              <a:rPr lang="it-IT" altLang="it-IT" dirty="0"/>
              <a:t>Frequente utilizzazione nelle procedure decisionali interistituzionali.</a:t>
            </a:r>
          </a:p>
          <a:p>
            <a:endParaRPr lang="it-IT" dirty="0"/>
          </a:p>
        </p:txBody>
      </p:sp>
    </p:spTree>
    <p:extLst>
      <p:ext uri="{BB962C8B-B14F-4D97-AF65-F5344CB8AC3E}">
        <p14:creationId xmlns:p14="http://schemas.microsoft.com/office/powerpoint/2010/main" val="3133053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55421-0B20-6BC8-B461-7F97A594B1E9}"/>
              </a:ext>
            </a:extLst>
          </p:cNvPr>
          <p:cNvSpPr>
            <a:spLocks noGrp="1"/>
          </p:cNvSpPr>
          <p:nvPr>
            <p:ph type="title"/>
          </p:nvPr>
        </p:nvSpPr>
        <p:spPr/>
        <p:txBody>
          <a:bodyPr/>
          <a:lstStyle/>
          <a:p>
            <a:r>
              <a:rPr lang="it-IT" b="1" dirty="0">
                <a:solidFill>
                  <a:srgbClr val="00B0F0"/>
                </a:solidFill>
              </a:rPr>
              <a:t>Atti atipici </a:t>
            </a:r>
          </a:p>
        </p:txBody>
      </p:sp>
      <p:sp>
        <p:nvSpPr>
          <p:cNvPr id="3" name="Segnaposto contenuto 2">
            <a:extLst>
              <a:ext uri="{FF2B5EF4-FFF2-40B4-BE49-F238E27FC236}">
                <a16:creationId xmlns:a16="http://schemas.microsoft.com/office/drawing/2014/main" id="{DCE91BC6-3B79-CDD0-05B1-48D5E0E4259C}"/>
              </a:ext>
            </a:extLst>
          </p:cNvPr>
          <p:cNvSpPr>
            <a:spLocks noGrp="1"/>
          </p:cNvSpPr>
          <p:nvPr>
            <p:ph idx="1"/>
          </p:nvPr>
        </p:nvSpPr>
        <p:spPr/>
        <p:txBody>
          <a:bodyPr/>
          <a:lstStyle/>
          <a:p>
            <a:pPr>
              <a:defRPr/>
            </a:pPr>
            <a:r>
              <a:rPr lang="it-IT" b="1" dirty="0">
                <a:solidFill>
                  <a:srgbClr val="0070C0"/>
                </a:solidFill>
              </a:rPr>
              <a:t>Atti atipici</a:t>
            </a:r>
            <a:r>
              <a:rPr lang="it-IT" b="1" dirty="0"/>
              <a:t>.</a:t>
            </a:r>
          </a:p>
          <a:p>
            <a:pPr marL="0" indent="0">
              <a:buFontTx/>
              <a:buNone/>
              <a:defRPr/>
            </a:pPr>
            <a:r>
              <a:rPr lang="it-IT" dirty="0"/>
              <a:t>Categorie:</a:t>
            </a:r>
          </a:p>
          <a:p>
            <a:pPr>
              <a:defRPr/>
            </a:pPr>
            <a:r>
              <a:rPr lang="it-IT" dirty="0"/>
              <a:t>Atti previsti dai Trattati: atti indicati in specifiche previsioni, capaci anche di produrre effetti giuridici (atti PESC, bilancio, ecc.);</a:t>
            </a:r>
          </a:p>
          <a:p>
            <a:pPr>
              <a:defRPr/>
            </a:pPr>
            <a:r>
              <a:rPr lang="it-IT" dirty="0"/>
              <a:t>Atti non previsti dai Trattati ma usati in via di prassi: comunicazioni Commissione.</a:t>
            </a:r>
          </a:p>
          <a:p>
            <a:endParaRPr lang="it-IT" dirty="0"/>
          </a:p>
        </p:txBody>
      </p:sp>
    </p:spTree>
    <p:extLst>
      <p:ext uri="{BB962C8B-B14F-4D97-AF65-F5344CB8AC3E}">
        <p14:creationId xmlns:p14="http://schemas.microsoft.com/office/powerpoint/2010/main" val="3419756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97C-EEFD-6059-8EF4-89D620E95DD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26D8E70-B04F-DC2D-81AD-D98295DAC0F7}"/>
              </a:ext>
            </a:extLst>
          </p:cNvPr>
          <p:cNvSpPr>
            <a:spLocks noGrp="1"/>
          </p:cNvSpPr>
          <p:nvPr>
            <p:ph type="ctrTitle"/>
          </p:nvPr>
        </p:nvSpPr>
        <p:spPr/>
        <p:txBody>
          <a:bodyPr>
            <a:normAutofit/>
          </a:bodyPr>
          <a:lstStyle/>
          <a:p>
            <a:r>
              <a:rPr lang="it-IT" dirty="0">
                <a:solidFill>
                  <a:srgbClr val="00B0F0"/>
                </a:solidFill>
              </a:rPr>
              <a:t>Efficacia diretta</a:t>
            </a:r>
          </a:p>
        </p:txBody>
      </p:sp>
      <p:sp>
        <p:nvSpPr>
          <p:cNvPr id="3" name="Sottotitolo 2">
            <a:extLst>
              <a:ext uri="{FF2B5EF4-FFF2-40B4-BE49-F238E27FC236}">
                <a16:creationId xmlns:a16="http://schemas.microsoft.com/office/drawing/2014/main" id="{EF8825F1-028F-D25C-A9EA-7F9DD81E4A74}"/>
              </a:ext>
            </a:extLst>
          </p:cNvPr>
          <p:cNvSpPr>
            <a:spLocks noGrp="1"/>
          </p:cNvSpPr>
          <p:nvPr>
            <p:ph type="subTitle" idx="1"/>
          </p:nvPr>
        </p:nvSpPr>
        <p:spPr/>
        <p:txBody>
          <a:bodyPr/>
          <a:lstStyle/>
          <a:p>
            <a:r>
              <a:rPr lang="it-IT" dirty="0">
                <a:solidFill>
                  <a:srgbClr val="0070C0"/>
                </a:solidFill>
              </a:rPr>
              <a:t>Lezione 22</a:t>
            </a:r>
          </a:p>
          <a:p>
            <a:endParaRPr lang="it-IT" dirty="0"/>
          </a:p>
        </p:txBody>
      </p:sp>
    </p:spTree>
    <p:extLst>
      <p:ext uri="{BB962C8B-B14F-4D97-AF65-F5344CB8AC3E}">
        <p14:creationId xmlns:p14="http://schemas.microsoft.com/office/powerpoint/2010/main" val="121141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22</a:t>
            </a:r>
          </a:p>
          <a:p>
            <a:r>
              <a:rPr lang="it-IT" dirty="0">
                <a:solidFill>
                  <a:srgbClr val="00B0F0"/>
                </a:solidFill>
              </a:rPr>
              <a:t>Fonti di diritto derivato: regolamenti, direttive e decisioni UE</a:t>
            </a:r>
          </a:p>
          <a:p>
            <a:endParaRPr lang="it-IT" dirty="0"/>
          </a:p>
          <a:p>
            <a:r>
              <a:rPr lang="it-IT" dirty="0">
                <a:solidFill>
                  <a:srgbClr val="0070C0"/>
                </a:solidFill>
              </a:rPr>
              <a:t>Lezione 23</a:t>
            </a:r>
          </a:p>
          <a:p>
            <a:r>
              <a:rPr lang="it-IT" dirty="0">
                <a:solidFill>
                  <a:srgbClr val="00B0F0"/>
                </a:solidFill>
              </a:rPr>
              <a:t>Effetto diretto </a:t>
            </a:r>
          </a:p>
          <a:p>
            <a:endParaRPr lang="it-IT" dirty="0">
              <a:solidFill>
                <a:srgbClr val="00B0F0"/>
              </a:solidFill>
            </a:endParaRPr>
          </a:p>
          <a:p>
            <a:r>
              <a:rPr lang="it-IT" dirty="0">
                <a:solidFill>
                  <a:srgbClr val="0070C0"/>
                </a:solidFill>
              </a:rPr>
              <a:t>Lezione 24</a:t>
            </a:r>
          </a:p>
          <a:p>
            <a:r>
              <a:rPr lang="it-IT" dirty="0">
                <a:solidFill>
                  <a:srgbClr val="00B0F0"/>
                </a:solidFill>
              </a:rPr>
              <a:t>Primato del diritto UE </a:t>
            </a:r>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AE8E1-4829-5558-E74E-06061620A11D}"/>
              </a:ext>
            </a:extLst>
          </p:cNvPr>
          <p:cNvSpPr>
            <a:spLocks noGrp="1"/>
          </p:cNvSpPr>
          <p:nvPr>
            <p:ph type="title"/>
          </p:nvPr>
        </p:nvSpPr>
        <p:spPr>
          <a:xfrm>
            <a:off x="977030" y="365125"/>
            <a:ext cx="10664108" cy="993775"/>
          </a:xfrm>
        </p:spPr>
        <p:txBody>
          <a:bodyPr/>
          <a:lstStyle/>
          <a:p>
            <a:r>
              <a:rPr lang="it-IT" sz="3200" b="1" dirty="0">
                <a:solidFill>
                  <a:srgbClr val="0070C0"/>
                </a:solidFill>
              </a:rPr>
              <a:t>Efficacia diretta</a:t>
            </a:r>
          </a:p>
        </p:txBody>
      </p:sp>
      <p:sp>
        <p:nvSpPr>
          <p:cNvPr id="3" name="Segnaposto contenuto 2">
            <a:extLst>
              <a:ext uri="{FF2B5EF4-FFF2-40B4-BE49-F238E27FC236}">
                <a16:creationId xmlns:a16="http://schemas.microsoft.com/office/drawing/2014/main" id="{EB8E74EA-02DB-2C10-9905-890311F484A4}"/>
              </a:ext>
            </a:extLst>
          </p:cNvPr>
          <p:cNvSpPr>
            <a:spLocks noGrp="1"/>
          </p:cNvSpPr>
          <p:nvPr>
            <p:ph idx="1"/>
          </p:nvPr>
        </p:nvSpPr>
        <p:spPr>
          <a:xfrm>
            <a:off x="977030" y="1536970"/>
            <a:ext cx="10664108" cy="4339955"/>
          </a:xfrm>
        </p:spPr>
        <p:txBody>
          <a:bodyPr>
            <a:normAutofit/>
          </a:bodyPr>
          <a:lstStyle/>
          <a:p>
            <a:endParaRPr lang="it-IT" altLang="it-IT" dirty="0"/>
          </a:p>
          <a:p>
            <a:r>
              <a:rPr lang="it-IT" altLang="it-IT" dirty="0"/>
              <a:t>Definizione di efficacia diretta:</a:t>
            </a:r>
          </a:p>
          <a:p>
            <a:r>
              <a:rPr lang="it-IT" altLang="it-IT" dirty="0"/>
              <a:t>Il diritto comunitario, indipendentemente dalle norme emananti dagli Stati membri, nello stesso modo in cui impone ai singoli degli obblighi, </a:t>
            </a:r>
            <a:r>
              <a:rPr lang="it-IT" altLang="it-IT" b="1" dirty="0">
                <a:solidFill>
                  <a:srgbClr val="00B0F0"/>
                </a:solidFill>
              </a:rPr>
              <a:t>attribuisce loro dei diritti soggettivi</a:t>
            </a:r>
            <a:r>
              <a:rPr lang="it-IT" altLang="it-IT" b="1" dirty="0">
                <a:solidFill>
                  <a:srgbClr val="0070C0"/>
                </a:solidFill>
              </a:rPr>
              <a:t>;</a:t>
            </a:r>
          </a:p>
          <a:p>
            <a:r>
              <a:rPr lang="it-IT" altLang="it-IT" dirty="0"/>
              <a:t>l' articolo 12 (del Trattato di Roma) ha valore precettivo ed </a:t>
            </a:r>
            <a:r>
              <a:rPr lang="it-IT" altLang="it-IT" b="1" dirty="0">
                <a:solidFill>
                  <a:srgbClr val="00B0F0"/>
                </a:solidFill>
              </a:rPr>
              <a:t>attribuisce ai</a:t>
            </a:r>
            <a:r>
              <a:rPr lang="it-IT" altLang="it-IT" dirty="0">
                <a:solidFill>
                  <a:srgbClr val="00B0F0"/>
                </a:solidFill>
              </a:rPr>
              <a:t> </a:t>
            </a:r>
            <a:r>
              <a:rPr lang="it-IT" altLang="it-IT" b="1" dirty="0">
                <a:solidFill>
                  <a:srgbClr val="00B0F0"/>
                </a:solidFill>
              </a:rPr>
              <a:t>singoli dei diritti soggettivi che i giudici nazionali sono tenuti a tutelare</a:t>
            </a:r>
            <a:r>
              <a:rPr lang="it-IT" altLang="it-IT" dirty="0">
                <a:solidFill>
                  <a:srgbClr val="0070C0"/>
                </a:solidFill>
              </a:rPr>
              <a:t>. </a:t>
            </a:r>
          </a:p>
          <a:p>
            <a:r>
              <a:rPr lang="it-IT" altLang="it-IT" dirty="0"/>
              <a:t>Corte di Giustizia, sentenza </a:t>
            </a:r>
            <a:r>
              <a:rPr lang="it-IT" altLang="it-IT" i="1" dirty="0"/>
              <a:t>Van </a:t>
            </a:r>
            <a:r>
              <a:rPr lang="it-IT" altLang="it-IT" i="1" dirty="0" err="1"/>
              <a:t>Gend</a:t>
            </a:r>
            <a:r>
              <a:rPr lang="it-IT" altLang="it-IT" i="1" dirty="0"/>
              <a:t> en </a:t>
            </a:r>
            <a:r>
              <a:rPr lang="it-IT" altLang="it-IT" i="1" dirty="0" err="1"/>
              <a:t>Loos</a:t>
            </a:r>
            <a:r>
              <a:rPr lang="it-IT" altLang="it-IT" i="1" dirty="0"/>
              <a:t> </a:t>
            </a:r>
            <a:r>
              <a:rPr lang="it-IT" altLang="it-IT" dirty="0"/>
              <a:t>(1963).</a:t>
            </a:r>
          </a:p>
          <a:p>
            <a:pPr marL="0" indent="0">
              <a:buFontTx/>
              <a:buNone/>
            </a:pPr>
            <a:endParaRPr lang="it-IT" altLang="it-IT" dirty="0"/>
          </a:p>
          <a:p>
            <a:endParaRPr lang="it-IT" dirty="0"/>
          </a:p>
        </p:txBody>
      </p:sp>
    </p:spTree>
    <p:extLst>
      <p:ext uri="{BB962C8B-B14F-4D97-AF65-F5344CB8AC3E}">
        <p14:creationId xmlns:p14="http://schemas.microsoft.com/office/powerpoint/2010/main" val="1663052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11B9DA-4A4A-17FB-86C3-24BB84447070}"/>
              </a:ext>
            </a:extLst>
          </p:cNvPr>
          <p:cNvSpPr>
            <a:spLocks noGrp="1"/>
          </p:cNvSpPr>
          <p:nvPr>
            <p:ph type="title"/>
          </p:nvPr>
        </p:nvSpPr>
        <p:spPr>
          <a:xfrm>
            <a:off x="838200" y="365125"/>
            <a:ext cx="10802938" cy="993775"/>
          </a:xfrm>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EAF8C65C-8288-A5A0-02D1-B93FF6ADE87E}"/>
              </a:ext>
            </a:extLst>
          </p:cNvPr>
          <p:cNvSpPr>
            <a:spLocks noGrp="1"/>
          </p:cNvSpPr>
          <p:nvPr>
            <p:ph idx="1"/>
          </p:nvPr>
        </p:nvSpPr>
        <p:spPr>
          <a:xfrm>
            <a:off x="838200" y="1503123"/>
            <a:ext cx="10515600" cy="4673840"/>
          </a:xfrm>
        </p:spPr>
        <p:txBody>
          <a:bodyPr>
            <a:normAutofit/>
          </a:bodyPr>
          <a:lstStyle/>
          <a:p>
            <a:pPr algn="just"/>
            <a:r>
              <a:rPr lang="it-IT" altLang="it-IT" sz="2400" b="1" u="sng" dirty="0">
                <a:solidFill>
                  <a:srgbClr val="00B0F0"/>
                </a:solidFill>
              </a:rPr>
              <a:t>Efficacia diretta  </a:t>
            </a:r>
            <a:r>
              <a:rPr lang="it-IT" altLang="it-IT" sz="2400" u="sng" dirty="0">
                <a:solidFill>
                  <a:srgbClr val="00B0F0"/>
                </a:solidFill>
              </a:rPr>
              <a:t>è </a:t>
            </a:r>
            <a:r>
              <a:rPr lang="it-IT" altLang="it-IT" sz="2400" b="1" u="sng" dirty="0">
                <a:solidFill>
                  <a:srgbClr val="00B0F0"/>
                </a:solidFill>
              </a:rPr>
              <a:t>la capacità di talune norme di diritto UE </a:t>
            </a:r>
            <a:r>
              <a:rPr lang="it-IT" altLang="it-IT" sz="2400" u="sng" dirty="0"/>
              <a:t>di attribuire agli individui </a:t>
            </a:r>
            <a:r>
              <a:rPr lang="it-IT" altLang="it-IT" sz="2400" b="1" u="sng" dirty="0">
                <a:solidFill>
                  <a:srgbClr val="00B0F0"/>
                </a:solidFill>
              </a:rPr>
              <a:t>diritti tutelabili dinanzi ai giudici nazionali</a:t>
            </a:r>
            <a:r>
              <a:rPr lang="it-IT" altLang="it-IT" sz="2400" dirty="0"/>
              <a:t>.</a:t>
            </a:r>
          </a:p>
          <a:p>
            <a:r>
              <a:rPr lang="it-IT" altLang="it-IT" sz="2400" dirty="0"/>
              <a:t>Differenza con la diretta applicabilità. </a:t>
            </a:r>
          </a:p>
          <a:p>
            <a:r>
              <a:rPr lang="it-IT" altLang="it-IT" sz="2400" dirty="0"/>
              <a:t>Infatti la </a:t>
            </a:r>
            <a:r>
              <a:rPr lang="it-IT" altLang="it-IT" sz="2400" b="1" u="sng" dirty="0">
                <a:solidFill>
                  <a:srgbClr val="00B0F0"/>
                </a:solidFill>
              </a:rPr>
              <a:t>diretta applicabilità </a:t>
            </a:r>
            <a:r>
              <a:rPr lang="it-IT" sz="2400" b="1" u="sng" dirty="0">
                <a:solidFill>
                  <a:srgbClr val="00B0F0"/>
                </a:solidFill>
              </a:rPr>
              <a:t>è una caratteristica della norma</a:t>
            </a:r>
            <a:r>
              <a:rPr lang="it-IT" sz="2400" dirty="0"/>
              <a:t>, nelle forme stabilite dal Trattato ed in quanto stabilito dal Trattato stesso, che si estrinseca nel ‘collegamento diretto’ tra lo strumento legislativo comunitario e le parti nei cui confronti la stessa si applica, siano esse pubbliche o private, </a:t>
            </a:r>
            <a:r>
              <a:rPr lang="it-IT" sz="2400" b="1" dirty="0">
                <a:solidFill>
                  <a:srgbClr val="00B0F0"/>
                </a:solidFill>
              </a:rPr>
              <a:t>senza che intervenga alcun tipo di norma di implementazione ad opera del singolo Stato Membro</a:t>
            </a:r>
            <a:r>
              <a:rPr lang="it-IT" sz="2400" dirty="0"/>
              <a:t>. </a:t>
            </a:r>
          </a:p>
        </p:txBody>
      </p:sp>
    </p:spTree>
    <p:extLst>
      <p:ext uri="{BB962C8B-B14F-4D97-AF65-F5344CB8AC3E}">
        <p14:creationId xmlns:p14="http://schemas.microsoft.com/office/powerpoint/2010/main" val="1068991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EEC265-C88D-33C8-5C43-21E51CFFA817}"/>
              </a:ext>
            </a:extLst>
          </p:cNvPr>
          <p:cNvSpPr>
            <a:spLocks noGrp="1"/>
          </p:cNvSpPr>
          <p:nvPr>
            <p:ph type="title"/>
          </p:nvPr>
        </p:nvSpPr>
        <p:spPr>
          <a:xfrm>
            <a:off x="989556" y="365125"/>
            <a:ext cx="10651582" cy="993775"/>
          </a:xfrm>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5EE93B28-E116-BAC0-DEDE-6544A97E7229}"/>
              </a:ext>
            </a:extLst>
          </p:cNvPr>
          <p:cNvSpPr>
            <a:spLocks noGrp="1"/>
          </p:cNvSpPr>
          <p:nvPr>
            <p:ph idx="1"/>
          </p:nvPr>
        </p:nvSpPr>
        <p:spPr>
          <a:xfrm>
            <a:off x="989556" y="1215025"/>
            <a:ext cx="10364244" cy="4961938"/>
          </a:xfrm>
        </p:spPr>
        <p:txBody>
          <a:bodyPr>
            <a:normAutofit fontScale="92500"/>
          </a:bodyPr>
          <a:lstStyle/>
          <a:p>
            <a:pPr algn="just">
              <a:buFontTx/>
              <a:buNone/>
            </a:pPr>
            <a:endParaRPr lang="it-IT" altLang="it-IT" dirty="0"/>
          </a:p>
          <a:p>
            <a:pPr algn="just"/>
            <a:r>
              <a:rPr lang="it-IT" altLang="it-IT" dirty="0"/>
              <a:t>L’efficacia diretta è una n</a:t>
            </a:r>
            <a:r>
              <a:rPr lang="it-IT" altLang="it-IT" sz="2800" dirty="0"/>
              <a:t>ozione di creazione giurisprudenziale, applicabile a </a:t>
            </a:r>
          </a:p>
          <a:p>
            <a:pPr algn="just">
              <a:buFontTx/>
              <a:buNone/>
            </a:pPr>
            <a:r>
              <a:rPr lang="it-IT" altLang="it-IT" sz="2800" dirty="0"/>
              <a:t>tutte le fonti UE.</a:t>
            </a:r>
          </a:p>
          <a:p>
            <a:pPr marL="0" indent="0">
              <a:buFontTx/>
              <a:buNone/>
              <a:defRPr/>
            </a:pPr>
            <a:r>
              <a:rPr lang="it-IT" altLang="it-IT" dirty="0"/>
              <a:t>Per applicare l’efficacia diretta sono necessari due presupposti:</a:t>
            </a:r>
          </a:p>
          <a:p>
            <a:pPr>
              <a:defRPr/>
            </a:pPr>
            <a:r>
              <a:rPr lang="it-IT" altLang="it-IT" b="1" dirty="0">
                <a:solidFill>
                  <a:srgbClr val="00B0F0"/>
                </a:solidFill>
              </a:rPr>
              <a:t>sufficiente chiarezza e precisione</a:t>
            </a:r>
            <a:r>
              <a:rPr lang="it-IT" altLang="it-IT" dirty="0">
                <a:solidFill>
                  <a:srgbClr val="0070C0"/>
                </a:solidFill>
              </a:rPr>
              <a:t>;</a:t>
            </a:r>
          </a:p>
          <a:p>
            <a:pPr>
              <a:defRPr/>
            </a:pPr>
            <a:r>
              <a:rPr lang="it-IT" altLang="it-IT" b="1" dirty="0" err="1">
                <a:solidFill>
                  <a:srgbClr val="00B0F0"/>
                </a:solidFill>
              </a:rPr>
              <a:t>incondizionatezza</a:t>
            </a:r>
            <a:r>
              <a:rPr lang="it-IT" altLang="it-IT" dirty="0">
                <a:solidFill>
                  <a:srgbClr val="0070C0"/>
                </a:solidFill>
              </a:rPr>
              <a:t>.</a:t>
            </a:r>
          </a:p>
          <a:p>
            <a:pPr marL="0" indent="0">
              <a:buFontTx/>
              <a:buNone/>
              <a:defRPr/>
            </a:pPr>
            <a:r>
              <a:rPr lang="it-IT" altLang="it-IT" dirty="0"/>
              <a:t>La Corte di Giustizia nella sentenza </a:t>
            </a:r>
            <a:r>
              <a:rPr lang="it-IT" altLang="it-IT" i="1" dirty="0"/>
              <a:t>Van </a:t>
            </a:r>
            <a:r>
              <a:rPr lang="it-IT" altLang="it-IT" i="1" dirty="0" err="1"/>
              <a:t>Gend</a:t>
            </a:r>
            <a:r>
              <a:rPr lang="it-IT" altLang="it-IT" i="1" dirty="0"/>
              <a:t> en </a:t>
            </a:r>
            <a:r>
              <a:rPr lang="it-IT" altLang="it-IT" i="1" dirty="0" err="1"/>
              <a:t>Loos</a:t>
            </a:r>
            <a:r>
              <a:rPr lang="it-IT" altLang="it-IT" dirty="0"/>
              <a:t> del 1963 afferma che:</a:t>
            </a:r>
          </a:p>
          <a:p>
            <a:pPr marL="0" indent="0">
              <a:buFontTx/>
              <a:buNone/>
              <a:defRPr/>
            </a:pPr>
            <a:r>
              <a:rPr lang="it-IT" altLang="it-IT" dirty="0"/>
              <a:t>«il disposto dell' articolo 12 pone </a:t>
            </a:r>
            <a:r>
              <a:rPr lang="it-IT" altLang="it-IT" b="1" dirty="0">
                <a:solidFill>
                  <a:srgbClr val="00B0F0"/>
                </a:solidFill>
              </a:rPr>
              <a:t>un divieto chiaro e incondizionato </a:t>
            </a:r>
            <a:r>
              <a:rPr lang="it-IT" altLang="it-IT" dirty="0"/>
              <a:t>che si concreta in un obbligo non già di fare, bensì di non fare».</a:t>
            </a:r>
          </a:p>
          <a:p>
            <a:endParaRPr lang="it-IT" dirty="0"/>
          </a:p>
        </p:txBody>
      </p:sp>
    </p:spTree>
    <p:extLst>
      <p:ext uri="{BB962C8B-B14F-4D97-AF65-F5344CB8AC3E}">
        <p14:creationId xmlns:p14="http://schemas.microsoft.com/office/powerpoint/2010/main" val="2426992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67F07-500C-2149-E253-706FC9773BDD}"/>
              </a:ext>
            </a:extLst>
          </p:cNvPr>
          <p:cNvSpPr>
            <a:spLocks noGrp="1"/>
          </p:cNvSpPr>
          <p:nvPr>
            <p:ph type="title"/>
          </p:nvPr>
        </p:nvSpPr>
        <p:spPr>
          <a:xfrm>
            <a:off x="914400" y="365125"/>
            <a:ext cx="10726738" cy="993775"/>
          </a:xfrm>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A081D346-3538-2795-F362-5E3E05E34733}"/>
              </a:ext>
            </a:extLst>
          </p:cNvPr>
          <p:cNvSpPr>
            <a:spLocks noGrp="1"/>
          </p:cNvSpPr>
          <p:nvPr>
            <p:ph idx="1"/>
          </p:nvPr>
        </p:nvSpPr>
        <p:spPr>
          <a:xfrm>
            <a:off x="914400" y="1553227"/>
            <a:ext cx="10439400" cy="4121063"/>
          </a:xfrm>
        </p:spPr>
        <p:txBody>
          <a:bodyPr>
            <a:normAutofit fontScale="85000" lnSpcReduction="20000"/>
          </a:bodyPr>
          <a:lstStyle/>
          <a:p>
            <a:pPr marL="0" indent="0">
              <a:buFontTx/>
              <a:buNone/>
            </a:pPr>
            <a:endParaRPr lang="it-IT" altLang="it-IT" dirty="0"/>
          </a:p>
          <a:p>
            <a:r>
              <a:rPr lang="it-IT" altLang="it-IT" sz="3600" dirty="0"/>
              <a:t>Nozione di </a:t>
            </a:r>
            <a:r>
              <a:rPr lang="it-IT" altLang="it-IT" sz="3600" b="1" dirty="0">
                <a:solidFill>
                  <a:srgbClr val="00B0F0"/>
                </a:solidFill>
              </a:rPr>
              <a:t>sufficiente chiarezza e precisione</a:t>
            </a:r>
            <a:r>
              <a:rPr lang="it-IT" altLang="it-IT" sz="3600" dirty="0"/>
              <a:t>:</a:t>
            </a:r>
          </a:p>
          <a:p>
            <a:r>
              <a:rPr lang="it-IT" altLang="it-IT" sz="3600" dirty="0"/>
              <a:t>formulazione della disposizione tale che il contenuto della stessa sia idoneo a determinare in termini puntuali gli elementi del rapporto diritto-obbligo pertinente;</a:t>
            </a:r>
          </a:p>
          <a:p>
            <a:r>
              <a:rPr lang="it-IT" altLang="it-IT" sz="3600" dirty="0"/>
              <a:t>La Corte di Giustizia nella sentenza </a:t>
            </a:r>
            <a:r>
              <a:rPr lang="it-IT" altLang="it-IT" sz="3600" i="1" dirty="0" err="1"/>
              <a:t>Francovich</a:t>
            </a:r>
            <a:r>
              <a:rPr lang="it-IT" altLang="it-IT" sz="3600" dirty="0"/>
              <a:t> del 1991 afferma che tale esame deve riguardare tre aspetti:</a:t>
            </a:r>
          </a:p>
          <a:p>
            <a:pPr>
              <a:buFont typeface="Courier New" panose="02070309020205020404" pitchFamily="49" charset="0"/>
              <a:buChar char="o"/>
            </a:pPr>
            <a:r>
              <a:rPr lang="it-IT" altLang="it-IT" sz="3600" dirty="0"/>
              <a:t>La determinazione dei </a:t>
            </a:r>
            <a:r>
              <a:rPr lang="it-IT" altLang="it-IT" sz="3600" b="1" dirty="0">
                <a:solidFill>
                  <a:srgbClr val="00B0F0"/>
                </a:solidFill>
              </a:rPr>
              <a:t>beneficiari</a:t>
            </a:r>
            <a:r>
              <a:rPr lang="it-IT" altLang="it-IT" sz="3600" dirty="0"/>
              <a:t>;</a:t>
            </a:r>
          </a:p>
          <a:p>
            <a:pPr>
              <a:buFont typeface="Courier New" panose="02070309020205020404" pitchFamily="49" charset="0"/>
              <a:buChar char="o"/>
            </a:pPr>
            <a:r>
              <a:rPr lang="it-IT" altLang="it-IT" sz="3600" dirty="0"/>
              <a:t>il </a:t>
            </a:r>
            <a:r>
              <a:rPr lang="it-IT" altLang="it-IT" sz="3600" b="1" dirty="0">
                <a:solidFill>
                  <a:srgbClr val="00B0F0"/>
                </a:solidFill>
              </a:rPr>
              <a:t>contenuto</a:t>
            </a:r>
            <a:r>
              <a:rPr lang="it-IT" altLang="it-IT" sz="3600" dirty="0"/>
              <a:t>;</a:t>
            </a:r>
          </a:p>
          <a:p>
            <a:pPr>
              <a:buFont typeface="Courier New" panose="02070309020205020404" pitchFamily="49" charset="0"/>
              <a:buChar char="o"/>
            </a:pPr>
            <a:r>
              <a:rPr lang="it-IT" altLang="it-IT" sz="3600" dirty="0"/>
              <a:t>e </a:t>
            </a:r>
            <a:r>
              <a:rPr lang="it-IT" altLang="it-IT" sz="3600" b="1" dirty="0">
                <a:solidFill>
                  <a:srgbClr val="00B0F0"/>
                </a:solidFill>
              </a:rPr>
              <a:t>l'identità del soggetto obbligato</a:t>
            </a:r>
            <a:r>
              <a:rPr lang="it-IT" altLang="it-IT" sz="3600" dirty="0"/>
              <a:t>.</a:t>
            </a:r>
          </a:p>
          <a:p>
            <a:endParaRPr lang="it-IT" dirty="0"/>
          </a:p>
        </p:txBody>
      </p:sp>
    </p:spTree>
    <p:extLst>
      <p:ext uri="{BB962C8B-B14F-4D97-AF65-F5344CB8AC3E}">
        <p14:creationId xmlns:p14="http://schemas.microsoft.com/office/powerpoint/2010/main" val="2956788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FA4FF-A945-A07C-7BAA-E6499EB2A915}"/>
              </a:ext>
            </a:extLst>
          </p:cNvPr>
          <p:cNvSpPr>
            <a:spLocks noGrp="1"/>
          </p:cNvSpPr>
          <p:nvPr>
            <p:ph type="title"/>
          </p:nvPr>
        </p:nvSpPr>
        <p:spPr>
          <a:xfrm>
            <a:off x="926926" y="365125"/>
            <a:ext cx="10714212" cy="993775"/>
          </a:xfrm>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ABB58368-A5D9-E6D3-EDEE-F8052D605C25}"/>
              </a:ext>
            </a:extLst>
          </p:cNvPr>
          <p:cNvSpPr>
            <a:spLocks noGrp="1"/>
          </p:cNvSpPr>
          <p:nvPr>
            <p:ph idx="1"/>
          </p:nvPr>
        </p:nvSpPr>
        <p:spPr>
          <a:xfrm>
            <a:off x="926926" y="1177448"/>
            <a:ext cx="10714212" cy="4699478"/>
          </a:xfrm>
        </p:spPr>
        <p:txBody>
          <a:bodyPr>
            <a:normAutofit fontScale="92500" lnSpcReduction="20000"/>
          </a:bodyPr>
          <a:lstStyle/>
          <a:p>
            <a:pPr marL="0" indent="0">
              <a:buFontTx/>
              <a:buNone/>
            </a:pPr>
            <a:endParaRPr lang="it-IT" altLang="it-IT" dirty="0"/>
          </a:p>
          <a:p>
            <a:r>
              <a:rPr lang="it-IT" altLang="it-IT" dirty="0"/>
              <a:t>Nozione di </a:t>
            </a:r>
            <a:r>
              <a:rPr lang="it-IT" altLang="it-IT" b="1" dirty="0" err="1">
                <a:solidFill>
                  <a:srgbClr val="00B0F0"/>
                </a:solidFill>
              </a:rPr>
              <a:t>i</a:t>
            </a:r>
            <a:r>
              <a:rPr lang="it-IT" altLang="it-IT" sz="2800" b="1" dirty="0" err="1">
                <a:solidFill>
                  <a:srgbClr val="00B0F0"/>
                </a:solidFill>
              </a:rPr>
              <a:t>ncondizionatezza</a:t>
            </a:r>
            <a:r>
              <a:rPr lang="it-IT" altLang="it-IT" sz="2800" b="1" dirty="0">
                <a:solidFill>
                  <a:srgbClr val="00B0F0"/>
                </a:solidFill>
              </a:rPr>
              <a:t>:</a:t>
            </a:r>
            <a:endParaRPr lang="it-IT" altLang="it-IT" sz="2800" dirty="0">
              <a:solidFill>
                <a:srgbClr val="00B0F0"/>
              </a:solidFill>
            </a:endParaRPr>
          </a:p>
          <a:p>
            <a:r>
              <a:rPr lang="it-IT" altLang="it-IT" sz="2800" dirty="0"/>
              <a:t>Idoneità della norma ad applicarsi direttamente, in mancanza di ulteriori interventi normativi dell’UE o degli Stati Membri e soprattutto senza lasciare alcun margine di discrezionalità a questi ultimi.</a:t>
            </a:r>
          </a:p>
          <a:p>
            <a:r>
              <a:rPr lang="it-IT" altLang="it-IT" dirty="0"/>
              <a:t>La Corte di Giustizia nella sentenza </a:t>
            </a:r>
            <a:r>
              <a:rPr lang="it-IT" altLang="it-IT" i="1" dirty="0" err="1"/>
              <a:t>L</a:t>
            </a:r>
            <a:r>
              <a:rPr lang="it-IT" altLang="it-IT" sz="3200" i="1" dirty="0" err="1"/>
              <a:t>utticke</a:t>
            </a:r>
            <a:r>
              <a:rPr lang="it-IT" altLang="it-IT" sz="3200" dirty="0"/>
              <a:t> del 1966 ha precisato che:</a:t>
            </a:r>
          </a:p>
          <a:p>
            <a:r>
              <a:rPr lang="it-IT" altLang="it-IT" dirty="0"/>
              <a:t> l’articolo 95, 1° comma sancisce un divieto di discriminazione costituente un </a:t>
            </a:r>
            <a:r>
              <a:rPr lang="it-IT" altLang="it-IT" b="1" dirty="0">
                <a:solidFill>
                  <a:srgbClr val="00B0F0"/>
                </a:solidFill>
              </a:rPr>
              <a:t>obbligo preciso ed incondizionato</a:t>
            </a:r>
            <a:r>
              <a:rPr lang="it-IT" altLang="it-IT" dirty="0"/>
              <a:t>;</a:t>
            </a:r>
          </a:p>
          <a:p>
            <a:r>
              <a:rPr lang="it-IT" altLang="it-IT" b="1" dirty="0">
                <a:solidFill>
                  <a:srgbClr val="0070C0"/>
                </a:solidFill>
              </a:rPr>
              <a:t> </a:t>
            </a:r>
            <a:r>
              <a:rPr lang="it-IT" altLang="it-IT" b="1" dirty="0">
                <a:solidFill>
                  <a:srgbClr val="00B0F0"/>
                </a:solidFill>
              </a:rPr>
              <a:t>tale obbligo non è soggetto </a:t>
            </a:r>
            <a:r>
              <a:rPr lang="it-IT" altLang="it-IT" dirty="0"/>
              <a:t>ad alcuna condizione </a:t>
            </a:r>
            <a:r>
              <a:rPr lang="it-IT" altLang="it-IT" b="1" dirty="0">
                <a:solidFill>
                  <a:srgbClr val="00B0F0"/>
                </a:solidFill>
              </a:rPr>
              <a:t>né subordinato</a:t>
            </a:r>
            <a:r>
              <a:rPr lang="it-IT" altLang="it-IT" dirty="0"/>
              <a:t>, sia per quanto riguarda la sua osservanza che i suoi effetti, </a:t>
            </a:r>
            <a:r>
              <a:rPr lang="it-IT" altLang="it-IT" b="1" dirty="0">
                <a:solidFill>
                  <a:srgbClr val="00B0F0"/>
                </a:solidFill>
              </a:rPr>
              <a:t>all’emanazione di alcun atto da parte delle istituzioni della Comunità o degli Stati membri.</a:t>
            </a:r>
          </a:p>
          <a:p>
            <a:pPr marL="0" indent="0">
              <a:buFontTx/>
              <a:buNone/>
            </a:pPr>
            <a:endParaRPr lang="it-IT" altLang="it-IT" sz="2800" dirty="0"/>
          </a:p>
          <a:p>
            <a:endParaRPr lang="it-IT" dirty="0"/>
          </a:p>
        </p:txBody>
      </p:sp>
    </p:spTree>
    <p:extLst>
      <p:ext uri="{BB962C8B-B14F-4D97-AF65-F5344CB8AC3E}">
        <p14:creationId xmlns:p14="http://schemas.microsoft.com/office/powerpoint/2010/main" val="3925169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AC8116-057C-4EBD-4E7E-8240497F65E8}"/>
              </a:ext>
            </a:extLst>
          </p:cNvPr>
          <p:cNvSpPr>
            <a:spLocks noGrp="1"/>
          </p:cNvSpPr>
          <p:nvPr>
            <p:ph type="title"/>
          </p:nvPr>
        </p:nvSpPr>
        <p:spPr>
          <a:xfrm>
            <a:off x="838200" y="365125"/>
            <a:ext cx="10515600" cy="674535"/>
          </a:xfrm>
        </p:spPr>
        <p:txBody>
          <a:bodyPr>
            <a:normAutofit/>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FA608775-6397-E4C5-CA04-800A3198D125}"/>
              </a:ext>
            </a:extLst>
          </p:cNvPr>
          <p:cNvSpPr>
            <a:spLocks noGrp="1"/>
          </p:cNvSpPr>
          <p:nvPr>
            <p:ph idx="1"/>
          </p:nvPr>
        </p:nvSpPr>
        <p:spPr>
          <a:xfrm>
            <a:off x="838200" y="1358900"/>
            <a:ext cx="10515600" cy="4818063"/>
          </a:xfrm>
        </p:spPr>
        <p:txBody>
          <a:bodyPr>
            <a:normAutofit lnSpcReduction="10000"/>
          </a:bodyPr>
          <a:lstStyle/>
          <a:p>
            <a:pPr marL="0" indent="0">
              <a:buFontTx/>
              <a:buNone/>
            </a:pPr>
            <a:r>
              <a:rPr lang="it-IT" altLang="it-IT" sz="2800" dirty="0"/>
              <a:t>Efficacia diretta </a:t>
            </a:r>
            <a:r>
              <a:rPr lang="it-IT" altLang="it-IT" sz="2800" b="1" dirty="0">
                <a:solidFill>
                  <a:srgbClr val="00B0F0"/>
                </a:solidFill>
              </a:rPr>
              <a:t>verticale:</a:t>
            </a:r>
            <a:endParaRPr lang="it-IT" altLang="it-IT" b="1" dirty="0">
              <a:solidFill>
                <a:srgbClr val="00B0F0"/>
              </a:solidFill>
            </a:endParaRPr>
          </a:p>
          <a:p>
            <a:r>
              <a:rPr lang="it-IT" altLang="it-IT" sz="2800" dirty="0"/>
              <a:t>È la capacità della norma UE di essere invocata dinanzi ai giudici nazionali in un rapporto tra SM e individuo.</a:t>
            </a:r>
          </a:p>
          <a:p>
            <a:pPr marL="0" indent="0">
              <a:buNone/>
            </a:pPr>
            <a:r>
              <a:rPr lang="it-IT" altLang="it-IT" sz="2800" dirty="0"/>
              <a:t>Efficacia diretta </a:t>
            </a:r>
            <a:r>
              <a:rPr lang="it-IT" altLang="it-IT" sz="2800" b="1" dirty="0">
                <a:solidFill>
                  <a:srgbClr val="00B0F0"/>
                </a:solidFill>
              </a:rPr>
              <a:t>orizzontale</a:t>
            </a:r>
            <a:r>
              <a:rPr lang="it-IT" altLang="it-IT" sz="2800" dirty="0">
                <a:solidFill>
                  <a:srgbClr val="00B0F0"/>
                </a:solidFill>
              </a:rPr>
              <a:t>:</a:t>
            </a:r>
          </a:p>
          <a:p>
            <a:r>
              <a:rPr lang="it-IT" altLang="it-IT" sz="2800" dirty="0"/>
              <a:t>È la capacità della norma UE di essere invocata dinanzi ai giudici nazionali in un rapporto tra individui privati.</a:t>
            </a:r>
          </a:p>
          <a:p>
            <a:pPr marL="0" indent="0">
              <a:buFontTx/>
              <a:buNone/>
              <a:defRPr/>
            </a:pPr>
            <a:r>
              <a:rPr lang="it-IT" altLang="it-IT" b="1" dirty="0">
                <a:solidFill>
                  <a:srgbClr val="00B0F0"/>
                </a:solidFill>
              </a:rPr>
              <a:t>Quali sono le c</a:t>
            </a:r>
            <a:r>
              <a:rPr lang="it-IT" altLang="it-IT" sz="2800" b="1" dirty="0">
                <a:solidFill>
                  <a:srgbClr val="00B0F0"/>
                </a:solidFill>
              </a:rPr>
              <a:t>onseguenze dell’efficacia diretta?</a:t>
            </a:r>
          </a:p>
          <a:p>
            <a:pPr>
              <a:defRPr/>
            </a:pPr>
            <a:r>
              <a:rPr lang="it-IT" altLang="it-IT" sz="2800" dirty="0"/>
              <a:t>La norma UE direttamente efficace si sostituisce alla norma nazionale </a:t>
            </a:r>
            <a:r>
              <a:rPr lang="it-IT" altLang="it-IT" sz="2800" b="1" i="1" dirty="0">
                <a:solidFill>
                  <a:srgbClr val="00B0F0"/>
                </a:solidFill>
              </a:rPr>
              <a:t>(Effetto di sostituzione);</a:t>
            </a:r>
            <a:endParaRPr lang="it-IT" altLang="it-IT" sz="2800" dirty="0">
              <a:solidFill>
                <a:srgbClr val="00B0F0"/>
              </a:solidFill>
            </a:endParaRPr>
          </a:p>
          <a:p>
            <a:pPr>
              <a:defRPr/>
            </a:pPr>
            <a:r>
              <a:rPr lang="it-IT" altLang="it-IT" dirty="0"/>
              <a:t>L</a:t>
            </a:r>
            <a:r>
              <a:rPr lang="it-IT" altLang="it-IT" sz="2800" dirty="0"/>
              <a:t>a norma UE direttamente efficace impedisce l’applicazione di determinate norme nazionali </a:t>
            </a:r>
            <a:r>
              <a:rPr lang="it-IT" altLang="it-IT" sz="2800" b="1" i="1" dirty="0">
                <a:solidFill>
                  <a:srgbClr val="00B0F0"/>
                </a:solidFill>
              </a:rPr>
              <a:t>(Effetto di opposizione</a:t>
            </a:r>
            <a:r>
              <a:rPr lang="it-IT" altLang="it-IT" b="1" i="1" dirty="0">
                <a:solidFill>
                  <a:srgbClr val="00B0F0"/>
                </a:solidFill>
              </a:rPr>
              <a:t>)</a:t>
            </a:r>
            <a:endParaRPr lang="it-IT" altLang="it-IT" sz="2800" b="1" dirty="0">
              <a:solidFill>
                <a:srgbClr val="00B0F0"/>
              </a:solidFill>
            </a:endParaRPr>
          </a:p>
          <a:p>
            <a:endParaRPr lang="it-IT" dirty="0"/>
          </a:p>
        </p:txBody>
      </p:sp>
    </p:spTree>
    <p:extLst>
      <p:ext uri="{BB962C8B-B14F-4D97-AF65-F5344CB8AC3E}">
        <p14:creationId xmlns:p14="http://schemas.microsoft.com/office/powerpoint/2010/main" val="2086216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457560-F802-0101-EE62-DE6A7C409BC4}"/>
              </a:ext>
            </a:extLst>
          </p:cNvPr>
          <p:cNvSpPr>
            <a:spLocks noGrp="1"/>
          </p:cNvSpPr>
          <p:nvPr>
            <p:ph type="title"/>
          </p:nvPr>
        </p:nvSpPr>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23DE7AF7-B487-0FF3-07B6-C8E46BDB85EF}"/>
              </a:ext>
            </a:extLst>
          </p:cNvPr>
          <p:cNvSpPr>
            <a:spLocks noGrp="1"/>
          </p:cNvSpPr>
          <p:nvPr>
            <p:ph idx="1"/>
          </p:nvPr>
        </p:nvSpPr>
        <p:spPr/>
        <p:txBody>
          <a:bodyPr>
            <a:normAutofit/>
          </a:bodyPr>
          <a:lstStyle/>
          <a:p>
            <a:r>
              <a:rPr lang="it-IT" dirty="0"/>
              <a:t>Effetti diretti verticali inversi (vale a dire a danno dei privati):</a:t>
            </a:r>
          </a:p>
          <a:p>
            <a:r>
              <a:rPr lang="it-IT" dirty="0"/>
              <a:t>Art. 325 TFUE e sentenza </a:t>
            </a:r>
            <a:r>
              <a:rPr lang="it-IT" i="1" dirty="0">
                <a:solidFill>
                  <a:srgbClr val="00B0F0"/>
                </a:solidFill>
              </a:rPr>
              <a:t>Taricco</a:t>
            </a:r>
            <a:r>
              <a:rPr lang="it-IT" dirty="0"/>
              <a:t>, causa C-105/14, dell’8 settembre 2015</a:t>
            </a:r>
          </a:p>
          <a:p>
            <a:r>
              <a:rPr lang="it-IT" dirty="0"/>
              <a:t>Criticità della sentenza: </a:t>
            </a:r>
          </a:p>
          <a:p>
            <a:r>
              <a:rPr lang="it-IT" dirty="0"/>
              <a:t>La CGE ha richiesto ai giudici italiani di disapplicare le regole interne sulla prescrizione dei reati, nella misura in cui non consentono un serio contrasto ai diffusi fenomeni di elusione del pagamento dell’IVA, a danno dell’interesse finanziario UE</a:t>
            </a:r>
          </a:p>
        </p:txBody>
      </p:sp>
    </p:spTree>
    <p:extLst>
      <p:ext uri="{BB962C8B-B14F-4D97-AF65-F5344CB8AC3E}">
        <p14:creationId xmlns:p14="http://schemas.microsoft.com/office/powerpoint/2010/main" val="367278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CA8B99-D6E9-5CAE-088D-0980D9B7788E}"/>
              </a:ext>
            </a:extLst>
          </p:cNvPr>
          <p:cNvSpPr>
            <a:spLocks noGrp="1"/>
          </p:cNvSpPr>
          <p:nvPr>
            <p:ph type="title"/>
          </p:nvPr>
        </p:nvSpPr>
        <p:spPr>
          <a:xfrm>
            <a:off x="739034" y="365125"/>
            <a:ext cx="10902103" cy="993775"/>
          </a:xfrm>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EDEACFF3-ED18-ABF3-50F0-7CEBD2A3C2E1}"/>
              </a:ext>
            </a:extLst>
          </p:cNvPr>
          <p:cNvSpPr>
            <a:spLocks noGrp="1"/>
          </p:cNvSpPr>
          <p:nvPr>
            <p:ph idx="1"/>
          </p:nvPr>
        </p:nvSpPr>
        <p:spPr>
          <a:xfrm>
            <a:off x="739036" y="1536970"/>
            <a:ext cx="10902102" cy="4339955"/>
          </a:xfrm>
        </p:spPr>
        <p:txBody>
          <a:bodyPr>
            <a:normAutofit/>
          </a:bodyPr>
          <a:lstStyle/>
          <a:p>
            <a:endParaRPr lang="it-IT" dirty="0">
              <a:solidFill>
                <a:schemeClr val="bg1">
                  <a:lumMod val="50000"/>
                </a:schemeClr>
              </a:solidFill>
            </a:endParaRPr>
          </a:p>
          <a:p>
            <a:r>
              <a:rPr lang="it-IT" dirty="0">
                <a:solidFill>
                  <a:schemeClr val="bg1">
                    <a:lumMod val="50000"/>
                  </a:schemeClr>
                </a:solidFill>
              </a:rPr>
              <a:t>Sentenza </a:t>
            </a:r>
            <a:r>
              <a:rPr lang="it-IT" i="1" dirty="0">
                <a:solidFill>
                  <a:srgbClr val="00B0F0"/>
                </a:solidFill>
              </a:rPr>
              <a:t>M.A.S. e M.B. </a:t>
            </a:r>
            <a:r>
              <a:rPr lang="it-IT" dirty="0"/>
              <a:t>(c.d. Taricco bis), C-42/17, 5 dicembre 2017:</a:t>
            </a:r>
          </a:p>
          <a:p>
            <a:r>
              <a:rPr lang="it-IT" dirty="0">
                <a:solidFill>
                  <a:schemeClr val="bg1">
                    <a:lumMod val="50000"/>
                  </a:schemeClr>
                </a:solidFill>
              </a:rPr>
              <a:t>Su ordinanza di rinvio pregiudiziale da parte della Corte costituzionale italiana, la CGE si esprime in questo senso:</a:t>
            </a:r>
          </a:p>
          <a:p>
            <a:pPr algn="just"/>
            <a:r>
              <a:rPr lang="it-IT" dirty="0">
                <a:solidFill>
                  <a:schemeClr val="bg1">
                    <a:lumMod val="50000"/>
                  </a:schemeClr>
                </a:solidFill>
              </a:rPr>
              <a:t>La CGE ha ribadito l’idoneità dell’art. 325, </a:t>
            </a:r>
            <a:r>
              <a:rPr lang="it-IT" dirty="0" err="1">
                <a:solidFill>
                  <a:schemeClr val="bg1">
                    <a:lumMod val="50000"/>
                  </a:schemeClr>
                </a:solidFill>
              </a:rPr>
              <a:t>parr</a:t>
            </a:r>
            <a:r>
              <a:rPr lang="it-IT" dirty="0">
                <a:solidFill>
                  <a:schemeClr val="bg1">
                    <a:lumMod val="50000"/>
                  </a:schemeClr>
                </a:solidFill>
              </a:rPr>
              <a:t>. 1 e 2, TFUE della norma a produrre effetti diretti, atteso che essa pone a carico degli Stati membri obblighi di risultato precisi, nonché incondizionati sul piano dell’applicazione del disposto precettivo.</a:t>
            </a:r>
          </a:p>
          <a:p>
            <a:pPr marL="0" indent="0">
              <a:buNone/>
            </a:pPr>
            <a:endParaRPr lang="it-IT" dirty="0"/>
          </a:p>
        </p:txBody>
      </p:sp>
    </p:spTree>
    <p:extLst>
      <p:ext uri="{BB962C8B-B14F-4D97-AF65-F5344CB8AC3E}">
        <p14:creationId xmlns:p14="http://schemas.microsoft.com/office/powerpoint/2010/main" val="2132310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E9E01-95EF-6E1D-56A8-DEA6D003E402}"/>
              </a:ext>
            </a:extLst>
          </p:cNvPr>
          <p:cNvSpPr>
            <a:spLocks noGrp="1"/>
          </p:cNvSpPr>
          <p:nvPr>
            <p:ph type="title"/>
          </p:nvPr>
        </p:nvSpPr>
        <p:spPr>
          <a:xfrm>
            <a:off x="814192" y="365125"/>
            <a:ext cx="10826946" cy="993775"/>
          </a:xfrm>
        </p:spPr>
        <p:txBody>
          <a:bodyPr/>
          <a:lstStyle/>
          <a:p>
            <a:r>
              <a:rPr 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05D5FCB7-2711-146D-2326-8CE6F6532482}"/>
              </a:ext>
            </a:extLst>
          </p:cNvPr>
          <p:cNvSpPr>
            <a:spLocks noGrp="1"/>
          </p:cNvSpPr>
          <p:nvPr>
            <p:ph idx="1"/>
          </p:nvPr>
        </p:nvSpPr>
        <p:spPr>
          <a:xfrm>
            <a:off x="814192" y="1536970"/>
            <a:ext cx="10826946" cy="4339955"/>
          </a:xfrm>
        </p:spPr>
        <p:txBody>
          <a:bodyPr>
            <a:normAutofit fontScale="92500" lnSpcReduction="10000"/>
          </a:bodyPr>
          <a:lstStyle/>
          <a:p>
            <a:r>
              <a:rPr lang="it-IT" dirty="0">
                <a:solidFill>
                  <a:schemeClr val="bg1">
                    <a:lumMod val="50000"/>
                  </a:schemeClr>
                </a:solidFill>
              </a:rPr>
              <a:t>Sentenza</a:t>
            </a:r>
            <a:r>
              <a:rPr lang="it-IT" dirty="0"/>
              <a:t> </a:t>
            </a:r>
            <a:r>
              <a:rPr lang="it-IT" i="1" dirty="0">
                <a:solidFill>
                  <a:srgbClr val="00B0F0"/>
                </a:solidFill>
              </a:rPr>
              <a:t>M.A.S. e M.B. </a:t>
            </a:r>
            <a:r>
              <a:rPr lang="it-IT" dirty="0">
                <a:solidFill>
                  <a:schemeClr val="bg1">
                    <a:lumMod val="50000"/>
                  </a:schemeClr>
                </a:solidFill>
              </a:rPr>
              <a:t>(c.d. Taricco bis), C-42/17, 5 dicembre 2017, punto 62:</a:t>
            </a:r>
          </a:p>
          <a:p>
            <a:r>
              <a:rPr lang="it-IT" dirty="0">
                <a:solidFill>
                  <a:schemeClr val="bg1">
                    <a:lumMod val="50000"/>
                  </a:schemeClr>
                </a:solidFill>
              </a:rPr>
              <a:t>La Corte ha precisato anche: </a:t>
            </a:r>
          </a:p>
          <a:p>
            <a:pPr algn="just"/>
            <a:r>
              <a:rPr lang="it-IT" dirty="0">
                <a:solidFill>
                  <a:schemeClr val="bg1">
                    <a:lumMod val="50000"/>
                  </a:schemeClr>
                </a:solidFill>
              </a:rPr>
              <a:t>«L</a:t>
            </a:r>
            <a:r>
              <a:rPr lang="it-IT" b="0" i="0" u="none" strike="noStrike" dirty="0">
                <a:solidFill>
                  <a:schemeClr val="bg1">
                    <a:lumMod val="50000"/>
                  </a:schemeClr>
                </a:solidFill>
                <a:effectLst/>
              </a:rPr>
              <a:t>’art. 325, par. 1 e 2, TFUE dev’essere interpretato nel senso che esso impone al giudice nazionale di disapplicare, nell’ambito di un procedimento penale riguardante reati in materia di IVA, disposizioni interne sulla prescrizione, </a:t>
            </a:r>
          </a:p>
          <a:p>
            <a:pPr algn="just"/>
            <a:r>
              <a:rPr lang="it-IT" b="0" i="0" u="none" strike="noStrike" dirty="0">
                <a:solidFill>
                  <a:schemeClr val="bg1">
                    <a:lumMod val="50000"/>
                  </a:schemeClr>
                </a:solidFill>
                <a:effectLst/>
              </a:rPr>
              <a:t>[…] a meno che una disapplicazione siffatta comporti una violazione del principio di legalità dei reati e delle pene a causa dell’insufficiente determinatezza della legge applicabile, o dell’applicazione retroattiva di una normativa che impone un regime di punibilità più severo di quello vigente al momento della commissione del reato»</a:t>
            </a:r>
            <a:endParaRPr lang="it-IT" dirty="0">
              <a:solidFill>
                <a:schemeClr val="bg1">
                  <a:lumMod val="50000"/>
                </a:schemeClr>
              </a:solidFill>
            </a:endParaRPr>
          </a:p>
        </p:txBody>
      </p:sp>
    </p:spTree>
    <p:extLst>
      <p:ext uri="{BB962C8B-B14F-4D97-AF65-F5344CB8AC3E}">
        <p14:creationId xmlns:p14="http://schemas.microsoft.com/office/powerpoint/2010/main" val="3395800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6146A8-61A0-79F4-7F2D-0C766B8E5D85}"/>
              </a:ext>
            </a:extLst>
          </p:cNvPr>
          <p:cNvSpPr>
            <a:spLocks noGrp="1"/>
          </p:cNvSpPr>
          <p:nvPr>
            <p:ph type="title"/>
          </p:nvPr>
        </p:nvSpPr>
        <p:spPr>
          <a:xfrm>
            <a:off x="838200" y="365125"/>
            <a:ext cx="10802938" cy="993775"/>
          </a:xfrm>
        </p:spPr>
        <p:txBody>
          <a:bodyPr/>
          <a:lstStyle/>
          <a:p>
            <a:r>
              <a:rPr lang="it-IT" alt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25520D6C-AC1A-09D3-1909-5366346B3D80}"/>
              </a:ext>
            </a:extLst>
          </p:cNvPr>
          <p:cNvSpPr>
            <a:spLocks noGrp="1"/>
          </p:cNvSpPr>
          <p:nvPr>
            <p:ph idx="1"/>
          </p:nvPr>
        </p:nvSpPr>
        <p:spPr>
          <a:xfrm>
            <a:off x="838200" y="1653437"/>
            <a:ext cx="10515600" cy="4523526"/>
          </a:xfrm>
        </p:spPr>
        <p:txBody>
          <a:bodyPr>
            <a:normAutofit/>
          </a:bodyPr>
          <a:lstStyle/>
          <a:p>
            <a:r>
              <a:rPr lang="it-IT" sz="2600" dirty="0">
                <a:solidFill>
                  <a:schemeClr val="bg1">
                    <a:lumMod val="50000"/>
                  </a:schemeClr>
                </a:solidFill>
                <a:latin typeface="Calibri" panose="020F0502020204030204" pitchFamily="34" charset="0"/>
              </a:rPr>
              <a:t>Efficacia diretta del diritto primario: </a:t>
            </a:r>
          </a:p>
          <a:p>
            <a:pPr algn="just"/>
            <a:r>
              <a:rPr lang="it-IT" sz="2600" b="1" i="1" dirty="0">
                <a:solidFill>
                  <a:srgbClr val="00B0F0"/>
                </a:solidFill>
                <a:latin typeface="Calibri" panose="020F0502020204030204" pitchFamily="34" charset="0"/>
              </a:rPr>
              <a:t>Le norme die Trattati hanno efficacia diretta quando sono sufficiente chiare e precise ed incondizionate</a:t>
            </a:r>
            <a:r>
              <a:rPr lang="it-IT" sz="2600" dirty="0">
                <a:solidFill>
                  <a:srgbClr val="000000"/>
                </a:solidFill>
                <a:latin typeface="Calibri" panose="020F0502020204030204" pitchFamily="34" charset="0"/>
              </a:rPr>
              <a:t>;</a:t>
            </a:r>
          </a:p>
          <a:p>
            <a:pPr fontAlgn="base"/>
            <a:r>
              <a:rPr lang="it-IT" sz="2600" b="0" i="0" u="none" strike="noStrike" dirty="0">
                <a:solidFill>
                  <a:schemeClr val="bg1">
                    <a:lumMod val="50000"/>
                  </a:schemeClr>
                </a:solidFill>
                <a:effectLst/>
                <a:latin typeface="Calibri" panose="020F0502020204030204" pitchFamily="34" charset="0"/>
              </a:rPr>
              <a:t>Es. CGUE, sentenza </a:t>
            </a:r>
            <a:r>
              <a:rPr lang="it-IT" sz="2600" b="0" i="1" u="none" strike="noStrike" dirty="0" err="1">
                <a:solidFill>
                  <a:schemeClr val="bg1">
                    <a:lumMod val="50000"/>
                  </a:schemeClr>
                </a:solidFill>
                <a:effectLst/>
                <a:latin typeface="Calibri" panose="020F0502020204030204" pitchFamily="34" charset="0"/>
              </a:rPr>
              <a:t>Defrenne</a:t>
            </a:r>
            <a:r>
              <a:rPr lang="it-IT" sz="2600" b="0" i="1" u="none" strike="noStrike" dirty="0">
                <a:solidFill>
                  <a:schemeClr val="bg1">
                    <a:lumMod val="50000"/>
                  </a:schemeClr>
                </a:solidFill>
                <a:effectLst/>
                <a:latin typeface="Calibri" panose="020F0502020204030204" pitchFamily="34" charset="0"/>
              </a:rPr>
              <a:t> </a:t>
            </a:r>
            <a:r>
              <a:rPr lang="it-IT" sz="2600" b="0" i="0" u="none" strike="noStrike" dirty="0">
                <a:solidFill>
                  <a:schemeClr val="bg1">
                    <a:lumMod val="50000"/>
                  </a:schemeClr>
                </a:solidFill>
                <a:effectLst/>
                <a:latin typeface="Calibri" panose="020F0502020204030204" pitchFamily="34" charset="0"/>
              </a:rPr>
              <a:t>(1976):</a:t>
            </a:r>
            <a:r>
              <a:rPr lang="en-US" sz="2600" b="0" i="0" u="none" strike="noStrike" dirty="0">
                <a:solidFill>
                  <a:schemeClr val="bg1">
                    <a:lumMod val="50000"/>
                  </a:schemeClr>
                </a:solidFill>
                <a:effectLst/>
                <a:latin typeface="Calibri" panose="020F0502020204030204" pitchFamily="34" charset="0"/>
              </a:rPr>
              <a:t>​</a:t>
            </a:r>
            <a:endParaRPr lang="en-US" sz="2600" b="0" i="0" u="none" strike="noStrike" dirty="0">
              <a:solidFill>
                <a:schemeClr val="bg1">
                  <a:lumMod val="50000"/>
                </a:schemeClr>
              </a:solidFill>
              <a:effectLst/>
              <a:latin typeface="Segoe UI" panose="020B0502040204020203" pitchFamily="34" charset="0"/>
            </a:endParaRPr>
          </a:p>
          <a:p>
            <a:pPr algn="just" rtl="0" fontAlgn="base"/>
            <a:r>
              <a:rPr lang="it-IT" sz="2600" b="0" i="0" u="none" strike="noStrike" dirty="0">
                <a:solidFill>
                  <a:schemeClr val="bg1">
                    <a:lumMod val="50000"/>
                  </a:schemeClr>
                </a:solidFill>
                <a:effectLst/>
                <a:latin typeface="Calibri" panose="020F0502020204030204" pitchFamily="34" charset="0"/>
              </a:rPr>
              <a:t>«il principio della parità di retribuzione, di cui all’art. 119 TCE, può essere fatto valere dinanzi ai giudici nazionali e questi devono garantire la tutela dei diritti che detta disposizione attribuisce ai singoli».</a:t>
            </a:r>
            <a:endParaRPr lang="en-US" sz="2600" b="0" i="0" u="none" strike="noStrike" dirty="0">
              <a:solidFill>
                <a:schemeClr val="bg1">
                  <a:lumMod val="50000"/>
                </a:schemeClr>
              </a:solidFill>
              <a:effectLst/>
              <a:latin typeface="Segoe UI" panose="020B0502040204020203" pitchFamily="34" charset="0"/>
            </a:endParaRPr>
          </a:p>
          <a:p>
            <a:endParaRPr lang="it-IT" dirty="0"/>
          </a:p>
        </p:txBody>
      </p:sp>
    </p:spTree>
    <p:extLst>
      <p:ext uri="{BB962C8B-B14F-4D97-AF65-F5344CB8AC3E}">
        <p14:creationId xmlns:p14="http://schemas.microsoft.com/office/powerpoint/2010/main" val="4164367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fontScale="90000"/>
          </a:bodyPr>
          <a:lstStyle/>
          <a:p>
            <a:r>
              <a:rPr lang="it-IT" dirty="0">
                <a:solidFill>
                  <a:srgbClr val="00B0F0"/>
                </a:solidFill>
              </a:rPr>
              <a:t>Fonti di diritto derivato: regolamenti, direttive e decisioni UE</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19</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283A25-39E1-5B53-3AB2-5F6444E66B6D}"/>
              </a:ext>
            </a:extLst>
          </p:cNvPr>
          <p:cNvSpPr>
            <a:spLocks noGrp="1"/>
          </p:cNvSpPr>
          <p:nvPr>
            <p:ph type="title"/>
          </p:nvPr>
        </p:nvSpPr>
        <p:spPr>
          <a:xfrm>
            <a:off x="838200" y="365126"/>
            <a:ext cx="10515600" cy="799796"/>
          </a:xfrm>
        </p:spPr>
        <p:txBody>
          <a:bodyPr/>
          <a:lstStyle/>
          <a:p>
            <a:r>
              <a:rPr lang="it-IT" alt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AC720D20-D88D-658E-7827-8E8ACA709EED}"/>
              </a:ext>
            </a:extLst>
          </p:cNvPr>
          <p:cNvSpPr>
            <a:spLocks noGrp="1"/>
          </p:cNvSpPr>
          <p:nvPr>
            <p:ph idx="1"/>
          </p:nvPr>
        </p:nvSpPr>
        <p:spPr>
          <a:xfrm>
            <a:off x="838200" y="1365337"/>
            <a:ext cx="10515600" cy="4811626"/>
          </a:xfrm>
        </p:spPr>
        <p:txBody>
          <a:bodyPr>
            <a:normAutofit fontScale="92500" lnSpcReduction="10000"/>
          </a:bodyPr>
          <a:lstStyle/>
          <a:p>
            <a:endParaRPr lang="it-IT" altLang="it-IT" dirty="0"/>
          </a:p>
          <a:p>
            <a:r>
              <a:rPr lang="it-IT" altLang="it-IT" dirty="0"/>
              <a:t>Efficacia diretta delle norme della </a:t>
            </a:r>
            <a:r>
              <a:rPr lang="it-IT" altLang="it-IT" sz="2800" b="1" i="1" dirty="0">
                <a:solidFill>
                  <a:srgbClr val="00B0F0"/>
                </a:solidFill>
              </a:rPr>
              <a:t>Carta dei diritti fondamentali </a:t>
            </a:r>
            <a:r>
              <a:rPr lang="it-IT" b="1" i="1" dirty="0">
                <a:solidFill>
                  <a:srgbClr val="00B0F0"/>
                </a:solidFill>
                <a:latin typeface="Calibri" panose="020F0502020204030204" pitchFamily="34" charset="0"/>
              </a:rPr>
              <a:t>quando sono sufficiente chiare e precise ed incondizionate</a:t>
            </a:r>
            <a:endParaRPr lang="it-IT" altLang="it-IT" sz="2800" dirty="0">
              <a:solidFill>
                <a:srgbClr val="00B0F0"/>
              </a:solidFill>
            </a:endParaRPr>
          </a:p>
          <a:p>
            <a:r>
              <a:rPr lang="it-IT" altLang="it-IT" sz="2800" dirty="0"/>
              <a:t>CGUE, sentenza </a:t>
            </a:r>
            <a:r>
              <a:rPr lang="it-IT" altLang="it-IT" sz="2800" i="1" dirty="0" err="1"/>
              <a:t>Egenberger</a:t>
            </a:r>
            <a:r>
              <a:rPr lang="it-IT" altLang="it-IT" sz="2800" dirty="0"/>
              <a:t> (2018):</a:t>
            </a:r>
          </a:p>
          <a:p>
            <a:r>
              <a:rPr lang="it-IT" altLang="it-IT" sz="2800" dirty="0"/>
              <a:t>«Il divieto di ogni discriminazione fondata sulla religione o le convinzioni personali … è di per sé sufficiente a conferire ai singoli un diritto invocabile in quanto tale».</a:t>
            </a:r>
          </a:p>
          <a:p>
            <a:r>
              <a:rPr lang="it-IT" altLang="it-IT" dirty="0"/>
              <a:t>Efficacia diretta dei </a:t>
            </a:r>
            <a:r>
              <a:rPr lang="it-IT" altLang="it-IT" b="1" i="1" dirty="0">
                <a:solidFill>
                  <a:srgbClr val="00B0F0"/>
                </a:solidFill>
              </a:rPr>
              <a:t>principi generali </a:t>
            </a:r>
            <a:r>
              <a:rPr lang="it-IT" altLang="it-IT" dirty="0"/>
              <a:t>di diritto UE.</a:t>
            </a:r>
          </a:p>
          <a:p>
            <a:r>
              <a:rPr lang="it-IT" altLang="it-IT" dirty="0"/>
              <a:t>CGUE, sentenza </a:t>
            </a:r>
            <a:r>
              <a:rPr lang="it-IT" altLang="it-IT" i="1" dirty="0" err="1"/>
              <a:t>Dansk</a:t>
            </a:r>
            <a:r>
              <a:rPr lang="it-IT" altLang="it-IT" i="1" dirty="0"/>
              <a:t> Industri </a:t>
            </a:r>
            <a:r>
              <a:rPr lang="it-IT" altLang="it-IT" dirty="0"/>
              <a:t>(2016):</a:t>
            </a:r>
          </a:p>
          <a:p>
            <a:r>
              <a:rPr lang="it-IT" altLang="it-IT" dirty="0"/>
              <a:t>«il principio generale della non discriminazione in ragione dell’età… deve essere interpretato nel senso che esso osta, anche in una controversia tra privati, a una normativa nazionale…».</a:t>
            </a:r>
          </a:p>
          <a:p>
            <a:endParaRPr lang="it-IT" dirty="0"/>
          </a:p>
        </p:txBody>
      </p:sp>
    </p:spTree>
    <p:extLst>
      <p:ext uri="{BB962C8B-B14F-4D97-AF65-F5344CB8AC3E}">
        <p14:creationId xmlns:p14="http://schemas.microsoft.com/office/powerpoint/2010/main" val="3172371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230FB2-E8CE-CF32-2A84-4AE47FCD26B7}"/>
              </a:ext>
            </a:extLst>
          </p:cNvPr>
          <p:cNvSpPr>
            <a:spLocks noGrp="1"/>
          </p:cNvSpPr>
          <p:nvPr>
            <p:ph type="title"/>
          </p:nvPr>
        </p:nvSpPr>
        <p:spPr>
          <a:xfrm>
            <a:off x="1089764" y="365125"/>
            <a:ext cx="10551374" cy="993775"/>
          </a:xfrm>
        </p:spPr>
        <p:txBody>
          <a:bodyPr/>
          <a:lstStyle/>
          <a:p>
            <a:r>
              <a:rPr lang="it-IT" alt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D03F8FC3-0E38-F7FC-6CF8-D4787C71FA58}"/>
              </a:ext>
            </a:extLst>
          </p:cNvPr>
          <p:cNvSpPr>
            <a:spLocks noGrp="1"/>
          </p:cNvSpPr>
          <p:nvPr>
            <p:ph idx="1"/>
          </p:nvPr>
        </p:nvSpPr>
        <p:spPr>
          <a:xfrm>
            <a:off x="1002082" y="1536970"/>
            <a:ext cx="10639056" cy="4339955"/>
          </a:xfrm>
        </p:spPr>
        <p:txBody>
          <a:bodyPr/>
          <a:lstStyle/>
          <a:p>
            <a:r>
              <a:rPr lang="it-IT" altLang="it-IT" dirty="0"/>
              <a:t>Efficacia diretta degli accordi internazionali:</a:t>
            </a:r>
          </a:p>
          <a:p>
            <a:r>
              <a:rPr lang="it-IT" altLang="it-IT" sz="2800" dirty="0"/>
              <a:t>CGUE, sentenza </a:t>
            </a:r>
            <a:r>
              <a:rPr lang="it-IT" altLang="it-IT" sz="2800" i="1" dirty="0" err="1"/>
              <a:t>Simutenkov</a:t>
            </a:r>
            <a:r>
              <a:rPr lang="it-IT" altLang="it-IT" sz="2800" i="1" dirty="0"/>
              <a:t> </a:t>
            </a:r>
            <a:r>
              <a:rPr lang="it-IT" altLang="it-IT" sz="2800" dirty="0"/>
              <a:t>(2005):</a:t>
            </a:r>
          </a:p>
          <a:p>
            <a:r>
              <a:rPr lang="it-IT" altLang="it-IT" sz="2800" dirty="0"/>
              <a:t>«una disposizione di un accordo concluso con paesi terzi dev’essere considerata direttamente applicabile </a:t>
            </a:r>
            <a:r>
              <a:rPr lang="it-IT" altLang="it-IT" sz="2800" dirty="0">
                <a:solidFill>
                  <a:srgbClr val="00B0F0"/>
                </a:solidFill>
              </a:rPr>
              <a:t>quando</a:t>
            </a:r>
            <a:r>
              <a:rPr lang="it-IT" altLang="it-IT" sz="2800" dirty="0"/>
              <a:t>, avuto riguardo alla sua lettera, nonché all’oggetto e alla natura dell’accordo, </a:t>
            </a:r>
            <a:r>
              <a:rPr lang="it-IT" altLang="it-IT" sz="2800" dirty="0">
                <a:solidFill>
                  <a:srgbClr val="00B0F0"/>
                </a:solidFill>
              </a:rPr>
              <a:t>stabilisce un obbligo chiaro e preciso che non è subordinato</a:t>
            </a:r>
            <a:r>
              <a:rPr lang="it-IT" altLang="it-IT" dirty="0">
                <a:solidFill>
                  <a:srgbClr val="00B0F0"/>
                </a:solidFill>
              </a:rPr>
              <a:t> </a:t>
            </a:r>
            <a:r>
              <a:rPr lang="it-IT" altLang="it-IT" sz="2800" dirty="0">
                <a:solidFill>
                  <a:srgbClr val="00B0F0"/>
                </a:solidFill>
              </a:rPr>
              <a:t>all’intervento di alcun atto ulteriore</a:t>
            </a:r>
            <a:r>
              <a:rPr lang="it-IT" altLang="it-IT" sz="2800" dirty="0"/>
              <a:t>».</a:t>
            </a:r>
          </a:p>
          <a:p>
            <a:endParaRPr lang="it-IT" dirty="0"/>
          </a:p>
        </p:txBody>
      </p:sp>
    </p:spTree>
    <p:extLst>
      <p:ext uri="{BB962C8B-B14F-4D97-AF65-F5344CB8AC3E}">
        <p14:creationId xmlns:p14="http://schemas.microsoft.com/office/powerpoint/2010/main" val="1047967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5DA221-A207-E670-876C-9146E669E032}"/>
              </a:ext>
            </a:extLst>
          </p:cNvPr>
          <p:cNvSpPr>
            <a:spLocks noGrp="1"/>
          </p:cNvSpPr>
          <p:nvPr>
            <p:ph type="title"/>
          </p:nvPr>
        </p:nvSpPr>
        <p:spPr>
          <a:xfrm>
            <a:off x="838200" y="365125"/>
            <a:ext cx="10802938" cy="993775"/>
          </a:xfrm>
        </p:spPr>
        <p:txBody>
          <a:bodyPr/>
          <a:lstStyle/>
          <a:p>
            <a:r>
              <a:rPr lang="it-IT" altLang="it-IT" sz="3200" b="1" dirty="0">
                <a:solidFill>
                  <a:srgbClr val="0070C0"/>
                </a:solidFill>
              </a:rPr>
              <a:t>Efficacia diretta</a:t>
            </a:r>
            <a:endParaRPr lang="it-IT" sz="3200" dirty="0">
              <a:solidFill>
                <a:srgbClr val="0070C0"/>
              </a:solidFill>
            </a:endParaRPr>
          </a:p>
        </p:txBody>
      </p:sp>
      <p:sp>
        <p:nvSpPr>
          <p:cNvPr id="3" name="Segnaposto contenuto 2">
            <a:extLst>
              <a:ext uri="{FF2B5EF4-FFF2-40B4-BE49-F238E27FC236}">
                <a16:creationId xmlns:a16="http://schemas.microsoft.com/office/drawing/2014/main" id="{2E679590-FC44-7912-47D3-A8A3ED0C38FE}"/>
              </a:ext>
            </a:extLst>
          </p:cNvPr>
          <p:cNvSpPr>
            <a:spLocks noGrp="1"/>
          </p:cNvSpPr>
          <p:nvPr>
            <p:ph idx="1"/>
          </p:nvPr>
        </p:nvSpPr>
        <p:spPr>
          <a:xfrm>
            <a:off x="939452" y="1358901"/>
            <a:ext cx="10414348" cy="4515806"/>
          </a:xfrm>
        </p:spPr>
        <p:txBody>
          <a:bodyPr>
            <a:normAutofit/>
          </a:bodyPr>
          <a:lstStyle/>
          <a:p>
            <a:pPr>
              <a:defRPr/>
            </a:pPr>
            <a:endParaRPr lang="it-IT" altLang="it-IT" dirty="0">
              <a:solidFill>
                <a:srgbClr val="00B0F0"/>
              </a:solidFill>
            </a:endParaRPr>
          </a:p>
          <a:p>
            <a:pPr>
              <a:defRPr/>
            </a:pPr>
            <a:r>
              <a:rPr lang="it-IT" altLang="it-IT" dirty="0">
                <a:solidFill>
                  <a:srgbClr val="00B0F0"/>
                </a:solidFill>
              </a:rPr>
              <a:t>Efficacia diretta e diritto derivato</a:t>
            </a:r>
            <a:r>
              <a:rPr lang="it-IT" altLang="it-IT" dirty="0"/>
              <a:t>:</a:t>
            </a:r>
          </a:p>
          <a:p>
            <a:pPr>
              <a:defRPr/>
            </a:pPr>
            <a:r>
              <a:rPr lang="it-IT" altLang="it-IT" dirty="0">
                <a:solidFill>
                  <a:schemeClr val="bg1">
                    <a:lumMod val="50000"/>
                  </a:schemeClr>
                </a:solidFill>
              </a:rPr>
              <a:t>Regolamenti: diretta applicabilità.</a:t>
            </a:r>
          </a:p>
          <a:p>
            <a:pPr>
              <a:defRPr/>
            </a:pPr>
            <a:r>
              <a:rPr lang="it-IT" altLang="it-IT" dirty="0">
                <a:solidFill>
                  <a:schemeClr val="bg1">
                    <a:lumMod val="50000"/>
                  </a:schemeClr>
                </a:solidFill>
              </a:rPr>
              <a:t>Direttive: efficacia diretta, subordinata all’applicazione di condizioni aggiuntive: intervenuta scadenza del termine di attuazione; efficacia verticale</a:t>
            </a:r>
          </a:p>
          <a:p>
            <a:pPr>
              <a:defRPr/>
            </a:pPr>
            <a:r>
              <a:rPr lang="it-IT" altLang="it-IT" dirty="0">
                <a:solidFill>
                  <a:schemeClr val="bg1">
                    <a:lumMod val="50000"/>
                  </a:schemeClr>
                </a:solidFill>
              </a:rPr>
              <a:t>Le decisioni hanno efficacia diretta solo verticale.</a:t>
            </a:r>
          </a:p>
          <a:p>
            <a:pPr>
              <a:defRPr/>
            </a:pPr>
            <a:r>
              <a:rPr lang="it-IT" altLang="it-IT" dirty="0">
                <a:solidFill>
                  <a:schemeClr val="bg1">
                    <a:lumMod val="50000"/>
                  </a:schemeClr>
                </a:solidFill>
              </a:rPr>
              <a:t>Efficacia diretta: sanzione contro SM.</a:t>
            </a:r>
          </a:p>
          <a:p>
            <a:endParaRPr lang="it-IT" dirty="0"/>
          </a:p>
        </p:txBody>
      </p:sp>
    </p:spTree>
    <p:extLst>
      <p:ext uri="{BB962C8B-B14F-4D97-AF65-F5344CB8AC3E}">
        <p14:creationId xmlns:p14="http://schemas.microsoft.com/office/powerpoint/2010/main" val="2829746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Primato del diritto UE </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24</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7BEE6-DE43-7BF0-E1EB-8CE12A991F21}"/>
              </a:ext>
            </a:extLst>
          </p:cNvPr>
          <p:cNvSpPr>
            <a:spLocks noGrp="1"/>
          </p:cNvSpPr>
          <p:nvPr>
            <p:ph type="title"/>
          </p:nvPr>
        </p:nvSpPr>
        <p:spPr>
          <a:xfrm>
            <a:off x="838200" y="365126"/>
            <a:ext cx="10515600" cy="912530"/>
          </a:xfrm>
        </p:spPr>
        <p:txBody>
          <a:bodyPr/>
          <a:lstStyle/>
          <a:p>
            <a:r>
              <a:rPr lang="it-IT" altLang="it-IT" sz="4400" b="1" dirty="0">
                <a:solidFill>
                  <a:srgbClr val="00B0F0"/>
                </a:solidFill>
              </a:rPr>
              <a:t>Primato del diritto UE</a:t>
            </a:r>
            <a:endParaRPr lang="it-IT" b="1" dirty="0">
              <a:solidFill>
                <a:srgbClr val="00B0F0"/>
              </a:solidFill>
            </a:endParaRPr>
          </a:p>
        </p:txBody>
      </p:sp>
      <p:sp>
        <p:nvSpPr>
          <p:cNvPr id="3" name="Segnaposto contenuto 2">
            <a:extLst>
              <a:ext uri="{FF2B5EF4-FFF2-40B4-BE49-F238E27FC236}">
                <a16:creationId xmlns:a16="http://schemas.microsoft.com/office/drawing/2014/main" id="{644032B7-C9E8-13CB-F0A9-6D8144D41825}"/>
              </a:ext>
            </a:extLst>
          </p:cNvPr>
          <p:cNvSpPr>
            <a:spLocks noGrp="1"/>
          </p:cNvSpPr>
          <p:nvPr>
            <p:ph idx="1"/>
          </p:nvPr>
        </p:nvSpPr>
        <p:spPr>
          <a:xfrm>
            <a:off x="838200" y="1402916"/>
            <a:ext cx="10515600" cy="4774048"/>
          </a:xfrm>
        </p:spPr>
        <p:txBody>
          <a:bodyPr>
            <a:normAutofit lnSpcReduction="10000"/>
          </a:bodyPr>
          <a:lstStyle/>
          <a:p>
            <a:r>
              <a:rPr lang="it-IT" altLang="it-IT" dirty="0"/>
              <a:t>Natura diversa dall’efficacia diretta;</a:t>
            </a:r>
          </a:p>
          <a:p>
            <a:r>
              <a:rPr lang="it-IT" altLang="it-IT" dirty="0"/>
              <a:t>Il primato non attiene agli effetti delle norme UE, </a:t>
            </a:r>
            <a:r>
              <a:rPr lang="it-IT" altLang="it-IT" b="1" dirty="0">
                <a:solidFill>
                  <a:srgbClr val="0070C0"/>
                </a:solidFill>
              </a:rPr>
              <a:t>ma costituisce un criterio di risoluzione delle antinomie tra norme UE e norme interne</a:t>
            </a:r>
            <a:r>
              <a:rPr lang="it-IT" altLang="it-IT" dirty="0"/>
              <a:t>.</a:t>
            </a:r>
          </a:p>
          <a:p>
            <a:r>
              <a:rPr lang="it-IT" b="1" i="1" u="none" strike="noStrike" dirty="0">
                <a:solidFill>
                  <a:srgbClr val="0070C0"/>
                </a:solidFill>
                <a:effectLst/>
                <a:latin typeface="-webkit-standard"/>
              </a:rPr>
              <a:t>Il principio del primato (chiamato anche «preminenza») del diritto dell’UE si basa sull’idea che ove insorga un conflitto tra un aspetto del diritto dell’UE e un aspetto della legge di uno Stato membro (diritto nazionale), il diritto dell’UE prevale</a:t>
            </a:r>
            <a:r>
              <a:rPr lang="it-IT" b="0" i="0" u="none" strike="noStrike" dirty="0">
                <a:solidFill>
                  <a:srgbClr val="000000"/>
                </a:solidFill>
                <a:effectLst/>
                <a:latin typeface="-webkit-standard"/>
              </a:rPr>
              <a:t>.</a:t>
            </a:r>
            <a:endParaRPr lang="it-IT" altLang="it-IT" dirty="0"/>
          </a:p>
          <a:p>
            <a:r>
              <a:rPr lang="it-IT" altLang="it-IT" dirty="0"/>
              <a:t>Creazione giurisprudenziale sulla base dell’interpretazione teleologica e dell’effetto utile:</a:t>
            </a:r>
          </a:p>
          <a:p>
            <a:pPr>
              <a:buFont typeface="Courier New" panose="02070309020205020404" pitchFamily="49" charset="0"/>
              <a:buChar char="o"/>
            </a:pPr>
            <a:r>
              <a:rPr lang="it-IT" altLang="it-IT" dirty="0"/>
              <a:t>Sentenza</a:t>
            </a:r>
            <a:r>
              <a:rPr lang="it-IT" altLang="it-IT" i="1" dirty="0"/>
              <a:t> </a:t>
            </a:r>
            <a:r>
              <a:rPr lang="it-IT" altLang="it-IT" dirty="0"/>
              <a:t>della Corte di Giustizia </a:t>
            </a:r>
            <a:r>
              <a:rPr lang="it-IT" altLang="it-IT" i="1" dirty="0"/>
              <a:t>Costa c. Enel </a:t>
            </a:r>
            <a:r>
              <a:rPr lang="it-IT" altLang="it-IT" dirty="0"/>
              <a:t>del 1964, </a:t>
            </a:r>
          </a:p>
          <a:p>
            <a:endParaRPr lang="it-IT" dirty="0"/>
          </a:p>
        </p:txBody>
      </p:sp>
    </p:spTree>
    <p:extLst>
      <p:ext uri="{BB962C8B-B14F-4D97-AF65-F5344CB8AC3E}">
        <p14:creationId xmlns:p14="http://schemas.microsoft.com/office/powerpoint/2010/main" val="3977990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D58D45-66E1-B8AA-DE53-96EA7993E391}"/>
              </a:ext>
            </a:extLst>
          </p:cNvPr>
          <p:cNvSpPr>
            <a:spLocks noGrp="1"/>
          </p:cNvSpPr>
          <p:nvPr>
            <p:ph type="title"/>
          </p:nvPr>
        </p:nvSpPr>
        <p:spPr/>
        <p:txBody>
          <a:bodyPr/>
          <a:lstStyle/>
          <a:p>
            <a:r>
              <a:rPr lang="it-IT" altLang="it-IT" sz="4400" b="1" dirty="0">
                <a:solidFill>
                  <a:srgbClr val="00B0F0"/>
                </a:solidFill>
              </a:rPr>
              <a:t>Primato del diritto UE</a:t>
            </a:r>
            <a:endParaRPr lang="it-IT" dirty="0">
              <a:solidFill>
                <a:srgbClr val="00B0F0"/>
              </a:solidFill>
            </a:endParaRPr>
          </a:p>
        </p:txBody>
      </p:sp>
      <p:sp>
        <p:nvSpPr>
          <p:cNvPr id="3" name="Segnaposto contenuto 2">
            <a:extLst>
              <a:ext uri="{FF2B5EF4-FFF2-40B4-BE49-F238E27FC236}">
                <a16:creationId xmlns:a16="http://schemas.microsoft.com/office/drawing/2014/main" id="{26697850-FB6A-792A-8587-576CADB8E240}"/>
              </a:ext>
            </a:extLst>
          </p:cNvPr>
          <p:cNvSpPr>
            <a:spLocks noGrp="1"/>
          </p:cNvSpPr>
          <p:nvPr>
            <p:ph idx="1"/>
          </p:nvPr>
        </p:nvSpPr>
        <p:spPr>
          <a:xfrm>
            <a:off x="838200" y="1553227"/>
            <a:ext cx="10515600" cy="4623736"/>
          </a:xfrm>
        </p:spPr>
        <p:txBody>
          <a:bodyPr>
            <a:normAutofit fontScale="85000" lnSpcReduction="20000"/>
          </a:bodyPr>
          <a:lstStyle/>
          <a:p>
            <a:r>
              <a:rPr lang="it-IT" b="0" i="0" u="none" strike="noStrike" dirty="0">
                <a:solidFill>
                  <a:srgbClr val="000000"/>
                </a:solidFill>
                <a:effectLst/>
                <a:latin typeface="-webkit-standard"/>
              </a:rPr>
              <a:t>l primato del diritto dell’UE deve essere applicato a tutti gli atti nazionali, indipendentemente dal fatto che siano stati adottati prima o dopo l’atto dell’UE in questione. </a:t>
            </a:r>
          </a:p>
          <a:p>
            <a:r>
              <a:rPr lang="it-IT" b="0" i="0" u="none" strike="noStrike" dirty="0">
                <a:solidFill>
                  <a:srgbClr val="000000"/>
                </a:solidFill>
                <a:effectLst/>
                <a:latin typeface="-webkit-standard"/>
              </a:rPr>
              <a:t>Con il diritto dell’Unione che prevale sul diritto nazionale, il principio del primato è volto quindi a garantire che i cittadini siano tutelati uniformemente dal diritto dell’UE in tutti i territori dell’Unione</a:t>
            </a:r>
          </a:p>
          <a:p>
            <a:pPr algn="just"/>
            <a:r>
              <a:rPr lang="it-IT" b="0" i="0" u="none" strike="noStrike" dirty="0">
                <a:solidFill>
                  <a:srgbClr val="000000"/>
                </a:solidFill>
                <a:effectLst/>
                <a:latin typeface="-webkit-standard"/>
              </a:rPr>
              <a:t>Si noti che il primato del diritto dell’UE si applica solo laddove i paesi dell’Unione hanno ceduto la sovranità all’Unione, in settori quali il mercato unico, </a:t>
            </a:r>
            <a:r>
              <a:rPr lang="it-IT" b="1" i="0" u="none" strike="noStrike" dirty="0">
                <a:solidFill>
                  <a:srgbClr val="0070C0"/>
                </a:solidFill>
                <a:effectLst/>
                <a:latin typeface="-webkit-standard"/>
              </a:rPr>
              <a:t>l’</a:t>
            </a:r>
            <a:r>
              <a:rPr lang="it-IT" b="1" i="0" u="none" strike="noStrike" dirty="0">
                <a:solidFill>
                  <a:srgbClr val="0070C0"/>
                </a:solidFill>
                <a:effectLst/>
                <a:latin typeface="-webkit-standard"/>
                <a:hlinkClick r:id="rId2">
                  <a:extLst>
                    <a:ext uri="{A12FA001-AC4F-418D-AE19-62706E023703}">
                      <ahyp:hlinkClr xmlns:ahyp="http://schemas.microsoft.com/office/drawing/2018/hyperlinkcolor" val="tx"/>
                    </a:ext>
                  </a:extLst>
                </a:hlinkClick>
              </a:rPr>
              <a:t>ambiente</a:t>
            </a:r>
            <a:r>
              <a:rPr lang="it-IT" b="1" i="0" u="none" strike="noStrike" dirty="0">
                <a:solidFill>
                  <a:srgbClr val="0070C0"/>
                </a:solidFill>
                <a:effectLst/>
                <a:latin typeface="-webkit-standard"/>
              </a:rPr>
              <a:t>, i </a:t>
            </a:r>
            <a:r>
              <a:rPr lang="it-IT" b="1" i="0" u="none" strike="noStrike" dirty="0">
                <a:solidFill>
                  <a:srgbClr val="0070C0"/>
                </a:solidFill>
                <a:effectLst/>
                <a:latin typeface="-webkit-standard"/>
                <a:hlinkClick r:id="rId3">
                  <a:extLst>
                    <a:ext uri="{A12FA001-AC4F-418D-AE19-62706E023703}">
                      <ahyp:hlinkClr xmlns:ahyp="http://schemas.microsoft.com/office/drawing/2018/hyperlinkcolor" val="tx"/>
                    </a:ext>
                  </a:extLst>
                </a:hlinkClick>
              </a:rPr>
              <a:t>trasporti</a:t>
            </a:r>
            <a:r>
              <a:rPr lang="it-IT" b="1" i="0" u="none" strike="noStrike" dirty="0">
                <a:solidFill>
                  <a:srgbClr val="0070C0"/>
                </a:solidFill>
                <a:effectLst/>
                <a:latin typeface="-webkit-standard"/>
              </a:rPr>
              <a:t> ecc. </a:t>
            </a:r>
          </a:p>
          <a:p>
            <a:pPr algn="just"/>
            <a:r>
              <a:rPr lang="it-IT" b="1" i="0" u="none" strike="noStrike" dirty="0">
                <a:solidFill>
                  <a:srgbClr val="0070C0"/>
                </a:solidFill>
                <a:effectLst/>
                <a:latin typeface="-webkit-standard"/>
              </a:rPr>
              <a:t>Non si applica invece in settori quali la </a:t>
            </a:r>
            <a:r>
              <a:rPr lang="it-IT" b="1" i="0" u="none" strike="noStrike" dirty="0">
                <a:solidFill>
                  <a:srgbClr val="0070C0"/>
                </a:solidFill>
                <a:effectLst/>
                <a:latin typeface="-webkit-standard"/>
                <a:hlinkClick r:id="rId4">
                  <a:extLst>
                    <a:ext uri="{A12FA001-AC4F-418D-AE19-62706E023703}">
                      <ahyp:hlinkClr xmlns:ahyp="http://schemas.microsoft.com/office/drawing/2018/hyperlinkcolor" val="tx"/>
                    </a:ext>
                  </a:extLst>
                </a:hlinkClick>
              </a:rPr>
              <a:t>politica sociale</a:t>
            </a:r>
            <a:r>
              <a:rPr lang="it-IT" b="1" i="0" u="none" strike="noStrike" dirty="0">
                <a:solidFill>
                  <a:srgbClr val="0070C0"/>
                </a:solidFill>
                <a:effectLst/>
                <a:latin typeface="-webkit-standard"/>
              </a:rPr>
              <a:t> e la </a:t>
            </a:r>
            <a:r>
              <a:rPr lang="it-IT" b="1" i="0" u="none" strike="noStrike" dirty="0">
                <a:solidFill>
                  <a:srgbClr val="0070C0"/>
                </a:solidFill>
                <a:effectLst/>
                <a:latin typeface="-webkit-standard"/>
                <a:hlinkClick r:id="rId5">
                  <a:extLst>
                    <a:ext uri="{A12FA001-AC4F-418D-AE19-62706E023703}">
                      <ahyp:hlinkClr xmlns:ahyp="http://schemas.microsoft.com/office/drawing/2018/hyperlinkcolor" val="tx"/>
                    </a:ext>
                  </a:extLst>
                </a:hlinkClick>
              </a:rPr>
              <a:t>fiscalità</a:t>
            </a:r>
            <a:r>
              <a:rPr lang="it-IT" b="0" i="0" u="none" strike="noStrike" dirty="0">
                <a:solidFill>
                  <a:srgbClr val="000000"/>
                </a:solidFill>
                <a:effectLst/>
                <a:latin typeface="-webkit-standard"/>
              </a:rPr>
              <a:t>.</a:t>
            </a:r>
          </a:p>
          <a:p>
            <a:pPr algn="just"/>
            <a:r>
              <a:rPr lang="it-IT" b="0" i="0" u="none" strike="noStrike" dirty="0">
                <a:solidFill>
                  <a:srgbClr val="000000"/>
                </a:solidFill>
                <a:effectLst/>
                <a:latin typeface="-webkit-standard"/>
              </a:rPr>
              <a:t>Tuttavia, il primato del diritto dell’UE non è considerato assoluto. Ad esempio, se i regolamenti dell’Unione prevalgono sul diritto nazionale perché hanno un effetto diretto, le direttive non prevalgono, a meno che non siano state incorporate nella legislazione nazionale e siano applicabili.</a:t>
            </a:r>
          </a:p>
          <a:p>
            <a:endParaRPr lang="it-IT" dirty="0"/>
          </a:p>
        </p:txBody>
      </p:sp>
    </p:spTree>
    <p:extLst>
      <p:ext uri="{BB962C8B-B14F-4D97-AF65-F5344CB8AC3E}">
        <p14:creationId xmlns:p14="http://schemas.microsoft.com/office/powerpoint/2010/main" val="2183452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91CC01-6FF1-8447-112A-5F1A1F883247}"/>
              </a:ext>
            </a:extLst>
          </p:cNvPr>
          <p:cNvSpPr>
            <a:spLocks noGrp="1"/>
          </p:cNvSpPr>
          <p:nvPr>
            <p:ph type="title"/>
          </p:nvPr>
        </p:nvSpPr>
        <p:spPr>
          <a:xfrm>
            <a:off x="838200" y="365125"/>
            <a:ext cx="10515600" cy="636957"/>
          </a:xfrm>
        </p:spPr>
        <p:txBody>
          <a:bodyPr>
            <a:normAutofit fontScale="90000"/>
          </a:bodyPr>
          <a:lstStyle/>
          <a:p>
            <a:r>
              <a:rPr lang="it-IT" altLang="it-IT" sz="4400" b="1" dirty="0">
                <a:solidFill>
                  <a:srgbClr val="00B0F0"/>
                </a:solidFill>
              </a:rPr>
              <a:t>Primato del diritto UE</a:t>
            </a:r>
            <a:endParaRPr lang="it-IT" b="1" dirty="0">
              <a:solidFill>
                <a:srgbClr val="00B0F0"/>
              </a:solidFill>
            </a:endParaRPr>
          </a:p>
        </p:txBody>
      </p:sp>
      <p:sp>
        <p:nvSpPr>
          <p:cNvPr id="3" name="Segnaposto contenuto 2">
            <a:extLst>
              <a:ext uri="{FF2B5EF4-FFF2-40B4-BE49-F238E27FC236}">
                <a16:creationId xmlns:a16="http://schemas.microsoft.com/office/drawing/2014/main" id="{023CDCE8-7965-ADDC-B87B-BCF4D79FF087}"/>
              </a:ext>
            </a:extLst>
          </p:cNvPr>
          <p:cNvSpPr>
            <a:spLocks noGrp="1"/>
          </p:cNvSpPr>
          <p:nvPr>
            <p:ph idx="1"/>
          </p:nvPr>
        </p:nvSpPr>
        <p:spPr>
          <a:xfrm>
            <a:off x="838200" y="1164921"/>
            <a:ext cx="10515600" cy="5012042"/>
          </a:xfrm>
        </p:spPr>
        <p:txBody>
          <a:bodyPr/>
          <a:lstStyle/>
          <a:p>
            <a:r>
              <a:rPr lang="it-IT" altLang="it-IT" sz="2800" dirty="0"/>
              <a:t>Nella sentenza </a:t>
            </a:r>
            <a:r>
              <a:rPr lang="it-IT" altLang="it-IT" sz="2800" b="1" i="1" dirty="0">
                <a:solidFill>
                  <a:srgbClr val="0070C0"/>
                </a:solidFill>
              </a:rPr>
              <a:t>Costa c. Enel </a:t>
            </a:r>
            <a:r>
              <a:rPr lang="it-IT" altLang="it-IT" sz="2800" dirty="0"/>
              <a:t>la Corte di Giustizia afferma le caratteristiche principali del primato del diritto UE:</a:t>
            </a:r>
          </a:p>
          <a:p>
            <a:r>
              <a:rPr lang="it-IT" altLang="it-IT" sz="2800" dirty="0"/>
              <a:t>istituendo una Comunità senza limiti di durata, dotata di propri organi, di personalità, di capacità giuridica, di capacità di rappresentanza sul piano internazionale, ed in ispecie di poteri effettivi provenienti da una limitazione di competenza o da un trasferimento di attribuzioni degli Stati alla Comunità, </a:t>
            </a:r>
          </a:p>
          <a:p>
            <a:r>
              <a:rPr lang="it-IT" altLang="it-IT" sz="2800" b="1" dirty="0">
                <a:solidFill>
                  <a:srgbClr val="0070C0"/>
                </a:solidFill>
              </a:rPr>
              <a:t>questi hanno limitato, sia pure in campi circoscritti, i loro poteri sovrani </a:t>
            </a:r>
            <a:r>
              <a:rPr lang="it-IT" altLang="it-IT" sz="2800" dirty="0">
                <a:solidFill>
                  <a:srgbClr val="0070C0"/>
                </a:solidFill>
              </a:rPr>
              <a:t>e creato quindi un complesso di diritto vincolante per i loro cittadini e per loro stess</a:t>
            </a:r>
            <a:r>
              <a:rPr lang="it-IT" altLang="it-IT" sz="2800" dirty="0"/>
              <a:t>i.</a:t>
            </a:r>
            <a:r>
              <a:rPr lang="it-IT" altLang="it-IT" dirty="0"/>
              <a:t> </a:t>
            </a:r>
          </a:p>
          <a:p>
            <a:endParaRPr lang="it-IT" dirty="0"/>
          </a:p>
        </p:txBody>
      </p:sp>
    </p:spTree>
    <p:extLst>
      <p:ext uri="{BB962C8B-B14F-4D97-AF65-F5344CB8AC3E}">
        <p14:creationId xmlns:p14="http://schemas.microsoft.com/office/powerpoint/2010/main" val="3055241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A8C752-1F2D-3112-3303-EAADF9E316C7}"/>
              </a:ext>
            </a:extLst>
          </p:cNvPr>
          <p:cNvSpPr>
            <a:spLocks noGrp="1"/>
          </p:cNvSpPr>
          <p:nvPr>
            <p:ph type="title"/>
          </p:nvPr>
        </p:nvSpPr>
        <p:spPr/>
        <p:txBody>
          <a:bodyPr/>
          <a:lstStyle/>
          <a:p>
            <a:r>
              <a:rPr lang="it-IT" altLang="it-IT" sz="4400" b="1" dirty="0">
                <a:solidFill>
                  <a:srgbClr val="00B0F0"/>
                </a:solidFill>
              </a:rPr>
              <a:t>Primato del diritto UE</a:t>
            </a:r>
            <a:endParaRPr lang="it-IT" b="1" dirty="0">
              <a:solidFill>
                <a:srgbClr val="00B0F0"/>
              </a:solidFill>
            </a:endParaRPr>
          </a:p>
        </p:txBody>
      </p:sp>
      <p:sp>
        <p:nvSpPr>
          <p:cNvPr id="3" name="Segnaposto contenuto 2">
            <a:extLst>
              <a:ext uri="{FF2B5EF4-FFF2-40B4-BE49-F238E27FC236}">
                <a16:creationId xmlns:a16="http://schemas.microsoft.com/office/drawing/2014/main" id="{1C387D62-1214-521A-760E-4896494B76A0}"/>
              </a:ext>
            </a:extLst>
          </p:cNvPr>
          <p:cNvSpPr>
            <a:spLocks noGrp="1"/>
          </p:cNvSpPr>
          <p:nvPr>
            <p:ph idx="1"/>
          </p:nvPr>
        </p:nvSpPr>
        <p:spPr>
          <a:xfrm>
            <a:off x="838200" y="1690688"/>
            <a:ext cx="10515600" cy="4486275"/>
          </a:xfrm>
        </p:spPr>
        <p:txBody>
          <a:bodyPr>
            <a:normAutofit fontScale="92500" lnSpcReduction="10000"/>
          </a:bodyPr>
          <a:lstStyle/>
          <a:p>
            <a:pPr marL="0" indent="0">
              <a:buNone/>
            </a:pPr>
            <a:r>
              <a:rPr lang="it-IT" altLang="it-IT" i="1" dirty="0"/>
              <a:t>Caratteristiche del primato del diritto dell’Unione europea</a:t>
            </a:r>
            <a:r>
              <a:rPr lang="it-IT" altLang="it-IT" i="1" dirty="0">
                <a:sym typeface="Wingdings" pitchFamily="2" charset="2"/>
              </a:rPr>
              <a:t> (Costa c. Enel 1964):</a:t>
            </a:r>
            <a:endParaRPr lang="it-IT" altLang="it-IT" i="1" dirty="0"/>
          </a:p>
          <a:p>
            <a:pPr marL="514350" indent="-514350">
              <a:buFont typeface="+mj-lt"/>
              <a:buAutoNum type="alphaLcParenR"/>
            </a:pPr>
            <a:r>
              <a:rPr lang="it-IT" altLang="it-IT" i="1" dirty="0"/>
              <a:t>«</a:t>
            </a:r>
            <a:r>
              <a:rPr lang="it-IT" altLang="it-IT" dirty="0"/>
              <a:t>la Corte rileva che, a differenza dei comuni trattati internazionali, il trattato CEE ha istituito </a:t>
            </a:r>
            <a:r>
              <a:rPr lang="it-IT" altLang="it-IT" b="1" dirty="0">
                <a:solidFill>
                  <a:srgbClr val="0070C0"/>
                </a:solidFill>
              </a:rPr>
              <a:t>un proprio ordinamento giuridico, integrato nell’ordinamento giuridico degli Stati membri</a:t>
            </a:r>
            <a:r>
              <a:rPr lang="it-IT" altLang="it-IT" dirty="0">
                <a:solidFill>
                  <a:srgbClr val="0070C0"/>
                </a:solidFill>
              </a:rPr>
              <a:t> </a:t>
            </a:r>
            <a:r>
              <a:rPr lang="it-IT" altLang="it-IT" dirty="0"/>
              <a:t>all’atto dell’entrata in vigore del Trattato e che i giudici nazionali </a:t>
            </a:r>
            <a:r>
              <a:rPr lang="it-IT" altLang="it-IT" b="1" dirty="0">
                <a:solidFill>
                  <a:srgbClr val="0070C0"/>
                </a:solidFill>
              </a:rPr>
              <a:t>sono tenuti ad osservare</a:t>
            </a:r>
            <a:r>
              <a:rPr lang="it-IT" altLang="it-IT" i="1" dirty="0"/>
              <a:t>». </a:t>
            </a:r>
          </a:p>
          <a:p>
            <a:pPr marL="514350" indent="-514350">
              <a:buFont typeface="+mj-lt"/>
              <a:buAutoNum type="alphaLcParenR"/>
            </a:pPr>
            <a:r>
              <a:rPr lang="it-IT" altLang="it-IT" sz="2800" dirty="0"/>
              <a:t>«se l’efficacia del diritto comunitario variasse da uno Stato all’altro in funzione delle leggi interne posteriori, </a:t>
            </a:r>
            <a:r>
              <a:rPr lang="it-IT" altLang="it-IT" sz="2800" b="1" dirty="0">
                <a:solidFill>
                  <a:srgbClr val="0070C0"/>
                </a:solidFill>
              </a:rPr>
              <a:t>ciò metterebbe in pericolo l’attuazione degli scopi del Trattato</a:t>
            </a:r>
            <a:r>
              <a:rPr lang="it-IT" altLang="it-IT" sz="2800" dirty="0"/>
              <a:t>. Gli obblighi assunti col Trattato istitutivo della Comunità non sarebbero assoluti, ma condizionati, qualora le parti contraenti potessero sottrarsi alla loro osservanza mediante ulteriori provvedimenti legislativi». </a:t>
            </a:r>
          </a:p>
          <a:p>
            <a:pPr marL="514350" indent="-514350">
              <a:buFont typeface="+mj-lt"/>
              <a:buAutoNum type="alphaLcParenR"/>
            </a:pPr>
            <a:endParaRPr lang="it-IT" altLang="it-IT" i="1" dirty="0"/>
          </a:p>
          <a:p>
            <a:endParaRPr lang="it-IT" dirty="0"/>
          </a:p>
        </p:txBody>
      </p:sp>
    </p:spTree>
    <p:extLst>
      <p:ext uri="{BB962C8B-B14F-4D97-AF65-F5344CB8AC3E}">
        <p14:creationId xmlns:p14="http://schemas.microsoft.com/office/powerpoint/2010/main" val="4032187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9B9F3C-4796-BB78-B896-3165F761B992}"/>
              </a:ext>
            </a:extLst>
          </p:cNvPr>
          <p:cNvSpPr>
            <a:spLocks noGrp="1"/>
          </p:cNvSpPr>
          <p:nvPr>
            <p:ph type="title"/>
          </p:nvPr>
        </p:nvSpPr>
        <p:spPr/>
        <p:txBody>
          <a:bodyPr/>
          <a:lstStyle/>
          <a:p>
            <a:r>
              <a:rPr lang="it-IT" altLang="it-IT" sz="4400" b="1" dirty="0">
                <a:solidFill>
                  <a:srgbClr val="00B0F0"/>
                </a:solidFill>
              </a:rPr>
              <a:t>Primato del diritto UE</a:t>
            </a:r>
            <a:endParaRPr lang="it-IT" b="1" dirty="0">
              <a:solidFill>
                <a:srgbClr val="00B0F0"/>
              </a:solidFill>
            </a:endParaRPr>
          </a:p>
        </p:txBody>
      </p:sp>
      <p:sp>
        <p:nvSpPr>
          <p:cNvPr id="3" name="Segnaposto contenuto 2">
            <a:extLst>
              <a:ext uri="{FF2B5EF4-FFF2-40B4-BE49-F238E27FC236}">
                <a16:creationId xmlns:a16="http://schemas.microsoft.com/office/drawing/2014/main" id="{59F78DE1-455A-A35F-D84A-D80F0ECDE518}"/>
              </a:ext>
            </a:extLst>
          </p:cNvPr>
          <p:cNvSpPr>
            <a:spLocks noGrp="1"/>
          </p:cNvSpPr>
          <p:nvPr>
            <p:ph idx="1"/>
          </p:nvPr>
        </p:nvSpPr>
        <p:spPr/>
        <p:txBody>
          <a:bodyPr/>
          <a:lstStyle/>
          <a:p>
            <a:pPr marL="0" indent="0">
              <a:buNone/>
            </a:pPr>
            <a:r>
              <a:rPr lang="it-IT" altLang="it-IT" sz="2800" dirty="0"/>
              <a:t>c) 	se l’efficacia del diritto comunitario variasse da uno Stato all’altro 	in </a:t>
            </a:r>
            <a:r>
              <a:rPr lang="it-IT" altLang="it-IT" dirty="0"/>
              <a:t> </a:t>
            </a:r>
            <a:r>
              <a:rPr lang="it-IT" altLang="it-IT" sz="2800" dirty="0"/>
              <a:t>funzione delle leggi interne posteriori, </a:t>
            </a:r>
            <a:r>
              <a:rPr lang="it-IT" altLang="it-IT" sz="2800" b="1" dirty="0">
                <a:solidFill>
                  <a:srgbClr val="0070C0"/>
                </a:solidFill>
              </a:rPr>
              <a:t>ciò metterebbe in 	pericolo l’attuazione degli scopi del Trattato</a:t>
            </a:r>
            <a:r>
              <a:rPr lang="it-IT" altLang="it-IT" sz="2800" dirty="0"/>
              <a:t>. Gli obblighi assunti 	col Trattato istitutivo della Comunità non sarebbero assoluti, ma 	condizionati, qualora le parti contraenti potessero sottrarsi alla 	loro osservanza mediante ulteriori provvedimenti legislativi 	(CGUE, </a:t>
            </a:r>
            <a:r>
              <a:rPr lang="it-IT" altLang="it-IT" sz="2800" i="1" dirty="0"/>
              <a:t>Costa v. Enel, 1964</a:t>
            </a:r>
            <a:r>
              <a:rPr lang="it-IT" altLang="it-IT" sz="2800" dirty="0"/>
              <a:t>). </a:t>
            </a:r>
          </a:p>
          <a:p>
            <a:endParaRPr lang="it-IT" altLang="it-IT" i="1" dirty="0"/>
          </a:p>
          <a:p>
            <a:endParaRPr lang="it-IT" dirty="0"/>
          </a:p>
        </p:txBody>
      </p:sp>
    </p:spTree>
    <p:extLst>
      <p:ext uri="{BB962C8B-B14F-4D97-AF65-F5344CB8AC3E}">
        <p14:creationId xmlns:p14="http://schemas.microsoft.com/office/powerpoint/2010/main" val="28822776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7616CF-5F82-C487-AC58-11C04218D477}"/>
              </a:ext>
            </a:extLst>
          </p:cNvPr>
          <p:cNvSpPr>
            <a:spLocks noGrp="1"/>
          </p:cNvSpPr>
          <p:nvPr>
            <p:ph type="title"/>
          </p:nvPr>
        </p:nvSpPr>
        <p:spPr/>
        <p:txBody>
          <a:bodyPr/>
          <a:lstStyle/>
          <a:p>
            <a:r>
              <a:rPr lang="it-IT" altLang="it-IT" sz="4400" b="1" dirty="0">
                <a:solidFill>
                  <a:srgbClr val="00B0F0"/>
                </a:solidFill>
              </a:rPr>
              <a:t>Primato del diritto UE</a:t>
            </a:r>
            <a:endParaRPr lang="it-IT" dirty="0">
              <a:solidFill>
                <a:srgbClr val="00B0F0"/>
              </a:solidFill>
            </a:endParaRPr>
          </a:p>
        </p:txBody>
      </p:sp>
      <p:sp>
        <p:nvSpPr>
          <p:cNvPr id="3" name="Segnaposto contenuto 2">
            <a:extLst>
              <a:ext uri="{FF2B5EF4-FFF2-40B4-BE49-F238E27FC236}">
                <a16:creationId xmlns:a16="http://schemas.microsoft.com/office/drawing/2014/main" id="{18A0EE6E-C3CC-F822-6047-CA0AE6D4D6BE}"/>
              </a:ext>
            </a:extLst>
          </p:cNvPr>
          <p:cNvSpPr>
            <a:spLocks noGrp="1"/>
          </p:cNvSpPr>
          <p:nvPr>
            <p:ph idx="1"/>
          </p:nvPr>
        </p:nvSpPr>
        <p:spPr/>
        <p:txBody>
          <a:bodyPr>
            <a:normAutofit/>
          </a:bodyPr>
          <a:lstStyle/>
          <a:p>
            <a:pPr marL="0" indent="0">
              <a:buFontTx/>
              <a:buNone/>
            </a:pPr>
            <a:r>
              <a:rPr lang="it-IT" altLang="it-IT" dirty="0"/>
              <a:t>La Corte di Giustizia nella sentenza </a:t>
            </a:r>
            <a:r>
              <a:rPr lang="it-IT" altLang="it-IT" i="1" dirty="0"/>
              <a:t>Simmenthal</a:t>
            </a:r>
            <a:r>
              <a:rPr lang="it-IT" altLang="it-IT" dirty="0"/>
              <a:t> del 1978 aggiunge che :</a:t>
            </a:r>
          </a:p>
          <a:p>
            <a:r>
              <a:rPr lang="it-IT" altLang="it-IT" b="1" dirty="0">
                <a:solidFill>
                  <a:srgbClr val="0070C0"/>
                </a:solidFill>
              </a:rPr>
              <a:t>qualsiasi giudice nazionale</a:t>
            </a:r>
            <a:r>
              <a:rPr lang="it-IT" altLang="it-IT" dirty="0"/>
              <a:t>, adito nell’ambito della sua competenza, </a:t>
            </a:r>
            <a:r>
              <a:rPr lang="it-IT" altLang="it-IT" b="1" dirty="0">
                <a:solidFill>
                  <a:srgbClr val="0070C0"/>
                </a:solidFill>
              </a:rPr>
              <a:t>ha l’obbligo </a:t>
            </a:r>
            <a:r>
              <a:rPr lang="it-IT" altLang="it-IT" dirty="0"/>
              <a:t>di applicare integralmente il diritto comunitario e di tutelare i diritti che questo attribuisce ai singoli,</a:t>
            </a:r>
          </a:p>
          <a:p>
            <a:r>
              <a:rPr lang="it-IT" altLang="it-IT" dirty="0"/>
              <a:t> </a:t>
            </a:r>
            <a:r>
              <a:rPr lang="it-IT" altLang="it-IT" b="1" dirty="0">
                <a:solidFill>
                  <a:srgbClr val="0070C0"/>
                </a:solidFill>
              </a:rPr>
              <a:t>disapplicando le disposizioni eventualmente contrastanti della legge interna</a:t>
            </a:r>
            <a:r>
              <a:rPr lang="it-IT" altLang="it-IT" dirty="0"/>
              <a:t>, sia anteriore sia successiva alla norma comunitaria».</a:t>
            </a:r>
          </a:p>
          <a:p>
            <a:pPr marL="514350" indent="-514350">
              <a:buFont typeface="+mj-lt"/>
              <a:buAutoNum type="alphaLcParenR"/>
            </a:pPr>
            <a:endParaRPr lang="it-IT" altLang="it-IT" dirty="0"/>
          </a:p>
          <a:p>
            <a:endParaRPr lang="it-IT" dirty="0"/>
          </a:p>
        </p:txBody>
      </p:sp>
    </p:spTree>
    <p:extLst>
      <p:ext uri="{BB962C8B-B14F-4D97-AF65-F5344CB8AC3E}">
        <p14:creationId xmlns:p14="http://schemas.microsoft.com/office/powerpoint/2010/main" val="397670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altLang="it-IT" sz="4400" b="1" dirty="0">
                <a:solidFill>
                  <a:srgbClr val="00B0F0"/>
                </a:solidFill>
              </a:rPr>
              <a:t>Diritto derivato</a:t>
            </a:r>
            <a:endParaRPr lang="it-IT" b="1" dirty="0">
              <a:solidFill>
                <a:srgbClr val="00B0F0"/>
              </a:solidFill>
            </a:endParaRP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302707"/>
            <a:ext cx="10515600" cy="4874256"/>
          </a:xfrm>
        </p:spPr>
        <p:txBody>
          <a:bodyPr>
            <a:normAutofit fontScale="92500" lnSpcReduction="20000"/>
          </a:bodyPr>
          <a:lstStyle/>
          <a:p>
            <a:pPr>
              <a:defRPr/>
            </a:pPr>
            <a:r>
              <a:rPr lang="it-IT" altLang="it-IT" b="1" dirty="0">
                <a:solidFill>
                  <a:srgbClr val="0070C0"/>
                </a:solidFill>
              </a:rPr>
              <a:t>L’Art. 288 TFUE </a:t>
            </a:r>
            <a:r>
              <a:rPr lang="it-IT" altLang="it-IT" dirty="0"/>
              <a:t>contiene la lista degli atti adottati dalle istituzioni europee:</a:t>
            </a:r>
          </a:p>
          <a:p>
            <a:pPr>
              <a:defRPr/>
            </a:pPr>
            <a:r>
              <a:rPr lang="it-IT" altLang="it-IT" dirty="0"/>
              <a:t>Per esercitare le competenze dell'Unione, le istituzioni adottano:</a:t>
            </a:r>
          </a:p>
          <a:p>
            <a:pPr>
              <a:buFont typeface="Courier New" panose="02070309020205020404" pitchFamily="49" charset="0"/>
              <a:buChar char="o"/>
              <a:defRPr/>
            </a:pPr>
            <a:r>
              <a:rPr lang="it-IT" altLang="it-IT" dirty="0"/>
              <a:t>regolamenti; </a:t>
            </a:r>
          </a:p>
          <a:p>
            <a:pPr>
              <a:buFont typeface="Courier New" panose="02070309020205020404" pitchFamily="49" charset="0"/>
              <a:buChar char="o"/>
              <a:defRPr/>
            </a:pPr>
            <a:r>
              <a:rPr lang="it-IT" altLang="it-IT" dirty="0"/>
              <a:t>direttive; </a:t>
            </a:r>
          </a:p>
          <a:p>
            <a:pPr>
              <a:buFont typeface="Courier New" panose="02070309020205020404" pitchFamily="49" charset="0"/>
              <a:buChar char="o"/>
              <a:defRPr/>
            </a:pPr>
            <a:r>
              <a:rPr lang="it-IT" altLang="it-IT" dirty="0"/>
              <a:t>decisioni;</a:t>
            </a:r>
          </a:p>
          <a:p>
            <a:pPr>
              <a:buFont typeface="Courier New" panose="02070309020205020404" pitchFamily="49" charset="0"/>
              <a:buChar char="o"/>
              <a:defRPr/>
            </a:pPr>
            <a:r>
              <a:rPr lang="it-IT" altLang="it-IT" dirty="0"/>
              <a:t>raccomandazioni;</a:t>
            </a:r>
          </a:p>
          <a:p>
            <a:pPr>
              <a:buFont typeface="Courier New" panose="02070309020205020404" pitchFamily="49" charset="0"/>
              <a:buChar char="o"/>
              <a:defRPr/>
            </a:pPr>
            <a:r>
              <a:rPr lang="it-IT" altLang="it-IT" dirty="0"/>
              <a:t>Pareri.</a:t>
            </a:r>
          </a:p>
          <a:p>
            <a:pPr>
              <a:defRPr/>
            </a:pPr>
            <a:r>
              <a:rPr lang="it-IT" dirty="0"/>
              <a:t>Categorie di atti delle istituzioni:</a:t>
            </a:r>
          </a:p>
          <a:p>
            <a:pPr>
              <a:buFont typeface="Courier New" panose="02070309020205020404" pitchFamily="49" charset="0"/>
              <a:buChar char="o"/>
              <a:defRPr/>
            </a:pPr>
            <a:r>
              <a:rPr lang="it-IT" dirty="0"/>
              <a:t>Atti </a:t>
            </a:r>
            <a:r>
              <a:rPr lang="it-IT" b="1" dirty="0"/>
              <a:t>legislativi</a:t>
            </a:r>
            <a:r>
              <a:rPr lang="it-IT" dirty="0"/>
              <a:t> e non: si distinguono in base alla procedura di adozione;</a:t>
            </a:r>
          </a:p>
          <a:p>
            <a:pPr>
              <a:buFont typeface="Courier New" panose="02070309020205020404" pitchFamily="49" charset="0"/>
              <a:buChar char="o"/>
              <a:defRPr/>
            </a:pPr>
            <a:r>
              <a:rPr lang="it-IT" dirty="0"/>
              <a:t>Atti </a:t>
            </a:r>
            <a:r>
              <a:rPr lang="it-IT" b="1" dirty="0"/>
              <a:t>tipici </a:t>
            </a:r>
            <a:r>
              <a:rPr lang="it-IT" dirty="0"/>
              <a:t>e </a:t>
            </a:r>
            <a:r>
              <a:rPr lang="it-IT" b="1" dirty="0"/>
              <a:t>atipici</a:t>
            </a:r>
            <a:r>
              <a:rPr lang="it-IT" dirty="0"/>
              <a:t>: i primi li troviamo elencati nell’art. 288 TFUE;</a:t>
            </a:r>
          </a:p>
          <a:p>
            <a:pPr>
              <a:buFont typeface="Courier New" panose="02070309020205020404" pitchFamily="49" charset="0"/>
              <a:buChar char="o"/>
              <a:defRPr/>
            </a:pPr>
            <a:r>
              <a:rPr lang="it-IT" dirty="0"/>
              <a:t>Atti </a:t>
            </a:r>
            <a:r>
              <a:rPr lang="it-IT" b="1" dirty="0"/>
              <a:t>vincolanti</a:t>
            </a:r>
            <a:r>
              <a:rPr lang="it-IT" dirty="0"/>
              <a:t> e non: differenza fondata sugli effetti giuridici.</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495676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9C09A-740E-963B-D2A5-BE6B54347726}"/>
              </a:ext>
            </a:extLst>
          </p:cNvPr>
          <p:cNvSpPr>
            <a:spLocks noGrp="1"/>
          </p:cNvSpPr>
          <p:nvPr>
            <p:ph type="title"/>
          </p:nvPr>
        </p:nvSpPr>
        <p:spPr/>
        <p:txBody>
          <a:bodyPr/>
          <a:lstStyle/>
          <a:p>
            <a:r>
              <a:rPr lang="it-IT" altLang="it-IT" sz="4400" b="1" dirty="0">
                <a:solidFill>
                  <a:srgbClr val="00B0F0"/>
                </a:solidFill>
              </a:rPr>
              <a:t>Primato del diritto UE</a:t>
            </a:r>
            <a:endParaRPr lang="it-IT" b="1" dirty="0">
              <a:solidFill>
                <a:srgbClr val="00B0F0"/>
              </a:solidFill>
            </a:endParaRPr>
          </a:p>
        </p:txBody>
      </p:sp>
      <p:sp>
        <p:nvSpPr>
          <p:cNvPr id="3" name="Segnaposto contenuto 2">
            <a:extLst>
              <a:ext uri="{FF2B5EF4-FFF2-40B4-BE49-F238E27FC236}">
                <a16:creationId xmlns:a16="http://schemas.microsoft.com/office/drawing/2014/main" id="{CE10D046-D956-3AD7-6E73-C361538BF146}"/>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it-IT" altLang="it-IT" dirty="0"/>
              <a:t>In più, la </a:t>
            </a:r>
            <a:r>
              <a:rPr lang="it-IT" altLang="it-IT" sz="2800" dirty="0"/>
              <a:t>Corte costituzionale, </a:t>
            </a:r>
            <a:r>
              <a:rPr lang="it-IT" altLang="it-IT" sz="2800" dirty="0" err="1"/>
              <a:t>sent</a:t>
            </a:r>
            <a:r>
              <a:rPr lang="it-IT" altLang="it-IT" sz="2800" dirty="0"/>
              <a:t>. n. 170/1984 (</a:t>
            </a:r>
            <a:r>
              <a:rPr lang="it-IT" altLang="it-IT" sz="2800" dirty="0" err="1"/>
              <a:t>Granital</a:t>
            </a:r>
            <a:r>
              <a:rPr lang="it-IT" altLang="it-IT" sz="2800" dirty="0"/>
              <a:t>) afferma che:</a:t>
            </a:r>
            <a:endParaRPr lang="it-IT" altLang="it-IT" dirty="0"/>
          </a:p>
          <a:p>
            <a:r>
              <a:rPr lang="it-IT" altLang="it-IT" dirty="0"/>
              <a:t>«Precisamente, le disposizioni della CEE, le quali soddisfano i requisiti dell'immediata applicabilità devono, al medesimo titolo, entrare e permanere in vigore nel territorio italiano, </a:t>
            </a:r>
            <a:r>
              <a:rPr lang="it-IT" altLang="it-IT" b="1" dirty="0">
                <a:solidFill>
                  <a:srgbClr val="0070C0"/>
                </a:solidFill>
              </a:rPr>
              <a:t>senza che la sfera della loro efficacia possa essere intaccata dalla legge ordinaria dello Stato</a:t>
            </a:r>
            <a:r>
              <a:rPr lang="it-IT" altLang="it-IT" dirty="0"/>
              <a:t>. Non importa, al riguardo, se questa legge sia anteriore o successiva». </a:t>
            </a:r>
          </a:p>
          <a:p>
            <a:r>
              <a:rPr lang="it-IT" altLang="it-IT" sz="2800" dirty="0"/>
              <a:t>«la norma interna contraria al diritto comunitario non risulta nemmeno affetta da alcuna nullità… Il regolamento non può abrogare, modificare o derogare le confliggenti norme nazionali, né invalidarne le statuizioni…. Ad avviso della Corte, (i due ordinamenti) sono </a:t>
            </a:r>
            <a:r>
              <a:rPr lang="it-IT" altLang="it-IT" sz="2800" b="1" dirty="0">
                <a:solidFill>
                  <a:srgbClr val="0070C0"/>
                </a:solidFill>
              </a:rPr>
              <a:t>distinti e reciprocamente autonomi</a:t>
            </a:r>
            <a:r>
              <a:rPr lang="it-IT" altLang="it-IT" b="1" dirty="0">
                <a:solidFill>
                  <a:srgbClr val="0070C0"/>
                </a:solidFill>
              </a:rPr>
              <a:t> </a:t>
            </a:r>
            <a:r>
              <a:rPr lang="it-IT" altLang="it-IT" sz="2800" dirty="0"/>
              <a:t>la legge interna non interferisce nella sfera occupata da tale atto, la quale è interamente attratta sotto il diritto comunitario».</a:t>
            </a:r>
            <a:r>
              <a:rPr lang="it-IT" altLang="it-IT" dirty="0"/>
              <a:t> </a:t>
            </a:r>
          </a:p>
          <a:p>
            <a:endParaRPr lang="it-IT" altLang="it-IT" dirty="0"/>
          </a:p>
          <a:p>
            <a:endParaRPr lang="it-IT" dirty="0"/>
          </a:p>
        </p:txBody>
      </p:sp>
    </p:spTree>
    <p:extLst>
      <p:ext uri="{BB962C8B-B14F-4D97-AF65-F5344CB8AC3E}">
        <p14:creationId xmlns:p14="http://schemas.microsoft.com/office/powerpoint/2010/main" val="3052738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542BA-2FC0-77E5-7BCF-589BF59497D5}"/>
              </a:ext>
            </a:extLst>
          </p:cNvPr>
          <p:cNvSpPr>
            <a:spLocks noGrp="1"/>
          </p:cNvSpPr>
          <p:nvPr>
            <p:ph type="title"/>
          </p:nvPr>
        </p:nvSpPr>
        <p:spPr/>
        <p:txBody>
          <a:bodyPr/>
          <a:lstStyle/>
          <a:p>
            <a:r>
              <a:rPr lang="it-IT" b="1" dirty="0">
                <a:solidFill>
                  <a:srgbClr val="00B0F0"/>
                </a:solidFill>
              </a:rPr>
              <a:t>Rapporto tra ordinamenti</a:t>
            </a:r>
          </a:p>
        </p:txBody>
      </p:sp>
      <p:sp>
        <p:nvSpPr>
          <p:cNvPr id="3" name="Segnaposto contenuto 2">
            <a:extLst>
              <a:ext uri="{FF2B5EF4-FFF2-40B4-BE49-F238E27FC236}">
                <a16:creationId xmlns:a16="http://schemas.microsoft.com/office/drawing/2014/main" id="{2AFE1955-197E-8EB6-BFF2-912C76C6478C}"/>
              </a:ext>
            </a:extLst>
          </p:cNvPr>
          <p:cNvSpPr>
            <a:spLocks noGrp="1"/>
          </p:cNvSpPr>
          <p:nvPr>
            <p:ph idx="1"/>
          </p:nvPr>
        </p:nvSpPr>
        <p:spPr/>
        <p:txBody>
          <a:bodyPr/>
          <a:lstStyle/>
          <a:p>
            <a:r>
              <a:rPr lang="it-IT" sz="2800" dirty="0">
                <a:solidFill>
                  <a:srgbClr val="000000"/>
                </a:solidFill>
                <a:effectLst/>
                <a:ea typeface="Aptos" panose="020B0004020202020204" pitchFamily="34" charset="0"/>
                <a:cs typeface="Aptos" panose="020B0004020202020204" pitchFamily="34" charset="0"/>
              </a:rPr>
              <a:t>Corti costituzionali e Corte di giustizia UE</a:t>
            </a:r>
          </a:p>
          <a:p>
            <a:r>
              <a:rPr lang="it-IT" dirty="0">
                <a:solidFill>
                  <a:srgbClr val="000000"/>
                </a:solidFill>
                <a:ea typeface="Aptos" panose="020B0004020202020204" pitchFamily="34" charset="0"/>
                <a:cs typeface="Aptos" panose="020B0004020202020204" pitchFamily="34" charset="0"/>
              </a:rPr>
              <a:t>Dialogo tra Corti «supreme»</a:t>
            </a:r>
            <a:endParaRPr lang="it-IT" sz="2800" dirty="0">
              <a:solidFill>
                <a:srgbClr val="000000"/>
              </a:solidFill>
              <a:effectLst/>
              <a:ea typeface="Aptos" panose="020B0004020202020204" pitchFamily="34" charset="0"/>
              <a:cs typeface="Aptos" panose="020B0004020202020204" pitchFamily="34" charset="0"/>
            </a:endParaRPr>
          </a:p>
          <a:p>
            <a:r>
              <a:rPr lang="it-IT" sz="2800" dirty="0">
                <a:solidFill>
                  <a:srgbClr val="000000"/>
                </a:solidFill>
                <a:effectLst/>
                <a:ea typeface="Aptos" panose="020B0004020202020204" pitchFamily="34" charset="0"/>
                <a:cs typeface="Aptos" panose="020B0004020202020204" pitchFamily="34" charset="0"/>
              </a:rPr>
              <a:t>L’adattamento dell’ordinamento italiano al diritto dell’UE;</a:t>
            </a:r>
            <a:r>
              <a:rPr lang="it-IT" sz="2800" i="1" dirty="0">
                <a:solidFill>
                  <a:srgbClr val="000000"/>
                </a:solidFill>
                <a:effectLst/>
                <a:ea typeface="Aptos" panose="020B0004020202020204" pitchFamily="34" charset="0"/>
                <a:cs typeface="Aptos" panose="020B0004020202020204" pitchFamily="34" charset="0"/>
              </a:rPr>
              <a:t> </a:t>
            </a:r>
            <a:r>
              <a:rPr lang="it-IT" sz="2800" dirty="0">
                <a:solidFill>
                  <a:srgbClr val="000000"/>
                </a:solidFill>
                <a:effectLst/>
                <a:ea typeface="Aptos" panose="020B0004020202020204" pitchFamily="34" charset="0"/>
                <a:cs typeface="Aptos" panose="020B0004020202020204" pitchFamily="34" charset="0"/>
              </a:rPr>
              <a:t> </a:t>
            </a:r>
          </a:p>
          <a:p>
            <a:r>
              <a:rPr lang="it-IT" sz="2800" dirty="0">
                <a:solidFill>
                  <a:srgbClr val="000000"/>
                </a:solidFill>
                <a:effectLst/>
                <a:ea typeface="Aptos" panose="020B0004020202020204" pitchFamily="34" charset="0"/>
                <a:cs typeface="Aptos" panose="020B0004020202020204" pitchFamily="34" charset="0"/>
              </a:rPr>
              <a:t>Il difficoltoso percorso della giurisprudenza costituzionale; </a:t>
            </a:r>
          </a:p>
          <a:p>
            <a:r>
              <a:rPr lang="it-IT" sz="2800" dirty="0">
                <a:solidFill>
                  <a:srgbClr val="000000"/>
                </a:solidFill>
                <a:effectLst/>
                <a:ea typeface="Aptos" panose="020B0004020202020204" pitchFamily="34" charset="0"/>
                <a:cs typeface="Aptos" panose="020B0004020202020204" pitchFamily="34" charset="0"/>
              </a:rPr>
              <a:t>I controlimiti.</a:t>
            </a:r>
            <a:endParaRPr lang="it-IT" b="1" dirty="0">
              <a:solidFill>
                <a:srgbClr val="00B050"/>
              </a:solidFill>
            </a:endParaRPr>
          </a:p>
          <a:p>
            <a:endParaRPr lang="it-IT" dirty="0"/>
          </a:p>
        </p:txBody>
      </p:sp>
    </p:spTree>
    <p:extLst>
      <p:ext uri="{BB962C8B-B14F-4D97-AF65-F5344CB8AC3E}">
        <p14:creationId xmlns:p14="http://schemas.microsoft.com/office/powerpoint/2010/main" val="3077914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BBBA0-7A39-999C-1B21-ED881C354F64}"/>
              </a:ext>
            </a:extLst>
          </p:cNvPr>
          <p:cNvSpPr>
            <a:spLocks noGrp="1"/>
          </p:cNvSpPr>
          <p:nvPr>
            <p:ph type="title"/>
          </p:nvPr>
        </p:nvSpPr>
        <p:spPr/>
        <p:txBody>
          <a:bodyPr/>
          <a:lstStyle/>
          <a:p>
            <a:r>
              <a:rPr lang="it-IT" b="1" dirty="0">
                <a:solidFill>
                  <a:srgbClr val="00B0F0"/>
                </a:solidFill>
              </a:rPr>
              <a:t>Regolamenti</a:t>
            </a:r>
          </a:p>
        </p:txBody>
      </p:sp>
      <p:sp>
        <p:nvSpPr>
          <p:cNvPr id="3" name="Segnaposto contenuto 2">
            <a:extLst>
              <a:ext uri="{FF2B5EF4-FFF2-40B4-BE49-F238E27FC236}">
                <a16:creationId xmlns:a16="http://schemas.microsoft.com/office/drawing/2014/main" id="{D8960623-00FC-08A7-7413-8393AA8B64F9}"/>
              </a:ext>
            </a:extLst>
          </p:cNvPr>
          <p:cNvSpPr>
            <a:spLocks noGrp="1"/>
          </p:cNvSpPr>
          <p:nvPr>
            <p:ph idx="1"/>
          </p:nvPr>
        </p:nvSpPr>
        <p:spPr/>
        <p:txBody>
          <a:bodyPr/>
          <a:lstStyle/>
          <a:p>
            <a:pPr>
              <a:defRPr/>
            </a:pPr>
            <a:r>
              <a:rPr lang="it-IT" altLang="it-IT" dirty="0"/>
              <a:t>Caratteristiche generali:</a:t>
            </a:r>
          </a:p>
          <a:p>
            <a:pPr>
              <a:defRPr/>
            </a:pPr>
            <a:r>
              <a:rPr lang="it-IT" altLang="it-IT" b="1" dirty="0">
                <a:solidFill>
                  <a:srgbClr val="0070C0"/>
                </a:solidFill>
              </a:rPr>
              <a:t>Portata generale</a:t>
            </a:r>
            <a:r>
              <a:rPr lang="it-IT" altLang="it-IT" dirty="0"/>
              <a:t>: vincolano tutti i soggetti dell’ordinamento UE;</a:t>
            </a:r>
          </a:p>
          <a:p>
            <a:pPr>
              <a:defRPr/>
            </a:pPr>
            <a:r>
              <a:rPr lang="it-IT" altLang="it-IT" b="1" dirty="0">
                <a:solidFill>
                  <a:srgbClr val="0070C0"/>
                </a:solidFill>
              </a:rPr>
              <a:t>Obbligatorietà integrale</a:t>
            </a:r>
            <a:r>
              <a:rPr lang="it-IT" altLang="it-IT" dirty="0"/>
              <a:t>, in tutti i loro elementi;</a:t>
            </a:r>
          </a:p>
          <a:p>
            <a:pPr>
              <a:defRPr/>
            </a:pPr>
            <a:r>
              <a:rPr lang="it-IT" altLang="it-IT" b="1" dirty="0">
                <a:solidFill>
                  <a:srgbClr val="0070C0"/>
                </a:solidFill>
              </a:rPr>
              <a:t>Diretta applicabilità</a:t>
            </a:r>
            <a:r>
              <a:rPr lang="it-IT" altLang="it-IT" dirty="0"/>
              <a:t>: no necessità di adattamento (sentenza </a:t>
            </a:r>
            <a:r>
              <a:rPr lang="it-IT" altLang="it-IT" i="1" dirty="0"/>
              <a:t>Variola</a:t>
            </a:r>
            <a:r>
              <a:rPr lang="it-IT" altLang="it-IT" dirty="0"/>
              <a:t>).</a:t>
            </a:r>
          </a:p>
          <a:p>
            <a:pPr>
              <a:defRPr/>
            </a:pPr>
            <a:r>
              <a:rPr lang="it-IT" dirty="0"/>
              <a:t>Esso è rivolto a categorie astratte di persone, non a specifici individui.</a:t>
            </a:r>
          </a:p>
          <a:p>
            <a:pPr>
              <a:defRPr/>
            </a:pPr>
            <a:r>
              <a:rPr lang="it-IT" dirty="0"/>
              <a:t>I regolamenti hanno lo scopo di garantire l’applicazione uniforme in tutta l’Unione della rispettiva normativa</a:t>
            </a:r>
            <a:endParaRPr lang="it-IT" altLang="it-IT" dirty="0"/>
          </a:p>
          <a:p>
            <a:endParaRPr lang="it-IT" dirty="0"/>
          </a:p>
        </p:txBody>
      </p:sp>
    </p:spTree>
    <p:extLst>
      <p:ext uri="{BB962C8B-B14F-4D97-AF65-F5344CB8AC3E}">
        <p14:creationId xmlns:p14="http://schemas.microsoft.com/office/powerpoint/2010/main" val="890928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C1944-88AA-6E7B-C5E6-84BE21A80C22}"/>
              </a:ext>
            </a:extLst>
          </p:cNvPr>
          <p:cNvSpPr>
            <a:spLocks noGrp="1"/>
          </p:cNvSpPr>
          <p:nvPr>
            <p:ph type="title"/>
          </p:nvPr>
        </p:nvSpPr>
        <p:spPr>
          <a:xfrm>
            <a:off x="838200" y="365126"/>
            <a:ext cx="10515600" cy="862426"/>
          </a:xfrm>
        </p:spPr>
        <p:txBody>
          <a:bodyPr/>
          <a:lstStyle/>
          <a:p>
            <a:r>
              <a:rPr lang="it-IT" b="1" dirty="0">
                <a:solidFill>
                  <a:srgbClr val="00B0F0"/>
                </a:solidFill>
              </a:rPr>
              <a:t>Regolamenti</a:t>
            </a:r>
            <a:endParaRPr lang="it-IT" dirty="0">
              <a:solidFill>
                <a:srgbClr val="00B0F0"/>
              </a:solidFill>
            </a:endParaRPr>
          </a:p>
        </p:txBody>
      </p:sp>
      <p:sp>
        <p:nvSpPr>
          <p:cNvPr id="3" name="Segnaposto contenuto 2">
            <a:extLst>
              <a:ext uri="{FF2B5EF4-FFF2-40B4-BE49-F238E27FC236}">
                <a16:creationId xmlns:a16="http://schemas.microsoft.com/office/drawing/2014/main" id="{425726F6-B154-4D57-5F19-CEFC864FACF3}"/>
              </a:ext>
            </a:extLst>
          </p:cNvPr>
          <p:cNvSpPr>
            <a:spLocks noGrp="1"/>
          </p:cNvSpPr>
          <p:nvPr>
            <p:ph idx="1"/>
          </p:nvPr>
        </p:nvSpPr>
        <p:spPr>
          <a:xfrm>
            <a:off x="838200" y="1340285"/>
            <a:ext cx="10515600" cy="4836678"/>
          </a:xfrm>
        </p:spPr>
        <p:txBody>
          <a:bodyPr/>
          <a:lstStyle/>
          <a:p>
            <a:pPr algn="l">
              <a:buFont typeface="Arial" panose="020B0604020202020204" pitchFamily="34" charset="0"/>
              <a:buChar char="•"/>
            </a:pPr>
            <a:r>
              <a:rPr lang="it-IT" sz="2600" dirty="0"/>
              <a:t>Un regolamento deve essere rispettato pienamente da coloro ai quali si applica ed è direttamente applicabile negli Stati membri. </a:t>
            </a:r>
          </a:p>
          <a:p>
            <a:pPr algn="l">
              <a:buFont typeface="Arial" panose="020B0604020202020204" pitchFamily="34" charset="0"/>
              <a:buChar char="•"/>
            </a:pPr>
            <a:r>
              <a:rPr lang="it-IT" sz="2600" dirty="0"/>
              <a:t>Ciò significa che:</a:t>
            </a:r>
          </a:p>
          <a:p>
            <a:pPr marL="742950" lvl="1" indent="-285750" algn="l">
              <a:buFont typeface="Arial" panose="020B0604020202020204" pitchFamily="34" charset="0"/>
              <a:buChar char="•"/>
            </a:pPr>
            <a:r>
              <a:rPr lang="it-IT" sz="2600" dirty="0"/>
              <a:t>si applica direttamente negli Stati membri dopo la sua entrata in vigore, senza richiedere il recepimento  nel diritto nazionale;</a:t>
            </a:r>
          </a:p>
          <a:p>
            <a:pPr marL="742950" lvl="1" indent="-285750" algn="l">
              <a:buFont typeface="Arial" panose="020B0604020202020204" pitchFamily="34" charset="0"/>
              <a:buChar char="•"/>
            </a:pPr>
            <a:r>
              <a:rPr lang="it-IT" sz="2600" dirty="0"/>
              <a:t>può creare diritti e doveri per le persone e può pertanto essere fatto valere dinanzi ai tribunali nazionali;</a:t>
            </a:r>
          </a:p>
          <a:p>
            <a:pPr marL="742950" lvl="1" indent="-285750" algn="l">
              <a:buFont typeface="Arial" panose="020B0604020202020204" pitchFamily="34" charset="0"/>
              <a:buChar char="•"/>
            </a:pPr>
            <a:r>
              <a:rPr lang="it-IT" sz="2600" dirty="0"/>
              <a:t>può essere utilizzato come riferimento dalle persone nei rapporti con altre persone, Stati membri e autorità dell’Unione.</a:t>
            </a:r>
          </a:p>
          <a:p>
            <a:endParaRPr lang="it-IT" dirty="0"/>
          </a:p>
        </p:txBody>
      </p:sp>
    </p:spTree>
    <p:extLst>
      <p:ext uri="{BB962C8B-B14F-4D97-AF65-F5344CB8AC3E}">
        <p14:creationId xmlns:p14="http://schemas.microsoft.com/office/powerpoint/2010/main" val="64164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6B0C32-6F8A-17EF-4269-081F00F69F8D}"/>
              </a:ext>
            </a:extLst>
          </p:cNvPr>
          <p:cNvSpPr>
            <a:spLocks noGrp="1"/>
          </p:cNvSpPr>
          <p:nvPr>
            <p:ph type="title"/>
          </p:nvPr>
        </p:nvSpPr>
        <p:spPr/>
        <p:txBody>
          <a:bodyPr/>
          <a:lstStyle/>
          <a:p>
            <a:r>
              <a:rPr lang="it-IT" b="1" dirty="0">
                <a:solidFill>
                  <a:srgbClr val="00B0F0"/>
                </a:solidFill>
              </a:rPr>
              <a:t>Direttive </a:t>
            </a:r>
          </a:p>
        </p:txBody>
      </p:sp>
      <p:sp>
        <p:nvSpPr>
          <p:cNvPr id="3" name="Segnaposto contenuto 2">
            <a:extLst>
              <a:ext uri="{FF2B5EF4-FFF2-40B4-BE49-F238E27FC236}">
                <a16:creationId xmlns:a16="http://schemas.microsoft.com/office/drawing/2014/main" id="{38760D14-9328-FF69-C59C-3D13807DECF1}"/>
              </a:ext>
            </a:extLst>
          </p:cNvPr>
          <p:cNvSpPr>
            <a:spLocks noGrp="1"/>
          </p:cNvSpPr>
          <p:nvPr>
            <p:ph idx="1"/>
          </p:nvPr>
        </p:nvSpPr>
        <p:spPr>
          <a:xfrm>
            <a:off x="838200" y="1515649"/>
            <a:ext cx="10515600" cy="4661314"/>
          </a:xfrm>
        </p:spPr>
        <p:txBody>
          <a:bodyPr>
            <a:normAutofit/>
          </a:bodyPr>
          <a:lstStyle/>
          <a:p>
            <a:pPr algn="just">
              <a:defRPr/>
            </a:pPr>
            <a:r>
              <a:rPr lang="it-IT" sz="2400" b="0" i="0" u="none" strike="noStrike" dirty="0">
                <a:solidFill>
                  <a:srgbClr val="000000"/>
                </a:solidFill>
                <a:effectLst/>
                <a:latin typeface="-webkit-standard"/>
              </a:rPr>
              <a:t>L’articolo 288 del trattato sul funzionamento dell’Unione europea stabilisce che le direttive vincolano lo Stato membro (uno solo, più di uno o tutti) cui sono rivolte per quanto riguarda il risultato da raggiungere, lasciando alle autorità nazionali il potere di scegliere la forma e i mezzi per raggiungere tale scopo.</a:t>
            </a:r>
          </a:p>
          <a:p>
            <a:pPr>
              <a:defRPr/>
            </a:pPr>
            <a:r>
              <a:rPr lang="it-IT" altLang="it-IT" dirty="0"/>
              <a:t>Caratteristiche generali:</a:t>
            </a:r>
          </a:p>
          <a:p>
            <a:pPr>
              <a:defRPr/>
            </a:pPr>
            <a:r>
              <a:rPr lang="it-IT" altLang="it-IT" b="1" dirty="0">
                <a:solidFill>
                  <a:srgbClr val="0070C0"/>
                </a:solidFill>
              </a:rPr>
              <a:t>Portata individuale</a:t>
            </a:r>
            <a:r>
              <a:rPr lang="it-IT" altLang="it-IT" dirty="0"/>
              <a:t>;</a:t>
            </a:r>
          </a:p>
          <a:p>
            <a:pPr>
              <a:defRPr/>
            </a:pPr>
            <a:r>
              <a:rPr lang="it-IT" altLang="it-IT" b="1" dirty="0">
                <a:solidFill>
                  <a:srgbClr val="0070C0"/>
                </a:solidFill>
              </a:rPr>
              <a:t>Obbligatorietà</a:t>
            </a:r>
            <a:r>
              <a:rPr lang="it-IT" altLang="it-IT" b="1" dirty="0"/>
              <a:t> </a:t>
            </a:r>
            <a:r>
              <a:rPr lang="it-IT" altLang="it-IT" b="1" dirty="0">
                <a:solidFill>
                  <a:srgbClr val="0070C0"/>
                </a:solidFill>
              </a:rPr>
              <a:t>integrale</a:t>
            </a:r>
            <a:r>
              <a:rPr lang="it-IT" altLang="it-IT" dirty="0"/>
              <a:t>: </a:t>
            </a:r>
            <a:r>
              <a:rPr lang="it-IT" altLang="it-IT" b="1" dirty="0">
                <a:solidFill>
                  <a:srgbClr val="0070C0"/>
                </a:solidFill>
              </a:rPr>
              <a:t>obbligo di risultato</a:t>
            </a:r>
            <a:r>
              <a:rPr lang="it-IT" altLang="it-IT" dirty="0"/>
              <a:t>, ma libertà di scelta delle </a:t>
            </a:r>
            <a:r>
              <a:rPr lang="it-IT" altLang="it-IT" b="1" dirty="0">
                <a:solidFill>
                  <a:srgbClr val="0070C0"/>
                </a:solidFill>
              </a:rPr>
              <a:t>forme </a:t>
            </a:r>
            <a:r>
              <a:rPr lang="it-IT" altLang="it-IT" dirty="0"/>
              <a:t>e dei</a:t>
            </a:r>
            <a:r>
              <a:rPr lang="it-IT" altLang="it-IT" b="1" dirty="0"/>
              <a:t> </a:t>
            </a:r>
            <a:r>
              <a:rPr lang="it-IT" altLang="it-IT" b="1" dirty="0">
                <a:solidFill>
                  <a:srgbClr val="0070C0"/>
                </a:solidFill>
              </a:rPr>
              <a:t>mezzi</a:t>
            </a:r>
            <a:r>
              <a:rPr lang="it-IT" altLang="it-IT" dirty="0"/>
              <a:t>;</a:t>
            </a:r>
          </a:p>
          <a:p>
            <a:pPr>
              <a:defRPr/>
            </a:pPr>
            <a:r>
              <a:rPr lang="it-IT" altLang="it-IT" b="1" dirty="0">
                <a:solidFill>
                  <a:srgbClr val="0070C0"/>
                </a:solidFill>
              </a:rPr>
              <a:t>Mancanza di diretta applicabilità</a:t>
            </a:r>
            <a:r>
              <a:rPr lang="it-IT" altLang="it-IT" dirty="0"/>
              <a:t>: necessità di attuazione.</a:t>
            </a:r>
          </a:p>
          <a:p>
            <a:pPr>
              <a:defRPr/>
            </a:pPr>
            <a:r>
              <a:rPr lang="it-IT" altLang="it-IT" b="1" dirty="0">
                <a:solidFill>
                  <a:srgbClr val="0070C0"/>
                </a:solidFill>
              </a:rPr>
              <a:t>Obbligo di attuazione delle direttive</a:t>
            </a:r>
            <a:r>
              <a:rPr lang="it-IT" altLang="it-IT" b="1" dirty="0"/>
              <a:t>.</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3334988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49D421-2B8C-5D5F-016A-1B1F4B5CA9DE}"/>
              </a:ext>
            </a:extLst>
          </p:cNvPr>
          <p:cNvSpPr>
            <a:spLocks noGrp="1"/>
          </p:cNvSpPr>
          <p:nvPr>
            <p:ph type="title"/>
          </p:nvPr>
        </p:nvSpPr>
        <p:spPr>
          <a:xfrm>
            <a:off x="838200" y="365125"/>
            <a:ext cx="10515600" cy="511697"/>
          </a:xfrm>
        </p:spPr>
        <p:txBody>
          <a:bodyPr>
            <a:normAutofit fontScale="90000"/>
          </a:bodyPr>
          <a:lstStyle/>
          <a:p>
            <a:r>
              <a:rPr lang="it-IT" b="1" dirty="0">
                <a:solidFill>
                  <a:srgbClr val="00B0F0"/>
                </a:solidFill>
              </a:rPr>
              <a:t>Direttive</a:t>
            </a:r>
            <a:endParaRPr lang="it-IT" dirty="0">
              <a:solidFill>
                <a:srgbClr val="00B0F0"/>
              </a:solidFill>
            </a:endParaRPr>
          </a:p>
        </p:txBody>
      </p:sp>
      <p:sp>
        <p:nvSpPr>
          <p:cNvPr id="3" name="Segnaposto contenuto 2">
            <a:extLst>
              <a:ext uri="{FF2B5EF4-FFF2-40B4-BE49-F238E27FC236}">
                <a16:creationId xmlns:a16="http://schemas.microsoft.com/office/drawing/2014/main" id="{D067A214-6A8B-79F5-57E2-5C51590B64C7}"/>
              </a:ext>
            </a:extLst>
          </p:cNvPr>
          <p:cNvSpPr>
            <a:spLocks noGrp="1"/>
          </p:cNvSpPr>
          <p:nvPr>
            <p:ph idx="1"/>
          </p:nvPr>
        </p:nvSpPr>
        <p:spPr>
          <a:xfrm>
            <a:off x="838200" y="1039660"/>
            <a:ext cx="10515600" cy="5137303"/>
          </a:xfrm>
        </p:spPr>
        <p:txBody>
          <a:bodyPr>
            <a:normAutofit/>
          </a:bodyPr>
          <a:lstStyle/>
          <a:p>
            <a:pPr algn="just"/>
            <a:r>
              <a:rPr lang="it-IT" b="1" i="0" u="none" strike="noStrike" dirty="0">
                <a:solidFill>
                  <a:srgbClr val="0070C0"/>
                </a:solidFill>
                <a:effectLst/>
                <a:latin typeface="-webkit-standard"/>
              </a:rPr>
              <a:t>Trasposizione obbligatoria</a:t>
            </a:r>
          </a:p>
          <a:p>
            <a:pPr algn="l">
              <a:buFont typeface="Arial" panose="020B0604020202020204" pitchFamily="34" charset="0"/>
              <a:buChar char="•"/>
            </a:pPr>
            <a:r>
              <a:rPr lang="it-IT" sz="2400" dirty="0">
                <a:solidFill>
                  <a:srgbClr val="000000"/>
                </a:solidFill>
                <a:latin typeface="-webkit-standard"/>
              </a:rPr>
              <a:t>Affinché una direttiva abbia effetto a livello nazionale, gli Stati membri devono adottare una legge per recepirla. La misura nazionale deve raggiungere gli obiettivi imposti dalla direttiva. </a:t>
            </a:r>
          </a:p>
          <a:p>
            <a:pPr algn="l">
              <a:buFont typeface="Arial" panose="020B0604020202020204" pitchFamily="34" charset="0"/>
              <a:buChar char="•"/>
            </a:pPr>
            <a:r>
              <a:rPr lang="it-IT" sz="2400" dirty="0">
                <a:solidFill>
                  <a:srgbClr val="000000"/>
                </a:solidFill>
                <a:latin typeface="-webkit-standard"/>
              </a:rPr>
              <a:t>Il recepimento deve avvenire entro il termine indicato al momento dell’adozione della direttiva (di norma entro due anni).</a:t>
            </a:r>
          </a:p>
          <a:p>
            <a:pPr algn="l">
              <a:buFont typeface="Arial" panose="020B0604020202020204" pitchFamily="34" charset="0"/>
              <a:buChar char="•"/>
            </a:pPr>
            <a:r>
              <a:rPr lang="it-IT" sz="2400" dirty="0">
                <a:solidFill>
                  <a:srgbClr val="000000"/>
                </a:solidFill>
                <a:latin typeface="-webkit-standard"/>
              </a:rPr>
              <a:t>Qualora un paese non recepisca una direttiva, la Commissione potrà avviare</a:t>
            </a:r>
            <a:r>
              <a:rPr lang="it-IT" sz="2400" b="1" dirty="0">
                <a:solidFill>
                  <a:srgbClr val="0070C0"/>
                </a:solidFill>
                <a:latin typeface="-webkit-standard"/>
              </a:rPr>
              <a:t> </a:t>
            </a:r>
            <a:r>
              <a:rPr lang="it-IT" sz="2400" b="1" dirty="0">
                <a:solidFill>
                  <a:srgbClr val="0070C0"/>
                </a:solidFill>
                <a:latin typeface="-webkit-standard"/>
                <a:hlinkClick r:id="rId2">
                  <a:extLst>
                    <a:ext uri="{A12FA001-AC4F-418D-AE19-62706E023703}">
                      <ahyp:hlinkClr xmlns:ahyp="http://schemas.microsoft.com/office/drawing/2018/hyperlinkcolor" val="tx"/>
                    </a:ext>
                  </a:extLst>
                </a:hlinkClick>
              </a:rPr>
              <a:t>procedure di infrazione</a:t>
            </a:r>
            <a:r>
              <a:rPr lang="it-IT" sz="2400" b="1" dirty="0">
                <a:solidFill>
                  <a:srgbClr val="0070C0"/>
                </a:solidFill>
                <a:latin typeface="-webkit-standard"/>
              </a:rPr>
              <a:t>.</a:t>
            </a:r>
          </a:p>
          <a:p>
            <a:pPr algn="l">
              <a:buFont typeface="Arial" panose="020B0604020202020204" pitchFamily="34" charset="0"/>
              <a:buChar char="•"/>
            </a:pPr>
            <a:r>
              <a:rPr lang="it-IT" sz="2400" dirty="0">
                <a:solidFill>
                  <a:srgbClr val="000000"/>
                </a:solidFill>
                <a:latin typeface="-webkit-standard"/>
              </a:rPr>
              <a:t>Ai sensi dell’articolo 260, par. 3, TFUE se uno Stato membro non ha adempiuto all’obbligo di comunicare le misure di recepimento di una direttiva, la Commissione può richiedere che lo Stato membro in questione paghi un’ammenda.</a:t>
            </a:r>
          </a:p>
          <a:p>
            <a:endParaRPr lang="it-IT" dirty="0"/>
          </a:p>
        </p:txBody>
      </p:sp>
    </p:spTree>
    <p:extLst>
      <p:ext uri="{BB962C8B-B14F-4D97-AF65-F5344CB8AC3E}">
        <p14:creationId xmlns:p14="http://schemas.microsoft.com/office/powerpoint/2010/main" val="3482497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A8C19-BEB6-2565-BA53-F6090A185A50}"/>
              </a:ext>
            </a:extLst>
          </p:cNvPr>
          <p:cNvSpPr>
            <a:spLocks noGrp="1"/>
          </p:cNvSpPr>
          <p:nvPr>
            <p:ph type="title"/>
          </p:nvPr>
        </p:nvSpPr>
        <p:spPr>
          <a:xfrm>
            <a:off x="838200" y="365125"/>
            <a:ext cx="10515600" cy="649483"/>
          </a:xfrm>
        </p:spPr>
        <p:txBody>
          <a:bodyPr>
            <a:normAutofit fontScale="90000"/>
          </a:bodyPr>
          <a:lstStyle/>
          <a:p>
            <a:r>
              <a:rPr lang="it-IT" b="1" dirty="0">
                <a:solidFill>
                  <a:srgbClr val="00B0F0"/>
                </a:solidFill>
              </a:rPr>
              <a:t>Direttive</a:t>
            </a:r>
          </a:p>
        </p:txBody>
      </p:sp>
      <p:sp>
        <p:nvSpPr>
          <p:cNvPr id="3" name="Segnaposto contenuto 2">
            <a:extLst>
              <a:ext uri="{FF2B5EF4-FFF2-40B4-BE49-F238E27FC236}">
                <a16:creationId xmlns:a16="http://schemas.microsoft.com/office/drawing/2014/main" id="{900F2840-5979-C300-3C6F-9FBD998BBAF5}"/>
              </a:ext>
            </a:extLst>
          </p:cNvPr>
          <p:cNvSpPr>
            <a:spLocks noGrp="1"/>
          </p:cNvSpPr>
          <p:nvPr>
            <p:ph idx="1"/>
          </p:nvPr>
        </p:nvSpPr>
        <p:spPr>
          <a:xfrm>
            <a:off x="838200" y="1315233"/>
            <a:ext cx="10515600" cy="4861730"/>
          </a:xfrm>
        </p:spPr>
        <p:txBody>
          <a:bodyPr>
            <a:normAutofit lnSpcReduction="10000"/>
          </a:bodyPr>
          <a:lstStyle/>
          <a:p>
            <a:pPr algn="just"/>
            <a:r>
              <a:rPr lang="it-IT" b="1" i="0" u="none" strike="noStrike" dirty="0">
                <a:solidFill>
                  <a:srgbClr val="0070C0"/>
                </a:solidFill>
                <a:effectLst/>
                <a:latin typeface="-webkit-standard"/>
              </a:rPr>
              <a:t>Armonizzazione minima e massima</a:t>
            </a:r>
            <a:endParaRPr lang="it-IT" b="0" i="0" u="none" strike="noStrike" dirty="0">
              <a:solidFill>
                <a:srgbClr val="0070C0"/>
              </a:solidFill>
              <a:effectLst/>
              <a:latin typeface="-webkit-standard"/>
            </a:endParaRPr>
          </a:p>
          <a:p>
            <a:pPr algn="l">
              <a:buFont typeface="Arial" panose="020B0604020202020204" pitchFamily="34" charset="0"/>
              <a:buChar char="•"/>
            </a:pPr>
            <a:r>
              <a:rPr lang="it-IT" i="0" u="none" strike="noStrike" dirty="0">
                <a:solidFill>
                  <a:srgbClr val="000000"/>
                </a:solidFill>
                <a:effectLst/>
                <a:latin typeface="-webkit-standard"/>
              </a:rPr>
              <a:t>Quando si tratta di direttive, è importante distinguere tra requisiti di armonizzazione minima e massima (o completa).</a:t>
            </a:r>
          </a:p>
          <a:p>
            <a:pPr algn="l">
              <a:buFont typeface="Arial" panose="020B0604020202020204" pitchFamily="34" charset="0"/>
              <a:buChar char="•"/>
            </a:pPr>
            <a:r>
              <a:rPr lang="it-IT" i="0" u="none" strike="noStrike" dirty="0">
                <a:solidFill>
                  <a:srgbClr val="000000"/>
                </a:solidFill>
                <a:effectLst/>
                <a:latin typeface="-webkit-standard"/>
              </a:rPr>
              <a:t>Nel caso di un’armonizzazione minima, una direttiva stabilisce gli standard normativi minimi, spesso riconoscendo il fatto che i sistemi giudiziari in alcuni Stati membri abbiano già fissato standard normativi più elevati. In questo caso, gli Stati membri hanno il diritto di imporre standard normativi più elevati rispetto a quelli previsti dalla direttiva.</a:t>
            </a:r>
          </a:p>
          <a:p>
            <a:pPr algn="l">
              <a:buFont typeface="Arial" panose="020B0604020202020204" pitchFamily="34" charset="0"/>
              <a:buChar char="•"/>
            </a:pPr>
            <a:r>
              <a:rPr lang="it-IT" i="0" u="none" strike="noStrike" dirty="0">
                <a:solidFill>
                  <a:srgbClr val="000000"/>
                </a:solidFill>
                <a:effectLst/>
                <a:latin typeface="-webkit-standard"/>
              </a:rPr>
              <a:t>Per quanto concerne invece l’armonizzazione massima, gli Stati membri devono introdurre norme con gli standard minimi e massimi stabiliti nella direttiva.</a:t>
            </a:r>
          </a:p>
          <a:p>
            <a:endParaRPr lang="it-IT" dirty="0"/>
          </a:p>
        </p:txBody>
      </p:sp>
    </p:spTree>
    <p:extLst>
      <p:ext uri="{BB962C8B-B14F-4D97-AF65-F5344CB8AC3E}">
        <p14:creationId xmlns:p14="http://schemas.microsoft.com/office/powerpoint/2010/main" val="1935819778"/>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113</TotalTime>
  <Words>3441</Words>
  <Application>Microsoft Macintosh PowerPoint</Application>
  <PresentationFormat>Widescreen</PresentationFormat>
  <Paragraphs>237</Paragraphs>
  <Slides>41</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41</vt:i4>
      </vt:variant>
    </vt:vector>
  </HeadingPairs>
  <TitlesOfParts>
    <vt:vector size="50" baseType="lpstr">
      <vt:lpstr>-webkit-standard</vt:lpstr>
      <vt:lpstr>Aptos</vt:lpstr>
      <vt:lpstr>Aptos Display</vt:lpstr>
      <vt:lpstr>Arial</vt:lpstr>
      <vt:lpstr>Calibri</vt:lpstr>
      <vt:lpstr>Courier New</vt:lpstr>
      <vt:lpstr>Segoe UI</vt:lpstr>
      <vt:lpstr>Wingdings</vt:lpstr>
      <vt:lpstr>Tema di Office</vt:lpstr>
      <vt:lpstr>Diritto dell’Integrazione europea Prof. Alessandro Nato</vt:lpstr>
      <vt:lpstr>Indice </vt:lpstr>
      <vt:lpstr>Fonti di diritto derivato: regolamenti, direttive e decisioni UE</vt:lpstr>
      <vt:lpstr>Diritto derivato</vt:lpstr>
      <vt:lpstr>Regolamenti</vt:lpstr>
      <vt:lpstr>Regolamenti</vt:lpstr>
      <vt:lpstr>Direttive </vt:lpstr>
      <vt:lpstr>Direttive</vt:lpstr>
      <vt:lpstr>Direttive</vt:lpstr>
      <vt:lpstr>Direttive</vt:lpstr>
      <vt:lpstr>Decisioni</vt:lpstr>
      <vt:lpstr>Decisioni</vt:lpstr>
      <vt:lpstr>Decisioni</vt:lpstr>
      <vt:lpstr>Atti di esecuzione e atti delegati</vt:lpstr>
      <vt:lpstr>Atti delegati</vt:lpstr>
      <vt:lpstr>Atti di esecuzione</vt:lpstr>
      <vt:lpstr>Atti non vincolanti</vt:lpstr>
      <vt:lpstr>Atti atipici </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Primato del diritto UE </vt:lpstr>
      <vt:lpstr>Primato del diritto UE</vt:lpstr>
      <vt:lpstr>Primato del diritto UE</vt:lpstr>
      <vt:lpstr>Primato del diritto UE</vt:lpstr>
      <vt:lpstr>Primato del diritto UE</vt:lpstr>
      <vt:lpstr>Primato del diritto UE</vt:lpstr>
      <vt:lpstr>Primato del diritto UE</vt:lpstr>
      <vt:lpstr>Primato del diritto UE</vt:lpstr>
      <vt:lpstr>Rapporto tra ordinamenti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47</cp:revision>
  <dcterms:created xsi:type="dcterms:W3CDTF">2026-07-07T08:59:16Z</dcterms:created>
  <dcterms:modified xsi:type="dcterms:W3CDTF">2026-07-07T11:14:22Z</dcterms:modified>
</cp:coreProperties>
</file>