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70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b5a75769222ecd1" providerId="LiveId" clId="{B73DF6C8-32F8-4AB8-9F95-2BD168F53042}"/>
    <pc:docChg chg="custSel addSld modSld">
      <pc:chgData name="" userId="3b5a75769222ecd1" providerId="LiveId" clId="{B73DF6C8-32F8-4AB8-9F95-2BD168F53042}" dt="2025-11-28T07:15:16.507" v="703" actId="20577"/>
      <pc:docMkLst>
        <pc:docMk/>
      </pc:docMkLst>
      <pc:sldChg chg="modSp">
        <pc:chgData name="" userId="3b5a75769222ecd1" providerId="LiveId" clId="{B73DF6C8-32F8-4AB8-9F95-2BD168F53042}" dt="2025-11-28T07:15:16.507" v="703" actId="20577"/>
        <pc:sldMkLst>
          <pc:docMk/>
          <pc:sldMk cId="3810870926" sldId="267"/>
        </pc:sldMkLst>
        <pc:spChg chg="mod">
          <ac:chgData name="" userId="3b5a75769222ecd1" providerId="LiveId" clId="{B73DF6C8-32F8-4AB8-9F95-2BD168F53042}" dt="2025-11-28T07:15:16.507" v="703" actId="20577"/>
          <ac:spMkLst>
            <pc:docMk/>
            <pc:sldMk cId="3810870926" sldId="267"/>
            <ac:spMk id="3" creationId="{AB761BBE-2C55-4714-BC98-157C5C7FAFF5}"/>
          </ac:spMkLst>
        </pc:spChg>
      </pc:sldChg>
      <pc:sldChg chg="modSp add">
        <pc:chgData name="" userId="3b5a75769222ecd1" providerId="LiveId" clId="{B73DF6C8-32F8-4AB8-9F95-2BD168F53042}" dt="2025-11-28T06:49:03.193" v="699" actId="20577"/>
        <pc:sldMkLst>
          <pc:docMk/>
          <pc:sldMk cId="2015164331" sldId="270"/>
        </pc:sldMkLst>
        <pc:spChg chg="mod">
          <ac:chgData name="" userId="3b5a75769222ecd1" providerId="LiveId" clId="{B73DF6C8-32F8-4AB8-9F95-2BD168F53042}" dt="2025-11-28T06:38:18.043" v="35" actId="20577"/>
          <ac:spMkLst>
            <pc:docMk/>
            <pc:sldMk cId="2015164331" sldId="270"/>
            <ac:spMk id="2" creationId="{3D722478-350D-4C3E-AAA7-39C1E4CC5953}"/>
          </ac:spMkLst>
        </pc:spChg>
        <pc:spChg chg="mod">
          <ac:chgData name="" userId="3b5a75769222ecd1" providerId="LiveId" clId="{B73DF6C8-32F8-4AB8-9F95-2BD168F53042}" dt="2025-11-28T06:49:03.193" v="699" actId="20577"/>
          <ac:spMkLst>
            <pc:docMk/>
            <pc:sldMk cId="2015164331" sldId="270"/>
            <ac:spMk id="3" creationId="{DFF1EF86-A72E-4F40-B17F-C934308D4506}"/>
          </ac:spMkLst>
        </pc:spChg>
      </pc:sldChg>
    </pc:docChg>
  </pc:docChgLst>
  <pc:docChgLst>
    <pc:chgData userId="3b5a75769222ecd1" providerId="LiveId" clId="{3A51D5FB-861E-4B65-9DBA-A6CFD8A2C6F8}"/>
    <pc:docChg chg="modSld">
      <pc:chgData name="" userId="3b5a75769222ecd1" providerId="LiveId" clId="{3A51D5FB-861E-4B65-9DBA-A6CFD8A2C6F8}" dt="2025-10-01T10:06:29.783" v="3" actId="20577"/>
      <pc:docMkLst>
        <pc:docMk/>
      </pc:docMkLst>
      <pc:sldChg chg="modSp">
        <pc:chgData name="" userId="3b5a75769222ecd1" providerId="LiveId" clId="{3A51D5FB-861E-4B65-9DBA-A6CFD8A2C6F8}" dt="2025-10-01T10:06:29.783" v="3" actId="20577"/>
        <pc:sldMkLst>
          <pc:docMk/>
          <pc:sldMk cId="539602890" sldId="262"/>
        </pc:sldMkLst>
        <pc:spChg chg="mod">
          <ac:chgData name="" userId="3b5a75769222ecd1" providerId="LiveId" clId="{3A51D5FB-861E-4B65-9DBA-A6CFD8A2C6F8}" dt="2025-10-01T10:06:29.783" v="3" actId="20577"/>
          <ac:spMkLst>
            <pc:docMk/>
            <pc:sldMk cId="539602890" sldId="262"/>
            <ac:spMk id="2" creationId="{00000000-0000-0000-0000-000000000000}"/>
          </ac:spMkLst>
        </pc:spChg>
      </pc:sldChg>
    </pc:docChg>
  </pc:docChgLst>
  <pc:docChgLst>
    <pc:chgData userId="3b5a75769222ecd1" providerId="LiveId" clId="{1F99E631-A0F0-42A3-8F2D-1C1E26F695B2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08F42E-2B6F-4C8E-9D44-24C8F39D5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DAB1070-2602-40C7-ACAB-CC9B9EC98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1D662-DE4C-4C3A-A46D-6FEB1D2CB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0C2015-7D18-45E2-A2B9-B9CE0713B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0B3720-4859-4456-95C8-C1CD9BB40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874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6C0A60-7E0B-4F2F-ABA1-E53E286F8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A1FA764-59CE-411A-B09D-267E2532D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2454D2-3AD4-4AD7-A887-74D01595B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6495EE-C0C8-4BD8-9452-A4C45F99E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E20831-A41E-49C3-969F-CDB492AFD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322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7F54176-32BD-4A6F-9FD0-DEC91B0BAF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FEA3B95-199E-454C-BA31-DC9D8E95FD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7DC04-99CC-448E-A07F-E11BA388E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38F647-413E-46B8-AAFC-D768B936D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B359E9-8934-4079-8E92-909878C7F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76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73144B-5E47-466E-8B4E-4D2AF64E7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EA60F5-2C85-42C4-810A-F63F0173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302FD0C-E93A-43D2-9068-BF4ABE164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526176C-031F-4F99-8852-961D67E60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82774E-FA45-4A66-876D-096519849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293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B84AB-1773-4815-B3D3-4A04DCB62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3B3B1CD-3084-41F5-9D02-F68684A81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6BEFC9-6389-4655-9C30-B40689A4D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9D33ED-F2F4-4909-A2CE-0C6465ADF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DE317F-1D6F-422F-AF06-AFB194BF3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4547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BC3C97-3675-4558-AA25-032F1F88B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5DEF3E-1727-47D1-B017-712BEB78D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3FF3BF-A183-489B-8DAF-6E0D4EEF8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370E37-3DF0-4AF2-982E-9784B62B1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2D330A4-E004-4FCF-A323-94A31FAAB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5A2AF4-1FD5-4288-879A-915488356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729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7BD0F0-E78A-4F66-BB9A-7379139E2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D64FADB-3F4A-4147-ABFE-47ABFC7D9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85603E6-DC45-4623-A252-BE17BA09E2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0058A82-92FA-468A-8AD0-B0D0B1F7C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78F94E5-0BC1-4281-8CF4-683F66FCFF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36B67AF-86CD-4344-9CE2-6F11F5A7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C4814FB-EE29-42A2-A721-451D3E135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0785B43-5E5F-4BD8-B9A1-884ABBE9D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637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BA1C18-2C1C-481B-AF37-A83421BF7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9A86A7-6A00-464F-A665-3FBAF4B42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7847EB8-F7AA-4FF5-8CDE-FAF7D98CA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0F15444-4D32-49E0-9E34-22E5B16B1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872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0E0B60C-5CD3-4234-BAC6-0D819C3E3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64FDD00-EBD8-4862-AD60-15F89DB72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F30EA2A-40A6-40F9-9B6B-7E3BED992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36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3B7C67-73C9-4E64-AEAF-2CA90220C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39ACBF-4C3A-4AE7-861B-6924FBC11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E106E9-B9B2-4270-A97D-690B421AD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8C216A6-37C1-4919-B786-13F0EB1A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8656E5E-5145-4631-8C85-F339CEECD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D5F2CC3-1FFE-4826-872C-636B977BF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417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B39214-4A14-4E01-9CAC-9467FE2AE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4189434-AD3E-4A54-8977-E39C8649A5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25E52CB-6AF0-4116-9119-DA4C43E0E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8DD9EF-E018-43E8-92A5-84138DA15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D1E27B2-3E32-407E-B24B-85ADCED00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034A7B9-ABFD-44E1-914B-2769F8FEB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202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3DFF6BB-F550-456E-819E-38F5601A7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FCAE843-100E-4826-A794-83319D5C1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C69A208-2FDF-4ECC-896F-07EE21B03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40959-5671-476F-AAB2-5DBB95903A0C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EE8FBC-E653-403E-AC04-A470F56C7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CAA34E-EEC7-4C16-A2F4-95639C3A82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E64CB-8F20-452A-A45F-4F7A6E011B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474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cap="small" dirty="0"/>
              <a:t>Università degli Studi di Teramo </a:t>
            </a:r>
            <a:br>
              <a:rPr lang="it-IT" cap="small" dirty="0"/>
            </a:br>
            <a:r>
              <a:rPr lang="it-IT" sz="4900" cap="small" dirty="0"/>
              <a:t>Dipartimento di Giurisprudenza</a:t>
            </a:r>
            <a:br>
              <a:rPr lang="it-IT" cap="small" dirty="0"/>
            </a:br>
            <a:r>
              <a:rPr lang="it-IT" sz="3100" cap="small" dirty="0" err="1"/>
              <a:t>a.a</a:t>
            </a:r>
            <a:r>
              <a:rPr lang="it-IT" sz="3100" cap="small" dirty="0"/>
              <a:t>. 2025-2026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cap="small" dirty="0"/>
              <a:t>Corso di Diritto dell’anticorruzione</a:t>
            </a:r>
          </a:p>
          <a:p>
            <a:r>
              <a:rPr lang="it-IT" dirty="0"/>
              <a:t>Modulo di Diritto amministrativo</a:t>
            </a:r>
          </a:p>
          <a:p>
            <a:r>
              <a:rPr lang="it-IT" i="1" dirty="0"/>
              <a:t>Prof. Simona D’Antonio</a:t>
            </a: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03" y="465364"/>
            <a:ext cx="1713040" cy="777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602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D85902-9690-462A-A921-3106EC97B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Codici di amministrazione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04774A-124F-4153-984A-4D3DF0F20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 codici delle singole amministrazioni sono adottati con procedura aperta alla partecipazione e previo parere obbligatorio dell’OIV. </a:t>
            </a:r>
          </a:p>
          <a:p>
            <a:r>
              <a:rPr lang="it-IT" dirty="0"/>
              <a:t>Hanno valore giuridico identico a quello del codice nazionale, ai fini disciplinari e di responsabilità civile, amministrativa e contabile.</a:t>
            </a:r>
          </a:p>
          <a:p>
            <a:r>
              <a:rPr lang="it-IT" dirty="0"/>
              <a:t>Funzione di stimolo e orientamento da parte dell’ANAC, attraverso l’adozione di linee guida e modelli uniformi per i singoli settori o tipologie di amministrazioni.</a:t>
            </a:r>
          </a:p>
          <a:p>
            <a:r>
              <a:rPr lang="it-IT" dirty="0"/>
              <a:t>Dal 2014 l’omessa adozione del codice di amministrazione è divenuta perseguibile dall’ANAC in </a:t>
            </a:r>
            <a:r>
              <a:rPr lang="it-IT"/>
              <a:t>via amministrativa, </a:t>
            </a:r>
            <a:r>
              <a:rPr lang="it-IT" dirty="0"/>
              <a:t>con la stessa sanzione pecuniaria prevista per l’omessa adozione del PTPC.</a:t>
            </a:r>
          </a:p>
        </p:txBody>
      </p:sp>
    </p:spTree>
    <p:extLst>
      <p:ext uri="{BB962C8B-B14F-4D97-AF65-F5344CB8AC3E}">
        <p14:creationId xmlns:p14="http://schemas.microsoft.com/office/powerpoint/2010/main" val="3766192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A39E64-B74C-467A-B1C4-2CF39441AE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 codici di comportamento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EAF3E15-4A39-4E2C-B681-98BF1294C8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dei dipendenti pubblici</a:t>
            </a:r>
          </a:p>
        </p:txBody>
      </p:sp>
    </p:spTree>
    <p:extLst>
      <p:ext uri="{BB962C8B-B14F-4D97-AF65-F5344CB8AC3E}">
        <p14:creationId xmlns:p14="http://schemas.microsoft.com/office/powerpoint/2010/main" val="2393945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722478-350D-4C3E-AAA7-39C1E4CC5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Finalità e contesto internazionale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F1EF86-A72E-4F40-B17F-C934308D4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Terzo capitolo del tema «integrità dei funzionari pubblici»</a:t>
            </a:r>
          </a:p>
          <a:p>
            <a:r>
              <a:rPr lang="it-IT" dirty="0"/>
              <a:t>L’adozione di codici di comportamento è finalizzata alla costruzione del «buon funzionario», cioè di colui che è attento, nella sua attività professionale (e non solo) al rispetto di principi etici e di rettitudine.</a:t>
            </a:r>
          </a:p>
          <a:p>
            <a:r>
              <a:rPr lang="it-IT" dirty="0"/>
              <a:t>La Convenzione di </a:t>
            </a:r>
            <a:r>
              <a:rPr lang="it-IT" dirty="0" err="1"/>
              <a:t>Merida</a:t>
            </a:r>
            <a:r>
              <a:rPr lang="it-IT" dirty="0"/>
              <a:t> consiglia agli Stati, come strumento utile a rafforzare l’integrità dei funzionari, l’adozione di codici o norme di condotta.</a:t>
            </a:r>
          </a:p>
          <a:p>
            <a:r>
              <a:rPr lang="it-IT" dirty="0"/>
              <a:t>Raccomandazione del GRECO (organo di monitoraggio delle Convenzioni del Consiglio d’Europa) 2000 ha chiesto agli Stati aderenti di dotarsi di codici di condotta. </a:t>
            </a:r>
          </a:p>
        </p:txBody>
      </p:sp>
    </p:spTree>
    <p:extLst>
      <p:ext uri="{BB962C8B-B14F-4D97-AF65-F5344CB8AC3E}">
        <p14:creationId xmlns:p14="http://schemas.microsoft.com/office/powerpoint/2010/main" val="2015164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9261D1-1529-4B86-A96F-466371516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origini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0DBCB1-891D-4519-AAD4-A3DC0CD5D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Di un «codice di comportamento» per i dipendenti pubblici si inizia a parlare in Italia negli anni ‘90, nel contesto della privatizzazione del lavoro pubblico.</a:t>
            </a:r>
          </a:p>
          <a:p>
            <a:r>
              <a:rPr lang="it-IT" dirty="0"/>
              <a:t>Nel d. lgs. 3 febbraio 1993, n. 29 fu inserito (con il d. lgs. n. 546/1993) </a:t>
            </a:r>
            <a:r>
              <a:rPr lang="it-IT" dirty="0">
                <a:highlight>
                  <a:srgbClr val="FFFF00"/>
                </a:highlight>
              </a:rPr>
              <a:t>l’art. 58-bis</a:t>
            </a:r>
            <a:r>
              <a:rPr lang="it-IT" dirty="0"/>
              <a:t>, che introduceva il codice di comportamento. Non vi si accennava alle conseguenze giuridiche delle eventuali violazioni.</a:t>
            </a:r>
          </a:p>
          <a:p>
            <a:r>
              <a:rPr lang="it-IT" dirty="0"/>
              <a:t>Doveva essere adottato dal Dipartimento della funzione pubblica, sentite le confederazioni sindacali, pubblicato in G.U. ed infine recepito in allegato ai contratti collettivi.</a:t>
            </a:r>
          </a:p>
          <a:p>
            <a:r>
              <a:rPr lang="it-IT" dirty="0"/>
              <a:t>Il primo codice di comportamento fu adottato con DM nel 1994, concepito come uno strumento di indirizzo e di ausilio per le PP.AA.</a:t>
            </a:r>
          </a:p>
        </p:txBody>
      </p:sp>
    </p:spTree>
    <p:extLst>
      <p:ext uri="{BB962C8B-B14F-4D97-AF65-F5344CB8AC3E}">
        <p14:creationId xmlns:p14="http://schemas.microsoft.com/office/powerpoint/2010/main" val="1416437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21A983-D3F7-4D82-B1F9-D92A871B6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Evoluzione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AD834D-BB66-4E30-A875-CA3A25052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Nel 1998 (d. lgs. n. 80) l’art. 58-bis viene riscritto: il codice è adottato dal Presidente del Consiglio e recepito nei contratti collettivi, ai quali restava la competenza a disciplinare l’aspetto sanzionatorio.</a:t>
            </a:r>
          </a:p>
          <a:p>
            <a:r>
              <a:rPr lang="it-IT" dirty="0"/>
              <a:t>Si fa per la prima volta riferimento al fatto che dalla violazione del codice potessero discendere sanzioni disciplinari. </a:t>
            </a:r>
          </a:p>
          <a:p>
            <a:r>
              <a:rPr lang="it-IT" dirty="0"/>
              <a:t>Si prevede che </a:t>
            </a:r>
            <a:r>
              <a:rPr lang="it-IT" i="1" dirty="0"/>
              <a:t>ogni singola amministrazione </a:t>
            </a:r>
            <a:r>
              <a:rPr lang="it-IT" dirty="0"/>
              <a:t>possa integrare e specificare il codice, adottando un proprio specifico codice di comportamento.</a:t>
            </a:r>
          </a:p>
          <a:p>
            <a:r>
              <a:rPr lang="it-IT" dirty="0"/>
              <a:t>Nel 2000 veniva emanato il  nuovo codice di comportamento (con DPCM), contenente aggiornamenti rispetto al precedente. </a:t>
            </a:r>
          </a:p>
          <a:p>
            <a:r>
              <a:rPr lang="it-IT" dirty="0"/>
              <a:t>Nel d. lgs. n. 165/2001 di codici di comportamento si occupa </a:t>
            </a:r>
            <a:r>
              <a:rPr lang="it-IT" dirty="0">
                <a:highlight>
                  <a:srgbClr val="FFFF00"/>
                </a:highlight>
              </a:rPr>
              <a:t>l’art. 54</a:t>
            </a:r>
            <a:r>
              <a:rPr lang="it-IT" dirty="0"/>
              <a:t>, confermando la disciplina previgente: resta in vigore il DPCM del 2000.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6375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4EDEA1-D96C-4554-9D11-8B8CF4710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754"/>
            <a:ext cx="10515600" cy="1325563"/>
          </a:xfrm>
        </p:spPr>
        <p:txBody>
          <a:bodyPr/>
          <a:lstStyle/>
          <a:p>
            <a:r>
              <a:rPr lang="it-IT" dirty="0"/>
              <a:t>Le modifiche apportate dalla legge Severino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C5EBFB-1880-4460-A438-739D23A45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Modalità di adozione: atto esclusivo (regolamento) del Governo, senza consultazione dei sindacati e senza necessità di recepimento nei contratti collettivi.</a:t>
            </a:r>
          </a:p>
          <a:p>
            <a:r>
              <a:rPr lang="it-IT" dirty="0"/>
              <a:t>Su proposta del Ministro per la P.A., previa intesa in sede di Conferenza unificata, è approvato con d.P.R., previa deliberazione del </a:t>
            </a:r>
            <a:r>
              <a:rPr lang="it-IT" dirty="0" err="1"/>
              <a:t>CdM</a:t>
            </a:r>
            <a:r>
              <a:rPr lang="it-IT" dirty="0"/>
              <a:t>, e pubblicato in G.U. </a:t>
            </a:r>
          </a:p>
          <a:p>
            <a:r>
              <a:rPr lang="it-IT" dirty="0"/>
              <a:t>Finalità perseguite: qualità dei servizi ai cittadini, prevenzione dei fenomeni di corruzione, rispetto dei doveri costituzionali di diligenza, lealtà, imparzialità e servizio esclusivo alla cura dell’interesse pubblico.</a:t>
            </a:r>
          </a:p>
          <a:p>
            <a:r>
              <a:rPr lang="it-IT" dirty="0"/>
              <a:t>Destinatari: tutti i dipendenti, compresi i dirigenti.</a:t>
            </a:r>
          </a:p>
          <a:p>
            <a:r>
              <a:rPr lang="it-IT" dirty="0"/>
              <a:t>L’adozione dei codici di amministrazione diviene obbligatoria.</a:t>
            </a:r>
          </a:p>
        </p:txBody>
      </p:sp>
    </p:spTree>
    <p:extLst>
      <p:ext uri="{BB962C8B-B14F-4D97-AF65-F5344CB8AC3E}">
        <p14:creationId xmlns:p14="http://schemas.microsoft.com/office/powerpoint/2010/main" val="2000158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82B408-2E52-4472-BA7C-4071259B6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399932-CEE3-4125-A105-40ADE0265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La violazione dei doveri previsti (compresi quelli inerenti all’attuazione del PTPC) è fonte di responsabilità disciplinare;</a:t>
            </a:r>
          </a:p>
          <a:p>
            <a:r>
              <a:rPr lang="it-IT" dirty="0"/>
              <a:t>violazioni gravi o reiterate possono condurre al licenziamento disciplinare ex art. 55-quater;</a:t>
            </a:r>
          </a:p>
          <a:p>
            <a:r>
              <a:rPr lang="it-IT" dirty="0"/>
              <a:t>la violazione dei medesimi doveri rileva anche ai fini della responsabilità civile, amministrativa e contabile.</a:t>
            </a:r>
          </a:p>
          <a:p>
            <a:r>
              <a:rPr lang="it-IT" dirty="0"/>
              <a:t>Deputati alla vigilanza sul rispetto del codice sono i dirigenti responsabili di struttura, gli uffici di controllo interno e gli uffici di disciplina.</a:t>
            </a:r>
          </a:p>
          <a:p>
            <a:r>
              <a:rPr lang="it-IT" dirty="0"/>
              <a:t>Restano non individuate le tipologie di sanzioni e le procedure di accertamento delle violazioni, ancora affidate alla contrattazione collettiva.   </a:t>
            </a:r>
          </a:p>
        </p:txBody>
      </p:sp>
    </p:spTree>
    <p:extLst>
      <p:ext uri="{BB962C8B-B14F-4D97-AF65-F5344CB8AC3E}">
        <p14:creationId xmlns:p14="http://schemas.microsoft.com/office/powerpoint/2010/main" val="3053846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22C9C2-8E11-479A-8FE9-32157FD7B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Codice nazionale e codici di amministrazione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761BBE-2C55-4714-BC98-157C5C7FA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Codice nazionale (d.P.R. 16 aprile 2013, n. 62) → definisce «i doveri minimi di diligenza, lealtà, imparzialità e buona condotta che i pubblici dipendenti sono tenuti a rispettare», che devono poi essere precisati ed integrati nei codici delle singole amministrazioni.</a:t>
            </a:r>
          </a:p>
          <a:p>
            <a:r>
              <a:rPr lang="it-IT" dirty="0"/>
              <a:t>Destinatari: </a:t>
            </a:r>
          </a:p>
          <a:p>
            <a:pPr>
              <a:buFontTx/>
              <a:buChar char="-"/>
            </a:pPr>
            <a:r>
              <a:rPr lang="it-IT" dirty="0"/>
              <a:t>personale in regime di diritto privato alle dipendenze delle PP.AA. di cui all’art. 1, c. 2, TUPI;</a:t>
            </a:r>
          </a:p>
          <a:p>
            <a:pPr>
              <a:buFontTx/>
              <a:buChar char="-"/>
            </a:pPr>
            <a:r>
              <a:rPr lang="it-IT" dirty="0"/>
              <a:t>personale in regime di diritto pubblico: le norme del codice costituiscono «principi di comportamento»;</a:t>
            </a:r>
          </a:p>
          <a:p>
            <a:pPr>
              <a:buFontTx/>
              <a:buChar char="-"/>
            </a:pPr>
            <a:r>
              <a:rPr lang="it-IT" dirty="0"/>
              <a:t>altro personale (diverso da quello dipendente), al quale le singole amministrazioni sono tenute ad estendere gli obblighi di condotta, in quanto compatibili.</a:t>
            </a:r>
          </a:p>
        </p:txBody>
      </p:sp>
    </p:spTree>
    <p:extLst>
      <p:ext uri="{BB962C8B-B14F-4D97-AF65-F5344CB8AC3E}">
        <p14:creationId xmlns:p14="http://schemas.microsoft.com/office/powerpoint/2010/main" val="3810870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7970BB-D6CC-4660-B2CF-3EEC1BA29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E814DC-137A-4EE1-B13A-C40ED605F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 doveri di comportamento previsti riprendono quelli del codice del 2000, ma con maggiore dettaglio; per i dirigenti sono specificati obblighi mirati, in relazione alle funzioni esercitate.</a:t>
            </a:r>
          </a:p>
          <a:p>
            <a:r>
              <a:rPr lang="it-IT" dirty="0"/>
              <a:t>Vigilanza, monitoraggio e attività formative: compito dei dirigenti, insieme alle strutture di controllo interno e agli uffici di disciplina.</a:t>
            </a:r>
          </a:p>
          <a:p>
            <a:r>
              <a:rPr lang="it-IT" dirty="0"/>
              <a:t>Responsabilità conseguenti alle violazioni: disciplinare, civile, amministrativa e contabile.</a:t>
            </a:r>
          </a:p>
          <a:p>
            <a:r>
              <a:rPr lang="it-IT" dirty="0"/>
              <a:t>Necessità di garantire la massima diffusione del codice, con obbligo di pubblicazione dello stesso e di consegnare una copia stampata a tutti i nuovi assunti. </a:t>
            </a:r>
          </a:p>
        </p:txBody>
      </p:sp>
    </p:spTree>
    <p:extLst>
      <p:ext uri="{BB962C8B-B14F-4D97-AF65-F5344CB8AC3E}">
        <p14:creationId xmlns:p14="http://schemas.microsoft.com/office/powerpoint/2010/main" val="31029090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947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Università degli Studi di Teramo  Dipartimento di Giurisprudenza a.a. 2025-2026</vt:lpstr>
      <vt:lpstr>I codici di comportamento</vt:lpstr>
      <vt:lpstr>Finalità e contesto internazionale</vt:lpstr>
      <vt:lpstr>Le origini</vt:lpstr>
      <vt:lpstr>Evoluzione </vt:lpstr>
      <vt:lpstr>Le modifiche apportate dalla legge Severino</vt:lpstr>
      <vt:lpstr>…segue</vt:lpstr>
      <vt:lpstr>Codice nazionale e codici di amministrazione</vt:lpstr>
      <vt:lpstr>…segue</vt:lpstr>
      <vt:lpstr>Codici di amministrazione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codici di comportamento</dc:title>
  <dc:creator>Simona D'Antonio</dc:creator>
  <cp:lastModifiedBy>Simona D'Antonio</cp:lastModifiedBy>
  <cp:revision>18</cp:revision>
  <dcterms:created xsi:type="dcterms:W3CDTF">2025-04-29T17:48:34Z</dcterms:created>
  <dcterms:modified xsi:type="dcterms:W3CDTF">2025-11-28T07:24:00Z</dcterms:modified>
</cp:coreProperties>
</file>