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2" r:id="rId13"/>
    <p:sldId id="285" r:id="rId14"/>
    <p:sldId id="286" r:id="rId15"/>
    <p:sldId id="287" r:id="rId16"/>
    <p:sldId id="289" r:id="rId17"/>
    <p:sldId id="321" r:id="rId18"/>
    <p:sldId id="290" r:id="rId19"/>
    <p:sldId id="271" r:id="rId20"/>
    <p:sldId id="323" r:id="rId21"/>
    <p:sldId id="322" r:id="rId22"/>
    <p:sldId id="282" r:id="rId23"/>
    <p:sldId id="273" r:id="rId24"/>
    <p:sldId id="283" r:id="rId25"/>
    <p:sldId id="326" r:id="rId26"/>
    <p:sldId id="306" r:id="rId27"/>
    <p:sldId id="319" r:id="rId28"/>
    <p:sldId id="318" r:id="rId29"/>
    <p:sldId id="309" r:id="rId30"/>
    <p:sldId id="320" r:id="rId31"/>
    <p:sldId id="281" r:id="rId32"/>
    <p:sldId id="324" r:id="rId33"/>
    <p:sldId id="325" r:id="rId34"/>
    <p:sldId id="284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/>
    <p:restoredTop sz="89549"/>
  </p:normalViewPr>
  <p:slideViewPr>
    <p:cSldViewPr snapToGrid="0" snapToObjects="1">
      <p:cViewPr varScale="1">
        <p:scale>
          <a:sx n="109" d="100"/>
          <a:sy n="109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CD1CC8-7A83-4F5B-8C15-36C8599D1CF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8136D59-7DC3-49FD-AE3B-5216C3CF6D86}">
      <dgm:prSet/>
      <dgm:spPr/>
      <dgm:t>
        <a:bodyPr/>
        <a:lstStyle/>
        <a:p>
          <a:r>
            <a:rPr lang="it-IT"/>
            <a:t>Con l’analisi bivariata ci si pone l’obiettivo di studiare la relazione tra due variabili. </a:t>
          </a:r>
          <a:endParaRPr lang="en-US"/>
        </a:p>
      </dgm:t>
    </dgm:pt>
    <dgm:pt modelId="{6928CB2D-41C0-4C91-BFF0-EF3B55AA5CEB}" type="parTrans" cxnId="{963173AC-60C0-4F31-9F23-E93659CBE07F}">
      <dgm:prSet/>
      <dgm:spPr/>
      <dgm:t>
        <a:bodyPr/>
        <a:lstStyle/>
        <a:p>
          <a:endParaRPr lang="en-US"/>
        </a:p>
      </dgm:t>
    </dgm:pt>
    <dgm:pt modelId="{C8EDCBFD-632D-4A73-AABE-9A5A9E46F925}" type="sibTrans" cxnId="{963173AC-60C0-4F31-9F23-E93659CBE07F}">
      <dgm:prSet/>
      <dgm:spPr/>
      <dgm:t>
        <a:bodyPr/>
        <a:lstStyle/>
        <a:p>
          <a:endParaRPr lang="en-US"/>
        </a:p>
      </dgm:t>
    </dgm:pt>
    <dgm:pt modelId="{CB345C8C-4051-462A-8115-8E51B32CDC0B}">
      <dgm:prSet/>
      <dgm:spPr/>
      <dgm:t>
        <a:bodyPr/>
        <a:lstStyle/>
        <a:p>
          <a:r>
            <a:rPr lang="it-IT"/>
            <a:t>Le finalità possono essere descrittive, se ci si limita ad argomentare l’associazione tra le due variabili, oppure </a:t>
          </a:r>
          <a:r>
            <a:rPr lang="it-IT" i="1"/>
            <a:t>esplicative</a:t>
          </a:r>
          <a:r>
            <a:rPr lang="it-IT"/>
            <a:t>, se si intende cogliere una dipendenza di ordine causale. </a:t>
          </a:r>
          <a:endParaRPr lang="en-US"/>
        </a:p>
      </dgm:t>
    </dgm:pt>
    <dgm:pt modelId="{839EB8D9-1AD2-46B0-A610-D0003F921DF4}" type="parTrans" cxnId="{D3DEA2B3-6BC7-4068-B757-32C0AD19DC0C}">
      <dgm:prSet/>
      <dgm:spPr/>
      <dgm:t>
        <a:bodyPr/>
        <a:lstStyle/>
        <a:p>
          <a:endParaRPr lang="en-US"/>
        </a:p>
      </dgm:t>
    </dgm:pt>
    <dgm:pt modelId="{0C7110CF-8D69-48CE-843C-3BDBF4935826}" type="sibTrans" cxnId="{D3DEA2B3-6BC7-4068-B757-32C0AD19DC0C}">
      <dgm:prSet/>
      <dgm:spPr/>
      <dgm:t>
        <a:bodyPr/>
        <a:lstStyle/>
        <a:p>
          <a:endParaRPr lang="en-US"/>
        </a:p>
      </dgm:t>
    </dgm:pt>
    <dgm:pt modelId="{BC369E45-9D5C-FC46-A1BD-426A9EE0BE3D}" type="pres">
      <dgm:prSet presAssocID="{D0CD1CC8-7A83-4F5B-8C15-36C8599D1CF6}" presName="linear" presStyleCnt="0">
        <dgm:presLayoutVars>
          <dgm:animLvl val="lvl"/>
          <dgm:resizeHandles val="exact"/>
        </dgm:presLayoutVars>
      </dgm:prSet>
      <dgm:spPr/>
    </dgm:pt>
    <dgm:pt modelId="{86D0E278-0568-674C-805A-560ACFA55EDF}" type="pres">
      <dgm:prSet presAssocID="{D8136D59-7DC3-49FD-AE3B-5216C3CF6D8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439FE01-973A-D74E-BB3C-5B8D06660ADE}" type="pres">
      <dgm:prSet presAssocID="{C8EDCBFD-632D-4A73-AABE-9A5A9E46F925}" presName="spacer" presStyleCnt="0"/>
      <dgm:spPr/>
    </dgm:pt>
    <dgm:pt modelId="{8D5A5ADE-1F6A-B747-8528-366EB85AC26F}" type="pres">
      <dgm:prSet presAssocID="{CB345C8C-4051-462A-8115-8E51B32CDC0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3182E72-2481-D54B-B3F4-5ADB45818AD7}" type="presOf" srcId="{CB345C8C-4051-462A-8115-8E51B32CDC0B}" destId="{8D5A5ADE-1F6A-B747-8528-366EB85AC26F}" srcOrd="0" destOrd="0" presId="urn:microsoft.com/office/officeart/2005/8/layout/vList2"/>
    <dgm:cxn modelId="{66427F78-64F3-F04C-91C1-741813228CA4}" type="presOf" srcId="{D8136D59-7DC3-49FD-AE3B-5216C3CF6D86}" destId="{86D0E278-0568-674C-805A-560ACFA55EDF}" srcOrd="0" destOrd="0" presId="urn:microsoft.com/office/officeart/2005/8/layout/vList2"/>
    <dgm:cxn modelId="{07F9A594-709F-0C41-8F4D-2895C009721C}" type="presOf" srcId="{D0CD1CC8-7A83-4F5B-8C15-36C8599D1CF6}" destId="{BC369E45-9D5C-FC46-A1BD-426A9EE0BE3D}" srcOrd="0" destOrd="0" presId="urn:microsoft.com/office/officeart/2005/8/layout/vList2"/>
    <dgm:cxn modelId="{963173AC-60C0-4F31-9F23-E93659CBE07F}" srcId="{D0CD1CC8-7A83-4F5B-8C15-36C8599D1CF6}" destId="{D8136D59-7DC3-49FD-AE3B-5216C3CF6D86}" srcOrd="0" destOrd="0" parTransId="{6928CB2D-41C0-4C91-BFF0-EF3B55AA5CEB}" sibTransId="{C8EDCBFD-632D-4A73-AABE-9A5A9E46F925}"/>
    <dgm:cxn modelId="{D3DEA2B3-6BC7-4068-B757-32C0AD19DC0C}" srcId="{D0CD1CC8-7A83-4F5B-8C15-36C8599D1CF6}" destId="{CB345C8C-4051-462A-8115-8E51B32CDC0B}" srcOrd="1" destOrd="0" parTransId="{839EB8D9-1AD2-46B0-A610-D0003F921DF4}" sibTransId="{0C7110CF-8D69-48CE-843C-3BDBF4935826}"/>
    <dgm:cxn modelId="{A090E07E-2B88-FE40-96E0-872036B643A0}" type="presParOf" srcId="{BC369E45-9D5C-FC46-A1BD-426A9EE0BE3D}" destId="{86D0E278-0568-674C-805A-560ACFA55EDF}" srcOrd="0" destOrd="0" presId="urn:microsoft.com/office/officeart/2005/8/layout/vList2"/>
    <dgm:cxn modelId="{AD7F4C89-1F96-1D4E-9C4D-D9CF0AD2769A}" type="presParOf" srcId="{BC369E45-9D5C-FC46-A1BD-426A9EE0BE3D}" destId="{A439FE01-973A-D74E-BB3C-5B8D06660ADE}" srcOrd="1" destOrd="0" presId="urn:microsoft.com/office/officeart/2005/8/layout/vList2"/>
    <dgm:cxn modelId="{EE5EC871-FE18-D448-8185-C96AB4BD07AD}" type="presParOf" srcId="{BC369E45-9D5C-FC46-A1BD-426A9EE0BE3D}" destId="{8D5A5ADE-1F6A-B747-8528-366EB85AC26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B78227-2680-4A05-9DF3-4281BCFAF5D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6ACD87-DB46-4989-BB9D-EF6CB41C29E0}">
      <dgm:prSet/>
      <dgm:spPr/>
      <dgm:t>
        <a:bodyPr/>
        <a:lstStyle/>
        <a:p>
          <a:r>
            <a:rPr lang="it-IT"/>
            <a:t>Occorre sempre  scegliere strategie analitiche che siano idonee allo studio delle variabili da esaminare. </a:t>
          </a:r>
          <a:endParaRPr lang="en-US"/>
        </a:p>
      </dgm:t>
    </dgm:pt>
    <dgm:pt modelId="{1A105917-1769-42C5-AD13-146A82124C7B}" type="parTrans" cxnId="{BBE4174A-78C5-48BF-9F6C-67D62CA77AE7}">
      <dgm:prSet/>
      <dgm:spPr/>
      <dgm:t>
        <a:bodyPr/>
        <a:lstStyle/>
        <a:p>
          <a:endParaRPr lang="en-US"/>
        </a:p>
      </dgm:t>
    </dgm:pt>
    <dgm:pt modelId="{C1A9127D-1B96-4B2B-92B0-60B3C93DE535}" type="sibTrans" cxnId="{BBE4174A-78C5-48BF-9F6C-67D62CA77AE7}">
      <dgm:prSet/>
      <dgm:spPr/>
      <dgm:t>
        <a:bodyPr/>
        <a:lstStyle/>
        <a:p>
          <a:endParaRPr lang="en-US"/>
        </a:p>
      </dgm:t>
    </dgm:pt>
    <dgm:pt modelId="{DCBED5B7-6AC5-4300-A69D-8C26339E5946}">
      <dgm:prSet/>
      <dgm:spPr/>
      <dgm:t>
        <a:bodyPr/>
        <a:lstStyle/>
        <a:p>
          <a:r>
            <a:rPr lang="it-IT" dirty="0"/>
            <a:t>Se le variabili hanno natura </a:t>
          </a:r>
          <a:r>
            <a:rPr lang="it-IT" i="1" dirty="0"/>
            <a:t>categoriale</a:t>
          </a:r>
          <a:r>
            <a:rPr lang="it-IT" dirty="0"/>
            <a:t> (nominale e ordinale), la strategia di analisi appropriata è rappresentata dalla </a:t>
          </a:r>
          <a:r>
            <a:rPr lang="it-IT" i="1" u="sng" dirty="0"/>
            <a:t>tavola di contingenza </a:t>
          </a:r>
          <a:r>
            <a:rPr lang="it-IT" dirty="0"/>
            <a:t>(o tabella a doppia entrata) tramite la quale si mette in evidenza come la distribuzione di frequenza della variabile Y differisce entro le categorie della variabile X. </a:t>
          </a:r>
          <a:endParaRPr lang="en-US" dirty="0"/>
        </a:p>
      </dgm:t>
    </dgm:pt>
    <dgm:pt modelId="{E2C1730A-2780-4286-B2AD-07A98E53B826}" type="parTrans" cxnId="{1702F1D4-3EDA-4847-A77D-10DAF9234416}">
      <dgm:prSet/>
      <dgm:spPr/>
      <dgm:t>
        <a:bodyPr/>
        <a:lstStyle/>
        <a:p>
          <a:endParaRPr lang="en-US"/>
        </a:p>
      </dgm:t>
    </dgm:pt>
    <dgm:pt modelId="{BC8EBE4D-1D41-48C7-8A86-094E24DEF1B8}" type="sibTrans" cxnId="{1702F1D4-3EDA-4847-A77D-10DAF9234416}">
      <dgm:prSet/>
      <dgm:spPr/>
      <dgm:t>
        <a:bodyPr/>
        <a:lstStyle/>
        <a:p>
          <a:endParaRPr lang="en-US"/>
        </a:p>
      </dgm:t>
    </dgm:pt>
    <dgm:pt modelId="{7AD1F4B4-C263-4B2C-8438-8D4837DBAE9E}">
      <dgm:prSet/>
      <dgm:spPr/>
      <dgm:t>
        <a:bodyPr/>
        <a:lstStyle/>
        <a:p>
          <a:r>
            <a:rPr lang="it-IT"/>
            <a:t>La tavola di contingenza può essere applicata anche a variabili che hanno natura </a:t>
          </a:r>
          <a:r>
            <a:rPr lang="it-IT" i="1"/>
            <a:t>quantitativa</a:t>
          </a:r>
          <a:r>
            <a:rPr lang="it-IT"/>
            <a:t> sempreché queste ultime vengano </a:t>
          </a:r>
          <a:r>
            <a:rPr lang="it-IT" i="1"/>
            <a:t>ricodificate</a:t>
          </a:r>
          <a:r>
            <a:rPr lang="it-IT"/>
            <a:t> entro un numero ragionevolmente contenuto di classi, in modo da rendere la tabella leggibile ed evitare che ci siano troppe celle con poche osservazioni o totalmente prive di osservazioni.</a:t>
          </a:r>
          <a:endParaRPr lang="en-US"/>
        </a:p>
      </dgm:t>
    </dgm:pt>
    <dgm:pt modelId="{CE0C12A9-B1F1-4899-92EB-914C32DDC7B3}" type="parTrans" cxnId="{7D00898D-F884-4603-88CD-AB44E2EF2C45}">
      <dgm:prSet/>
      <dgm:spPr/>
      <dgm:t>
        <a:bodyPr/>
        <a:lstStyle/>
        <a:p>
          <a:endParaRPr lang="en-US"/>
        </a:p>
      </dgm:t>
    </dgm:pt>
    <dgm:pt modelId="{09D29A07-7593-4B09-8D2D-F5A136B26AFA}" type="sibTrans" cxnId="{7D00898D-F884-4603-88CD-AB44E2EF2C45}">
      <dgm:prSet/>
      <dgm:spPr/>
      <dgm:t>
        <a:bodyPr/>
        <a:lstStyle/>
        <a:p>
          <a:endParaRPr lang="en-US"/>
        </a:p>
      </dgm:t>
    </dgm:pt>
    <dgm:pt modelId="{4F487659-C421-8A4C-AFBF-DC40C656E5EC}" type="pres">
      <dgm:prSet presAssocID="{BCB78227-2680-4A05-9DF3-4281BCFAF5D9}" presName="outerComposite" presStyleCnt="0">
        <dgm:presLayoutVars>
          <dgm:chMax val="5"/>
          <dgm:dir/>
          <dgm:resizeHandles val="exact"/>
        </dgm:presLayoutVars>
      </dgm:prSet>
      <dgm:spPr/>
    </dgm:pt>
    <dgm:pt modelId="{A5CEA10E-A8D4-A148-BA87-6ED70BADF707}" type="pres">
      <dgm:prSet presAssocID="{BCB78227-2680-4A05-9DF3-4281BCFAF5D9}" presName="dummyMaxCanvas" presStyleCnt="0">
        <dgm:presLayoutVars/>
      </dgm:prSet>
      <dgm:spPr/>
    </dgm:pt>
    <dgm:pt modelId="{E04DD3EC-EB1E-2343-BBEA-5D7901EF9D0E}" type="pres">
      <dgm:prSet presAssocID="{BCB78227-2680-4A05-9DF3-4281BCFAF5D9}" presName="ThreeNodes_1" presStyleLbl="node1" presStyleIdx="0" presStyleCnt="3">
        <dgm:presLayoutVars>
          <dgm:bulletEnabled val="1"/>
        </dgm:presLayoutVars>
      </dgm:prSet>
      <dgm:spPr/>
    </dgm:pt>
    <dgm:pt modelId="{FA19562D-4945-1142-9C41-53D3432EA00E}" type="pres">
      <dgm:prSet presAssocID="{BCB78227-2680-4A05-9DF3-4281BCFAF5D9}" presName="ThreeNodes_2" presStyleLbl="node1" presStyleIdx="1" presStyleCnt="3">
        <dgm:presLayoutVars>
          <dgm:bulletEnabled val="1"/>
        </dgm:presLayoutVars>
      </dgm:prSet>
      <dgm:spPr/>
    </dgm:pt>
    <dgm:pt modelId="{5F04C922-B33C-AB4B-8DCB-CEA14A8635B5}" type="pres">
      <dgm:prSet presAssocID="{BCB78227-2680-4A05-9DF3-4281BCFAF5D9}" presName="ThreeNodes_3" presStyleLbl="node1" presStyleIdx="2" presStyleCnt="3">
        <dgm:presLayoutVars>
          <dgm:bulletEnabled val="1"/>
        </dgm:presLayoutVars>
      </dgm:prSet>
      <dgm:spPr/>
    </dgm:pt>
    <dgm:pt modelId="{0FA0500F-9411-C445-A5E2-9394D4A8D623}" type="pres">
      <dgm:prSet presAssocID="{BCB78227-2680-4A05-9DF3-4281BCFAF5D9}" presName="ThreeConn_1-2" presStyleLbl="fgAccFollowNode1" presStyleIdx="0" presStyleCnt="2">
        <dgm:presLayoutVars>
          <dgm:bulletEnabled val="1"/>
        </dgm:presLayoutVars>
      </dgm:prSet>
      <dgm:spPr/>
    </dgm:pt>
    <dgm:pt modelId="{341DCD26-A89D-1B43-83B2-5925A099C382}" type="pres">
      <dgm:prSet presAssocID="{BCB78227-2680-4A05-9DF3-4281BCFAF5D9}" presName="ThreeConn_2-3" presStyleLbl="fgAccFollowNode1" presStyleIdx="1" presStyleCnt="2">
        <dgm:presLayoutVars>
          <dgm:bulletEnabled val="1"/>
        </dgm:presLayoutVars>
      </dgm:prSet>
      <dgm:spPr/>
    </dgm:pt>
    <dgm:pt modelId="{BA9AD0DB-1DF0-F445-A497-7A06363F3D8F}" type="pres">
      <dgm:prSet presAssocID="{BCB78227-2680-4A05-9DF3-4281BCFAF5D9}" presName="ThreeNodes_1_text" presStyleLbl="node1" presStyleIdx="2" presStyleCnt="3">
        <dgm:presLayoutVars>
          <dgm:bulletEnabled val="1"/>
        </dgm:presLayoutVars>
      </dgm:prSet>
      <dgm:spPr/>
    </dgm:pt>
    <dgm:pt modelId="{62ECCE5B-694A-7247-B26B-EDD8D72EAD17}" type="pres">
      <dgm:prSet presAssocID="{BCB78227-2680-4A05-9DF3-4281BCFAF5D9}" presName="ThreeNodes_2_text" presStyleLbl="node1" presStyleIdx="2" presStyleCnt="3">
        <dgm:presLayoutVars>
          <dgm:bulletEnabled val="1"/>
        </dgm:presLayoutVars>
      </dgm:prSet>
      <dgm:spPr/>
    </dgm:pt>
    <dgm:pt modelId="{5B9A6EA7-32AB-0E4D-B0D6-09D4C7B30B70}" type="pres">
      <dgm:prSet presAssocID="{BCB78227-2680-4A05-9DF3-4281BCFAF5D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508BE1C-D6E9-4249-A27B-8DF5CB5BC7F6}" type="presOf" srcId="{276ACD87-DB46-4989-BB9D-EF6CB41C29E0}" destId="{BA9AD0DB-1DF0-F445-A497-7A06363F3D8F}" srcOrd="1" destOrd="0" presId="urn:microsoft.com/office/officeart/2005/8/layout/vProcess5"/>
    <dgm:cxn modelId="{BBE4174A-78C5-48BF-9F6C-67D62CA77AE7}" srcId="{BCB78227-2680-4A05-9DF3-4281BCFAF5D9}" destId="{276ACD87-DB46-4989-BB9D-EF6CB41C29E0}" srcOrd="0" destOrd="0" parTransId="{1A105917-1769-42C5-AD13-146A82124C7B}" sibTransId="{C1A9127D-1B96-4B2B-92B0-60B3C93DE535}"/>
    <dgm:cxn modelId="{EEDE2155-544A-5A4B-BE97-746A71E90782}" type="presOf" srcId="{C1A9127D-1B96-4B2B-92B0-60B3C93DE535}" destId="{0FA0500F-9411-C445-A5E2-9394D4A8D623}" srcOrd="0" destOrd="0" presId="urn:microsoft.com/office/officeart/2005/8/layout/vProcess5"/>
    <dgm:cxn modelId="{8E08B471-28C9-B647-814C-21F8372F2592}" type="presOf" srcId="{BC8EBE4D-1D41-48C7-8A86-094E24DEF1B8}" destId="{341DCD26-A89D-1B43-83B2-5925A099C382}" srcOrd="0" destOrd="0" presId="urn:microsoft.com/office/officeart/2005/8/layout/vProcess5"/>
    <dgm:cxn modelId="{0FCDE171-BDE3-9546-9CBD-30CEF35C6D2E}" type="presOf" srcId="{276ACD87-DB46-4989-BB9D-EF6CB41C29E0}" destId="{E04DD3EC-EB1E-2343-BBEA-5D7901EF9D0E}" srcOrd="0" destOrd="0" presId="urn:microsoft.com/office/officeart/2005/8/layout/vProcess5"/>
    <dgm:cxn modelId="{7D00898D-F884-4603-88CD-AB44E2EF2C45}" srcId="{BCB78227-2680-4A05-9DF3-4281BCFAF5D9}" destId="{7AD1F4B4-C263-4B2C-8438-8D4837DBAE9E}" srcOrd="2" destOrd="0" parTransId="{CE0C12A9-B1F1-4899-92EB-914C32DDC7B3}" sibTransId="{09D29A07-7593-4B09-8D2D-F5A136B26AFA}"/>
    <dgm:cxn modelId="{E2C36AAA-154C-094E-8858-7F447BC2AF8B}" type="presOf" srcId="{DCBED5B7-6AC5-4300-A69D-8C26339E5946}" destId="{62ECCE5B-694A-7247-B26B-EDD8D72EAD17}" srcOrd="1" destOrd="0" presId="urn:microsoft.com/office/officeart/2005/8/layout/vProcess5"/>
    <dgm:cxn modelId="{715D90B7-C96A-784D-80AC-32B924C9BB86}" type="presOf" srcId="{7AD1F4B4-C263-4B2C-8438-8D4837DBAE9E}" destId="{5B9A6EA7-32AB-0E4D-B0D6-09D4C7B30B70}" srcOrd="1" destOrd="0" presId="urn:microsoft.com/office/officeart/2005/8/layout/vProcess5"/>
    <dgm:cxn modelId="{1965A9CA-51F1-5D4F-AFDE-EA8F52964B41}" type="presOf" srcId="{BCB78227-2680-4A05-9DF3-4281BCFAF5D9}" destId="{4F487659-C421-8A4C-AFBF-DC40C656E5EC}" srcOrd="0" destOrd="0" presId="urn:microsoft.com/office/officeart/2005/8/layout/vProcess5"/>
    <dgm:cxn modelId="{1702F1D4-3EDA-4847-A77D-10DAF9234416}" srcId="{BCB78227-2680-4A05-9DF3-4281BCFAF5D9}" destId="{DCBED5B7-6AC5-4300-A69D-8C26339E5946}" srcOrd="1" destOrd="0" parTransId="{E2C1730A-2780-4286-B2AD-07A98E53B826}" sibTransId="{BC8EBE4D-1D41-48C7-8A86-094E24DEF1B8}"/>
    <dgm:cxn modelId="{8A0308D5-1537-8D4A-98BD-94A79F8BE916}" type="presOf" srcId="{7AD1F4B4-C263-4B2C-8438-8D4837DBAE9E}" destId="{5F04C922-B33C-AB4B-8DCB-CEA14A8635B5}" srcOrd="0" destOrd="0" presId="urn:microsoft.com/office/officeart/2005/8/layout/vProcess5"/>
    <dgm:cxn modelId="{07F8AFEF-E857-F543-A37B-6D6DD236D30D}" type="presOf" srcId="{DCBED5B7-6AC5-4300-A69D-8C26339E5946}" destId="{FA19562D-4945-1142-9C41-53D3432EA00E}" srcOrd="0" destOrd="0" presId="urn:microsoft.com/office/officeart/2005/8/layout/vProcess5"/>
    <dgm:cxn modelId="{3A82BA0B-22D0-294F-BD35-D97511B05252}" type="presParOf" srcId="{4F487659-C421-8A4C-AFBF-DC40C656E5EC}" destId="{A5CEA10E-A8D4-A148-BA87-6ED70BADF707}" srcOrd="0" destOrd="0" presId="urn:microsoft.com/office/officeart/2005/8/layout/vProcess5"/>
    <dgm:cxn modelId="{31F48392-EC28-9C48-8DF0-5E4BB933ADAD}" type="presParOf" srcId="{4F487659-C421-8A4C-AFBF-DC40C656E5EC}" destId="{E04DD3EC-EB1E-2343-BBEA-5D7901EF9D0E}" srcOrd="1" destOrd="0" presId="urn:microsoft.com/office/officeart/2005/8/layout/vProcess5"/>
    <dgm:cxn modelId="{9DB78C79-9949-2748-9A99-28503BC445C5}" type="presParOf" srcId="{4F487659-C421-8A4C-AFBF-DC40C656E5EC}" destId="{FA19562D-4945-1142-9C41-53D3432EA00E}" srcOrd="2" destOrd="0" presId="urn:microsoft.com/office/officeart/2005/8/layout/vProcess5"/>
    <dgm:cxn modelId="{704D6C00-75BC-8043-849D-EDECEB8D3A42}" type="presParOf" srcId="{4F487659-C421-8A4C-AFBF-DC40C656E5EC}" destId="{5F04C922-B33C-AB4B-8DCB-CEA14A8635B5}" srcOrd="3" destOrd="0" presId="urn:microsoft.com/office/officeart/2005/8/layout/vProcess5"/>
    <dgm:cxn modelId="{D4EE1C71-2A4C-2D41-AB8B-23C6F55627D9}" type="presParOf" srcId="{4F487659-C421-8A4C-AFBF-DC40C656E5EC}" destId="{0FA0500F-9411-C445-A5E2-9394D4A8D623}" srcOrd="4" destOrd="0" presId="urn:microsoft.com/office/officeart/2005/8/layout/vProcess5"/>
    <dgm:cxn modelId="{E65865BB-DDB5-A14A-AABB-B5C8ACA6EEE3}" type="presParOf" srcId="{4F487659-C421-8A4C-AFBF-DC40C656E5EC}" destId="{341DCD26-A89D-1B43-83B2-5925A099C382}" srcOrd="5" destOrd="0" presId="urn:microsoft.com/office/officeart/2005/8/layout/vProcess5"/>
    <dgm:cxn modelId="{74EB6441-5FC0-BE44-B549-BFECDAD22110}" type="presParOf" srcId="{4F487659-C421-8A4C-AFBF-DC40C656E5EC}" destId="{BA9AD0DB-1DF0-F445-A497-7A06363F3D8F}" srcOrd="6" destOrd="0" presId="urn:microsoft.com/office/officeart/2005/8/layout/vProcess5"/>
    <dgm:cxn modelId="{61EC3243-963A-E747-B1F2-1BB30A047EA0}" type="presParOf" srcId="{4F487659-C421-8A4C-AFBF-DC40C656E5EC}" destId="{62ECCE5B-694A-7247-B26B-EDD8D72EAD17}" srcOrd="7" destOrd="0" presId="urn:microsoft.com/office/officeart/2005/8/layout/vProcess5"/>
    <dgm:cxn modelId="{5DFD4D10-918C-1D4D-9083-3203EDE79D4A}" type="presParOf" srcId="{4F487659-C421-8A4C-AFBF-DC40C656E5EC}" destId="{5B9A6EA7-32AB-0E4D-B0D6-09D4C7B30B7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76B54B-3FC1-4103-9734-876639B0516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1CE16F0-A0CB-4A4E-811F-7024E14AEF8D}">
      <dgm:prSet/>
      <dgm:spPr/>
      <dgm:t>
        <a:bodyPr/>
        <a:lstStyle/>
        <a:p>
          <a:r>
            <a:rPr lang="it-IT" dirty="0"/>
            <a:t>Quando la variabile indipendente ha natura categoriale e la variabile dipendente ha natura metrica Y la strategia analitica appropriata è rappresentata dalla </a:t>
          </a:r>
          <a:r>
            <a:rPr lang="it-IT" i="1" u="sng" dirty="0"/>
            <a:t>comparazione di medie</a:t>
          </a:r>
          <a:r>
            <a:rPr lang="it-IT" dirty="0"/>
            <a:t>, ovvero dal calcolo delle medie condizionate. Con tale tecnica si mette in luce come la media della variabile dipendente Y differisce entro le categorie della variabile indipendente X.</a:t>
          </a:r>
          <a:endParaRPr lang="en-US" dirty="0"/>
        </a:p>
      </dgm:t>
    </dgm:pt>
    <dgm:pt modelId="{E1AD70FC-8BF6-4478-9A10-6983A8F9CB03}" type="parTrans" cxnId="{A109C931-F881-4CE6-AF67-9C96B68526FD}">
      <dgm:prSet/>
      <dgm:spPr/>
      <dgm:t>
        <a:bodyPr/>
        <a:lstStyle/>
        <a:p>
          <a:endParaRPr lang="en-US"/>
        </a:p>
      </dgm:t>
    </dgm:pt>
    <dgm:pt modelId="{35FC594C-DF7E-427E-B2D7-C413515DD056}" type="sibTrans" cxnId="{A109C931-F881-4CE6-AF67-9C96B68526FD}">
      <dgm:prSet/>
      <dgm:spPr/>
      <dgm:t>
        <a:bodyPr/>
        <a:lstStyle/>
        <a:p>
          <a:endParaRPr lang="en-US"/>
        </a:p>
      </dgm:t>
    </dgm:pt>
    <dgm:pt modelId="{5990EBC4-039B-4AD6-9A7F-2CC97E8EFCA9}">
      <dgm:prSet/>
      <dgm:spPr/>
      <dgm:t>
        <a:bodyPr/>
        <a:lstStyle/>
        <a:p>
          <a:r>
            <a:rPr lang="it-IT" dirty="0"/>
            <a:t>Quando sia la variabile indipendente che quella dipendente hanno natura </a:t>
          </a:r>
          <a:r>
            <a:rPr lang="it-IT" i="1" dirty="0"/>
            <a:t>quantitativa</a:t>
          </a:r>
          <a:r>
            <a:rPr lang="it-IT" dirty="0"/>
            <a:t> si ricorre alla </a:t>
          </a:r>
          <a:r>
            <a:rPr lang="it-IT" i="1" u="sng" dirty="0"/>
            <a:t>regressione lineare </a:t>
          </a:r>
          <a:r>
            <a:rPr lang="it-IT" dirty="0"/>
            <a:t>che rappresenta un metodo per stimare medie condizionate della variabile dipendente (Y) in relazione ai valori assunti da una o più variabili indipendenti (X).</a:t>
          </a:r>
          <a:endParaRPr lang="en-US" dirty="0"/>
        </a:p>
      </dgm:t>
    </dgm:pt>
    <dgm:pt modelId="{5A05A9A5-9D11-4FF6-9B17-3938F889D322}" type="parTrans" cxnId="{5C20B32B-2AF3-475A-86FF-CEEB6748DAB9}">
      <dgm:prSet/>
      <dgm:spPr/>
      <dgm:t>
        <a:bodyPr/>
        <a:lstStyle/>
        <a:p>
          <a:endParaRPr lang="en-US"/>
        </a:p>
      </dgm:t>
    </dgm:pt>
    <dgm:pt modelId="{425323EC-5C29-433F-A5A0-56E4B047F992}" type="sibTrans" cxnId="{5C20B32B-2AF3-475A-86FF-CEEB6748DAB9}">
      <dgm:prSet/>
      <dgm:spPr/>
      <dgm:t>
        <a:bodyPr/>
        <a:lstStyle/>
        <a:p>
          <a:endParaRPr lang="en-US"/>
        </a:p>
      </dgm:t>
    </dgm:pt>
    <dgm:pt modelId="{7493BAC2-5A18-4414-9D86-F3D79AC38527}" type="pres">
      <dgm:prSet presAssocID="{3576B54B-3FC1-4103-9734-876639B0516D}" presName="root" presStyleCnt="0">
        <dgm:presLayoutVars>
          <dgm:dir/>
          <dgm:resizeHandles val="exact"/>
        </dgm:presLayoutVars>
      </dgm:prSet>
      <dgm:spPr/>
    </dgm:pt>
    <dgm:pt modelId="{BFE287DD-55A3-43A3-B92B-A768BF76F3AC}" type="pres">
      <dgm:prSet presAssocID="{81CE16F0-A0CB-4A4E-811F-7024E14AEF8D}" presName="compNode" presStyleCnt="0"/>
      <dgm:spPr/>
    </dgm:pt>
    <dgm:pt modelId="{426DD89C-DBF9-4B6F-B166-8B1E8568ABAC}" type="pres">
      <dgm:prSet presAssocID="{81CE16F0-A0CB-4A4E-811F-7024E14AEF8D}" presName="bgRect" presStyleLbl="bgShp" presStyleIdx="0" presStyleCnt="2"/>
      <dgm:spPr/>
    </dgm:pt>
    <dgm:pt modelId="{88B4F9BC-1F13-415F-BAD3-F469EB099F15}" type="pres">
      <dgm:prSet presAssocID="{81CE16F0-A0CB-4A4E-811F-7024E14AEF8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he"/>
        </a:ext>
      </dgm:extLst>
    </dgm:pt>
    <dgm:pt modelId="{772E795B-65C3-41B0-9EF2-40D420AF1E57}" type="pres">
      <dgm:prSet presAssocID="{81CE16F0-A0CB-4A4E-811F-7024E14AEF8D}" presName="spaceRect" presStyleCnt="0"/>
      <dgm:spPr/>
    </dgm:pt>
    <dgm:pt modelId="{C49ADA14-09D0-47CA-AD2A-5ABE8A6CC2D0}" type="pres">
      <dgm:prSet presAssocID="{81CE16F0-A0CB-4A4E-811F-7024E14AEF8D}" presName="parTx" presStyleLbl="revTx" presStyleIdx="0" presStyleCnt="2">
        <dgm:presLayoutVars>
          <dgm:chMax val="0"/>
          <dgm:chPref val="0"/>
        </dgm:presLayoutVars>
      </dgm:prSet>
      <dgm:spPr/>
    </dgm:pt>
    <dgm:pt modelId="{9F497C8A-829A-4EB6-8FDF-16CAE8F97C0A}" type="pres">
      <dgm:prSet presAssocID="{35FC594C-DF7E-427E-B2D7-C413515DD056}" presName="sibTrans" presStyleCnt="0"/>
      <dgm:spPr/>
    </dgm:pt>
    <dgm:pt modelId="{9099193B-FBF4-4BBC-BA5F-0C4DA87CBC8D}" type="pres">
      <dgm:prSet presAssocID="{5990EBC4-039B-4AD6-9A7F-2CC97E8EFCA9}" presName="compNode" presStyleCnt="0"/>
      <dgm:spPr/>
    </dgm:pt>
    <dgm:pt modelId="{BF464018-09AB-4C16-947B-FA3A27D8BA48}" type="pres">
      <dgm:prSet presAssocID="{5990EBC4-039B-4AD6-9A7F-2CC97E8EFCA9}" presName="bgRect" presStyleLbl="bgShp" presStyleIdx="1" presStyleCnt="2"/>
      <dgm:spPr/>
    </dgm:pt>
    <dgm:pt modelId="{95BC2380-4A6D-4D07-A5CF-F0A12073FDB7}" type="pres">
      <dgm:prSet presAssocID="{5990EBC4-039B-4AD6-9A7F-2CC97E8EFCA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2B2E26FB-6EA0-4844-A9B2-1CC3544CE8E9}" type="pres">
      <dgm:prSet presAssocID="{5990EBC4-039B-4AD6-9A7F-2CC97E8EFCA9}" presName="spaceRect" presStyleCnt="0"/>
      <dgm:spPr/>
    </dgm:pt>
    <dgm:pt modelId="{2ACEE9BE-3F77-4A23-B98A-9F9D1B9C0B17}" type="pres">
      <dgm:prSet presAssocID="{5990EBC4-039B-4AD6-9A7F-2CC97E8EFCA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C20B32B-2AF3-475A-86FF-CEEB6748DAB9}" srcId="{3576B54B-3FC1-4103-9734-876639B0516D}" destId="{5990EBC4-039B-4AD6-9A7F-2CC97E8EFCA9}" srcOrd="1" destOrd="0" parTransId="{5A05A9A5-9D11-4FF6-9B17-3938F889D322}" sibTransId="{425323EC-5C29-433F-A5A0-56E4B047F992}"/>
    <dgm:cxn modelId="{A109C931-F881-4CE6-AF67-9C96B68526FD}" srcId="{3576B54B-3FC1-4103-9734-876639B0516D}" destId="{81CE16F0-A0CB-4A4E-811F-7024E14AEF8D}" srcOrd="0" destOrd="0" parTransId="{E1AD70FC-8BF6-4478-9A10-6983A8F9CB03}" sibTransId="{35FC594C-DF7E-427E-B2D7-C413515DD056}"/>
    <dgm:cxn modelId="{431D5D55-092B-4A8D-B435-18ADDA385A04}" type="presOf" srcId="{5990EBC4-039B-4AD6-9A7F-2CC97E8EFCA9}" destId="{2ACEE9BE-3F77-4A23-B98A-9F9D1B9C0B17}" srcOrd="0" destOrd="0" presId="urn:microsoft.com/office/officeart/2018/2/layout/IconVerticalSolidList"/>
    <dgm:cxn modelId="{00908F6D-F75D-498B-A89B-02B1E4FBBB0F}" type="presOf" srcId="{81CE16F0-A0CB-4A4E-811F-7024E14AEF8D}" destId="{C49ADA14-09D0-47CA-AD2A-5ABE8A6CC2D0}" srcOrd="0" destOrd="0" presId="urn:microsoft.com/office/officeart/2018/2/layout/IconVerticalSolidList"/>
    <dgm:cxn modelId="{97CAE5F2-3B79-436B-BB0B-138D69D0B1F7}" type="presOf" srcId="{3576B54B-3FC1-4103-9734-876639B0516D}" destId="{7493BAC2-5A18-4414-9D86-F3D79AC38527}" srcOrd="0" destOrd="0" presId="urn:microsoft.com/office/officeart/2018/2/layout/IconVerticalSolidList"/>
    <dgm:cxn modelId="{98A88E52-1B50-486C-85D6-273A9FDDC385}" type="presParOf" srcId="{7493BAC2-5A18-4414-9D86-F3D79AC38527}" destId="{BFE287DD-55A3-43A3-B92B-A768BF76F3AC}" srcOrd="0" destOrd="0" presId="urn:microsoft.com/office/officeart/2018/2/layout/IconVerticalSolidList"/>
    <dgm:cxn modelId="{2255C134-BC8D-485F-9E9E-04D0FE7CA90C}" type="presParOf" srcId="{BFE287DD-55A3-43A3-B92B-A768BF76F3AC}" destId="{426DD89C-DBF9-4B6F-B166-8B1E8568ABAC}" srcOrd="0" destOrd="0" presId="urn:microsoft.com/office/officeart/2018/2/layout/IconVerticalSolidList"/>
    <dgm:cxn modelId="{E20B07F8-63FB-4BBB-96BA-73A8E2CB169F}" type="presParOf" srcId="{BFE287DD-55A3-43A3-B92B-A768BF76F3AC}" destId="{88B4F9BC-1F13-415F-BAD3-F469EB099F15}" srcOrd="1" destOrd="0" presId="urn:microsoft.com/office/officeart/2018/2/layout/IconVerticalSolidList"/>
    <dgm:cxn modelId="{77470ACA-1906-4EDE-8D81-5431BF67FDF8}" type="presParOf" srcId="{BFE287DD-55A3-43A3-B92B-A768BF76F3AC}" destId="{772E795B-65C3-41B0-9EF2-40D420AF1E57}" srcOrd="2" destOrd="0" presId="urn:microsoft.com/office/officeart/2018/2/layout/IconVerticalSolidList"/>
    <dgm:cxn modelId="{5EC6BC39-F828-493B-9034-0DE53D572387}" type="presParOf" srcId="{BFE287DD-55A3-43A3-B92B-A768BF76F3AC}" destId="{C49ADA14-09D0-47CA-AD2A-5ABE8A6CC2D0}" srcOrd="3" destOrd="0" presId="urn:microsoft.com/office/officeart/2018/2/layout/IconVerticalSolidList"/>
    <dgm:cxn modelId="{DBFCB39D-A356-47B9-BD7C-E08981855B67}" type="presParOf" srcId="{7493BAC2-5A18-4414-9D86-F3D79AC38527}" destId="{9F497C8A-829A-4EB6-8FDF-16CAE8F97C0A}" srcOrd="1" destOrd="0" presId="urn:microsoft.com/office/officeart/2018/2/layout/IconVerticalSolidList"/>
    <dgm:cxn modelId="{1893838A-77A7-4FB9-BFA4-3831E7AEAEB1}" type="presParOf" srcId="{7493BAC2-5A18-4414-9D86-F3D79AC38527}" destId="{9099193B-FBF4-4BBC-BA5F-0C4DA87CBC8D}" srcOrd="2" destOrd="0" presId="urn:microsoft.com/office/officeart/2018/2/layout/IconVerticalSolidList"/>
    <dgm:cxn modelId="{B0518B6F-1C3B-466B-89B8-68B6AE92C887}" type="presParOf" srcId="{9099193B-FBF4-4BBC-BA5F-0C4DA87CBC8D}" destId="{BF464018-09AB-4C16-947B-FA3A27D8BA48}" srcOrd="0" destOrd="0" presId="urn:microsoft.com/office/officeart/2018/2/layout/IconVerticalSolidList"/>
    <dgm:cxn modelId="{784E1BA8-74D6-4E7A-B54E-9B4E4DA719C5}" type="presParOf" srcId="{9099193B-FBF4-4BBC-BA5F-0C4DA87CBC8D}" destId="{95BC2380-4A6D-4D07-A5CF-F0A12073FDB7}" srcOrd="1" destOrd="0" presId="urn:microsoft.com/office/officeart/2018/2/layout/IconVerticalSolidList"/>
    <dgm:cxn modelId="{24955CB5-492B-41DA-90FD-67E9220792CB}" type="presParOf" srcId="{9099193B-FBF4-4BBC-BA5F-0C4DA87CBC8D}" destId="{2B2E26FB-6EA0-4844-A9B2-1CC3544CE8E9}" srcOrd="2" destOrd="0" presId="urn:microsoft.com/office/officeart/2018/2/layout/IconVerticalSolidList"/>
    <dgm:cxn modelId="{E70FE74B-C20F-4E81-9E3B-46490E9BF5C3}" type="presParOf" srcId="{9099193B-FBF4-4BBC-BA5F-0C4DA87CBC8D}" destId="{2ACEE9BE-3F77-4A23-B98A-9F9D1B9C0B1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0E278-0568-674C-805A-560ACFA55EDF}">
      <dsp:nvSpPr>
        <dsp:cNvPr id="0" name=""/>
        <dsp:cNvSpPr/>
      </dsp:nvSpPr>
      <dsp:spPr>
        <a:xfrm>
          <a:off x="0" y="339488"/>
          <a:ext cx="11407487" cy="1790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Con l’analisi bivariata ci si pone l’obiettivo di studiare la relazione tra due variabili. </a:t>
          </a:r>
          <a:endParaRPr lang="en-US" sz="3200" kern="1200"/>
        </a:p>
      </dsp:txBody>
      <dsp:txXfrm>
        <a:off x="87385" y="426873"/>
        <a:ext cx="11232717" cy="1615330"/>
      </dsp:txXfrm>
    </dsp:sp>
    <dsp:sp modelId="{8D5A5ADE-1F6A-B747-8528-366EB85AC26F}">
      <dsp:nvSpPr>
        <dsp:cNvPr id="0" name=""/>
        <dsp:cNvSpPr/>
      </dsp:nvSpPr>
      <dsp:spPr>
        <a:xfrm>
          <a:off x="0" y="2221749"/>
          <a:ext cx="11407487" cy="17901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Le finalità possono essere descrittive, se ci si limita ad argomentare l’associazione tra le due variabili, oppure </a:t>
          </a:r>
          <a:r>
            <a:rPr lang="it-IT" sz="3200" i="1" kern="1200"/>
            <a:t>esplicative</a:t>
          </a:r>
          <a:r>
            <a:rPr lang="it-IT" sz="3200" kern="1200"/>
            <a:t>, se si intende cogliere una dipendenza di ordine causale. </a:t>
          </a:r>
          <a:endParaRPr lang="en-US" sz="3200" kern="1200"/>
        </a:p>
      </dsp:txBody>
      <dsp:txXfrm>
        <a:off x="87385" y="2309134"/>
        <a:ext cx="11232717" cy="1615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DD3EC-EB1E-2343-BBEA-5D7901EF9D0E}">
      <dsp:nvSpPr>
        <dsp:cNvPr id="0" name=""/>
        <dsp:cNvSpPr/>
      </dsp:nvSpPr>
      <dsp:spPr>
        <a:xfrm>
          <a:off x="0" y="0"/>
          <a:ext cx="9696363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Occorre sempre  scegliere strategie analitiche che siano idonee allo studio delle variabili da esaminare. </a:t>
          </a:r>
          <a:endParaRPr lang="en-US" sz="1700" kern="1200"/>
        </a:p>
      </dsp:txBody>
      <dsp:txXfrm>
        <a:off x="38234" y="38234"/>
        <a:ext cx="8287733" cy="1228933"/>
      </dsp:txXfrm>
    </dsp:sp>
    <dsp:sp modelId="{FA19562D-4945-1142-9C41-53D3432EA00E}">
      <dsp:nvSpPr>
        <dsp:cNvPr id="0" name=""/>
        <dsp:cNvSpPr/>
      </dsp:nvSpPr>
      <dsp:spPr>
        <a:xfrm>
          <a:off x="855561" y="1522968"/>
          <a:ext cx="9696363" cy="1305401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Se le variabili hanno natura </a:t>
          </a:r>
          <a:r>
            <a:rPr lang="it-IT" sz="1700" i="1" kern="1200" dirty="0"/>
            <a:t>categoriale</a:t>
          </a:r>
          <a:r>
            <a:rPr lang="it-IT" sz="1700" kern="1200" dirty="0"/>
            <a:t> (nominale e ordinale), la strategia di analisi appropriata è rappresentata dalla </a:t>
          </a:r>
          <a:r>
            <a:rPr lang="it-IT" sz="1700" i="1" u="sng" kern="1200" dirty="0"/>
            <a:t>tavola di contingenza </a:t>
          </a:r>
          <a:r>
            <a:rPr lang="it-IT" sz="1700" kern="1200" dirty="0"/>
            <a:t>(o tabella a doppia entrata) tramite la quale si mette in evidenza come la distribuzione di frequenza della variabile Y differisce entro le categorie della variabile X. </a:t>
          </a:r>
          <a:endParaRPr lang="en-US" sz="1700" kern="1200" dirty="0"/>
        </a:p>
      </dsp:txBody>
      <dsp:txXfrm>
        <a:off x="893795" y="1561202"/>
        <a:ext cx="7915823" cy="1228933"/>
      </dsp:txXfrm>
    </dsp:sp>
    <dsp:sp modelId="{5F04C922-B33C-AB4B-8DCB-CEA14A8635B5}">
      <dsp:nvSpPr>
        <dsp:cNvPr id="0" name=""/>
        <dsp:cNvSpPr/>
      </dsp:nvSpPr>
      <dsp:spPr>
        <a:xfrm>
          <a:off x="1711123" y="3045936"/>
          <a:ext cx="9696363" cy="130540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La tavola di contingenza può essere applicata anche a variabili che hanno natura </a:t>
          </a:r>
          <a:r>
            <a:rPr lang="it-IT" sz="1700" i="1" kern="1200"/>
            <a:t>quantitativa</a:t>
          </a:r>
          <a:r>
            <a:rPr lang="it-IT" sz="1700" kern="1200"/>
            <a:t> sempreché queste ultime vengano </a:t>
          </a:r>
          <a:r>
            <a:rPr lang="it-IT" sz="1700" i="1" kern="1200"/>
            <a:t>ricodificate</a:t>
          </a:r>
          <a:r>
            <a:rPr lang="it-IT" sz="1700" kern="1200"/>
            <a:t> entro un numero ragionevolmente contenuto di classi, in modo da rendere la tabella leggibile ed evitare che ci siano troppe celle con poche osservazioni o totalmente prive di osservazioni.</a:t>
          </a:r>
          <a:endParaRPr lang="en-US" sz="1700" kern="1200"/>
        </a:p>
      </dsp:txBody>
      <dsp:txXfrm>
        <a:off x="1749357" y="3084170"/>
        <a:ext cx="7915823" cy="1228933"/>
      </dsp:txXfrm>
    </dsp:sp>
    <dsp:sp modelId="{0FA0500F-9411-C445-A5E2-9394D4A8D623}">
      <dsp:nvSpPr>
        <dsp:cNvPr id="0" name=""/>
        <dsp:cNvSpPr/>
      </dsp:nvSpPr>
      <dsp:spPr>
        <a:xfrm>
          <a:off x="8847853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38768" y="989929"/>
        <a:ext cx="466680" cy="638504"/>
      </dsp:txXfrm>
    </dsp:sp>
    <dsp:sp modelId="{341DCD26-A89D-1B43-83B2-5925A099C382}">
      <dsp:nvSpPr>
        <dsp:cNvPr id="0" name=""/>
        <dsp:cNvSpPr/>
      </dsp:nvSpPr>
      <dsp:spPr>
        <a:xfrm>
          <a:off x="9703414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894329" y="2504195"/>
        <a:ext cx="466680" cy="6385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DD89C-DBF9-4B6F-B166-8B1E8568ABAC}">
      <dsp:nvSpPr>
        <dsp:cNvPr id="0" name=""/>
        <dsp:cNvSpPr/>
      </dsp:nvSpPr>
      <dsp:spPr>
        <a:xfrm>
          <a:off x="0" y="707092"/>
          <a:ext cx="11407487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4F9BC-1F13-415F-BAD3-F469EB099F15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ADA14-09D0-47CA-AD2A-5ABE8A6CC2D0}">
      <dsp:nvSpPr>
        <dsp:cNvPr id="0" name=""/>
        <dsp:cNvSpPr/>
      </dsp:nvSpPr>
      <dsp:spPr>
        <a:xfrm>
          <a:off x="1507738" y="707092"/>
          <a:ext cx="9899748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Quando la variabile indipendente ha natura categoriale e la variabile dipendente ha natura metrica Y la strategia analitica appropriata è rappresentata dalla </a:t>
          </a:r>
          <a:r>
            <a:rPr lang="it-IT" sz="1800" i="1" u="sng" kern="1200" dirty="0"/>
            <a:t>comparazione di medie</a:t>
          </a:r>
          <a:r>
            <a:rPr lang="it-IT" sz="1800" kern="1200" dirty="0"/>
            <a:t>, ovvero dal calcolo delle medie condizionate. Con tale tecnica si mette in luce come la media della variabile dipendente Y differisce entro le categorie della variabile indipendente X.</a:t>
          </a:r>
          <a:endParaRPr lang="en-US" sz="1800" kern="1200" dirty="0"/>
        </a:p>
      </dsp:txBody>
      <dsp:txXfrm>
        <a:off x="1507738" y="707092"/>
        <a:ext cx="9899748" cy="1305401"/>
      </dsp:txXfrm>
    </dsp:sp>
    <dsp:sp modelId="{BF464018-09AB-4C16-947B-FA3A27D8BA48}">
      <dsp:nvSpPr>
        <dsp:cNvPr id="0" name=""/>
        <dsp:cNvSpPr/>
      </dsp:nvSpPr>
      <dsp:spPr>
        <a:xfrm>
          <a:off x="0" y="2338844"/>
          <a:ext cx="11407487" cy="13054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BC2380-4A6D-4D07-A5CF-F0A12073FDB7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EE9BE-3F77-4A23-B98A-9F9D1B9C0B17}">
      <dsp:nvSpPr>
        <dsp:cNvPr id="0" name=""/>
        <dsp:cNvSpPr/>
      </dsp:nvSpPr>
      <dsp:spPr>
        <a:xfrm>
          <a:off x="1507738" y="2338844"/>
          <a:ext cx="9899748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Quando sia la variabile indipendente che quella dipendente hanno natura </a:t>
          </a:r>
          <a:r>
            <a:rPr lang="it-IT" sz="1800" i="1" kern="1200" dirty="0"/>
            <a:t>quantitativa</a:t>
          </a:r>
          <a:r>
            <a:rPr lang="it-IT" sz="1800" kern="1200" dirty="0"/>
            <a:t> si ricorre alla </a:t>
          </a:r>
          <a:r>
            <a:rPr lang="it-IT" sz="1800" i="1" u="sng" kern="1200" dirty="0"/>
            <a:t>regressione lineare </a:t>
          </a:r>
          <a:r>
            <a:rPr lang="it-IT" sz="1800" kern="1200" dirty="0"/>
            <a:t>che rappresenta un metodo per stimare medie condizionate della variabile dipendente (Y) in relazione ai valori assunti da una o più variabili indipendenti (X).</a:t>
          </a:r>
          <a:endParaRPr lang="en-US" sz="1800" kern="1200" dirty="0"/>
        </a:p>
      </dsp:txBody>
      <dsp:txXfrm>
        <a:off x="1507738" y="2338844"/>
        <a:ext cx="9899748" cy="130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9BA60-8893-634A-8394-1773A5409156}" type="datetimeFigureOut">
              <a:rPr lang="it-IT" smtClean="0"/>
              <a:t>17/05/23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36901-09F0-B542-96FF-2366C090AD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86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A0D43-CB2D-F24A-B148-25B8C9FE835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3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A0D43-CB2D-F24A-B148-25B8C9FE835F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48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dividendo la devianza entro i gruppi per la devianza totale.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A0D43-CB2D-F24A-B148-25B8C9FE835F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090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dove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rappresenta il valore atteso (o valore medio) della variabile dipendente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esprime l’insieme delle variabili indipendenti e infine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indica la lista ordinata dei valori assunti dalle variabile indipendenti.</a:t>
            </a:r>
          </a:p>
          <a:p>
            <a:endParaRPr lang="it-IT" dirty="0"/>
          </a:p>
          <a:p>
            <a:r>
              <a:rPr lang="it-IT" dirty="0"/>
              <a:t>Y= farmaco (</a:t>
            </a:r>
            <a:r>
              <a:rPr lang="it-IT" dirty="0" err="1"/>
              <a:t>tratt</a:t>
            </a:r>
            <a:r>
              <a:rPr lang="it-IT" dirty="0"/>
              <a:t>)</a:t>
            </a:r>
          </a:p>
          <a:p>
            <a:r>
              <a:rPr lang="it-IT" dirty="0"/>
              <a:t>X=mal di testa (</a:t>
            </a:r>
            <a:r>
              <a:rPr lang="it-IT" dirty="0" err="1"/>
              <a:t>dip</a:t>
            </a:r>
            <a:r>
              <a:rPr lang="it-IT" dirty="0"/>
              <a:t>!)</a:t>
            </a:r>
          </a:p>
          <a:p>
            <a:endParaRPr lang="it-IT" dirty="0"/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T-test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regr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L’ipotesi nulla è che le medie condizionate di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siano le stesse per ogni valore assunto dalla variabile indipendente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A0D43-CB2D-F24A-B148-25B8C9FE835F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9943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A0D43-CB2D-F24A-B148-25B8C9FE835F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08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591149-A27E-5049-8280-D35255ECB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36D38A8-155F-8C48-895C-AB5B3F2FD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F781F-73A4-5748-A83D-B2EA7F4A7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44AC-3AF3-B245-9751-6569E0199D7D}" type="datetimeFigureOut">
              <a:rPr lang="it-IT" smtClean="0"/>
              <a:t>17/05/23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851168-BA72-1543-B87C-6F0AE9E8A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3B2F19-2761-3444-9BDF-4EC522EC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E894-CF84-0B47-B639-8DFA27CAD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06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3B68CE-DAC9-294A-B9BC-47A2D3F7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63A351C-60B4-FB4E-AD14-D8FB82BEC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91BAEE-86DD-EF41-820B-202CCAEC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44AC-3AF3-B245-9751-6569E0199D7D}" type="datetimeFigureOut">
              <a:rPr lang="it-IT" smtClean="0"/>
              <a:t>17/05/23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B1DEF8-7B6C-324C-83B5-1C5126C7D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24A600-B36F-DA4D-B00B-9795BC533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E894-CF84-0B47-B639-8DFA27CAD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46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47A3D5E-C2C1-2142-982B-0DDED9AF44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74642B1-7945-C44A-959F-709D70B59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88A8D9-E129-6042-9E24-099FB0FD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44AC-3AF3-B245-9751-6569E0199D7D}" type="datetimeFigureOut">
              <a:rPr lang="it-IT" smtClean="0"/>
              <a:t>17/05/23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2973A5-43F8-7741-A524-C87B8E641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124A6D-FA5B-5441-9A6A-2ED38F22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E894-CF84-0B47-B639-8DFA27CAD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036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81308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69017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49085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64536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93574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40776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3511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2D8F50-88E8-F74B-8D67-7526181C2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17E8FC-F79C-1C44-BB01-051C0FD81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80F5BA-EE85-6346-833F-4BFE1FEB0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44AC-3AF3-B245-9751-6569E0199D7D}" type="datetimeFigureOut">
              <a:rPr lang="it-IT" smtClean="0"/>
              <a:t>17/05/23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87BC81-06E1-264B-882B-BFC75215B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95EA8A-255F-7B4E-926A-01510EF14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E894-CF84-0B47-B639-8DFA27CAD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54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D958A9-ACF7-FE40-B47C-06DB910F3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2B562F-E0CC-4B44-B1D6-ACA8A26AB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47DE6E-F32D-3448-BE8F-5DF724A01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44AC-3AF3-B245-9751-6569E0199D7D}" type="datetimeFigureOut">
              <a:rPr lang="it-IT" smtClean="0"/>
              <a:t>17/05/23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CFAE93-2A1A-4B40-971C-BAB943244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DACD3B-52A5-6C45-9268-FC6EAE07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E894-CF84-0B47-B639-8DFA27CAD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5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9E18F7-1F9F-794E-815B-5DBC3D20E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0F3295-B24E-5B4B-9DC7-E12BA6AEC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7E51CE-DB34-FD4A-B806-53688A3A3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1EFBE1B-B271-9E49-AC47-9597EABCA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44AC-3AF3-B245-9751-6569E0199D7D}" type="datetimeFigureOut">
              <a:rPr lang="it-IT" smtClean="0"/>
              <a:t>17/05/23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5F180F-CA5A-4E44-85F5-2EC7A4830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C67DB8-94ED-1C42-91A9-6A8D9764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E894-CF84-0B47-B639-8DFA27CAD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3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969144-A074-894F-9857-E9396500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81782FF-C043-9A4F-979B-41794D434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05977FC-648C-DF49-956B-89ED0BD5E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097684A-0470-7248-9F97-0C6E47138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D6E55D-C461-A340-BDEC-2697E9885A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C6EC2A-6AD6-7F4E-B845-54D074353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44AC-3AF3-B245-9751-6569E0199D7D}" type="datetimeFigureOut">
              <a:rPr lang="it-IT" smtClean="0"/>
              <a:t>17/05/23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6EA3434-9735-5B47-B2DA-B2D80296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9A86E95-DF21-9345-8174-056CABB9A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E894-CF84-0B47-B639-8DFA27CAD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19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3A06FC-2F16-6C4A-A6C0-BE54F9FB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87F47E8-F664-1445-8CD9-974224E86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44AC-3AF3-B245-9751-6569E0199D7D}" type="datetimeFigureOut">
              <a:rPr lang="it-IT" smtClean="0"/>
              <a:t>17/05/23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948C015-6A83-4F49-941B-4BB9AF93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04CEFBC-BA01-5C42-82B9-4DA2455A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E894-CF84-0B47-B639-8DFA27CAD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60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8AAFAF8-817D-024F-A458-90185792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44AC-3AF3-B245-9751-6569E0199D7D}" type="datetimeFigureOut">
              <a:rPr lang="it-IT" smtClean="0"/>
              <a:t>17/05/23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EEB32C7-C3D4-514F-9AC4-8AF1FB307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EFB179-AD5B-D543-8195-3BCCDE07B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E894-CF84-0B47-B639-8DFA27CAD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39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CFCA39-B02B-904D-84F3-4B00AF24F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85261A-F876-9C49-AD78-B5B8C542B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B2FDFED-9CBF-334C-9A57-07F038B41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140D6C-534B-4D4A-A9AC-7CC124E8B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44AC-3AF3-B245-9751-6569E0199D7D}" type="datetimeFigureOut">
              <a:rPr lang="it-IT" smtClean="0"/>
              <a:t>17/05/23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BDC33B9-823F-BA45-9490-CB2AEE96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435478-0214-964A-87FB-29761050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E894-CF84-0B47-B639-8DFA27CAD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75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6810AA-0CC5-D94C-BC6C-4CB2B430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A0E6535-2CF8-474F-A130-DFB469068F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07F83C0-07B7-AD48-80AC-33A3C78A8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376037D-9AEF-964B-8DEB-4C1B4A7C5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44AC-3AF3-B245-9751-6569E0199D7D}" type="datetimeFigureOut">
              <a:rPr lang="it-IT" smtClean="0"/>
              <a:t>17/05/23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49E00B-48C6-A746-A6D4-4AC4EC9A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FB5960-6EA5-1641-95CB-9AF0223D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E894-CF84-0B47-B639-8DFA27CAD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59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A6DB826-30A6-8440-991C-6DAF632F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A243D1-0B90-684C-8701-E4F24AA97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8C1FF9-BA55-A147-8137-0A379F410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444AC-3AF3-B245-9751-6569E0199D7D}" type="datetimeFigureOut">
              <a:rPr lang="it-IT" smtClean="0"/>
              <a:t>17/05/23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541DFA-9AE5-4A42-B2BF-7084FB529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68768E-DF2E-7747-AE19-EB1924704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1E894-CF84-0B47-B639-8DFA27CAD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87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https://mediaserver.pearsonitalia.it/mediaserver_uni/books/prod/2017/9788891901507_LUCCHINI/EPUB/ASSETS/images/cap_09_for-24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886643-547B-492D-8E83-30656F734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8FE4734-106B-B14E-AA9F-EC443185A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701" y="2452526"/>
            <a:ext cx="4248318" cy="1952947"/>
          </a:xfrm>
          <a:noFill/>
        </p:spPr>
        <p:txBody>
          <a:bodyPr anchor="ctr">
            <a:normAutofit/>
          </a:bodyPr>
          <a:lstStyle/>
          <a:p>
            <a:r>
              <a:rPr lang="it-IT" sz="3600">
                <a:solidFill>
                  <a:srgbClr val="080808"/>
                </a:solidFill>
              </a:rPr>
              <a:t>ANALISI BIVARIATA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0CBA31-096E-4091-9E61-2D558A509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-2"/>
            <a:ext cx="1248189" cy="1248189"/>
            <a:chOff x="10943811" y="-2"/>
            <a:chExt cx="1248189" cy="1248189"/>
          </a:xfrm>
        </p:grpSpPr>
        <p:sp>
          <p:nvSpPr>
            <p:cNvPr id="29" name="Isosceles Triangle 14">
              <a:extLst>
                <a:ext uri="{FF2B5EF4-FFF2-40B4-BE49-F238E27FC236}">
                  <a16:creationId xmlns:a16="http://schemas.microsoft.com/office/drawing/2014/main" id="{CB64814D-A361-44E1-8D97-B83E41C8B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943811" y="-2"/>
              <a:ext cx="1248189" cy="124818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52A6879-032A-4946-9CCA-44D38BEDF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317937" y="246646"/>
              <a:ext cx="577231" cy="577231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CEF321-6D7A-4F12-9C40-45B5BCE69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778603" y="3517915"/>
            <a:ext cx="3385655" cy="3655570"/>
            <a:chOff x="-969545" y="3517915"/>
            <a:chExt cx="3385655" cy="3655570"/>
          </a:xfrm>
        </p:grpSpPr>
        <p:sp>
          <p:nvSpPr>
            <p:cNvPr id="30" name="Freeform: Shape 18">
              <a:extLst>
                <a:ext uri="{FF2B5EF4-FFF2-40B4-BE49-F238E27FC236}">
                  <a16:creationId xmlns:a16="http://schemas.microsoft.com/office/drawing/2014/main" id="{6E5DFE27-9624-478D-A5DB-D1245FF45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1474116" y="4022486"/>
              <a:ext cx="3655570" cy="2646427"/>
            </a:xfrm>
            <a:custGeom>
              <a:avLst/>
              <a:gdLst>
                <a:gd name="connsiteX0" fmla="*/ 0 w 2736866"/>
                <a:gd name="connsiteY0" fmla="*/ 0 h 1981337"/>
                <a:gd name="connsiteX1" fmla="*/ 2736866 w 2736866"/>
                <a:gd name="connsiteY1" fmla="*/ 0 h 1981337"/>
                <a:gd name="connsiteX2" fmla="*/ 2736866 w 2736866"/>
                <a:gd name="connsiteY2" fmla="*/ 1225808 h 1981337"/>
                <a:gd name="connsiteX3" fmla="*/ 1981337 w 2736866"/>
                <a:gd name="connsiteY3" fmla="*/ 1981337 h 198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6866" h="1981337">
                  <a:moveTo>
                    <a:pt x="0" y="0"/>
                  </a:moveTo>
                  <a:lnTo>
                    <a:pt x="2736866" y="0"/>
                  </a:lnTo>
                  <a:lnTo>
                    <a:pt x="2736866" y="1225808"/>
                  </a:lnTo>
                  <a:lnTo>
                    <a:pt x="1981337" y="198133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BFF565-70E2-42D9-88A5-F588A72AE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616274" y="5778765"/>
              <a:ext cx="799836" cy="799836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Campione versato in un piatto di Petri">
            <a:extLst>
              <a:ext uri="{FF2B5EF4-FFF2-40B4-BE49-F238E27FC236}">
                <a16:creationId xmlns:a16="http://schemas.microsoft.com/office/drawing/2014/main" id="{73371AF2-3DBE-5126-92DA-4E41D63D0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99" r="-1" b="-1"/>
          <a:stretch/>
        </p:blipFill>
        <p:spPr>
          <a:xfrm>
            <a:off x="6168343" y="-1"/>
            <a:ext cx="4906956" cy="4607926"/>
          </a:xfrm>
          <a:custGeom>
            <a:avLst/>
            <a:gdLst/>
            <a:ahLst/>
            <a:cxnLst/>
            <a:rect l="l" t="t" r="r" b="b"/>
            <a:pathLst>
              <a:path w="5956528" h="5593537">
                <a:moveTo>
                  <a:pt x="2615274" y="0"/>
                </a:moveTo>
                <a:lnTo>
                  <a:pt x="3341256" y="0"/>
                </a:lnTo>
                <a:lnTo>
                  <a:pt x="5956528" y="2615274"/>
                </a:lnTo>
                <a:lnTo>
                  <a:pt x="2978265" y="5593537"/>
                </a:lnTo>
                <a:lnTo>
                  <a:pt x="0" y="2615274"/>
                </a:lnTo>
                <a:lnTo>
                  <a:pt x="2615274" y="0"/>
                </a:lnTo>
                <a:close/>
              </a:path>
            </a:pathLst>
          </a:cu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12E931-C1A9-4A7E-A98D-CCA7DC6AC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423089" y="4846332"/>
            <a:ext cx="1333438" cy="133343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727061-1ADF-421E-B715-7D4DE0B2E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85899" y="4866318"/>
            <a:ext cx="618664" cy="61866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44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2592" y="1287887"/>
            <a:ext cx="8165205" cy="491973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sz="3200" b="1" dirty="0">
                <a:solidFill>
                  <a:schemeClr val="tx2"/>
                </a:solidFill>
                <a:highlight>
                  <a:srgbClr val="FFFF00"/>
                </a:highlight>
              </a:rPr>
              <a:t>3</a:t>
            </a:r>
            <a:r>
              <a:rPr lang="it-IT" sz="3200" dirty="0">
                <a:solidFill>
                  <a:schemeClr val="tx2"/>
                </a:solidFill>
                <a:highlight>
                  <a:srgbClr val="FFFF00"/>
                </a:highlight>
              </a:rPr>
              <a:t>. </a:t>
            </a:r>
            <a:r>
              <a:rPr lang="it-IT" sz="3200" dirty="0">
                <a:solidFill>
                  <a:schemeClr val="tx2"/>
                </a:solidFill>
              </a:rPr>
              <a:t>Se non è possibile stabilire la direzione della relazione si percentualizza sul </a:t>
            </a:r>
            <a:r>
              <a:rPr lang="it-IT" sz="3200" u="sng" dirty="0">
                <a:solidFill>
                  <a:schemeClr val="tx2"/>
                </a:solidFill>
              </a:rPr>
              <a:t>totale</a:t>
            </a:r>
            <a:r>
              <a:rPr lang="it-IT" sz="3200" dirty="0">
                <a:solidFill>
                  <a:schemeClr val="tx2"/>
                </a:solidFill>
              </a:rPr>
              <a:t> dei casi </a:t>
            </a:r>
            <a:r>
              <a:rPr lang="it-IT" sz="3200" dirty="0" err="1">
                <a:solidFill>
                  <a:schemeClr val="tx2"/>
                </a:solidFill>
              </a:rPr>
              <a:t>N</a:t>
            </a:r>
            <a:endParaRPr lang="it-IT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3200" b="1" dirty="0">
                <a:solidFill>
                  <a:schemeClr val="tx2"/>
                </a:solidFill>
              </a:rPr>
              <a:t>dunque</a:t>
            </a:r>
            <a:endParaRPr lang="it-IT" sz="3200" dirty="0">
              <a:solidFill>
                <a:schemeClr val="tx2"/>
              </a:solidFill>
            </a:endParaRPr>
          </a:p>
          <a:p>
            <a:r>
              <a:rPr lang="it-IT" sz="3200" dirty="0">
                <a:solidFill>
                  <a:schemeClr val="tx2"/>
                </a:solidFill>
              </a:rPr>
              <a:t>Quando è possibile ipotizzare la direzione della relazione causale si percentualizza all’interno delle modalità della variabile indipendente.</a:t>
            </a:r>
          </a:p>
          <a:p>
            <a:pPr marL="0" indent="0">
              <a:buNone/>
            </a:pPr>
            <a:endParaRPr lang="it-IT" sz="20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5967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01" r="-15701"/>
          <a:stretch>
            <a:fillRect/>
          </a:stretch>
        </p:blipFill>
        <p:spPr bwMode="auto">
          <a:xfrm>
            <a:off x="631066" y="288485"/>
            <a:ext cx="10921284" cy="62810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20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/>
              <a:t>Le 4 informazioni delle celle</a:t>
            </a:r>
            <a:br>
              <a:rPr lang="it-IT" sz="3200" dirty="0"/>
            </a:br>
            <a:endParaRPr lang="it-IT" sz="32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808" y="1223158"/>
            <a:ext cx="8526483" cy="5537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504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533459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Le frequenze attese</a:t>
            </a:r>
            <a:br>
              <a:rPr lang="it-IT" dirty="0"/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73" y="808098"/>
            <a:ext cx="10196945" cy="55788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Come si è detto in precedenza, ogni cella contiene quattro tipi di informazioni:</a:t>
            </a:r>
          </a:p>
          <a:p>
            <a:pPr lvl="0"/>
            <a:r>
              <a:rPr lang="it-IT" dirty="0"/>
              <a:t>Frequenza osservata (f</a:t>
            </a:r>
            <a:r>
              <a:rPr lang="it-IT" baseline="-25000" dirty="0"/>
              <a:t>o</a:t>
            </a:r>
            <a:r>
              <a:rPr lang="it-IT" dirty="0"/>
              <a:t>);</a:t>
            </a:r>
          </a:p>
          <a:p>
            <a:pPr lvl="0"/>
            <a:r>
              <a:rPr lang="it-IT" dirty="0"/>
              <a:t>Frequenza minima possibile;</a:t>
            </a:r>
          </a:p>
          <a:p>
            <a:pPr lvl="0"/>
            <a:r>
              <a:rPr lang="it-IT" dirty="0"/>
              <a:t>Frequenza massima possibile;</a:t>
            </a:r>
          </a:p>
          <a:p>
            <a:pPr lvl="0"/>
            <a:r>
              <a:rPr lang="it-IT" dirty="0"/>
              <a:t>Frequenza attesa (f</a:t>
            </a:r>
            <a:r>
              <a:rPr lang="it-IT" baseline="-25000" dirty="0"/>
              <a:t>e</a:t>
            </a:r>
            <a:r>
              <a:rPr lang="it-IT" dirty="0"/>
              <a:t>).</a:t>
            </a:r>
          </a:p>
          <a:p>
            <a:pPr marL="0" indent="0">
              <a:buNone/>
            </a:pPr>
            <a:r>
              <a:rPr lang="it-IT" i="1" dirty="0"/>
              <a:t>Si definisce frequenza </a:t>
            </a:r>
            <a:r>
              <a:rPr lang="it-IT" b="1" i="1" u="sng" dirty="0"/>
              <a:t>attesa</a:t>
            </a:r>
            <a:r>
              <a:rPr lang="it-IT" i="1" dirty="0"/>
              <a:t> la frequenza che si otterrebbe in caso di indipendenza tra le variabili</a:t>
            </a:r>
            <a:r>
              <a:rPr lang="it-IT" dirty="0"/>
              <a:t>.</a:t>
            </a:r>
          </a:p>
          <a:p>
            <a:r>
              <a:rPr lang="it-IT" dirty="0"/>
              <a:t>Essa è data dal </a:t>
            </a:r>
            <a:r>
              <a:rPr lang="it-IT" b="1" i="1" dirty="0"/>
              <a:t>prodotto dei marginali </a:t>
            </a:r>
            <a:r>
              <a:rPr lang="it-IT" dirty="0"/>
              <a:t>(di riga e di colonna) corrispondenti, </a:t>
            </a:r>
            <a:r>
              <a:rPr lang="it-IT" b="1" i="1" dirty="0"/>
              <a:t>diviso il numero totale </a:t>
            </a:r>
            <a:r>
              <a:rPr lang="it-IT" dirty="0"/>
              <a:t>dei casi: (vedi figura).</a:t>
            </a:r>
          </a:p>
          <a:p>
            <a:pPr marL="0" indent="0">
              <a:buNone/>
            </a:pPr>
            <a:r>
              <a:rPr lang="it-IT" b="1" dirty="0"/>
              <a:t>Dove</a:t>
            </a:r>
            <a:r>
              <a:rPr lang="it-IT" dirty="0"/>
              <a:t>:</a:t>
            </a:r>
          </a:p>
          <a:p>
            <a:pPr lvl="0"/>
            <a:r>
              <a:rPr lang="it-IT" dirty="0"/>
              <a:t>c</a:t>
            </a:r>
            <a:r>
              <a:rPr lang="it-IT" baseline="-25000" dirty="0"/>
              <a:t>i</a:t>
            </a:r>
            <a:r>
              <a:rPr lang="it-IT" dirty="0"/>
              <a:t> = marginale di colonna della cella i</a:t>
            </a:r>
          </a:p>
          <a:p>
            <a:pPr lvl="0"/>
            <a:r>
              <a:rPr lang="it-IT" dirty="0" err="1"/>
              <a:t>r</a:t>
            </a:r>
            <a:r>
              <a:rPr lang="it-IT" baseline="-25000" dirty="0" err="1"/>
              <a:t>i</a:t>
            </a:r>
            <a:r>
              <a:rPr lang="it-IT" dirty="0"/>
              <a:t> = marginale di riga della colonna i</a:t>
            </a:r>
          </a:p>
          <a:p>
            <a:pPr lvl="0"/>
            <a:r>
              <a:rPr lang="it-IT" dirty="0" err="1"/>
              <a:t>N</a:t>
            </a:r>
            <a:r>
              <a:rPr lang="it-IT" dirty="0"/>
              <a:t> = numero dei casi</a:t>
            </a:r>
          </a:p>
          <a:p>
            <a:endParaRPr lang="it-IT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618" y="4406263"/>
            <a:ext cx="2672519" cy="198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370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Interpretazione frequenze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0" b="-3330"/>
          <a:stretch>
            <a:fillRect/>
          </a:stretch>
        </p:blipFill>
        <p:spPr bwMode="auto">
          <a:xfrm>
            <a:off x="2429596" y="2427541"/>
            <a:ext cx="7277709" cy="3997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9174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7" b="8297"/>
          <a:stretch>
            <a:fillRect/>
          </a:stretch>
        </p:blipFill>
        <p:spPr bwMode="auto">
          <a:xfrm>
            <a:off x="1035806" y="643467"/>
            <a:ext cx="10120387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25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it-IT" sz="3300" b="1"/>
              <a:t>Per analizzare le tabelle di contingenza fra variabili categoriali…</a:t>
            </a:r>
            <a:br>
              <a:rPr lang="it-IT" sz="3300"/>
            </a:br>
            <a:endParaRPr lang="it-IT" sz="33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/>
              <a:t>… è possibile:</a:t>
            </a:r>
          </a:p>
          <a:p>
            <a:pPr marL="0" indent="0">
              <a:buNone/>
            </a:pPr>
            <a:r>
              <a:rPr lang="it-IT" sz="3600" dirty="0"/>
              <a:t>1. Confrontare le frequenze attese e le frequenze osservate.</a:t>
            </a:r>
          </a:p>
          <a:p>
            <a:pPr marL="0" indent="0">
              <a:buNone/>
            </a:pPr>
            <a:r>
              <a:rPr lang="it-IT" sz="3600" dirty="0"/>
              <a:t>2. Confrontare le percentuali di riga di ciascuna cella con i marginali di colonna relativi alla cella considerata (e viceversa) con il metodo dello scarto dall’indipendenza (differenza propensioni assolute)</a:t>
            </a:r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18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4E5939-C527-4558-F3BB-FAD132871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859815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Chi-quadrato</a:t>
            </a:r>
            <a:br>
              <a:rPr lang="it-IT" dirty="0"/>
            </a:b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742FE1-2DA9-3052-545F-CF46751F4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È su quanto detto sinora che si basa il test di associazione, ossia il test del </a:t>
            </a:r>
            <a:r>
              <a:rPr lang="it-IT" sz="2800" b="1" dirty="0"/>
              <a:t>χ</a:t>
            </a:r>
            <a:r>
              <a:rPr lang="it-IT" sz="2800" b="1" baseline="30000" dirty="0"/>
              <a:t>2</a:t>
            </a:r>
            <a:r>
              <a:rPr lang="it-IT" sz="2800" dirty="0"/>
              <a:t> che è il test di </a:t>
            </a:r>
            <a:r>
              <a:rPr lang="it-IT" sz="2800" b="1" i="1" dirty="0"/>
              <a:t>significatività</a:t>
            </a:r>
            <a:r>
              <a:rPr lang="it-IT" sz="2800" dirty="0"/>
              <a:t> che si utilizza per sapere se c’è relazione tra due variabili categoriali.</a:t>
            </a:r>
          </a:p>
          <a:p>
            <a:r>
              <a:rPr lang="it-IT" sz="2800" dirty="0"/>
              <a:t>È uno dei test di verifica delle ipotesi utilizzati in statistica per verificare se l’ipotesi nulla è </a:t>
            </a:r>
            <a:r>
              <a:rPr lang="it-IT" sz="2800" b="1" i="1" dirty="0" err="1"/>
              <a:t>probabilisticamente</a:t>
            </a:r>
            <a:r>
              <a:rPr lang="it-IT" sz="2800" dirty="0"/>
              <a:t> compatibile. </a:t>
            </a:r>
          </a:p>
          <a:p>
            <a:r>
              <a:rPr lang="it-IT" sz="2800" dirty="0"/>
              <a:t>Lo scopo del test del χ</a:t>
            </a:r>
            <a:r>
              <a:rPr lang="it-IT" sz="2800" baseline="30000" dirty="0"/>
              <a:t>2</a:t>
            </a:r>
            <a:r>
              <a:rPr lang="it-IT" sz="2800" dirty="0"/>
              <a:t> è quello di conoscere se le frequenze osservate differiscono significativamente dalle frequenze teoriche.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780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7" b="-1267"/>
          <a:stretch>
            <a:fillRect/>
          </a:stretch>
        </p:blipFill>
        <p:spPr bwMode="auto">
          <a:xfrm>
            <a:off x="4400238" y="4978454"/>
            <a:ext cx="3718843" cy="14221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951526" y="511518"/>
            <a:ext cx="810134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Caratteristiche del χ</a:t>
            </a:r>
            <a:r>
              <a:rPr lang="it-IT" sz="2800" b="1" baseline="30000" dirty="0"/>
              <a:t>2</a:t>
            </a:r>
          </a:p>
          <a:p>
            <a:endParaRPr lang="it-IT" sz="2800" dirty="0"/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Il valore ottenuto </a:t>
            </a:r>
            <a:r>
              <a:rPr lang="it-IT" sz="2400" u="sng" dirty="0"/>
              <a:t>è direttamente proporzionale </a:t>
            </a:r>
            <a:r>
              <a:rPr lang="it-IT" sz="2400" dirty="0"/>
              <a:t>al numero dei casi </a:t>
            </a:r>
            <a:r>
              <a:rPr lang="it-IT" sz="2400" dirty="0" err="1"/>
              <a:t>N</a:t>
            </a:r>
            <a:endParaRPr lang="it-IT" sz="2400" dirty="0"/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χ</a:t>
            </a:r>
            <a:r>
              <a:rPr lang="it-IT" sz="2400" baseline="30000" dirty="0"/>
              <a:t>2 </a:t>
            </a:r>
            <a:r>
              <a:rPr lang="it-IT" sz="2400" dirty="0"/>
              <a:t>rileva la significatività statistica di una tabella di contingenza ossia rileva la probabilità che l’associazione </a:t>
            </a:r>
            <a:r>
              <a:rPr lang="it-IT" sz="2400" b="1" i="1" dirty="0"/>
              <a:t>non</a:t>
            </a:r>
            <a:r>
              <a:rPr lang="it-IT" sz="2400" dirty="0"/>
              <a:t> sia un mero effetto del caso;</a:t>
            </a:r>
          </a:p>
          <a:p>
            <a:pPr marL="285750" indent="-285750">
              <a:buFont typeface="Arial"/>
              <a:buChar char="•"/>
            </a:pPr>
            <a:r>
              <a:rPr lang="it-IT" sz="2400" u="sng" dirty="0"/>
              <a:t>Non rileva la forza </a:t>
            </a:r>
            <a:r>
              <a:rPr lang="it-IT" sz="2400" dirty="0"/>
              <a:t>dell’associazione tra le due variabili (concordanza).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Non ha un </a:t>
            </a:r>
            <a:r>
              <a:rPr lang="it-IT" sz="2400" dirty="0" err="1"/>
              <a:t>range</a:t>
            </a:r>
            <a:r>
              <a:rPr lang="it-IT" sz="2400" dirty="0"/>
              <a:t> di variazione, il valore minimo che può assumere è 0 (assenza di relazione)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0D5B1B6-4310-1DA9-6EC4-0E71BECE7EA4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χ</a:t>
            </a:r>
            <a:r>
              <a:rPr lang="it-IT" sz="1800" baseline="30000" dirty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258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919536" y="980728"/>
            <a:ext cx="8229600" cy="5040560"/>
          </a:xfrm>
        </p:spPr>
        <p:txBody>
          <a:bodyPr/>
          <a:lstStyle/>
          <a:p>
            <a:r>
              <a:rPr lang="it-IT" sz="2400" dirty="0"/>
              <a:t>Per convenzione, noi respingiamo l’ipotesi nulla di indipendenza se p ≤ 0,05, cioè se il valore del chi-quadrato è così grande da avere solo il 5% (o meno) di probabilità di essere dovuto al caso (cioè a errori casuali pur derivando da una popolazione dove c’è effettiva indipendenza)</a:t>
            </a:r>
          </a:p>
          <a:p>
            <a:r>
              <a:rPr lang="it-IT" sz="2400" dirty="0"/>
              <a:t>Tavola di distribuzione del χ</a:t>
            </a:r>
            <a:r>
              <a:rPr lang="it-IT" sz="2400" baseline="30000" dirty="0"/>
              <a:t>2</a:t>
            </a:r>
            <a:r>
              <a:rPr lang="it-IT" sz="2400" dirty="0">
                <a:sym typeface="Wingdings" panose="05000000000000000000" pitchFamily="2" charset="2"/>
              </a:rPr>
              <a:t>In questa tavola abbiamo tante righe, cioè distribuzioni del </a:t>
            </a:r>
            <a:r>
              <a:rPr lang="it-IT" sz="2400" dirty="0"/>
              <a:t>χ</a:t>
            </a:r>
            <a:r>
              <a:rPr lang="it-IT" sz="2400" baseline="30000" dirty="0"/>
              <a:t>2</a:t>
            </a:r>
            <a:r>
              <a:rPr lang="it-IT" sz="2400" dirty="0">
                <a:sym typeface="Wingdings" panose="05000000000000000000" pitchFamily="2" charset="2"/>
              </a:rPr>
              <a:t>, quanti sono i gradi di libertà della tabella.</a:t>
            </a:r>
          </a:p>
          <a:p>
            <a:r>
              <a:rPr lang="it-IT" sz="2400" dirty="0"/>
              <a:t>I gradi di libertà della tabella si determinano nel seguente modo:</a:t>
            </a:r>
          </a:p>
          <a:p>
            <a:pPr marL="0" indent="0" algn="ctr">
              <a:buNone/>
            </a:pPr>
            <a:r>
              <a:rPr lang="it-IT" sz="2400" dirty="0"/>
              <a:t>gradi di libertà </a:t>
            </a:r>
            <a:r>
              <a:rPr lang="it-IT" sz="2400" dirty="0" err="1"/>
              <a:t>gl</a:t>
            </a:r>
            <a:r>
              <a:rPr lang="it-IT" sz="2400" dirty="0"/>
              <a:t> = (n. righe – 1) (n. colonne – 1)</a:t>
            </a:r>
          </a:p>
        </p:txBody>
      </p:sp>
    </p:spTree>
    <p:extLst>
      <p:ext uri="{BB962C8B-B14F-4D97-AF65-F5344CB8AC3E}">
        <p14:creationId xmlns:p14="http://schemas.microsoft.com/office/powerpoint/2010/main" val="182370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E773EB-1EC1-4E49-9DE2-E6F460497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0391"/>
            <a:ext cx="12192000" cy="1943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DD8B40-594C-164B-BF52-B347D1158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it-IT" sz="5400">
                <a:solidFill>
                  <a:schemeClr val="bg1"/>
                </a:solidFill>
              </a:rPr>
              <a:t>A cosa serve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A8533BBC-72BF-0EF9-B1F7-CE74F9C08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048569"/>
              </p:ext>
            </p:extLst>
          </p:nvPr>
        </p:nvGraphicFramePr>
        <p:xfrm>
          <a:off x="391379" y="1976293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560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8" t="36706" r="29722" b="15531"/>
          <a:stretch/>
        </p:blipFill>
        <p:spPr bwMode="auto">
          <a:xfrm>
            <a:off x="1775520" y="1126217"/>
            <a:ext cx="6480668" cy="475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7" t="48165" r="44978" b="42113"/>
          <a:stretch/>
        </p:blipFill>
        <p:spPr bwMode="auto">
          <a:xfrm>
            <a:off x="8328248" y="2844916"/>
            <a:ext cx="1872208" cy="116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144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23F8CBA-C82D-C1C6-6B2D-1A7E1AF3C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0" y="-507245"/>
            <a:ext cx="5613399" cy="7944386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56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br>
              <a:rPr lang="it-IT" sz="2200" b="1"/>
            </a:br>
            <a:r>
              <a:rPr lang="it-IT" sz="2200" b="1">
                <a:latin typeface="+mn-lt"/>
              </a:rPr>
              <a:t>Relazione tra una </a:t>
            </a:r>
            <a:r>
              <a:rPr lang="it-IT" sz="2200" b="1" u="sng">
                <a:latin typeface="+mn-lt"/>
              </a:rPr>
              <a:t>dicotomia</a:t>
            </a:r>
            <a:r>
              <a:rPr lang="it-IT" sz="2200" b="1">
                <a:latin typeface="+mn-lt"/>
              </a:rPr>
              <a:t> e una variabile categoriale ordinale con più di due modalità</a:t>
            </a:r>
            <a:br>
              <a:rPr lang="it-IT" sz="2200"/>
            </a:br>
            <a:endParaRPr lang="it-IT" sz="2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/>
              <a:t>Per studiare la relazione tra una variabile categoriale con più di due modalità ed una variabile dicotomica (tabella K*2) è necessario calcolare la probabilità (</a:t>
            </a:r>
            <a:r>
              <a:rPr lang="it-IT" sz="2200" i="1"/>
              <a:t>odds – rapporto di probabilità</a:t>
            </a:r>
            <a:r>
              <a:rPr lang="it-IT" sz="2200"/>
              <a:t>) che ogni caso della popolazione/campione appartenente ad una delle modalità della variabile categoriale ha di appartenere anche ad una delle due modalità della variabile dicotomica.</a:t>
            </a:r>
          </a:p>
          <a:p>
            <a:pPr marL="0" indent="0">
              <a:buNone/>
            </a:pPr>
            <a:r>
              <a:rPr lang="it-IT" sz="2200"/>
              <a:t>				Si ricorre agli </a:t>
            </a:r>
            <a:r>
              <a:rPr lang="it-IT" sz="2200" i="1"/>
              <a:t>odds</a:t>
            </a:r>
            <a:r>
              <a:rPr lang="it-IT" sz="2200"/>
              <a:t> perché:</a:t>
            </a:r>
          </a:p>
          <a:p>
            <a:pPr lvl="0"/>
            <a:r>
              <a:rPr lang="it-IT" sz="2200"/>
              <a:t>non può essere attribuito segno alla relazione;</a:t>
            </a:r>
          </a:p>
          <a:p>
            <a:pPr lvl="0"/>
            <a:r>
              <a:rPr lang="it-IT" sz="2200"/>
              <a:t>non si può ricorrere a nessuno dei coefficienti delle dicotomie.</a:t>
            </a:r>
          </a:p>
          <a:p>
            <a:pPr marL="0" indent="0">
              <a:buNone/>
            </a:pPr>
            <a:r>
              <a:rPr lang="it-IT" sz="2200" b="1"/>
              <a:t>					Vantaggi</a:t>
            </a:r>
            <a:br>
              <a:rPr lang="it-IT" sz="2200"/>
            </a:br>
            <a:r>
              <a:rPr lang="it-IT" sz="2200"/>
              <a:t>Gli odds consentono di confrontare le categorie di risposta della variabile categoriale in relazione alla variabile dicotomica senza ricorrere alle %.</a:t>
            </a:r>
          </a:p>
        </p:txBody>
      </p:sp>
    </p:spTree>
    <p:extLst>
      <p:ext uri="{BB962C8B-B14F-4D97-AF65-F5344CB8AC3E}">
        <p14:creationId xmlns:p14="http://schemas.microsoft.com/office/powerpoint/2010/main" val="2743905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775520" y="836712"/>
            <a:ext cx="8712968" cy="4896544"/>
          </a:xfrm>
        </p:spPr>
        <p:txBody>
          <a:bodyPr/>
          <a:lstStyle/>
          <a:p>
            <a:r>
              <a:rPr lang="it-IT" sz="2400" b="1" dirty="0"/>
              <a:t>Rapporti di probabilità (</a:t>
            </a:r>
            <a:r>
              <a:rPr lang="it-IT" sz="2400" b="1" dirty="0" err="1"/>
              <a:t>odds</a:t>
            </a:r>
            <a:r>
              <a:rPr lang="it-IT" sz="2400" b="1" dirty="0"/>
              <a:t>)</a:t>
            </a:r>
            <a:r>
              <a:rPr lang="it-IT" sz="2400" dirty="0"/>
              <a:t>: rapporto fra la frequenza di una categoria e la frequenza della categoria alternativa (nel caso di variabili dicotomiche)</a:t>
            </a:r>
          </a:p>
          <a:p>
            <a:r>
              <a:rPr lang="it-IT" sz="2400" dirty="0"/>
              <a:t>lo indichiamo con la lettera greca omega (ω).</a:t>
            </a:r>
          </a:p>
          <a:p>
            <a:r>
              <a:rPr lang="it-IT" sz="2400" dirty="0"/>
              <a:t>è anche definibile come il rapporto fra la probabilità che un individuo, estratto a caso dall’universo, appartenga a una categoria della variabile considerata e la probabilità che non vi appartenga (da cui il suo nome italiano di «rapporto di probabilità»)</a:t>
            </a:r>
          </a:p>
          <a:p>
            <a:endParaRPr lang="it-IT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7" t="59127" r="45340" b="30159"/>
          <a:stretch/>
        </p:blipFill>
        <p:spPr bwMode="auto">
          <a:xfrm>
            <a:off x="3879582" y="4598782"/>
            <a:ext cx="4088626" cy="120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50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03" b="-12203"/>
          <a:stretch>
            <a:fillRect/>
          </a:stretch>
        </p:blipFill>
        <p:spPr bwMode="auto">
          <a:xfrm>
            <a:off x="2348609" y="643467"/>
            <a:ext cx="7494782" cy="5571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975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9A11DAA-EE5A-13FB-8C8B-13849EEC3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62" y="929351"/>
            <a:ext cx="10829675" cy="785149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ACB11DA-9166-133D-1385-4C0DC8167D8D}"/>
              </a:ext>
            </a:extLst>
          </p:cNvPr>
          <p:cNvSpPr txBox="1"/>
          <p:nvPr/>
        </p:nvSpPr>
        <p:spPr>
          <a:xfrm>
            <a:off x="2860431" y="3429000"/>
            <a:ext cx="8493370" cy="2785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FF0000"/>
                </a:solidFill>
              </a:rPr>
              <a:t>https://</a:t>
            </a:r>
            <a:r>
              <a:rPr lang="en-US" sz="3600" dirty="0" err="1">
                <a:solidFill>
                  <a:srgbClr val="FF0000"/>
                </a:solidFill>
              </a:rPr>
              <a:t>www.socscistatistics.com</a:t>
            </a:r>
            <a:r>
              <a:rPr lang="en-US" sz="3600" dirty="0">
                <a:solidFill>
                  <a:srgbClr val="FF0000"/>
                </a:solidFill>
              </a:rPr>
              <a:t>/tests/</a:t>
            </a:r>
          </a:p>
        </p:txBody>
      </p:sp>
    </p:spTree>
    <p:extLst>
      <p:ext uri="{BB962C8B-B14F-4D97-AF65-F5344CB8AC3E}">
        <p14:creationId xmlns:p14="http://schemas.microsoft.com/office/powerpoint/2010/main" val="19584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FFFF"/>
                </a:solidFill>
              </a:rPr>
              <a:t>Coefficiente di correlazione di Pearson </a:t>
            </a:r>
            <a:br>
              <a:rPr lang="it-IT" b="1" dirty="0">
                <a:solidFill>
                  <a:srgbClr val="FFFFFF"/>
                </a:solidFill>
              </a:rPr>
            </a:br>
            <a:r>
              <a:rPr lang="el-GR" dirty="0">
                <a:solidFill>
                  <a:srgbClr val="FFFFFF"/>
                </a:solidFill>
              </a:rPr>
              <a:t>η</a:t>
            </a:r>
            <a:r>
              <a:rPr lang="el-GR" baseline="30000" dirty="0">
                <a:solidFill>
                  <a:srgbClr val="FFFFFF"/>
                </a:solidFill>
              </a:rPr>
              <a:t>2</a:t>
            </a:r>
            <a:br>
              <a:rPr lang="it-IT" dirty="0">
                <a:solidFill>
                  <a:srgbClr val="FFFFFF"/>
                </a:solidFill>
              </a:rPr>
            </a:b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it-IT" dirty="0"/>
              <a:t>Il coefficiente di correlazione</a:t>
            </a:r>
            <a:r>
              <a:rPr lang="it-IT" b="1" dirty="0"/>
              <a:t> </a:t>
            </a:r>
            <a:r>
              <a:rPr lang="it-IT" dirty="0"/>
              <a:t>(</a:t>
            </a:r>
            <a:r>
              <a:rPr lang="el-GR" dirty="0"/>
              <a:t>η</a:t>
            </a:r>
            <a:r>
              <a:rPr lang="el-GR" baseline="30000" dirty="0"/>
              <a:t>2</a:t>
            </a:r>
            <a:r>
              <a:rPr lang="el-GR" dirty="0"/>
              <a:t>)</a:t>
            </a:r>
            <a:r>
              <a:rPr lang="it-IT" b="1" dirty="0"/>
              <a:t> </a:t>
            </a:r>
            <a:r>
              <a:rPr lang="it-IT" dirty="0"/>
              <a:t>misura il grado di associazione fra le due variabili cardinali </a:t>
            </a:r>
          </a:p>
          <a:p>
            <a:pPr marL="0" indent="0">
              <a:buNone/>
            </a:pPr>
            <a:r>
              <a:rPr lang="it-IT" dirty="0"/>
              <a:t>ovvero </a:t>
            </a:r>
          </a:p>
          <a:p>
            <a:r>
              <a:rPr lang="it-IT" dirty="0"/>
              <a:t>informa su q</a:t>
            </a:r>
            <a:r>
              <a:rPr lang="it-IT" i="1" dirty="0"/>
              <a:t>uanto le due variabili variano insieme</a:t>
            </a:r>
            <a:r>
              <a:rPr lang="it-IT" dirty="0"/>
              <a:t> (</a:t>
            </a:r>
            <a:r>
              <a:rPr lang="it-IT" dirty="0" err="1"/>
              <a:t>codevianza</a:t>
            </a:r>
            <a:r>
              <a:rPr lang="it-IT" dirty="0"/>
              <a:t>) </a:t>
            </a:r>
            <a:r>
              <a:rPr lang="it-IT" i="1" dirty="0"/>
              <a:t>rispetto a quanto</a:t>
            </a:r>
            <a:r>
              <a:rPr lang="it-IT" dirty="0"/>
              <a:t> (diviso) </a:t>
            </a:r>
            <a:r>
              <a:rPr lang="it-IT" i="1" dirty="0"/>
              <a:t>ciascuna varia per conto proprio</a:t>
            </a:r>
            <a:r>
              <a:rPr lang="it-IT" dirty="0"/>
              <a:t> (media geometrica delle devianze). </a:t>
            </a:r>
          </a:p>
          <a:p>
            <a:r>
              <a:rPr lang="it-IT" dirty="0"/>
              <a:t>La devianza totale si ottiene sommando il quadrato degli scarti di ciascun valore rispetto alla media generale. </a:t>
            </a:r>
          </a:p>
        </p:txBody>
      </p:sp>
    </p:spTree>
    <p:extLst>
      <p:ext uri="{BB962C8B-B14F-4D97-AF65-F5344CB8AC3E}">
        <p14:creationId xmlns:p14="http://schemas.microsoft.com/office/powerpoint/2010/main" val="3704390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FA8310-38F7-B848-B241-84573935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Eta</a:t>
            </a:r>
            <a:r>
              <a:rPr lang="it-IT" dirty="0"/>
              <a:t> quadrato </a:t>
            </a:r>
            <a:r>
              <a:rPr lang="el-GR" dirty="0"/>
              <a:t>η</a:t>
            </a:r>
            <a:r>
              <a:rPr lang="el-GR" baseline="30000" dirty="0"/>
              <a:t>2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F735F3-ECA5-E64D-A098-FF47FFB35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devianza </a:t>
            </a:r>
            <a:r>
              <a:rPr lang="it-IT" b="1" dirty="0"/>
              <a:t>tra</a:t>
            </a:r>
            <a:r>
              <a:rPr lang="it-IT" dirty="0"/>
              <a:t> i gruppi (</a:t>
            </a:r>
            <a:r>
              <a:rPr lang="it-IT" dirty="0" err="1"/>
              <a:t>dev</a:t>
            </a:r>
            <a:r>
              <a:rPr lang="it-IT" dirty="0"/>
              <a:t>. </a:t>
            </a:r>
            <a:r>
              <a:rPr lang="it-IT" dirty="0" err="1"/>
              <a:t>between</a:t>
            </a:r>
            <a:r>
              <a:rPr lang="it-IT" dirty="0"/>
              <a:t>) è pari alla sommatoria del quadrato degli scarti dei valori medi entro ciascun gruppo rispetto alla media generale. </a:t>
            </a:r>
          </a:p>
          <a:p>
            <a:r>
              <a:rPr lang="it-IT" dirty="0"/>
              <a:t>La devianza </a:t>
            </a:r>
            <a:r>
              <a:rPr lang="it-IT" i="1" dirty="0"/>
              <a:t>entro</a:t>
            </a:r>
            <a:r>
              <a:rPr lang="it-IT" dirty="0"/>
              <a:t> i gruppi (</a:t>
            </a:r>
            <a:r>
              <a:rPr lang="it-IT" dirty="0" err="1"/>
              <a:t>dev</a:t>
            </a:r>
            <a:r>
              <a:rPr lang="it-IT" dirty="0"/>
              <a:t>. </a:t>
            </a:r>
            <a:r>
              <a:rPr lang="it-IT" dirty="0" err="1"/>
              <a:t>within</a:t>
            </a:r>
            <a:r>
              <a:rPr lang="it-IT" dirty="0"/>
              <a:t>) si ricava sommando il quadrato degli scarti dei punteggi di ciascun caso dalla media del gruppo di appartenenza.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61CD94-C605-3044-8E1E-DD76D36D1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83C70137-FF4A-1546-8FD9-310B9CDE2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82" y="4746617"/>
            <a:ext cx="7117254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748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C9EFE3-26D8-E3C9-50FE-4D65AC63B9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91" b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1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EB0C4FE-69BD-3B45-A793-70440C41A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/>
              <a:t>Regressione lineare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ED6C6E-FB4F-E946-9EAE-B82A23EC2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t-IT" dirty="0"/>
              <a:t>La regressione lineare è un modello che ci consente di rappresentare in modo semplificato la relazione tra una variabile dipendente quantitativa e una o più variabili indipendenti quantitative. </a:t>
            </a:r>
          </a:p>
          <a:p>
            <a:r>
              <a:rPr lang="it-IT" dirty="0"/>
              <a:t>Il principio di base di tale modello è quello della funzione di regressione, vale a dire di una funzione matematica che descrive come la </a:t>
            </a:r>
            <a:r>
              <a:rPr lang="it-IT" i="1" dirty="0"/>
              <a:t>media</a:t>
            </a:r>
            <a:r>
              <a:rPr lang="it-IT" dirty="0"/>
              <a:t> della variabile dipendente Y varia in relazione ai valori assunti dalle variabili indipendenti X </a:t>
            </a:r>
          </a:p>
          <a:p>
            <a:r>
              <a:rPr lang="it-IT" dirty="0"/>
              <a:t>In termini formali, la funzione di regressione viene illustrata con la seguente espressione: E (Y | X = x)</a:t>
            </a:r>
          </a:p>
        </p:txBody>
      </p:sp>
    </p:spTree>
    <p:extLst>
      <p:ext uri="{BB962C8B-B14F-4D97-AF65-F5344CB8AC3E}">
        <p14:creationId xmlns:p14="http://schemas.microsoft.com/office/powerpoint/2010/main" val="1743195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 fontScale="90000"/>
          </a:bodyPr>
          <a:lstStyle/>
          <a:p>
            <a:br>
              <a:rPr lang="it-IT" sz="1700" b="1" dirty="0"/>
            </a:br>
            <a:br>
              <a:rPr lang="it-IT" sz="1700" b="1" dirty="0"/>
            </a:br>
            <a:r>
              <a:rPr lang="it-IT" sz="3100" b="1" dirty="0"/>
              <a:t>Caratteristiche del coefficiente di </a:t>
            </a:r>
            <a:r>
              <a:rPr lang="it-IT" sz="3100" b="1" i="1" dirty="0"/>
              <a:t>regressione</a:t>
            </a:r>
            <a:r>
              <a:rPr lang="it-IT" sz="3100" b="1" dirty="0"/>
              <a:t> (b)</a:t>
            </a:r>
            <a:br>
              <a:rPr lang="it-IT" sz="1700" dirty="0"/>
            </a:br>
            <a:endParaRPr lang="it-IT" sz="1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Quattro sono le caratteristiche di b:</a:t>
            </a: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è un coefficiente uni-direzionale;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predice il punteggio di I su Y a partire dal punteggio di X;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i="1" dirty="0"/>
              <a:t>non</a:t>
            </a:r>
            <a:r>
              <a:rPr lang="it-IT" dirty="0"/>
              <a:t> informa sulla </a:t>
            </a:r>
            <a:r>
              <a:rPr lang="it-IT" b="1" i="1" dirty="0"/>
              <a:t>forza</a:t>
            </a:r>
            <a:r>
              <a:rPr lang="it-IT" dirty="0"/>
              <a:t> della relazione;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risente delle unità di misura di X e Y: è pertanto poco sensibile alla distanza dei punti alla retta di regressione. Per tale motivo più i punti sono vicini alla retta di regressione più la predizione che possiamo fare è affidabile.</a:t>
            </a:r>
          </a:p>
          <a:p>
            <a:endParaRPr lang="it-IT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03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7E773EB-1EC1-4E49-9DE2-E6F460497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0391"/>
            <a:ext cx="12192000" cy="1943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13FA7F2-66A8-4A40-9AFD-D411219D8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it-IT" sz="5400">
                <a:solidFill>
                  <a:schemeClr val="bg1"/>
                </a:solidFill>
              </a:rPr>
              <a:t>Trovare le relazioni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E50C4936-7C07-E027-C67C-E2CA293AB8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543726"/>
              </p:ext>
            </p:extLst>
          </p:nvPr>
        </p:nvGraphicFramePr>
        <p:xfrm>
          <a:off x="391379" y="1976293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4071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328301-B434-1844-B747-59EE7DD0A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it-IT" sz="3200" dirty="0"/>
              <a:t>Un modello di regressione lineare può essere impiegato per :</a:t>
            </a:r>
          </a:p>
          <a:p>
            <a:r>
              <a:rPr lang="it-IT" sz="3200" dirty="0"/>
              <a:t>finalità </a:t>
            </a:r>
            <a:r>
              <a:rPr lang="it-IT" sz="3200" i="1" dirty="0"/>
              <a:t>predittive</a:t>
            </a:r>
            <a:r>
              <a:rPr lang="it-IT" sz="3200" dirty="0"/>
              <a:t>, quando si vogliono predire i valori ignoti di Y a partire dai valori noti di X; </a:t>
            </a:r>
          </a:p>
          <a:p>
            <a:r>
              <a:rPr lang="it-IT" sz="3200" dirty="0"/>
              <a:t> finalità </a:t>
            </a:r>
            <a:r>
              <a:rPr lang="it-IT" sz="3200" i="1" dirty="0"/>
              <a:t>associative</a:t>
            </a:r>
            <a:r>
              <a:rPr lang="it-IT" sz="3200" dirty="0"/>
              <a:t>, quando si intende cogliere l’intensità dell’associazione tra due variabili; </a:t>
            </a:r>
          </a:p>
          <a:p>
            <a:r>
              <a:rPr lang="it-IT" sz="3200" dirty="0"/>
              <a:t> finalità </a:t>
            </a:r>
            <a:r>
              <a:rPr lang="it-IT" sz="3200" i="1" dirty="0"/>
              <a:t>esplicative</a:t>
            </a:r>
            <a:r>
              <a:rPr lang="it-IT" sz="3200" dirty="0"/>
              <a:t>, quando si intende stimare l’effetto causale esercitato dalla variabile indipendente sulla variabile dipendente (Y).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1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981200" y="980729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it-IT" b="1" dirty="0"/>
              <a:t>Regressione e correlazione</a:t>
            </a:r>
          </a:p>
          <a:p>
            <a:r>
              <a:rPr lang="it-IT" sz="2400" dirty="0"/>
              <a:t>Relazione fra due variabili cardinali</a:t>
            </a:r>
          </a:p>
          <a:p>
            <a:r>
              <a:rPr lang="it-IT" sz="2400" dirty="0"/>
              <a:t>Diagramma di dispersione</a:t>
            </a:r>
          </a:p>
          <a:p>
            <a:endParaRPr lang="it-IT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t="41667" r="35522" b="11364"/>
          <a:stretch/>
        </p:blipFill>
        <p:spPr bwMode="auto">
          <a:xfrm>
            <a:off x="4223792" y="2280162"/>
            <a:ext cx="3888432" cy="386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00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981200" y="836713"/>
            <a:ext cx="8229600" cy="5289451"/>
          </a:xfrm>
        </p:spPr>
        <p:txBody>
          <a:bodyPr/>
          <a:lstStyle/>
          <a:p>
            <a:r>
              <a:rPr lang="it-IT" dirty="0"/>
              <a:t>Retta di regressione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Y = a + </a:t>
            </a:r>
            <a:r>
              <a:rPr lang="it-IT" dirty="0" err="1"/>
              <a:t>bX</a:t>
            </a:r>
            <a:endParaRPr lang="it-IT" dirty="0"/>
          </a:p>
          <a:p>
            <a:r>
              <a:rPr lang="it-IT" dirty="0"/>
              <a:t>dove a è l’intercetta della retta sull’asse delle Y (cioè l’ordinata della retta quando l’ascissa è 0) e b è l’inclinazione della retta (cioè la variazione dell’ordinata quando l’ascissa varia di un’unità)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6" t="50000" r="34742" b="28599"/>
          <a:stretch/>
        </p:blipFill>
        <p:spPr bwMode="auto">
          <a:xfrm>
            <a:off x="3935760" y="1484784"/>
            <a:ext cx="4896544" cy="204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8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981200" y="836713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it-IT" b="1" dirty="0"/>
              <a:t>Coefficiente di correlazione</a:t>
            </a:r>
          </a:p>
          <a:p>
            <a:r>
              <a:rPr lang="it-IT" dirty="0"/>
              <a:t>Coefficiente di correlazione di Pearson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r assume valore +1 in caso di relazione perfetta positiva, –1 in caso di relazione perfetta negativa, e 0 in caso di assenza di relazione</a:t>
            </a:r>
          </a:p>
          <a:p>
            <a:r>
              <a:rPr lang="it-IT" dirty="0"/>
              <a:t>r è un numero puro, nel senso che non risente dell’unità di misura delle due variabili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2" t="75397" r="40903" b="15530"/>
          <a:stretch/>
        </p:blipFill>
        <p:spPr bwMode="auto">
          <a:xfrm>
            <a:off x="4295800" y="2132856"/>
            <a:ext cx="3852544" cy="109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64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991544" y="692697"/>
            <a:ext cx="8229600" cy="5361459"/>
          </a:xfrm>
        </p:spPr>
        <p:txBody>
          <a:bodyPr/>
          <a:lstStyle/>
          <a:p>
            <a:r>
              <a:rPr lang="it-IT" sz="2200" dirty="0"/>
              <a:t>La relazione fra due variabili X e Y può risultare dai dati, ma tuttavia può non essere dovuta a un affetto di causazione (X causa Y), in quanto può esistere una terza variabile Z che influenza entrambe, producendo una correlazione fra X e Y che non deve essere interpretata in termini di causazione fra X e Y.</a:t>
            </a:r>
          </a:p>
          <a:p>
            <a:r>
              <a:rPr lang="it-IT" sz="2200" dirty="0"/>
              <a:t>Per il rischio di questo errore, anche nel caso di analisi </a:t>
            </a:r>
            <a:r>
              <a:rPr lang="it-IT" sz="2200" dirty="0" err="1"/>
              <a:t>bivariate</a:t>
            </a:r>
            <a:r>
              <a:rPr lang="it-IT" sz="2200" dirty="0"/>
              <a:t> </a:t>
            </a:r>
            <a:r>
              <a:rPr lang="it-IT" sz="2200" b="1" dirty="0"/>
              <a:t>è sempre opportuno introdurre nell’analisi terze variabili</a:t>
            </a:r>
            <a:r>
              <a:rPr lang="it-IT" sz="2200" dirty="0"/>
              <a:t>, allo scopo di purificare e chiarire la relazione fra le due variabili iniziali X e Y.</a:t>
            </a:r>
          </a:p>
          <a:p>
            <a:r>
              <a:rPr lang="it-IT" sz="2200" dirty="0"/>
              <a:t>A seconda del modo di interagire della terza variabile con le prime due, la relazione fra X e Y può risultare:</a:t>
            </a:r>
          </a:p>
          <a:p>
            <a:pPr lvl="1"/>
            <a:r>
              <a:rPr lang="it-IT" sz="2200" b="1" dirty="0"/>
              <a:t>spuria,</a:t>
            </a:r>
          </a:p>
          <a:p>
            <a:pPr lvl="1"/>
            <a:r>
              <a:rPr lang="it-IT" sz="2200" b="1" dirty="0"/>
              <a:t>Indiretta</a:t>
            </a:r>
          </a:p>
          <a:p>
            <a:pPr lvl="1"/>
            <a:r>
              <a:rPr lang="it-IT" sz="2200" b="1" dirty="0"/>
              <a:t>condizionata</a:t>
            </a:r>
          </a:p>
        </p:txBody>
      </p:sp>
    </p:spTree>
    <p:extLst>
      <p:ext uri="{BB962C8B-B14F-4D97-AF65-F5344CB8AC3E}">
        <p14:creationId xmlns:p14="http://schemas.microsoft.com/office/powerpoint/2010/main" val="31519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E773EB-1EC1-4E49-9DE2-E6F460497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0391"/>
            <a:ext cx="12192000" cy="1943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91D040F-74FB-174D-9C36-3F40F34F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it-IT" sz="5400">
                <a:solidFill>
                  <a:schemeClr val="bg1"/>
                </a:solidFill>
              </a:rPr>
              <a:t>Trovare le relazioni -2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E72A036E-9B36-B062-9FE3-CE2EE07D6A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507329"/>
              </p:ext>
            </p:extLst>
          </p:nvPr>
        </p:nvGraphicFramePr>
        <p:xfrm>
          <a:off x="391379" y="1976293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8250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Schema tabella di contingenza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1" b="-1011"/>
          <a:stretch>
            <a:fillRect/>
          </a:stretch>
        </p:blipFill>
        <p:spPr bwMode="auto">
          <a:xfrm>
            <a:off x="2440295" y="2427541"/>
            <a:ext cx="7256310" cy="3997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69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it-IT" sz="3600" b="1"/>
              <a:t>Regole per la percentualizzazione</a:t>
            </a:r>
            <a:br>
              <a:rPr lang="it-IT" sz="3600"/>
            </a:br>
            <a:endParaRPr lang="it-IT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/>
              <a:t>Per interpretare la relazione tra due variabili basandosi esclusivamente sull’analisi dei dati contenuti nelle tavole di contingenza è necessario ricorrere alle percentuali.</a:t>
            </a:r>
          </a:p>
          <a:p>
            <a:r>
              <a:rPr lang="it-IT" sz="2000"/>
              <a:t>Esistono tre regole da seguire per la percentualizzazione.</a:t>
            </a:r>
            <a:br>
              <a:rPr lang="it-IT" sz="2000"/>
            </a:br>
            <a:r>
              <a:rPr lang="it-IT" sz="2000"/>
              <a:t>Prima, però, occorre stabilire la direzione della relazione causale, occorre cioè individuare qual è la variabile dipendente e quale la variabile indipendente (var. influenzata – var. che influenza).</a:t>
            </a:r>
          </a:p>
          <a:p>
            <a:pPr marL="0" indent="0">
              <a:buNone/>
            </a:pPr>
            <a:r>
              <a:rPr lang="it-IT" sz="2000"/>
              <a:t>X – →Y</a:t>
            </a:r>
          </a:p>
          <a:p>
            <a:pPr marL="0" indent="0">
              <a:buNone/>
            </a:pPr>
            <a:r>
              <a:rPr lang="it-IT" sz="2000" b="1">
                <a:highlight>
                  <a:srgbClr val="FFFF00"/>
                </a:highlight>
              </a:rPr>
              <a:t>1. </a:t>
            </a:r>
            <a:r>
              <a:rPr lang="it-IT" sz="2000"/>
              <a:t>Si percentualizza per </a:t>
            </a:r>
            <a:r>
              <a:rPr lang="it-IT" sz="2000" i="1"/>
              <a:t>Colonna</a:t>
            </a:r>
            <a:r>
              <a:rPr lang="it-IT" sz="2000"/>
              <a:t> quando si vuole analizzare l’influenza della variabile in colonna (var. indipendente) sulla variabile posta in riga (var. dipendente).</a:t>
            </a:r>
          </a:p>
          <a:p>
            <a:pPr marL="0" indent="0">
              <a:buNone/>
            </a:pPr>
            <a:r>
              <a:rPr lang="it-IT" sz="2000"/>
              <a:t>Nell’esempio:</a:t>
            </a:r>
          </a:p>
          <a:p>
            <a:pPr lvl="0"/>
            <a:r>
              <a:rPr lang="it-IT" sz="2000"/>
              <a:t>il genere è considerata la variabile indipendente;</a:t>
            </a:r>
          </a:p>
          <a:p>
            <a:pPr lvl="0"/>
            <a:r>
              <a:rPr lang="it-IT" sz="2000"/>
              <a:t>l’occupazione è considerata la variabile dipendente;</a:t>
            </a:r>
          </a:p>
          <a:p>
            <a:pPr lvl="0"/>
            <a:r>
              <a:rPr lang="it-IT" sz="2000"/>
              <a:t>si è posta la variabile “genere” in colonna e la variabile “occupazione” in riga.</a:t>
            </a:r>
          </a:p>
          <a:p>
            <a:endParaRPr lang="it-IT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2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Esempio di percentualizz. per colonna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01" r="-8301"/>
          <a:stretch>
            <a:fillRect/>
          </a:stretch>
        </p:blipFill>
        <p:spPr bwMode="auto">
          <a:xfrm>
            <a:off x="4038600" y="1450678"/>
            <a:ext cx="7188199" cy="3953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313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1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sz="2400" b="1" dirty="0">
                <a:highlight>
                  <a:srgbClr val="FFFF00"/>
                </a:highlight>
              </a:rPr>
              <a:t>2</a:t>
            </a:r>
            <a:r>
              <a:rPr lang="it-IT" sz="2400" dirty="0">
                <a:highlight>
                  <a:srgbClr val="FFFF00"/>
                </a:highlight>
              </a:rPr>
              <a:t>. </a:t>
            </a:r>
            <a:r>
              <a:rPr lang="it-IT" sz="2400" dirty="0"/>
              <a:t>Si percentualizza per </a:t>
            </a:r>
            <a:r>
              <a:rPr lang="it-IT" sz="2400" i="1" u="sng" dirty="0"/>
              <a:t>Riga</a:t>
            </a:r>
            <a:r>
              <a:rPr lang="it-IT" sz="2400" dirty="0"/>
              <a:t> quando si vuole analizzare l’influenza della variabile in riga (var. indipendente) sulla variabile posta in colonna (var. dipendente – </a:t>
            </a:r>
            <a:r>
              <a:rPr lang="it-IT" sz="2400" dirty="0" err="1"/>
              <a:t>Galtung</a:t>
            </a:r>
            <a:r>
              <a:rPr lang="it-IT" sz="2400" dirty="0"/>
              <a:t> 1967).</a:t>
            </a:r>
          </a:p>
          <a:p>
            <a:pPr marL="0" indent="0">
              <a:buNone/>
            </a:pPr>
            <a:r>
              <a:rPr lang="it-IT" sz="2400" dirty="0"/>
              <a:t>Nell’esempio:</a:t>
            </a:r>
          </a:p>
          <a:p>
            <a:pPr lvl="0"/>
            <a:r>
              <a:rPr lang="it-IT" sz="2400" dirty="0"/>
              <a:t>la residenza è considerata la variabile dipendente;</a:t>
            </a:r>
          </a:p>
          <a:p>
            <a:pPr lvl="0"/>
            <a:r>
              <a:rPr lang="it-IT" sz="2400" dirty="0"/>
              <a:t>l’occupazione è considerata la variabile indipendente;</a:t>
            </a:r>
          </a:p>
          <a:p>
            <a:pPr lvl="0"/>
            <a:r>
              <a:rPr lang="it-IT" sz="2400" dirty="0"/>
              <a:t>si è posta la variabile “residenza” in colonna e la variabile “occupazione” in riga.</a:t>
            </a:r>
          </a:p>
          <a:p>
            <a:r>
              <a:rPr lang="it-IT" sz="2400" b="1" dirty="0"/>
              <a:t>Secondo </a:t>
            </a:r>
            <a:r>
              <a:rPr lang="it-IT" sz="2400" b="1" dirty="0" err="1"/>
              <a:t>Zeisel</a:t>
            </a:r>
            <a:r>
              <a:rPr lang="it-IT" sz="2400" b="1" dirty="0"/>
              <a:t> (1968, p.53) le modalità della variabile </a:t>
            </a:r>
            <a:r>
              <a:rPr lang="it-IT" sz="2400" b="1" u="sng" dirty="0"/>
              <a:t>indipendente</a:t>
            </a:r>
            <a:r>
              <a:rPr lang="it-IT" sz="2400" b="1" dirty="0"/>
              <a:t> devono essere sempre collocate in riga</a:t>
            </a:r>
            <a:r>
              <a:rPr lang="it-IT" sz="2400" dirty="0"/>
              <a:t>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08847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2400">
                <a:solidFill>
                  <a:srgbClr val="FFFFFF"/>
                </a:solidFill>
              </a:rPr>
              <a:t>Esempio di percentualizz. per riga</a:t>
            </a:r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44" b="-38744"/>
          <a:stretch>
            <a:fillRect/>
          </a:stretch>
        </p:blipFill>
        <p:spPr bwMode="auto">
          <a:xfrm>
            <a:off x="4038599" y="1313299"/>
            <a:ext cx="6657109" cy="4311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78006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1929</Words>
  <Application>Microsoft Macintosh PowerPoint</Application>
  <PresentationFormat>Widescreen</PresentationFormat>
  <Paragraphs>132</Paragraphs>
  <Slides>34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Tema di Office</vt:lpstr>
      <vt:lpstr>ANALISI BIVARIATA</vt:lpstr>
      <vt:lpstr>A cosa serve</vt:lpstr>
      <vt:lpstr>Trovare le relazioni</vt:lpstr>
      <vt:lpstr>Trovare le relazioni -2</vt:lpstr>
      <vt:lpstr>Schema tabella di contingenza</vt:lpstr>
      <vt:lpstr>Regole per la percentualizzazione </vt:lpstr>
      <vt:lpstr>Esempio di percentualizz. per colonna </vt:lpstr>
      <vt:lpstr>Presentazione standard di PowerPoint</vt:lpstr>
      <vt:lpstr>Esempio di percentualizz. per riga</vt:lpstr>
      <vt:lpstr>Presentazione standard di PowerPoint</vt:lpstr>
      <vt:lpstr>Presentazione standard di PowerPoint</vt:lpstr>
      <vt:lpstr>Le 4 informazioni delle celle </vt:lpstr>
      <vt:lpstr>Le frequenze attese </vt:lpstr>
      <vt:lpstr>Interpretazione frequenze </vt:lpstr>
      <vt:lpstr>Presentazione standard di PowerPoint</vt:lpstr>
      <vt:lpstr>Per analizzare le tabelle di contingenza fra variabili categoriali… </vt:lpstr>
      <vt:lpstr>Chi-quadrato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Relazione tra una dicotomia e una variabile categoriale ordinale con più di due modalità </vt:lpstr>
      <vt:lpstr>Presentazione standard di PowerPoint</vt:lpstr>
      <vt:lpstr>Presentazione standard di PowerPoint</vt:lpstr>
      <vt:lpstr>Presentazione standard di PowerPoint</vt:lpstr>
      <vt:lpstr>Coefficiente di correlazione di Pearson  η2 </vt:lpstr>
      <vt:lpstr>Eta quadrato η2</vt:lpstr>
      <vt:lpstr>Regressione lineare</vt:lpstr>
      <vt:lpstr>  Caratteristiche del coefficiente di regressione (b)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 BIVARIATA</dc:title>
  <dc:creator>Nico Bortoletto</dc:creator>
  <cp:lastModifiedBy>Nico Bortoletto</cp:lastModifiedBy>
  <cp:revision>10</cp:revision>
  <dcterms:created xsi:type="dcterms:W3CDTF">2021-01-10T21:33:02Z</dcterms:created>
  <dcterms:modified xsi:type="dcterms:W3CDTF">2023-05-17T16:12:27Z</dcterms:modified>
</cp:coreProperties>
</file>