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81" r:id="rId3"/>
    <p:sldId id="309" r:id="rId4"/>
    <p:sldId id="259" r:id="rId5"/>
    <p:sldId id="348" r:id="rId6"/>
    <p:sldId id="349" r:id="rId7"/>
    <p:sldId id="262" r:id="rId8"/>
    <p:sldId id="263" r:id="rId9"/>
    <p:sldId id="265" r:id="rId10"/>
    <p:sldId id="266" r:id="rId11"/>
    <p:sldId id="276" r:id="rId12"/>
    <p:sldId id="268" r:id="rId13"/>
    <p:sldId id="269" r:id="rId14"/>
    <p:sldId id="272" r:id="rId15"/>
    <p:sldId id="275" r:id="rId16"/>
    <p:sldId id="277" r:id="rId17"/>
    <p:sldId id="257" r:id="rId18"/>
    <p:sldId id="260" r:id="rId19"/>
    <p:sldId id="261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89"/>
    <p:restoredTop sz="94697"/>
  </p:normalViewPr>
  <p:slideViewPr>
    <p:cSldViewPr snapToGrid="0">
      <p:cViewPr varScale="1">
        <p:scale>
          <a:sx n="98" d="100"/>
          <a:sy n="98" d="100"/>
        </p:scale>
        <p:origin x="216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DAD5B-9961-574D-AC5A-4E767070FFAD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70CAC-A7AA-2F4E-A64A-D8F4C2DC72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651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2760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79EA55-10D5-C501-359A-446E4305C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23DD01-608C-D8C5-8529-029A8DF39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10DE03-8FE0-FA95-7811-F5652A023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6C9338-C49F-3431-7DB5-EAC331399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17636A-62F6-0450-BD86-4CA900ED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69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D841FD-8996-D86E-4513-17FFBE7EB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7067B6-3C57-0860-6A7A-C237C2902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7ED0D5-4857-4FB3-2F97-08A625D6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528C82-67F4-72BC-D46B-80064A7AC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689619-A05D-6CBC-E8C9-86453E9BF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5554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6AC2703-BD6F-30F2-4320-4F45F2D6C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F4FF1A-3C8C-6A2C-09FF-3A8968DC0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1A37DD-CB59-9A6F-6D43-A16D2F6C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99FC5D-C148-0A2F-6A27-37CF60D8D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A64AF3-794B-3404-8ED4-A0B57D094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27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550DB6-C026-58EF-4851-7589E6855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109839-D639-A39F-E87D-71ADB5CEF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2D2B82-D480-B3F7-08CA-1D8C7360F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7D3C00-A66B-A9EC-0CAC-780BBAFE2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A6935D-C59D-AB74-529F-6A9BC611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66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1E516-3C6D-A08B-3595-4427D2B57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801757-0F88-756E-7A10-197001D7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210479-B845-BAB3-A36D-738E91FB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6DBF67-EE92-F077-B286-22A0FF31E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A17CED-4A0C-5F54-34D1-A7384C5E9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02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9718C7-CF82-CC7D-6DB1-13A4AA981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66C091-1B05-957E-3A3B-4041DFEFC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37F6E9D-4B19-1E64-582B-BD79AB215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FD440E-2824-DD9B-4064-EAF475C78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D9F7EE-C1EF-5EEC-604A-3AC21BFD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02AF5D-C39C-2AE8-0AA9-22238B53A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36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D80CD-BDA0-F742-4B22-739BF35E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E83B72-8FEC-FB63-8D18-0963EE3C5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C40002-1787-E351-0690-CAF8575C1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0ECAA17-33A2-95A1-C6F8-DC78BEF231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1A0143B-2204-11BC-F332-7347B90F54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178625C-540B-B207-653E-4C9ECE301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EE9898E-E73A-F64F-1CDA-CAA162CBD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BF0F8FB-DD17-0DBB-B14F-B30EB00D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6167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1FD455-322B-E8E1-F3FD-6068AE7DC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07F0792-03E8-AFE1-ABE8-9CD56BD7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67C3B26-9629-45A9-3756-4161EBAD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A12B82C-995A-1D01-F86C-3288E1C20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61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B913A88-86C7-28CB-946B-C6CF5B166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9DB74D1-EF65-35DF-50A8-2F3E0B53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4CB22E3-95E7-6E8C-8ED0-EBD04F9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96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45465A-7B3E-16CC-2472-73650B44A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C24C4E-62EC-9B1D-1CBD-151A30238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F45921D-437A-D3EC-5A47-38AD938C8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625527A-4234-16CB-2ED2-E4145AD76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16037F2-6C32-FDC0-1F7C-921624F5A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CE7960-C9D3-1F7E-F628-95F3C796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64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4184D-86D9-B802-DCC7-F15C60650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B899954-0EFB-02C1-EED2-4514BE3B51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8ABF578-5F60-403D-1AB6-CA28B75FE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F0A0273-8C00-AF86-56EE-407A1D2B9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4CC9BB-7DEA-DFBA-92A8-62D623D27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6F26631-A50E-4E26-583E-F1ED2D618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88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25EE51C-7B64-B35F-AF51-979FDAAD4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97F1D51-9D94-FA65-3164-384B69810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F3A30A-3F7D-ED6E-2BF4-15E1DD913B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CB770-78F6-8C49-B1DF-7D49EA9736BC}" type="datetimeFigureOut">
              <a:rPr lang="it-IT" smtClean="0"/>
              <a:t>01/10/23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C4495E-2319-47E4-1B7F-B9E7F6912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A18BA7-B1AF-83CD-A790-223595D15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51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B00BE4-7BE0-A175-84E7-C3B2EC001F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dirty="0"/>
              <a:t>La crisi del sistema internazionale e la riorganizzazione delle alleanze.</a:t>
            </a:r>
          </a:p>
        </p:txBody>
      </p:sp>
    </p:spTree>
    <p:extLst>
      <p:ext uri="{BB962C8B-B14F-4D97-AF65-F5344CB8AC3E}">
        <p14:creationId xmlns:p14="http://schemas.microsoft.com/office/powerpoint/2010/main" val="2138854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05394" y="692331"/>
            <a:ext cx="10648406" cy="5484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1908</a:t>
            </a:r>
            <a:r>
              <a:rPr lang="it-IT" dirty="0">
                <a:latin typeface="Times" pitchFamily="2" charset="0"/>
              </a:rPr>
              <a:t>: </a:t>
            </a:r>
          </a:p>
          <a:p>
            <a:r>
              <a:rPr lang="it-IT" dirty="0">
                <a:latin typeface="Times" pitchFamily="2" charset="0"/>
              </a:rPr>
              <a:t>sollevazione dei Giovani Turchi che costringe Abdul Hamed II a ripristinare la Costituzione del 1876;</a:t>
            </a:r>
          </a:p>
          <a:p>
            <a:r>
              <a:rPr lang="it-IT" dirty="0">
                <a:latin typeface="Times" pitchFamily="2" charset="0"/>
              </a:rPr>
              <a:t>Regno di Bulgaria;</a:t>
            </a:r>
          </a:p>
          <a:p>
            <a:r>
              <a:rPr lang="it-IT" dirty="0">
                <a:latin typeface="Times" pitchFamily="2" charset="0"/>
              </a:rPr>
              <a:t>Creta proclama la sua riunificazione alla Grecia (riconosciuta nel 1913 col trattato di Londra);</a:t>
            </a:r>
          </a:p>
          <a:p>
            <a:r>
              <a:rPr lang="it-IT" dirty="0">
                <a:latin typeface="Times" pitchFamily="2" charset="0"/>
              </a:rPr>
              <a:t>L’impero austro-ungarico annette la Bosnia-Erzegovina.</a:t>
            </a:r>
          </a:p>
          <a:p>
            <a:endParaRPr lang="it-IT" dirty="0">
              <a:latin typeface="Times" pitchFamily="2" charset="0"/>
            </a:endParaRPr>
          </a:p>
          <a:p>
            <a:r>
              <a:rPr lang="it-IT" b="1" dirty="0">
                <a:latin typeface="Times" pitchFamily="2" charset="0"/>
              </a:rPr>
              <a:t>1909</a:t>
            </a:r>
            <a:r>
              <a:rPr lang="it-IT" dirty="0">
                <a:latin typeface="Times" pitchFamily="2" charset="0"/>
              </a:rPr>
              <a:t>: Abdul Hamed II viene costretto ad abdicare e sostituito dal fratello Mahmud V.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127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844" y="620885"/>
            <a:ext cx="8338312" cy="5642356"/>
          </a:xfrm>
        </p:spPr>
      </p:pic>
    </p:spTree>
    <p:extLst>
      <p:ext uri="{BB962C8B-B14F-4D97-AF65-F5344CB8AC3E}">
        <p14:creationId xmlns:p14="http://schemas.microsoft.com/office/powerpoint/2010/main" val="3219865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4000" dirty="0">
                <a:latin typeface="Times" pitchFamily="2" charset="0"/>
              </a:rPr>
              <a:t>La guerra di Libia.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1911-1912</a:t>
            </a:r>
            <a:r>
              <a:rPr lang="it-IT" dirty="0">
                <a:latin typeface="Times" pitchFamily="2" charset="0"/>
              </a:rPr>
              <a:t>: guerra italo-turca per la conquista della Libia.</a:t>
            </a:r>
          </a:p>
        </p:txBody>
      </p:sp>
    </p:spTree>
    <p:extLst>
      <p:ext uri="{BB962C8B-B14F-4D97-AF65-F5344CB8AC3E}">
        <p14:creationId xmlns:p14="http://schemas.microsoft.com/office/powerpoint/2010/main" val="2400145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400" dirty="0"/>
              <a:t>Alpini del battaglione Edolo davanti ai corpi dei libici caduti nell’assalto al muro della Ridotta Lombarda (1912).</a:t>
            </a:r>
          </a:p>
        </p:txBody>
      </p:sp>
      <p:pic>
        <p:nvPicPr>
          <p:cNvPr id="4" name="Segnaposto contenuto 3" descr="Alpini_battaglione_Edolo_in_Libia_-_Guerra_italo-turca_(1912)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871" y="1703751"/>
            <a:ext cx="6896100" cy="4127500"/>
          </a:xfrm>
        </p:spPr>
      </p:pic>
    </p:spTree>
    <p:extLst>
      <p:ext uri="{BB962C8B-B14F-4D97-AF65-F5344CB8AC3E}">
        <p14:creationId xmlns:p14="http://schemas.microsoft.com/office/powerpoint/2010/main" val="96418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050-Pascoli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45664" cy="3925824"/>
          </a:xfrm>
        </p:spPr>
      </p:pic>
      <p:pic>
        <p:nvPicPr>
          <p:cNvPr id="6" name="Segnaposto contenuto 3" descr="libia7.jpg">
            <a:extLst>
              <a:ext uri="{FF2B5EF4-FFF2-40B4-BE49-F238E27FC236}">
                <a16:creationId xmlns:a16="http://schemas.microsoft.com/office/drawing/2014/main" id="{171BE004-23E3-3D9C-72B9-6F1B72E0912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1648" r="-81648"/>
          <a:stretch>
            <a:fillRect/>
          </a:stretch>
        </p:blipFill>
        <p:spPr>
          <a:xfrm>
            <a:off x="6834176" y="2548128"/>
            <a:ext cx="7827306" cy="4309872"/>
          </a:xfrm>
        </p:spPr>
      </p:pic>
    </p:spTree>
    <p:extLst>
      <p:ext uri="{BB962C8B-B14F-4D97-AF65-F5344CB8AC3E}">
        <p14:creationId xmlns:p14="http://schemas.microsoft.com/office/powerpoint/2010/main" val="4044072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guerre balcaniche </a:t>
            </a:r>
            <a:br>
              <a:rPr lang="it-IT" dirty="0"/>
            </a:br>
            <a:r>
              <a:rPr lang="it-IT" dirty="0"/>
              <a:t>(1912-1913).</a:t>
            </a:r>
          </a:p>
        </p:txBody>
      </p:sp>
      <p:pic>
        <p:nvPicPr>
          <p:cNvPr id="4" name="Segnaposto contenuto 3" descr="Guerre_balcaniche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235" y="51671"/>
            <a:ext cx="4476750" cy="6780784"/>
          </a:xfrm>
        </p:spPr>
      </p:pic>
    </p:spTree>
    <p:extLst>
      <p:ext uri="{BB962C8B-B14F-4D97-AF65-F5344CB8AC3E}">
        <p14:creationId xmlns:p14="http://schemas.microsoft.com/office/powerpoint/2010/main" val="1292455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786" y="-21082"/>
            <a:ext cx="6764655" cy="6879082"/>
          </a:xfrm>
        </p:spPr>
      </p:pic>
    </p:spTree>
    <p:extLst>
      <p:ext uri="{BB962C8B-B14F-4D97-AF65-F5344CB8AC3E}">
        <p14:creationId xmlns:p14="http://schemas.microsoft.com/office/powerpoint/2010/main" val="1706268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" pitchFamily="2" charset="0"/>
              </a:rPr>
              <a:t>Il sistema delle alleanze.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Triplice Alleanza</a:t>
            </a:r>
            <a:r>
              <a:rPr lang="it-IT" dirty="0">
                <a:latin typeface="Times" pitchFamily="2" charset="0"/>
              </a:rPr>
              <a:t>: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Germania, Austria-Ungheria, Italia.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(permanente dal 1887).</a:t>
            </a: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Triplice Intesa</a:t>
            </a:r>
            <a:r>
              <a:rPr lang="it-IT" dirty="0">
                <a:latin typeface="Times" pitchFamily="2" charset="0"/>
              </a:rPr>
              <a:t>: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Francia, Russia, Regno Unito.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(1904: Entente cordiale; 1907: intesa anglo-russa).</a:t>
            </a:r>
          </a:p>
        </p:txBody>
      </p:sp>
    </p:spTree>
    <p:extLst>
      <p:ext uri="{BB962C8B-B14F-4D97-AF65-F5344CB8AC3E}">
        <p14:creationId xmlns:p14="http://schemas.microsoft.com/office/powerpoint/2010/main" val="11727212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europa1914alleanz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000" y="333000"/>
            <a:ext cx="7740000" cy="6192000"/>
          </a:xfrm>
        </p:spPr>
      </p:pic>
    </p:spTree>
    <p:extLst>
      <p:ext uri="{BB962C8B-B14F-4D97-AF65-F5344CB8AC3E}">
        <p14:creationId xmlns:p14="http://schemas.microsoft.com/office/powerpoint/2010/main" val="158089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alleanze_guerra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003" y="315000"/>
            <a:ext cx="8279993" cy="6228000"/>
          </a:xfrm>
        </p:spPr>
      </p:pic>
    </p:spTree>
    <p:extLst>
      <p:ext uri="{BB962C8B-B14F-4D97-AF65-F5344CB8AC3E}">
        <p14:creationId xmlns:p14="http://schemas.microsoft.com/office/powerpoint/2010/main" val="702496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 sistemi internazionali.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t-IT" b="1" u="sng" dirty="0">
                <a:latin typeface="Times" pitchFamily="2" charset="0"/>
              </a:rPr>
              <a:t>Sistema “viennese”</a:t>
            </a:r>
            <a:r>
              <a:rPr lang="it-IT" dirty="0">
                <a:latin typeface="Times" pitchFamily="2" charset="0"/>
              </a:rPr>
              <a:t> (1815-1914). </a:t>
            </a:r>
          </a:p>
          <a:p>
            <a:pPr marL="514350" indent="-514350">
              <a:buFont typeface="+mj-lt"/>
              <a:buAutoNum type="arabicPeriod"/>
            </a:pPr>
            <a:endParaRPr lang="it-IT" b="1" u="sng" dirty="0">
              <a:latin typeface="Times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b="1" u="sng" dirty="0">
                <a:latin typeface="Times" pitchFamily="2" charset="0"/>
              </a:rPr>
              <a:t>Sistema “</a:t>
            </a:r>
            <a:r>
              <a:rPr lang="it-IT" b="1" u="sng" dirty="0" err="1">
                <a:latin typeface="Times" pitchFamily="2" charset="0"/>
              </a:rPr>
              <a:t>versaillese</a:t>
            </a:r>
            <a:r>
              <a:rPr lang="it-IT" b="1" u="sng" dirty="0">
                <a:latin typeface="Times" pitchFamily="2" charset="0"/>
              </a:rPr>
              <a:t>”</a:t>
            </a:r>
            <a:r>
              <a:rPr lang="it-IT" b="1" dirty="0">
                <a:latin typeface="Times" pitchFamily="2" charset="0"/>
              </a:rPr>
              <a:t> </a:t>
            </a:r>
            <a:r>
              <a:rPr lang="it-IT" dirty="0">
                <a:latin typeface="Times" pitchFamily="2" charset="0"/>
              </a:rPr>
              <a:t>(1914-1945).</a:t>
            </a:r>
          </a:p>
          <a:p>
            <a:pPr marL="514350" indent="-514350">
              <a:buFont typeface="+mj-lt"/>
              <a:buAutoNum type="arabicPeriod"/>
            </a:pPr>
            <a:endParaRPr lang="it-IT" b="1" u="sng" dirty="0">
              <a:latin typeface="Times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it-IT" b="1" u="sng" dirty="0">
                <a:latin typeface="Times" pitchFamily="2" charset="0"/>
              </a:rPr>
              <a:t>Sistema della “pax armata sovietico-americana dei    quarantacinque anni”</a:t>
            </a:r>
            <a:r>
              <a:rPr lang="it-IT" b="1" dirty="0">
                <a:latin typeface="Times" pitchFamily="2" charset="0"/>
              </a:rPr>
              <a:t> </a:t>
            </a:r>
            <a:r>
              <a:rPr lang="it-IT" dirty="0">
                <a:latin typeface="Times" pitchFamily="2" charset="0"/>
              </a:rPr>
              <a:t>(1946-1991).</a:t>
            </a:r>
          </a:p>
        </p:txBody>
      </p:sp>
    </p:spTree>
    <p:extLst>
      <p:ext uri="{BB962C8B-B14F-4D97-AF65-F5344CB8AC3E}">
        <p14:creationId xmlns:p14="http://schemas.microsoft.com/office/powerpoint/2010/main" val="2128796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" pitchFamily="2" charset="0"/>
              </a:rPr>
              <a:t>Sistema “viennese”.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charset="0"/>
              <a:buChar char="Ø"/>
            </a:pPr>
            <a:r>
              <a:rPr lang="it-IT" b="1" dirty="0">
                <a:solidFill>
                  <a:srgbClr val="000000"/>
                </a:solidFill>
                <a:latin typeface="Times" pitchFamily="2" charset="0"/>
              </a:rPr>
              <a:t>flessibilità</a:t>
            </a:r>
            <a:r>
              <a:rPr lang="it-IT" dirty="0">
                <a:solidFill>
                  <a:srgbClr val="000000"/>
                </a:solidFill>
                <a:latin typeface="Times" pitchFamily="2" charset="0"/>
              </a:rPr>
              <a:t> (capacità di adattamento ai cambiamenti geopolitici che ne garantisce la </a:t>
            </a:r>
            <a:r>
              <a:rPr lang="it-IT" b="1" dirty="0">
                <a:solidFill>
                  <a:srgbClr val="000000"/>
                </a:solidFill>
                <a:latin typeface="Times" pitchFamily="2" charset="0"/>
              </a:rPr>
              <a:t>durata</a:t>
            </a:r>
            <a:r>
              <a:rPr lang="it-IT" dirty="0">
                <a:solidFill>
                  <a:srgbClr val="000000"/>
                </a:solidFill>
                <a:latin typeface="Times" pitchFamily="2" charset="0"/>
              </a:rPr>
              <a:t> nel tempo).</a:t>
            </a:r>
          </a:p>
          <a:p>
            <a:pPr algn="just">
              <a:buFont typeface="Wingdings" charset="0"/>
              <a:buChar char="Ø"/>
            </a:pPr>
            <a:r>
              <a:rPr lang="it-IT" dirty="0">
                <a:latin typeface="Times" pitchFamily="2" charset="0"/>
              </a:rPr>
              <a:t>I </a:t>
            </a:r>
            <a:r>
              <a:rPr lang="it-IT" b="1" dirty="0">
                <a:latin typeface="Times" pitchFamily="2" charset="0"/>
              </a:rPr>
              <a:t>protagonisti</a:t>
            </a:r>
            <a:r>
              <a:rPr lang="it-IT" dirty="0">
                <a:latin typeface="Times" pitchFamily="2" charset="0"/>
              </a:rPr>
              <a:t>: Austria; Russia; Prussia; Gran Bretagna; Francia post-rivoluzionaria.</a:t>
            </a:r>
          </a:p>
          <a:p>
            <a:pPr algn="just">
              <a:buFont typeface="Wingdings" charset="0"/>
              <a:buChar char="Ø"/>
            </a:pPr>
            <a:r>
              <a:rPr lang="it-IT" dirty="0">
                <a:latin typeface="Times" pitchFamily="2" charset="0"/>
              </a:rPr>
              <a:t>Le </a:t>
            </a:r>
            <a:r>
              <a:rPr lang="it-IT" b="1" dirty="0">
                <a:latin typeface="Times" pitchFamily="2" charset="0"/>
              </a:rPr>
              <a:t>parole d’ordine</a:t>
            </a:r>
            <a:r>
              <a:rPr lang="it-IT" dirty="0">
                <a:latin typeface="Times" pitchFamily="2" charset="0"/>
              </a:rPr>
              <a:t>: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</a:t>
            </a:r>
            <a:r>
              <a:rPr lang="it-IT" u="sng" dirty="0">
                <a:latin typeface="Times" pitchFamily="2" charset="0"/>
              </a:rPr>
              <a:t>Principio dell’equilibrio;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</a:t>
            </a:r>
            <a:r>
              <a:rPr lang="it-IT" u="sng" dirty="0">
                <a:latin typeface="Times" pitchFamily="2" charset="0"/>
              </a:rPr>
              <a:t>Principio di legittimità;</a:t>
            </a:r>
          </a:p>
          <a:p>
            <a:pPr algn="just">
              <a:buFontTx/>
              <a:buChar char="-"/>
            </a:pPr>
            <a:r>
              <a:rPr lang="it-IT" u="sng" dirty="0">
                <a:latin typeface="Times" pitchFamily="2" charset="0"/>
              </a:rPr>
              <a:t>Patto della Santa Alleanza </a:t>
            </a:r>
            <a:r>
              <a:rPr lang="it-IT" dirty="0">
                <a:latin typeface="Times" pitchFamily="2" charset="0"/>
              </a:rPr>
              <a:t>(1815): Austria, Russia, Prussia, poi Francia, Regno di Sardegna, Svezia e Paesi Bassi;</a:t>
            </a:r>
          </a:p>
          <a:p>
            <a:pPr>
              <a:buFontTx/>
              <a:buChar char="-"/>
            </a:pPr>
            <a:r>
              <a:rPr lang="it-IT" u="sng" dirty="0">
                <a:latin typeface="Times" pitchFamily="2" charset="0"/>
              </a:rPr>
              <a:t>Patto della Quadruplice Alleanza</a:t>
            </a:r>
            <a:r>
              <a:rPr lang="it-IT" dirty="0">
                <a:latin typeface="Times" pitchFamily="2" charset="0"/>
              </a:rPr>
              <a:t>: Gran Bretagna, Austria, Russia e Prussia.</a:t>
            </a:r>
          </a:p>
          <a:p>
            <a:pPr algn="just">
              <a:buFont typeface="Wingdings" charset="0"/>
              <a:buChar char="Ø"/>
            </a:pPr>
            <a:endParaRPr lang="it-IT" dirty="0">
              <a:latin typeface="Times" pitchFamily="2" charset="0"/>
            </a:endParaRPr>
          </a:p>
          <a:p>
            <a:pPr algn="just">
              <a:buFont typeface="Wingdings" charset="0"/>
              <a:buChar char="Ø"/>
            </a:pPr>
            <a:endParaRPr lang="it-IT" dirty="0">
              <a:solidFill>
                <a:srgbClr val="000000"/>
              </a:solidFill>
              <a:latin typeface="Times" pitchFamily="2" charset="0"/>
            </a:endParaRPr>
          </a:p>
          <a:p>
            <a:pPr>
              <a:buFont typeface="Wingdings" charset="0"/>
              <a:buChar char="Ø"/>
            </a:pPr>
            <a:endParaRPr lang="it-IT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7891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" pitchFamily="2" charset="0"/>
              </a:rPr>
              <a:t>I campi di tensione europea.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>
              <a:buFontTx/>
              <a:buChar char="•"/>
            </a:pPr>
            <a:r>
              <a:rPr lang="it-IT" dirty="0"/>
              <a:t>Germania vs Francia.</a:t>
            </a:r>
          </a:p>
          <a:p>
            <a:r>
              <a:rPr lang="it-IT" dirty="0"/>
              <a:t>Austria-Ungheria vs Russia.</a:t>
            </a:r>
          </a:p>
          <a:p>
            <a:r>
              <a:rPr lang="it-IT" dirty="0"/>
              <a:t>Regno Unito vs Germania.</a:t>
            </a:r>
          </a:p>
        </p:txBody>
      </p:sp>
    </p:spTree>
    <p:extLst>
      <p:ext uri="{BB962C8B-B14F-4D97-AF65-F5344CB8AC3E}">
        <p14:creationId xmlns:p14="http://schemas.microsoft.com/office/powerpoint/2010/main" val="3011960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A1346C-DE1E-7043-A24E-1F89CBFFB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latin typeface="Times" pitchFamily="2" charset="0"/>
              </a:rPr>
              <a:t>La disgregazione dell’Impero ottomano.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AA7CF0-7A2C-214C-BEAB-1299B058B9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1877</a:t>
            </a:r>
            <a:r>
              <a:rPr lang="it-IT" dirty="0">
                <a:latin typeface="Times" pitchFamily="2" charset="0"/>
              </a:rPr>
              <a:t>: guerra russo-turca.</a:t>
            </a:r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1878</a:t>
            </a:r>
            <a:r>
              <a:rPr lang="it-IT" dirty="0">
                <a:latin typeface="Times" pitchFamily="2" charset="0"/>
              </a:rPr>
              <a:t>: pace e trattato di Santo Stefano.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	Nascita della Bulgaria indipendente (anche se satellite della 	Russia), indipendenza di Serbia, Montenegro e Romania.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Reazione europea contro l’egemonia russa nei Balcani. </a:t>
            </a:r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1878</a:t>
            </a:r>
            <a:r>
              <a:rPr lang="it-IT" dirty="0">
                <a:latin typeface="Times" pitchFamily="2" charset="0"/>
              </a:rPr>
              <a:t>: Conferenza di Berlino e nuovo trattato di Pace.</a:t>
            </a:r>
          </a:p>
          <a:p>
            <a:pPr marL="0" indent="0">
              <a:buNone/>
            </a:pPr>
            <a:r>
              <a:rPr lang="it-IT" sz="2800" dirty="0">
                <a:latin typeface="Times" pitchFamily="2" charset="0"/>
              </a:rPr>
              <a:t>	Indipendenza della Serbia, del Montenegro de della Romania; 	ridimensionamento della Bulgaria; Bosnia Erzegovina 	protettorato austro-ungarico; Cipro al Regno Unito.</a:t>
            </a:r>
          </a:p>
        </p:txBody>
      </p:sp>
    </p:spTree>
    <p:extLst>
      <p:ext uri="{BB962C8B-B14F-4D97-AF65-F5344CB8AC3E}">
        <p14:creationId xmlns:p14="http://schemas.microsoft.com/office/powerpoint/2010/main" val="3371777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D365B8A9-156D-5C41-BB41-C0C0AC8C56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112" y="157344"/>
            <a:ext cx="8867775" cy="6647815"/>
          </a:xfrm>
        </p:spPr>
      </p:pic>
    </p:spTree>
    <p:extLst>
      <p:ext uri="{BB962C8B-B14F-4D97-AF65-F5344CB8AC3E}">
        <p14:creationId xmlns:p14="http://schemas.microsoft.com/office/powerpoint/2010/main" val="1953225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</a:t>
            </a:r>
            <a:r>
              <a:rPr lang="it-IT" b="1" dirty="0">
                <a:latin typeface="Times" pitchFamily="2" charset="0"/>
              </a:rPr>
              <a:t>1881</a:t>
            </a:r>
            <a:r>
              <a:rPr lang="it-IT" dirty="0">
                <a:latin typeface="Times" pitchFamily="2" charset="0"/>
              </a:rPr>
              <a:t>: occupazione francese di Tunisi.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</a:t>
            </a:r>
            <a:r>
              <a:rPr lang="it-IT" b="1" dirty="0">
                <a:latin typeface="Times" pitchFamily="2" charset="0"/>
              </a:rPr>
              <a:t>1882</a:t>
            </a:r>
            <a:r>
              <a:rPr lang="it-IT" dirty="0">
                <a:latin typeface="Times" pitchFamily="2" charset="0"/>
              </a:rPr>
              <a:t>: occupazione inglese dell’Egitto.</a:t>
            </a:r>
          </a:p>
          <a:p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b="1" dirty="0">
                <a:latin typeface="Times" pitchFamily="2" charset="0"/>
              </a:rPr>
              <a:t>Abdul-Hamid II ((1842-1918)</a:t>
            </a:r>
            <a:r>
              <a:rPr lang="it-IT" dirty="0">
                <a:latin typeface="Times" pitchFamily="2" charset="0"/>
              </a:rPr>
              <a:t>: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riforme amministrative ma svolta autoritaria (1878: revoca della Costituzione);</a:t>
            </a:r>
          </a:p>
          <a:p>
            <a:pPr>
              <a:buFontTx/>
              <a:buChar char="-"/>
            </a:pPr>
            <a:r>
              <a:rPr lang="it-IT" dirty="0">
                <a:latin typeface="Times" pitchFamily="2" charset="0"/>
              </a:rPr>
              <a:t>appello all’islam;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esacerbarsi delle tendenze nazionaliste all’interno della popolazione islamica.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1742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</a:t>
            </a:r>
            <a:r>
              <a:rPr lang="it-IT" b="1" dirty="0">
                <a:latin typeface="Times" pitchFamily="2" charset="0"/>
              </a:rPr>
              <a:t>1896</a:t>
            </a:r>
            <a:r>
              <a:rPr lang="it-IT" dirty="0">
                <a:latin typeface="Times" pitchFamily="2" charset="0"/>
              </a:rPr>
              <a:t>: ribellione a Creta.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</a:t>
            </a:r>
            <a:r>
              <a:rPr lang="it-IT" b="1" dirty="0">
                <a:latin typeface="Times" pitchFamily="2" charset="0"/>
              </a:rPr>
              <a:t>1897</a:t>
            </a:r>
            <a:r>
              <a:rPr lang="it-IT" dirty="0">
                <a:latin typeface="Times" pitchFamily="2" charset="0"/>
              </a:rPr>
              <a:t>: guerra greco-ottomana.</a:t>
            </a:r>
          </a:p>
          <a:p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nascita, a Istanbul, di un movimento nazionale armeno.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</a:t>
            </a:r>
            <a:r>
              <a:rPr lang="it-IT" b="1" dirty="0">
                <a:latin typeface="Times" pitchFamily="2" charset="0"/>
              </a:rPr>
              <a:t>1894-96</a:t>
            </a:r>
            <a:r>
              <a:rPr lang="it-IT" dirty="0">
                <a:latin typeface="Times" pitchFamily="2" charset="0"/>
              </a:rPr>
              <a:t>: massacri di Samsun e Trebisonda.</a:t>
            </a:r>
          </a:p>
          <a:p>
            <a:pPr marL="0" indent="0">
              <a:buNone/>
            </a:pPr>
            <a:r>
              <a:rPr lang="it-IT" dirty="0">
                <a:latin typeface="Times" pitchFamily="2" charset="0"/>
              </a:rPr>
              <a:t>- </a:t>
            </a:r>
            <a:r>
              <a:rPr lang="it-IT" b="1" dirty="0">
                <a:latin typeface="Times" pitchFamily="2" charset="0"/>
              </a:rPr>
              <a:t>1909</a:t>
            </a:r>
            <a:r>
              <a:rPr lang="it-IT" dirty="0">
                <a:latin typeface="Times" pitchFamily="2" charset="0"/>
              </a:rPr>
              <a:t>: massacro di Adana.</a:t>
            </a:r>
          </a:p>
        </p:txBody>
      </p:sp>
    </p:spTree>
    <p:extLst>
      <p:ext uri="{BB962C8B-B14F-4D97-AF65-F5344CB8AC3E}">
        <p14:creationId xmlns:p14="http://schemas.microsoft.com/office/powerpoint/2010/main" val="900758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>
                <a:latin typeface="Times" pitchFamily="2" charset="0"/>
              </a:rPr>
              <a:t>I giovani turchi.</a:t>
            </a:r>
          </a:p>
        </p:txBody>
      </p:sp>
      <p:pic>
        <p:nvPicPr>
          <p:cNvPr id="4" name="Segnaposto contenuto 3" descr="giovani-turchi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962" y="1690688"/>
            <a:ext cx="6950075" cy="4624959"/>
          </a:xfrm>
        </p:spPr>
      </p:pic>
    </p:spTree>
    <p:extLst>
      <p:ext uri="{BB962C8B-B14F-4D97-AF65-F5344CB8AC3E}">
        <p14:creationId xmlns:p14="http://schemas.microsoft.com/office/powerpoint/2010/main" val="27965437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2506</TotalTime>
  <Words>466</Words>
  <Application>Microsoft Macintosh PowerPoint</Application>
  <PresentationFormat>Widescreen</PresentationFormat>
  <Paragraphs>78</Paragraphs>
  <Slides>19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</vt:lpstr>
      <vt:lpstr>Wingdings</vt:lpstr>
      <vt:lpstr>Tema di Office</vt:lpstr>
      <vt:lpstr>La crisi del sistema internazionale e la riorganizzazione delle alleanze.</vt:lpstr>
      <vt:lpstr>I sistemi internazionali.</vt:lpstr>
      <vt:lpstr>Sistema “viennese”.</vt:lpstr>
      <vt:lpstr>I campi di tensione europea.</vt:lpstr>
      <vt:lpstr>La disgregazione dell’Impero ottomano.</vt:lpstr>
      <vt:lpstr>Presentazione standard di PowerPoint</vt:lpstr>
      <vt:lpstr>Presentazione standard di PowerPoint</vt:lpstr>
      <vt:lpstr>Presentazione standard di PowerPoint</vt:lpstr>
      <vt:lpstr>I giovani turchi.</vt:lpstr>
      <vt:lpstr>Presentazione standard di PowerPoint</vt:lpstr>
      <vt:lpstr>Presentazione standard di PowerPoint</vt:lpstr>
      <vt:lpstr>La guerra di Libia.</vt:lpstr>
      <vt:lpstr>Alpini del battaglione Edolo davanti ai corpi dei libici caduti nell’assalto al muro della Ridotta Lombarda (1912).</vt:lpstr>
      <vt:lpstr>Presentazione standard di PowerPoint</vt:lpstr>
      <vt:lpstr>Le guerre balcaniche  (1912-1913).</vt:lpstr>
      <vt:lpstr>Presentazione standard di PowerPoint</vt:lpstr>
      <vt:lpstr>Il sistema delle alleanze.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9</cp:revision>
  <dcterms:created xsi:type="dcterms:W3CDTF">2022-09-23T13:57:19Z</dcterms:created>
  <dcterms:modified xsi:type="dcterms:W3CDTF">2023-10-01T16:50:48Z</dcterms:modified>
</cp:coreProperties>
</file>