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61"/>
  </p:notesMasterIdLst>
  <p:sldIdLst>
    <p:sldId id="331" r:id="rId2"/>
    <p:sldId id="256" r:id="rId3"/>
    <p:sldId id="306" r:id="rId4"/>
    <p:sldId id="307" r:id="rId5"/>
    <p:sldId id="302" r:id="rId6"/>
    <p:sldId id="296" r:id="rId7"/>
    <p:sldId id="305" r:id="rId8"/>
    <p:sldId id="299" r:id="rId9"/>
    <p:sldId id="298" r:id="rId10"/>
    <p:sldId id="300" r:id="rId11"/>
    <p:sldId id="287" r:id="rId12"/>
    <p:sldId id="257" r:id="rId13"/>
    <p:sldId id="288" r:id="rId14"/>
    <p:sldId id="260" r:id="rId15"/>
    <p:sldId id="261" r:id="rId16"/>
    <p:sldId id="262" r:id="rId17"/>
    <p:sldId id="293" r:id="rId18"/>
    <p:sldId id="308" r:id="rId19"/>
    <p:sldId id="294" r:id="rId20"/>
    <p:sldId id="263" r:id="rId21"/>
    <p:sldId id="324" r:id="rId22"/>
    <p:sldId id="309" r:id="rId23"/>
    <p:sldId id="312" r:id="rId24"/>
    <p:sldId id="313" r:id="rId25"/>
    <p:sldId id="310" r:id="rId26"/>
    <p:sldId id="314" r:id="rId27"/>
    <p:sldId id="265" r:id="rId28"/>
    <p:sldId id="315" r:id="rId29"/>
    <p:sldId id="316" r:id="rId30"/>
    <p:sldId id="317" r:id="rId31"/>
    <p:sldId id="318" r:id="rId32"/>
    <p:sldId id="319" r:id="rId33"/>
    <p:sldId id="311" r:id="rId34"/>
    <p:sldId id="320" r:id="rId35"/>
    <p:sldId id="321" r:id="rId36"/>
    <p:sldId id="323" r:id="rId37"/>
    <p:sldId id="322" r:id="rId38"/>
    <p:sldId id="325" r:id="rId39"/>
    <p:sldId id="266" r:id="rId40"/>
    <p:sldId id="328" r:id="rId41"/>
    <p:sldId id="291" r:id="rId42"/>
    <p:sldId id="327" r:id="rId43"/>
    <p:sldId id="290" r:id="rId44"/>
    <p:sldId id="329" r:id="rId45"/>
    <p:sldId id="289" r:id="rId46"/>
    <p:sldId id="269" r:id="rId47"/>
    <p:sldId id="271" r:id="rId48"/>
    <p:sldId id="304" r:id="rId49"/>
    <p:sldId id="297" r:id="rId50"/>
    <p:sldId id="333" r:id="rId51"/>
    <p:sldId id="334" r:id="rId52"/>
    <p:sldId id="335" r:id="rId53"/>
    <p:sldId id="336" r:id="rId54"/>
    <p:sldId id="337" r:id="rId55"/>
    <p:sldId id="338" r:id="rId56"/>
    <p:sldId id="339" r:id="rId57"/>
    <p:sldId id="340" r:id="rId58"/>
    <p:sldId id="341" r:id="rId59"/>
    <p:sldId id="342"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0"/>
    <p:restoredTop sz="81019"/>
  </p:normalViewPr>
  <p:slideViewPr>
    <p:cSldViewPr snapToGrid="0" snapToObjects="1">
      <p:cViewPr varScale="1">
        <p:scale>
          <a:sx n="101" d="100"/>
          <a:sy n="101" d="100"/>
        </p:scale>
        <p:origin x="1304" y="192"/>
      </p:cViewPr>
      <p:guideLst>
        <p:guide orient="horz" pos="2137"/>
        <p:guide pos="3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06B56-C6D8-5947-9E3C-2E13FD73F731}" type="datetimeFigureOut">
              <a:rPr lang="it-IT" smtClean="0"/>
              <a:t>04/11/22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A1EC7-3A1A-0642-80B7-B2F2638EBD8B}" type="slidenum">
              <a:rPr lang="it-IT" smtClean="0"/>
              <a:t>‹N›</a:t>
            </a:fld>
            <a:endParaRPr lang="it-IT"/>
          </a:p>
        </p:txBody>
      </p:sp>
    </p:spTree>
    <p:extLst>
      <p:ext uri="{BB962C8B-B14F-4D97-AF65-F5344CB8AC3E}">
        <p14:creationId xmlns:p14="http://schemas.microsoft.com/office/powerpoint/2010/main" val="340664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cr.incites.thomsonreuters.com/JCRJournalHomeAction.action?SID=A2-H2tiRLNrGgzmxxTcZvE8rd1eKXmEcjvx2B0-18x2dNHcSxx59ka6weA24DqhpckAx3Dx3DMWEJX8Y3xxKXWpt7HldP3IAx3Dx3D-iyiHxxh55B2RtQWBj2LEuawx3Dx3D-1iOubBm4x2FSwJjjKtx2F7lAaQx3Dx3D&amp;SrcApp=IC2LS&amp;Init=Y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ltmetrics.org/manifesto/"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uksg.org/usagefactor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Ciao a ragazzi e ragazze,</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Passeremo un </a:t>
            </a:r>
            <a:r>
              <a:rPr lang="it-IT" sz="1200" kern="1200" dirty="0" err="1">
                <a:solidFill>
                  <a:schemeClr val="tx1"/>
                </a:solidFill>
                <a:effectLst/>
                <a:latin typeface="+mn-lt"/>
                <a:ea typeface="+mn-ea"/>
                <a:cs typeface="+mn-cs"/>
              </a:rPr>
              <a:t>po</a:t>
            </a:r>
            <a:r>
              <a:rPr lang="it-IT" sz="1200" kern="1200" dirty="0">
                <a:solidFill>
                  <a:schemeClr val="tx1"/>
                </a:solidFill>
                <a:effectLst/>
                <a:latin typeface="+mn-lt"/>
                <a:ea typeface="+mn-ea"/>
                <a:cs typeface="+mn-cs"/>
              </a:rPr>
              <a:t> di tempo insieme per approfondire alcuni aspetti relativi alla </a:t>
            </a:r>
            <a:r>
              <a:rPr lang="it-IT" sz="1200" kern="1200" dirty="0" err="1">
                <a:solidFill>
                  <a:schemeClr val="tx1"/>
                </a:solidFill>
                <a:effectLst/>
                <a:latin typeface="+mn-lt"/>
                <a:ea typeface="+mn-ea"/>
                <a:cs typeface="+mn-cs"/>
              </a:rPr>
              <a:t>bibliometria</a:t>
            </a:r>
            <a:r>
              <a:rPr lang="it-IT" sz="1200" kern="1200" dirty="0">
                <a:solidFill>
                  <a:schemeClr val="tx1"/>
                </a:solidFill>
                <a:effectLst/>
                <a:latin typeface="+mn-lt"/>
                <a:ea typeface="+mn-ea"/>
                <a:cs typeface="+mn-cs"/>
              </a:rPr>
              <a:t> con particolare interesse verso la sfera scientifica che è quella che ci caratterizza per interessi e progetti</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Giusto per familiarizzare e conoscerci un po'…</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2</a:t>
            </a:fld>
            <a:endParaRPr lang="it-IT"/>
          </a:p>
        </p:txBody>
      </p:sp>
    </p:spTree>
    <p:extLst>
      <p:ext uri="{BB962C8B-B14F-4D97-AF65-F5344CB8AC3E}">
        <p14:creationId xmlns:p14="http://schemas.microsoft.com/office/powerpoint/2010/main" val="334507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13</a:t>
            </a:fld>
            <a:endParaRPr lang="it-IT"/>
          </a:p>
        </p:txBody>
      </p:sp>
    </p:spTree>
    <p:extLst>
      <p:ext uri="{BB962C8B-B14F-4D97-AF65-F5344CB8AC3E}">
        <p14:creationId xmlns:p14="http://schemas.microsoft.com/office/powerpoint/2010/main" val="274101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14</a:t>
            </a:fld>
            <a:endParaRPr lang="it-IT"/>
          </a:p>
        </p:txBody>
      </p:sp>
    </p:spTree>
    <p:extLst>
      <p:ext uri="{BB962C8B-B14F-4D97-AF65-F5344CB8AC3E}">
        <p14:creationId xmlns:p14="http://schemas.microsoft.com/office/powerpoint/2010/main" val="332702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 dati provenienti dall'analisi </a:t>
            </a:r>
            <a:r>
              <a:rPr lang="it-IT" sz="1200" kern="1200" dirty="0" err="1">
                <a:solidFill>
                  <a:schemeClr val="tx1"/>
                </a:solidFill>
                <a:effectLst/>
                <a:latin typeface="+mn-lt"/>
                <a:ea typeface="+mn-ea"/>
                <a:cs typeface="+mn-cs"/>
              </a:rPr>
              <a:t>bibliometrica</a:t>
            </a:r>
            <a:r>
              <a:rPr lang="it-IT" sz="1200" kern="1200" dirty="0">
                <a:solidFill>
                  <a:schemeClr val="tx1"/>
                </a:solidFill>
                <a:effectLst/>
                <a:latin typeface="+mn-lt"/>
                <a:ea typeface="+mn-ea"/>
                <a:cs typeface="+mn-cs"/>
              </a:rPr>
              <a:t> sono diventati uno stru­mento efficace e in continua espansione su almeno due grandi fronti:</a:t>
            </a:r>
          </a:p>
          <a:p>
            <a:pPr marL="228600" indent="-228600">
              <a:buAutoNum type="arabicPeriod"/>
            </a:pPr>
            <a:r>
              <a:rPr lang="it-IT" sz="1200" kern="1200" dirty="0">
                <a:solidFill>
                  <a:schemeClr val="tx1"/>
                </a:solidFill>
                <a:effectLst/>
                <a:latin typeface="+mn-lt"/>
                <a:ea typeface="+mn-ea"/>
                <a:cs typeface="+mn-cs"/>
              </a:rPr>
              <a:t>…</a:t>
            </a:r>
          </a:p>
          <a:p>
            <a:pPr marL="228600" indent="-228600">
              <a:buAutoNum type="arabicPeriod"/>
            </a:pP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Servono infatti alla: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15</a:t>
            </a:fld>
            <a:endParaRPr lang="it-IT"/>
          </a:p>
        </p:txBody>
      </p:sp>
    </p:spTree>
    <p:extLst>
      <p:ext uri="{BB962C8B-B14F-4D97-AF65-F5344CB8AC3E}">
        <p14:creationId xmlns:p14="http://schemas.microsoft.com/office/powerpoint/2010/main" val="293430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1" kern="1200" dirty="0">
                <a:solidFill>
                  <a:schemeClr val="accent6"/>
                </a:solidFill>
                <a:effectLst/>
                <a:latin typeface="+mn-lt"/>
                <a:ea typeface="+mn-ea"/>
                <a:cs typeface="+mn-cs"/>
              </a:rPr>
              <a:t>La </a:t>
            </a:r>
            <a:r>
              <a:rPr lang="it-IT" sz="1200" b="1" i="1" kern="1200" dirty="0" err="1">
                <a:solidFill>
                  <a:schemeClr val="accent6"/>
                </a:solidFill>
                <a:effectLst/>
                <a:latin typeface="+mn-lt"/>
                <a:ea typeface="+mn-ea"/>
                <a:cs typeface="+mn-cs"/>
              </a:rPr>
              <a:t>bibliometria</a:t>
            </a:r>
            <a:r>
              <a:rPr lang="it-IT" sz="1200" b="1" i="1" kern="1200" dirty="0">
                <a:solidFill>
                  <a:schemeClr val="accent6"/>
                </a:solidFill>
                <a:effectLst/>
                <a:latin typeface="+mn-lt"/>
                <a:ea typeface="+mn-ea"/>
                <a:cs typeface="+mn-cs"/>
              </a:rPr>
              <a:t> essendo una disciplina basata sull'analisi quantitativa delle pubblicazio­ni è diventata, soprattutto a seguito dello sviluppo e dell'implementazione delle banche dati citazionali, un efficace strumento nella valutazione della ricerca. </a:t>
            </a:r>
          </a:p>
          <a:p>
            <a:r>
              <a:rPr lang="it-IT" sz="1200" kern="1200" dirty="0">
                <a:solidFill>
                  <a:schemeClr val="tx1"/>
                </a:solidFill>
                <a:effectLst/>
                <a:latin typeface="+mn-lt"/>
                <a:ea typeface="+mn-ea"/>
                <a:cs typeface="+mn-cs"/>
              </a:rPr>
              <a:t>Per secoli, la valutazione della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della letteratura scientifica è stata ritenuta di com­petenza esclusiva della </a:t>
            </a:r>
            <a:r>
              <a:rPr lang="it-IT" sz="1200" kern="1200" dirty="0" err="1">
                <a:solidFill>
                  <a:schemeClr val="tx1"/>
                </a:solidFill>
                <a:effectLst/>
                <a:latin typeface="+mn-lt"/>
                <a:ea typeface="+mn-ea"/>
                <a:cs typeface="+mn-cs"/>
              </a:rPr>
              <a:t>comunita</a:t>
            </a:r>
            <a:r>
              <a:rPr lang="it-IT" sz="1200" kern="1200" dirty="0">
                <a:solidFill>
                  <a:schemeClr val="tx1"/>
                </a:solidFill>
                <a:effectLst/>
                <a:latin typeface="+mn-lt"/>
                <a:ea typeface="+mn-ea"/>
                <a:cs typeface="+mn-cs"/>
              </a:rPr>
              <a:t>̀ dei pari, </a:t>
            </a:r>
            <a:r>
              <a:rPr lang="it-IT" sz="1200" kern="1200" dirty="0" err="1">
                <a:solidFill>
                  <a:schemeClr val="tx1"/>
                </a:solidFill>
                <a:effectLst/>
                <a:latin typeface="+mn-lt"/>
                <a:ea typeface="+mn-ea"/>
                <a:cs typeface="+mn-cs"/>
              </a:rPr>
              <a:t>cioe</a:t>
            </a:r>
            <a:r>
              <a:rPr lang="it-IT" sz="1200" kern="1200" dirty="0">
                <a:solidFill>
                  <a:schemeClr val="tx1"/>
                </a:solidFill>
                <a:effectLst/>
                <a:latin typeface="+mn-lt"/>
                <a:ea typeface="+mn-ea"/>
                <a:cs typeface="+mn-cs"/>
              </a:rPr>
              <a:t>̀ di un gruppo di esperti nella disciplina in cui rientra la pubblicazione, anche definito sistema di </a:t>
            </a:r>
            <a:r>
              <a:rPr lang="it-IT" sz="1200" i="1" kern="1200" dirty="0" err="1">
                <a:solidFill>
                  <a:schemeClr val="tx1"/>
                </a:solidFill>
                <a:effectLst/>
                <a:latin typeface="+mn-lt"/>
                <a:ea typeface="+mn-ea"/>
                <a:cs typeface="+mn-cs"/>
              </a:rPr>
              <a:t>peer</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reviewing</a:t>
            </a:r>
            <a:r>
              <a:rPr lang="it-IT" sz="1200" kern="1200" dirty="0">
                <a:solidFill>
                  <a:schemeClr val="tx1"/>
                </a:solidFill>
                <a:effectLst/>
                <a:latin typeface="+mn-lt"/>
                <a:ea typeface="+mn-ea"/>
                <a:cs typeface="+mn-cs"/>
              </a:rPr>
              <a:t>. Come per ogni procedura che prevede un giudizio finale, tale metodo pog­gia sul presupposto della totale </a:t>
            </a:r>
            <a:r>
              <a:rPr lang="it-IT" sz="1200" kern="1200" dirty="0" err="1">
                <a:solidFill>
                  <a:schemeClr val="tx1"/>
                </a:solidFill>
                <a:effectLst/>
                <a:latin typeface="+mn-lt"/>
                <a:ea typeface="+mn-ea"/>
                <a:cs typeface="+mn-cs"/>
              </a:rPr>
              <a:t>imparzialita</a:t>
            </a:r>
            <a:r>
              <a:rPr lang="it-IT" sz="1200" kern="1200" dirty="0">
                <a:solidFill>
                  <a:schemeClr val="tx1"/>
                </a:solidFill>
                <a:effectLst/>
                <a:latin typeface="+mn-lt"/>
                <a:ea typeface="+mn-ea"/>
                <a:cs typeface="+mn-cs"/>
              </a:rPr>
              <a:t>̀ dei revisori e sulla necessità di una procedura obiettiva e non gravata da giudizi personali. </a:t>
            </a:r>
          </a:p>
          <a:p>
            <a:r>
              <a:rPr lang="it-IT" sz="1200" kern="1200" dirty="0">
                <a:solidFill>
                  <a:schemeClr val="tx1"/>
                </a:solidFill>
                <a:effectLst/>
                <a:latin typeface="+mn-lt"/>
                <a:ea typeface="+mn-ea"/>
                <a:cs typeface="+mn-cs"/>
              </a:rPr>
              <a:t>La difficoltà di trovare l'equilibrio tra l'esigenza di </a:t>
            </a:r>
            <a:r>
              <a:rPr lang="it-IT" sz="1200" kern="1200" dirty="0" err="1">
                <a:solidFill>
                  <a:schemeClr val="tx1"/>
                </a:solidFill>
                <a:effectLst/>
                <a:latin typeface="+mn-lt"/>
                <a:ea typeface="+mn-ea"/>
                <a:cs typeface="+mn-cs"/>
              </a:rPr>
              <a:t>imparzialita</a:t>
            </a:r>
            <a:r>
              <a:rPr lang="it-IT" sz="1200" kern="1200" dirty="0">
                <a:solidFill>
                  <a:schemeClr val="tx1"/>
                </a:solidFill>
                <a:effectLst/>
                <a:latin typeface="+mn-lt"/>
                <a:ea typeface="+mn-ea"/>
                <a:cs typeface="+mn-cs"/>
              </a:rPr>
              <a:t>̀ del metodo e il compor­tamento opportunistico o i problemi di </a:t>
            </a:r>
            <a:r>
              <a:rPr lang="it-IT" sz="1200" kern="1200" dirty="0" err="1">
                <a:solidFill>
                  <a:schemeClr val="tx1"/>
                </a:solidFill>
                <a:effectLst/>
                <a:latin typeface="+mn-lt"/>
                <a:ea typeface="+mn-ea"/>
                <a:cs typeface="+mn-cs"/>
              </a:rPr>
              <a:t>soggettivita</a:t>
            </a:r>
            <a:r>
              <a:rPr lang="it-IT" sz="1200" kern="1200" dirty="0">
                <a:solidFill>
                  <a:schemeClr val="tx1"/>
                </a:solidFill>
                <a:effectLst/>
                <a:latin typeface="+mn-lt"/>
                <a:ea typeface="+mn-ea"/>
                <a:cs typeface="+mn-cs"/>
              </a:rPr>
              <a:t>̀ che a volte si riscontrano nei revisori, ha spinto però il mondo della scienza a ricercare metodi di valutazione alternativi al </a:t>
            </a:r>
            <a:r>
              <a:rPr lang="it-IT" sz="1200" i="1" kern="1200" dirty="0" err="1">
                <a:solidFill>
                  <a:schemeClr val="tx1"/>
                </a:solidFill>
                <a:effectLst/>
                <a:latin typeface="+mn-lt"/>
                <a:ea typeface="+mn-ea"/>
                <a:cs typeface="+mn-cs"/>
              </a:rPr>
              <a:t>peer</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re­viewing</a:t>
            </a:r>
            <a:r>
              <a:rPr lang="it-IT" sz="1200" i="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 proprio in questo contesto che l'impiego di strumenti </a:t>
            </a:r>
            <a:r>
              <a:rPr lang="it-IT" sz="1200" kern="1200" dirty="0" err="1">
                <a:solidFill>
                  <a:schemeClr val="tx1"/>
                </a:solidFill>
                <a:effectLst/>
                <a:latin typeface="+mn-lt"/>
                <a:ea typeface="+mn-ea"/>
                <a:cs typeface="+mn-cs"/>
              </a:rPr>
              <a:t>bibliometrici</a:t>
            </a:r>
            <a:r>
              <a:rPr lang="it-IT" sz="1200" kern="1200" dirty="0">
                <a:solidFill>
                  <a:schemeClr val="tx1"/>
                </a:solidFill>
                <a:effectLst/>
                <a:latin typeface="+mn-lt"/>
                <a:ea typeface="+mn-ea"/>
                <a:cs typeface="+mn-cs"/>
              </a:rPr>
              <a:t> basati sull'analisi delle cita­zioni ha cominciato a ricevere grande attenzione della scienza. </a:t>
            </a:r>
          </a:p>
          <a:p>
            <a:endParaRPr lang="it-IT" sz="1200" kern="1200" dirty="0">
              <a:solidFill>
                <a:schemeClr val="tx1"/>
              </a:solidFill>
              <a:effectLst/>
              <a:latin typeface="+mn-lt"/>
              <a:ea typeface="+mn-ea"/>
              <a:cs typeface="+mn-cs"/>
            </a:endParaRPr>
          </a:p>
          <a:p>
            <a:r>
              <a:rPr lang="it-IT" sz="1200" i="0" kern="1200" dirty="0">
                <a:solidFill>
                  <a:schemeClr val="tx1"/>
                </a:solidFill>
                <a:effectLst/>
                <a:latin typeface="+mn-lt"/>
                <a:ea typeface="+mn-ea"/>
                <a:cs typeface="+mn-cs"/>
              </a:rPr>
              <a:t>Ri­spetto alla valutazione basata sul giudizio dei pari, quella condotta con indicatori </a:t>
            </a:r>
            <a:r>
              <a:rPr lang="it-IT" sz="1200" i="0" kern="1200" dirty="0" err="1">
                <a:solidFill>
                  <a:schemeClr val="tx1"/>
                </a:solidFill>
                <a:effectLst/>
                <a:latin typeface="+mn-lt"/>
                <a:ea typeface="+mn-ea"/>
                <a:cs typeface="+mn-cs"/>
              </a:rPr>
              <a:t>biblio­metrici</a:t>
            </a:r>
            <a:r>
              <a:rPr lang="it-IT" sz="1200" i="0" kern="1200" dirty="0">
                <a:solidFill>
                  <a:schemeClr val="tx1"/>
                </a:solidFill>
                <a:effectLst/>
                <a:latin typeface="+mn-lt"/>
                <a:ea typeface="+mn-ea"/>
                <a:cs typeface="+mn-cs"/>
              </a:rPr>
              <a:t> </a:t>
            </a:r>
            <a:r>
              <a:rPr lang="it-IT" sz="1200" b="1" i="1" kern="1200" dirty="0">
                <a:solidFill>
                  <a:schemeClr val="tx1"/>
                </a:solidFill>
                <a:effectLst/>
                <a:latin typeface="+mn-lt"/>
                <a:ea typeface="+mn-ea"/>
                <a:cs typeface="+mn-cs"/>
              </a:rPr>
              <a:t>è </a:t>
            </a:r>
            <a:r>
              <a:rPr lang="it-IT" sz="1200" b="1" i="1" kern="1200" dirty="0" err="1">
                <a:solidFill>
                  <a:schemeClr val="tx1"/>
                </a:solidFill>
                <a:effectLst/>
                <a:latin typeface="+mn-lt"/>
                <a:ea typeface="+mn-ea"/>
                <a:cs typeface="+mn-cs"/>
              </a:rPr>
              <a:t>piu</a:t>
            </a:r>
            <a:r>
              <a:rPr lang="it-IT" sz="1200" b="1" i="1" kern="1200" dirty="0">
                <a:solidFill>
                  <a:schemeClr val="tx1"/>
                </a:solidFill>
                <a:effectLst/>
                <a:latin typeface="+mn-lt"/>
                <a:ea typeface="+mn-ea"/>
                <a:cs typeface="+mn-cs"/>
              </a:rPr>
              <a:t>̀ veloce e meno costosa, i dati poi su cui poggia sono facilmente estraibili da­ gli indici di citazioni, gratuiti o a pagamento, disponibili online. </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16</a:t>
            </a:fld>
            <a:endParaRPr lang="it-IT"/>
          </a:p>
        </p:txBody>
      </p:sp>
    </p:spTree>
    <p:extLst>
      <p:ext uri="{BB962C8B-B14F-4D97-AF65-F5344CB8AC3E}">
        <p14:creationId xmlns:p14="http://schemas.microsoft.com/office/powerpoint/2010/main" val="247821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prima intuizione in merito al metodo </a:t>
            </a:r>
            <a:r>
              <a:rPr lang="it-IT" dirty="0" err="1"/>
              <a:t>bibliometrico</a:t>
            </a:r>
            <a:r>
              <a:rPr lang="it-IT" dirty="0"/>
              <a:t> da applicare per definire il peso/importanza di un prodotto di comunicazione la abbiamo nel 1955 da parte del bibliografo </a:t>
            </a:r>
            <a:r>
              <a:rPr lang="it-IT" dirty="0" err="1"/>
              <a:t>Garfield</a:t>
            </a:r>
            <a:r>
              <a:rPr lang="it-IT" dirty="0"/>
              <a:t>.</a:t>
            </a:r>
          </a:p>
          <a:p>
            <a:r>
              <a:rPr lang="it-IT" dirty="0"/>
              <a:t>E’ stato lui ad introdurre l’idea dell’utilizzo degli indici citazionali (uno dei diversi indici </a:t>
            </a:r>
            <a:r>
              <a:rPr lang="it-IT" dirty="0" err="1"/>
              <a:t>bibliometrici</a:t>
            </a:r>
            <a:r>
              <a:rPr lang="it-IT" dirty="0"/>
              <a:t>) come strumento di misura bibliografica di lavori scientifici</a:t>
            </a:r>
          </a:p>
        </p:txBody>
      </p:sp>
      <p:sp>
        <p:nvSpPr>
          <p:cNvPr id="4" name="Segnaposto numero diapositiva 3"/>
          <p:cNvSpPr>
            <a:spLocks noGrp="1"/>
          </p:cNvSpPr>
          <p:nvPr>
            <p:ph type="sldNum" sz="quarter" idx="5"/>
          </p:nvPr>
        </p:nvSpPr>
        <p:spPr/>
        <p:txBody>
          <a:bodyPr/>
          <a:lstStyle/>
          <a:p>
            <a:fld id="{4D7A1EC7-3A1A-0642-80B7-B2F2638EBD8B}" type="slidenum">
              <a:rPr lang="it-IT" smtClean="0"/>
              <a:t>17</a:t>
            </a:fld>
            <a:endParaRPr lang="it-IT"/>
          </a:p>
        </p:txBody>
      </p:sp>
    </p:spTree>
    <p:extLst>
      <p:ext uri="{BB962C8B-B14F-4D97-AF65-F5344CB8AC3E}">
        <p14:creationId xmlns:p14="http://schemas.microsoft.com/office/powerpoint/2010/main" val="358987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Dunque dati questi presupposti vediamo qual è l’iter valutativo a cui va incontro un prodotto della comunicazione scientifica.</a:t>
            </a:r>
          </a:p>
          <a:p>
            <a:endParaRPr lang="it-IT" dirty="0"/>
          </a:p>
          <a:p>
            <a:r>
              <a:rPr lang="it-IT" dirty="0"/>
              <a:t>Dopo la pubblicazione è di fondamentale </a:t>
            </a:r>
            <a:r>
              <a:rPr lang="it-IT" dirty="0" err="1"/>
              <a:t>impo</a:t>
            </a:r>
            <a:r>
              <a:rPr lang="it-IT" dirty="0"/>
              <a:t> sia per l’autore che per l’ente di </a:t>
            </a:r>
            <a:r>
              <a:rPr lang="it-IT" dirty="0" err="1"/>
              <a:t>appartenemza</a:t>
            </a:r>
            <a:r>
              <a:rPr lang="it-IT" dirty="0"/>
              <a:t> rilevare quanto e in che modo i prodotti finali della ricerca siano considerati dalla comunità </a:t>
            </a:r>
            <a:r>
              <a:rPr lang="it-IT" b="0" dirty="0"/>
              <a:t>scientifica. La valutazione dell’impatto della ricerca segue quindi un duplice approccio:</a:t>
            </a:r>
          </a:p>
          <a:p>
            <a:r>
              <a:rPr lang="it-IT" b="0" dirty="0"/>
              <a:t>Qualitativa e Quantitativa</a:t>
            </a:r>
          </a:p>
        </p:txBody>
      </p:sp>
      <p:sp>
        <p:nvSpPr>
          <p:cNvPr id="4" name="Segnaposto numero diapositiva 3"/>
          <p:cNvSpPr>
            <a:spLocks noGrp="1"/>
          </p:cNvSpPr>
          <p:nvPr>
            <p:ph type="sldNum" sz="quarter" idx="5"/>
          </p:nvPr>
        </p:nvSpPr>
        <p:spPr/>
        <p:txBody>
          <a:bodyPr/>
          <a:lstStyle/>
          <a:p>
            <a:fld id="{4D7A1EC7-3A1A-0642-80B7-B2F2638EBD8B}" type="slidenum">
              <a:rPr lang="it-IT" smtClean="0"/>
              <a:t>19</a:t>
            </a:fld>
            <a:endParaRPr lang="it-IT"/>
          </a:p>
        </p:txBody>
      </p:sp>
    </p:spTree>
    <p:extLst>
      <p:ext uri="{BB962C8B-B14F-4D97-AF65-F5344CB8AC3E}">
        <p14:creationId xmlns:p14="http://schemas.microsoft.com/office/powerpoint/2010/main" val="325210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ts val="1800"/>
              </a:lnSpc>
              <a:spcAft>
                <a:spcPts val="900"/>
              </a:spcAft>
            </a:pPr>
            <a:r>
              <a:rPr lang="it-IT" sz="1200"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rPr>
              <a:t>Possono essere </a:t>
            </a:r>
            <a:r>
              <a:rPr lang="it-IT" sz="1200" b="1"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rPr>
              <a:t>applicati …</a:t>
            </a:r>
          </a:p>
          <a:p>
            <a:pPr>
              <a:lnSpc>
                <a:spcPts val="1800"/>
              </a:lnSpc>
              <a:spcAft>
                <a:spcPts val="900"/>
              </a:spcAft>
            </a:pPr>
            <a:endParaRPr lang="it-IT" sz="1200" b="1"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800"/>
              </a:lnSpc>
              <a:spcBef>
                <a:spcPts val="0"/>
              </a:spcBef>
              <a:spcAft>
                <a:spcPts val="900"/>
              </a:spcAft>
              <a:buClrTx/>
              <a:buSzTx/>
              <a:buFontTx/>
              <a:buNone/>
              <a:tabLst/>
              <a:defRPr/>
            </a:pPr>
            <a:r>
              <a:rPr lang="it-IT" sz="1200" kern="1200" dirty="0">
                <a:solidFill>
                  <a:schemeClr val="tx1"/>
                </a:solidFill>
                <a:effectLst/>
                <a:latin typeface="+mn-lt"/>
                <a:ea typeface="+mn-ea"/>
                <a:cs typeface="+mn-cs"/>
              </a:rPr>
              <a:t>Gli indicatori citazionali sono moltissimi e in costante incremento. Alcuni di questi sono coperti da copyright e possono essere forniti solo da particolari editori (IF) , altri invece sono di libera circolazione e possono essere forniti da qualsiasi editore o software in grado di gestire ed elaborare i dati necessari per la loro estrazione (H-</a:t>
            </a:r>
            <a:r>
              <a:rPr lang="it-IT" sz="1200" kern="1200" dirty="0" err="1">
                <a:solidFill>
                  <a:schemeClr val="tx1"/>
                </a:solidFill>
                <a:effectLst/>
                <a:latin typeface="+mn-lt"/>
                <a:ea typeface="+mn-ea"/>
                <a:cs typeface="+mn-cs"/>
              </a:rPr>
              <a:t>index</a:t>
            </a:r>
            <a:r>
              <a:rPr lang="it-IT" sz="1200" kern="1200" dirty="0">
                <a:solidFill>
                  <a:schemeClr val="tx1"/>
                </a:solidFill>
                <a:effectLst/>
                <a:latin typeface="+mn-lt"/>
                <a:ea typeface="+mn-ea"/>
                <a:cs typeface="+mn-cs"/>
              </a:rPr>
              <a:t>).</a:t>
            </a:r>
          </a:p>
          <a:p>
            <a:pPr marL="0" marR="0" lvl="0" indent="0" algn="l" defTabSz="914400" rtl="0" eaLnBrk="1" fontAlgn="auto" latinLnBrk="0" hangingPunct="1">
              <a:lnSpc>
                <a:spcPts val="1800"/>
              </a:lnSpc>
              <a:spcBef>
                <a:spcPts val="0"/>
              </a:spcBef>
              <a:spcAft>
                <a:spcPts val="900"/>
              </a:spcAft>
              <a:buClrTx/>
              <a:buSzTx/>
              <a:buFontTx/>
              <a:buNone/>
              <a:tabLst/>
              <a:defRPr/>
            </a:pPr>
            <a:r>
              <a:rPr lang="it-IT" sz="1200" kern="1200" dirty="0">
                <a:solidFill>
                  <a:schemeClr val="tx1"/>
                </a:solidFill>
                <a:effectLst/>
                <a:latin typeface="+mn-lt"/>
                <a:ea typeface="+mn-ea"/>
                <a:cs typeface="+mn-cs"/>
              </a:rPr>
              <a:t>Approfondiremo solo indicatori più noti.</a:t>
            </a:r>
          </a:p>
          <a:p>
            <a:pPr>
              <a:lnSpc>
                <a:spcPts val="1800"/>
              </a:lnSpc>
              <a:spcAft>
                <a:spcPts val="900"/>
              </a:spcAft>
            </a:pPr>
            <a:endParaRPr lang="it-IT" sz="1200" b="1"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endParaRPr>
          </a:p>
          <a:p>
            <a:pPr>
              <a:lnSpc>
                <a:spcPts val="1800"/>
              </a:lnSpc>
              <a:spcAft>
                <a:spcPts val="900"/>
              </a:spcAft>
            </a:pPr>
            <a:endParaRPr lang="it-IT" sz="1200" b="1"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20</a:t>
            </a:fld>
            <a:endParaRPr lang="it-IT"/>
          </a:p>
        </p:txBody>
      </p:sp>
    </p:spTree>
    <p:extLst>
      <p:ext uri="{BB962C8B-B14F-4D97-AF65-F5344CB8AC3E}">
        <p14:creationId xmlns:p14="http://schemas.microsoft.com/office/powerpoint/2010/main" val="58495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23</a:t>
            </a:fld>
            <a:endParaRPr lang="it-IT"/>
          </a:p>
        </p:txBody>
      </p:sp>
    </p:spTree>
    <p:extLst>
      <p:ext uri="{BB962C8B-B14F-4D97-AF65-F5344CB8AC3E}">
        <p14:creationId xmlns:p14="http://schemas.microsoft.com/office/powerpoint/2010/main" val="160975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25</a:t>
            </a:fld>
            <a:endParaRPr lang="it-IT"/>
          </a:p>
        </p:txBody>
      </p:sp>
    </p:spTree>
    <p:extLst>
      <p:ext uri="{BB962C8B-B14F-4D97-AF65-F5344CB8AC3E}">
        <p14:creationId xmlns:p14="http://schemas.microsoft.com/office/powerpoint/2010/main" val="135551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è il più noto degli indici citazionali. È in pratica una media fra il numero di citazioni dei lavori pubblicati in una certa rivista e il numero totale di lavori pubblicati dalla stessa rivista nei due anni precedenti. Benché venga impropriamente utilizzato in alcuni casi come indice di valutazione della produzione di un singolo autore, è nato e dovrebbe essere usato esclusivamente per valutare il valore di impatto di una pubblicazione periodica (vale a dire il valore citazionale medio di ogni articolo pubblicato su quella rivista). È inoltre un indice coperto da copyright, e può essere fornito e consultato solo tramite i prodotti dell’editore </a:t>
            </a:r>
            <a:r>
              <a:rPr lang="it-IT" sz="1200" kern="1200" dirty="0" err="1">
                <a:solidFill>
                  <a:schemeClr val="tx1"/>
                </a:solidFill>
                <a:effectLst/>
                <a:latin typeface="+mn-lt"/>
                <a:ea typeface="+mn-ea"/>
                <a:cs typeface="+mn-cs"/>
              </a:rPr>
              <a:t>Tomson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Roita</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r</a:t>
            </a:r>
            <a:r>
              <a:rPr lang="it-IT" sz="1200" kern="1200" dirty="0">
                <a:solidFill>
                  <a:schemeClr val="tx1"/>
                </a:solidFill>
                <a:effectLst/>
                <a:latin typeface="+mn-lt"/>
                <a:ea typeface="+mn-ea"/>
                <a:cs typeface="+mn-cs"/>
              </a:rPr>
              <a:t>), e in particolare il database </a:t>
            </a:r>
            <a:r>
              <a:rPr lang="it-IT" sz="1200" i="1" kern="1200" dirty="0">
                <a:solidFill>
                  <a:schemeClr val="tx1"/>
                </a:solidFill>
                <a:effectLst/>
                <a:latin typeface="+mn-lt"/>
                <a:ea typeface="+mn-ea"/>
                <a:cs typeface="+mn-cs"/>
                <a:hlinkClick r:id="rId3" tooltip="JCR"/>
              </a:rPr>
              <a:t>Journal Citations Reports</a:t>
            </a:r>
            <a:r>
              <a:rPr lang="it-IT" sz="1200" kern="1200" dirty="0">
                <a:solidFill>
                  <a:schemeClr val="tx1"/>
                </a:solidFill>
                <a:effectLst/>
                <a:latin typeface="+mn-lt"/>
                <a:ea typeface="+mn-ea"/>
                <a:cs typeface="+mn-cs"/>
              </a:rPr>
              <a:t>.</a:t>
            </a:r>
          </a:p>
          <a:p>
            <a:endParaRPr lang="it-IT" dirty="0"/>
          </a:p>
          <a:p>
            <a:pPr>
              <a:lnSpc>
                <a:spcPts val="1800"/>
              </a:lnSpc>
              <a:spcAft>
                <a:spcPts val="900"/>
              </a:spcAft>
            </a:pPr>
            <a:r>
              <a:rPr lang="it-IT" sz="1200" b="1" u="sng" dirty="0">
                <a:solidFill>
                  <a:srgbClr val="000000"/>
                </a:solidFill>
                <a:effectLst/>
                <a:latin typeface="Lucida Grande" panose="020B0600040502020204" pitchFamily="34" charset="0"/>
                <a:ea typeface="Calibri" panose="020F0502020204030204" pitchFamily="34" charset="0"/>
                <a:cs typeface="Times New Roman" panose="02020603050405020304" pitchFamily="18" charset="0"/>
              </a:rPr>
              <a:t>Condividi schermo</a:t>
            </a:r>
          </a:p>
          <a:p>
            <a:pPr>
              <a:lnSpc>
                <a:spcPts val="1800"/>
              </a:lnSpc>
              <a:spcAft>
                <a:spcPts val="9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Vai su: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https</a:t>
            </a:r>
            <a:r>
              <a:rPr lang="it-IT" sz="1200" dirty="0">
                <a:effectLst/>
                <a:latin typeface="Calibri" panose="020F0502020204030204" pitchFamily="34" charset="0"/>
                <a:ea typeface="Calibri" panose="020F0502020204030204" pitchFamily="34" charset="0"/>
                <a:cs typeface="Times New Roman" panose="02020603050405020304" pitchFamily="18" charset="0"/>
              </a:rPr>
              <a:t>://</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jcr.clarivate.com</a:t>
            </a:r>
            <a:r>
              <a:rPr lang="it-IT"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ts val="1800"/>
              </a:lnSpc>
              <a:spcAft>
                <a:spcPts val="9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Clicca su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Browse</a:t>
            </a:r>
            <a:r>
              <a:rPr lang="it-IT" sz="1200" dirty="0">
                <a:effectLst/>
                <a:latin typeface="Calibri" panose="020F0502020204030204" pitchFamily="34" charset="0"/>
                <a:ea typeface="Calibri" panose="020F0502020204030204" pitchFamily="34" charset="0"/>
                <a:cs typeface="Times New Roman" panose="02020603050405020304" pitchFamily="18" charset="0"/>
              </a:rPr>
              <a:t> by journal»</a:t>
            </a:r>
          </a:p>
          <a:p>
            <a:pPr>
              <a:lnSpc>
                <a:spcPts val="1800"/>
              </a:lnSpc>
              <a:spcAft>
                <a:spcPts val="9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Sulle finestre di lato a sinistra clicca su «Select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journals</a:t>
            </a:r>
            <a:r>
              <a:rPr lang="it-IT" sz="1200" dirty="0">
                <a:effectLst/>
                <a:latin typeface="Calibri" panose="020F0502020204030204" pitchFamily="34" charset="0"/>
                <a:ea typeface="Calibri" panose="020F0502020204030204" pitchFamily="34" charset="0"/>
                <a:cs typeface="Times New Roman" panose="02020603050405020304" pitchFamily="18" charset="0"/>
              </a:rPr>
              <a:t>» (es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genes</a:t>
            </a:r>
            <a:r>
              <a:rPr lang="it-IT" sz="1200" dirty="0">
                <a:effectLst/>
                <a:latin typeface="Calibri" panose="020F0502020204030204" pitchFamily="34" charset="0"/>
                <a:ea typeface="Calibri" panose="020F0502020204030204" pitchFamily="34" charset="0"/>
                <a:cs typeface="Times New Roman" panose="02020603050405020304" pitchFamily="18" charset="0"/>
              </a:rPr>
              <a:t> and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it-IT" sz="1200" dirty="0">
                <a:effectLst/>
                <a:latin typeface="Calibri" panose="020F0502020204030204" pitchFamily="34" charset="0"/>
                <a:ea typeface="Calibri" panose="020F0502020204030204" pitchFamily="34" charset="0"/>
                <a:cs typeface="Times New Roman" panose="02020603050405020304" pitchFamily="18" charset="0"/>
              </a:rPr>
              <a:t>). Vai sotto e clicca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submit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9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Se clicchi ci sono tutte le info dettagliate del giornale</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27</a:t>
            </a:fld>
            <a:endParaRPr lang="it-IT"/>
          </a:p>
        </p:txBody>
      </p:sp>
    </p:spTree>
    <p:extLst>
      <p:ext uri="{BB962C8B-B14F-4D97-AF65-F5344CB8AC3E}">
        <p14:creationId xmlns:p14="http://schemas.microsoft.com/office/powerpoint/2010/main" val="277885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Quindi…cosa ci racconta questa immagine?</a:t>
            </a:r>
          </a:p>
          <a:p>
            <a:r>
              <a:rPr lang="it-IT" sz="1200" kern="1200" dirty="0">
                <a:solidFill>
                  <a:schemeClr val="tx1"/>
                </a:solidFill>
                <a:effectLst/>
                <a:latin typeface="+mn-lt"/>
                <a:ea typeface="+mn-ea"/>
                <a:cs typeface="+mn-cs"/>
              </a:rPr>
              <a:t>(la richiesta avanzata è misurata, giusta?)</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Ecco io vi parlerò di tutti quegli strumenti che la </a:t>
            </a:r>
            <a:r>
              <a:rPr lang="it-IT" sz="1200" kern="1200" dirty="0" err="1">
                <a:solidFill>
                  <a:schemeClr val="tx1"/>
                </a:solidFill>
                <a:effectLst/>
                <a:latin typeface="+mn-lt"/>
                <a:ea typeface="+mn-ea"/>
                <a:cs typeface="+mn-cs"/>
              </a:rPr>
              <a:t>bibliometria</a:t>
            </a:r>
            <a:r>
              <a:rPr lang="it-IT" sz="1200" kern="1200" dirty="0">
                <a:solidFill>
                  <a:schemeClr val="tx1"/>
                </a:solidFill>
                <a:effectLst/>
                <a:latin typeface="+mn-lt"/>
                <a:ea typeface="+mn-ea"/>
                <a:cs typeface="+mn-cs"/>
              </a:rPr>
              <a:t> applicata alla produzione  scientifica e quindi la </a:t>
            </a:r>
            <a:r>
              <a:rPr lang="it-IT" sz="1200" kern="1200" dirty="0" err="1">
                <a:solidFill>
                  <a:schemeClr val="tx1"/>
                </a:solidFill>
                <a:effectLst/>
                <a:latin typeface="+mn-lt"/>
                <a:ea typeface="+mn-ea"/>
                <a:cs typeface="+mn-cs"/>
              </a:rPr>
              <a:t>scientometria</a:t>
            </a:r>
            <a:r>
              <a:rPr lang="it-IT" sz="1200" kern="1200" dirty="0">
                <a:solidFill>
                  <a:schemeClr val="tx1"/>
                </a:solidFill>
                <a:effectLst/>
                <a:latin typeface="+mn-lt"/>
                <a:ea typeface="+mn-ea"/>
                <a:cs typeface="+mn-cs"/>
              </a:rPr>
              <a:t> ha messo in atto e sta elaborando per migliorare la valutazione della ricerca proprio in ragione della necessità si di produrre un giudizio giusto ed imparziale ma che tenga conto della molteplicità della comunità scientifica. E per questo di strada ce n’è da fare…</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Questo ragazzi è importante non solo perché sarete voi stessi (e le vostre ricerche) oggetto di valutazione ma anche perché potreste trovarvi anche voi nella posizione di valutare.</a:t>
            </a:r>
          </a:p>
          <a:p>
            <a:endParaRPr lang="it-IT" dirty="0">
              <a:solidFill>
                <a:srgbClr val="000000"/>
              </a:solidFill>
              <a:latin typeface="Roboto"/>
            </a:endParaRPr>
          </a:p>
          <a:p>
            <a:endParaRPr lang="it-IT" dirty="0">
              <a:solidFill>
                <a:srgbClr val="000000"/>
              </a:solidFill>
              <a:latin typeface="Roboto"/>
            </a:endParaRPr>
          </a:p>
          <a:p>
            <a:r>
              <a:rPr lang="it-IT" dirty="0">
                <a:solidFill>
                  <a:srgbClr val="000000"/>
                </a:solidFill>
                <a:latin typeface="Roboto"/>
              </a:rPr>
              <a:t>--------------------------------------------------------------------------------------------------------------------</a:t>
            </a:r>
          </a:p>
          <a:p>
            <a:r>
              <a:rPr lang="it-IT" sz="800" i="1" dirty="0">
                <a:solidFill>
                  <a:srgbClr val="000000"/>
                </a:solidFill>
                <a:latin typeface="Roboto"/>
              </a:rPr>
              <a:t>In </a:t>
            </a:r>
            <a:r>
              <a:rPr lang="it-IT" sz="800" i="1" dirty="0" err="1">
                <a:solidFill>
                  <a:srgbClr val="000000"/>
                </a:solidFill>
                <a:latin typeface="Roboto"/>
              </a:rPr>
              <a:t>order</a:t>
            </a:r>
            <a:r>
              <a:rPr lang="it-IT" sz="800" i="1" dirty="0">
                <a:solidFill>
                  <a:srgbClr val="000000"/>
                </a:solidFill>
                <a:latin typeface="Roboto"/>
              </a:rPr>
              <a:t> to fund the </a:t>
            </a:r>
            <a:r>
              <a:rPr lang="it-IT" sz="800" i="1" dirty="0" err="1">
                <a:solidFill>
                  <a:srgbClr val="000000"/>
                </a:solidFill>
                <a:latin typeface="Roboto"/>
              </a:rPr>
              <a:t>most</a:t>
            </a:r>
            <a:r>
              <a:rPr lang="it-IT" sz="800" i="1" dirty="0">
                <a:solidFill>
                  <a:srgbClr val="000000"/>
                </a:solidFill>
                <a:latin typeface="Roboto"/>
              </a:rPr>
              <a:t> </a:t>
            </a:r>
            <a:r>
              <a:rPr lang="it-IT" sz="800" i="1" dirty="0" err="1">
                <a:solidFill>
                  <a:srgbClr val="000000"/>
                </a:solidFill>
                <a:latin typeface="Roboto"/>
              </a:rPr>
              <a:t>excellent</a:t>
            </a:r>
            <a:r>
              <a:rPr lang="it-IT" sz="800" i="1" dirty="0">
                <a:solidFill>
                  <a:srgbClr val="000000"/>
                </a:solidFill>
                <a:latin typeface="Roboto"/>
              </a:rPr>
              <a:t> </a:t>
            </a:r>
            <a:r>
              <a:rPr lang="it-IT" sz="800" i="1" dirty="0" err="1">
                <a:solidFill>
                  <a:srgbClr val="000000"/>
                </a:solidFill>
                <a:latin typeface="Roboto"/>
              </a:rPr>
              <a:t>research</a:t>
            </a:r>
            <a:r>
              <a:rPr lang="it-IT" sz="800" i="1" dirty="0">
                <a:solidFill>
                  <a:srgbClr val="000000"/>
                </a:solidFill>
                <a:latin typeface="Roboto"/>
              </a:rPr>
              <a:t> of </a:t>
            </a:r>
            <a:r>
              <a:rPr lang="it-IT" sz="800" i="1" dirty="0" err="1">
                <a:solidFill>
                  <a:srgbClr val="000000"/>
                </a:solidFill>
                <a:latin typeface="Roboto"/>
              </a:rPr>
              <a:t>today</a:t>
            </a:r>
            <a:r>
              <a:rPr lang="it-IT" sz="800" i="1" dirty="0">
                <a:solidFill>
                  <a:srgbClr val="000000"/>
                </a:solidFill>
                <a:latin typeface="Roboto"/>
              </a:rPr>
              <a:t> and </a:t>
            </a:r>
            <a:r>
              <a:rPr lang="it-IT" sz="800" i="1" dirty="0" err="1">
                <a:solidFill>
                  <a:srgbClr val="000000"/>
                </a:solidFill>
                <a:latin typeface="Roboto"/>
              </a:rPr>
              <a:t>tomorrow</a:t>
            </a:r>
            <a:r>
              <a:rPr lang="it-IT" sz="800" i="1" dirty="0">
                <a:solidFill>
                  <a:srgbClr val="000000"/>
                </a:solidFill>
                <a:latin typeface="Roboto"/>
              </a:rPr>
              <a:t>, </a:t>
            </a:r>
            <a:r>
              <a:rPr lang="it-IT" sz="800" i="1" dirty="0" err="1">
                <a:solidFill>
                  <a:srgbClr val="000000"/>
                </a:solidFill>
                <a:latin typeface="Roboto"/>
              </a:rPr>
              <a:t>research</a:t>
            </a:r>
            <a:r>
              <a:rPr lang="it-IT" sz="800" i="1" dirty="0">
                <a:solidFill>
                  <a:srgbClr val="000000"/>
                </a:solidFill>
                <a:latin typeface="Roboto"/>
              </a:rPr>
              <a:t> </a:t>
            </a:r>
            <a:r>
              <a:rPr lang="it-IT" sz="800" i="1" dirty="0" err="1">
                <a:solidFill>
                  <a:srgbClr val="000000"/>
                </a:solidFill>
                <a:latin typeface="Roboto"/>
              </a:rPr>
              <a:t>needs</a:t>
            </a:r>
            <a:r>
              <a:rPr lang="it-IT" sz="800" i="1" dirty="0">
                <a:solidFill>
                  <a:srgbClr val="000000"/>
                </a:solidFill>
                <a:latin typeface="Roboto"/>
              </a:rPr>
              <a:t> to be </a:t>
            </a:r>
            <a:r>
              <a:rPr lang="it-IT" sz="800" i="1" dirty="0" err="1">
                <a:solidFill>
                  <a:srgbClr val="000000"/>
                </a:solidFill>
                <a:latin typeface="Roboto"/>
              </a:rPr>
              <a:t>evaluated</a:t>
            </a:r>
            <a:r>
              <a:rPr lang="it-IT" sz="800" i="1" dirty="0">
                <a:solidFill>
                  <a:srgbClr val="000000"/>
                </a:solidFill>
                <a:latin typeface="Roboto"/>
              </a:rPr>
              <a:t> on the </a:t>
            </a:r>
            <a:r>
              <a:rPr lang="it-IT" sz="800" i="1" dirty="0" err="1">
                <a:solidFill>
                  <a:srgbClr val="000000"/>
                </a:solidFill>
                <a:latin typeface="Roboto"/>
              </a:rPr>
              <a:t>basis</a:t>
            </a:r>
            <a:r>
              <a:rPr lang="it-IT" sz="800" i="1" dirty="0">
                <a:solidFill>
                  <a:srgbClr val="000000"/>
                </a:solidFill>
                <a:latin typeface="Roboto"/>
              </a:rPr>
              <a:t> of a </a:t>
            </a:r>
            <a:r>
              <a:rPr lang="it-IT" sz="800" i="1" dirty="0" err="1">
                <a:solidFill>
                  <a:srgbClr val="000000"/>
                </a:solidFill>
                <a:latin typeface="Roboto"/>
              </a:rPr>
              <a:t>process</a:t>
            </a:r>
            <a:r>
              <a:rPr lang="it-IT" sz="800" i="1" dirty="0">
                <a:solidFill>
                  <a:srgbClr val="000000"/>
                </a:solidFill>
                <a:latin typeface="Roboto"/>
              </a:rPr>
              <a:t> </a:t>
            </a:r>
            <a:r>
              <a:rPr lang="it-IT" sz="800" i="1" dirty="0" err="1">
                <a:solidFill>
                  <a:srgbClr val="000000"/>
                </a:solidFill>
                <a:latin typeface="Roboto"/>
              </a:rPr>
              <a:t>that</a:t>
            </a:r>
            <a:r>
              <a:rPr lang="it-IT" sz="800" i="1" dirty="0">
                <a:solidFill>
                  <a:srgbClr val="000000"/>
                </a:solidFill>
                <a:latin typeface="Roboto"/>
              </a:rPr>
              <a:t> </a:t>
            </a:r>
            <a:r>
              <a:rPr lang="it-IT" sz="800" i="1" dirty="0" err="1">
                <a:solidFill>
                  <a:srgbClr val="000000"/>
                </a:solidFill>
                <a:latin typeface="Roboto"/>
              </a:rPr>
              <a:t>is</a:t>
            </a:r>
            <a:r>
              <a:rPr lang="it-IT" sz="800" i="1" dirty="0">
                <a:solidFill>
                  <a:srgbClr val="000000"/>
                </a:solidFill>
                <a:latin typeface="Roboto"/>
              </a:rPr>
              <a:t> fair, </a:t>
            </a:r>
            <a:r>
              <a:rPr lang="it-IT" sz="800" i="1" dirty="0" err="1">
                <a:solidFill>
                  <a:srgbClr val="000000"/>
                </a:solidFill>
                <a:latin typeface="Roboto"/>
              </a:rPr>
              <a:t>impartial</a:t>
            </a:r>
            <a:r>
              <a:rPr lang="it-IT" sz="800" i="1" dirty="0">
                <a:solidFill>
                  <a:srgbClr val="000000"/>
                </a:solidFill>
                <a:latin typeface="Roboto"/>
              </a:rPr>
              <a:t> and </a:t>
            </a:r>
            <a:r>
              <a:rPr lang="it-IT" sz="800" i="1" dirty="0" err="1">
                <a:solidFill>
                  <a:srgbClr val="000000"/>
                </a:solidFill>
                <a:latin typeface="Roboto"/>
              </a:rPr>
              <a:t>conducted</a:t>
            </a:r>
            <a:r>
              <a:rPr lang="it-IT" sz="800" i="1" dirty="0">
                <a:solidFill>
                  <a:srgbClr val="000000"/>
                </a:solidFill>
                <a:latin typeface="Roboto"/>
              </a:rPr>
              <a:t> in a </a:t>
            </a:r>
            <a:r>
              <a:rPr lang="it-IT" sz="800" i="1" dirty="0" err="1">
                <a:solidFill>
                  <a:srgbClr val="000000"/>
                </a:solidFill>
                <a:latin typeface="Roboto"/>
              </a:rPr>
              <a:t>manner</a:t>
            </a:r>
            <a:r>
              <a:rPr lang="it-IT" sz="800" i="1" dirty="0">
                <a:solidFill>
                  <a:srgbClr val="000000"/>
                </a:solidFill>
                <a:latin typeface="Roboto"/>
              </a:rPr>
              <a:t> free of </a:t>
            </a:r>
            <a:r>
              <a:rPr lang="it-IT" sz="800" i="1" dirty="0" err="1">
                <a:solidFill>
                  <a:srgbClr val="000000"/>
                </a:solidFill>
                <a:latin typeface="Roboto"/>
              </a:rPr>
              <a:t>bias</a:t>
            </a:r>
            <a:r>
              <a:rPr lang="it-IT" sz="800" i="1" dirty="0">
                <a:solidFill>
                  <a:srgbClr val="000000"/>
                </a:solidFill>
                <a:latin typeface="Roboto"/>
              </a:rPr>
              <a:t>.</a:t>
            </a:r>
          </a:p>
          <a:p>
            <a:endParaRPr lang="it-IT" sz="800" i="1" dirty="0">
              <a:solidFill>
                <a:srgbClr val="000000"/>
              </a:solidFill>
              <a:latin typeface="Roboto"/>
            </a:endParaRPr>
          </a:p>
          <a:p>
            <a:r>
              <a:rPr lang="it-IT" sz="800" i="1" dirty="0"/>
              <a:t>The </a:t>
            </a:r>
            <a:r>
              <a:rPr lang="it-IT" sz="800" i="1" dirty="0" err="1"/>
              <a:t>diversity</a:t>
            </a:r>
            <a:r>
              <a:rPr lang="it-IT" sz="800" i="1" dirty="0"/>
              <a:t> of the </a:t>
            </a:r>
            <a:r>
              <a:rPr lang="it-IT" sz="800" i="1" dirty="0" err="1"/>
              <a:t>research</a:t>
            </a:r>
            <a:r>
              <a:rPr lang="it-IT" sz="800" i="1" dirty="0"/>
              <a:t> community </a:t>
            </a:r>
            <a:r>
              <a:rPr lang="it-IT" sz="800" i="1" dirty="0" err="1"/>
              <a:t>should</a:t>
            </a:r>
            <a:r>
              <a:rPr lang="it-IT" sz="800" i="1" dirty="0"/>
              <a:t> be </a:t>
            </a:r>
            <a:r>
              <a:rPr lang="it-IT" sz="800" i="1" dirty="0" err="1"/>
              <a:t>considered</a:t>
            </a:r>
            <a:endParaRPr lang="it-IT" sz="800" i="1" dirty="0"/>
          </a:p>
          <a:p>
            <a:endParaRPr lang="it-IT" sz="800" i="1" dirty="0"/>
          </a:p>
          <a:p>
            <a:r>
              <a:rPr lang="it-IT" sz="800" i="1" dirty="0"/>
              <a:t>The goal </a:t>
            </a:r>
            <a:r>
              <a:rPr lang="it-IT" sz="800" i="1" dirty="0" err="1"/>
              <a:t>should</a:t>
            </a:r>
            <a:r>
              <a:rPr lang="it-IT" sz="800" i="1" dirty="0"/>
              <a:t> be to </a:t>
            </a:r>
            <a:r>
              <a:rPr lang="it-IT" sz="800" i="1" dirty="0" err="1"/>
              <a:t>ensure</a:t>
            </a:r>
            <a:r>
              <a:rPr lang="it-IT" sz="800" i="1" dirty="0"/>
              <a:t> </a:t>
            </a:r>
            <a:r>
              <a:rPr lang="it-IT" sz="800" i="1" dirty="0" err="1"/>
              <a:t>availability</a:t>
            </a:r>
            <a:r>
              <a:rPr lang="it-IT" sz="800" i="1" dirty="0"/>
              <a:t> of diverse </a:t>
            </a:r>
            <a:r>
              <a:rPr lang="it-IT" sz="800" i="1" dirty="0" err="1"/>
              <a:t>viewpoints</a:t>
            </a:r>
            <a:r>
              <a:rPr lang="it-IT" sz="800" i="1" dirty="0"/>
              <a:t>, </a:t>
            </a:r>
            <a:r>
              <a:rPr lang="it-IT" sz="800" i="1" dirty="0" err="1"/>
              <a:t>scientific</a:t>
            </a:r>
            <a:r>
              <a:rPr lang="it-IT" sz="800" i="1" dirty="0"/>
              <a:t> </a:t>
            </a:r>
            <a:r>
              <a:rPr lang="it-IT" sz="800" i="1" dirty="0" err="1"/>
              <a:t>perspectives</a:t>
            </a:r>
            <a:r>
              <a:rPr lang="it-IT" sz="800" i="1" dirty="0"/>
              <a:t> and </a:t>
            </a:r>
            <a:r>
              <a:rPr lang="it-IT" sz="800" i="1" dirty="0" err="1"/>
              <a:t>scholarly</a:t>
            </a:r>
            <a:r>
              <a:rPr lang="it-IT" sz="800" i="1" dirty="0"/>
              <a:t> </a:t>
            </a:r>
            <a:r>
              <a:rPr lang="it-IT" sz="800" i="1" dirty="0" err="1"/>
              <a:t>thinking</a:t>
            </a:r>
            <a:r>
              <a:rPr lang="it-IT" sz="800" i="1" dirty="0"/>
              <a:t>.</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5</a:t>
            </a:fld>
            <a:endParaRPr lang="it-IT"/>
          </a:p>
        </p:txBody>
      </p:sp>
    </p:spTree>
    <p:extLst>
      <p:ext uri="{BB962C8B-B14F-4D97-AF65-F5344CB8AC3E}">
        <p14:creationId xmlns:p14="http://schemas.microsoft.com/office/powerpoint/2010/main" val="59653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u="sng" kern="1200" dirty="0">
                <a:solidFill>
                  <a:schemeClr val="tx1"/>
                </a:solidFill>
                <a:effectLst/>
                <a:latin typeface="+mn-lt"/>
                <a:ea typeface="+mn-ea"/>
                <a:cs typeface="+mn-cs"/>
              </a:rPr>
              <a:t>Prima del Recupero H-</a:t>
            </a:r>
            <a:r>
              <a:rPr lang="it-IT" sz="1200" u="sng" kern="1200" dirty="0" err="1">
                <a:solidFill>
                  <a:schemeClr val="tx1"/>
                </a:solidFill>
                <a:effectLst/>
                <a:latin typeface="+mn-lt"/>
                <a:ea typeface="+mn-ea"/>
                <a:cs typeface="+mn-cs"/>
              </a:rPr>
              <a:t>index</a:t>
            </a:r>
            <a:r>
              <a:rPr lang="it-IT" sz="1200" u="sng" kern="1200" dirty="0">
                <a:solidFill>
                  <a:schemeClr val="tx1"/>
                </a:solidFill>
                <a:effectLst/>
                <a:latin typeface="+mn-lt"/>
                <a:ea typeface="+mn-ea"/>
                <a:cs typeface="+mn-cs"/>
              </a:rPr>
              <a:t> dire:</a:t>
            </a:r>
          </a:p>
          <a:p>
            <a:r>
              <a:rPr lang="it-IT" sz="1200" kern="1200" dirty="0">
                <a:solidFill>
                  <a:schemeClr val="tx1"/>
                </a:solidFill>
                <a:effectLst/>
                <a:latin typeface="+mn-lt"/>
                <a:ea typeface="+mn-ea"/>
                <a:cs typeface="+mn-cs"/>
              </a:rPr>
              <a:t>Esso assume grande rilevanza poiché verifica la reale influenza di uno scienziato sulla comunità, prescindendo da singoli articoli di grande successo, o anche dai lavori di autori che pur avendo pubblicato molto, hanno prodotto solo articoli di scarso interesse, come invece avviene usando l’IF</a:t>
            </a:r>
            <a:r>
              <a:rPr lang="it-IT" dirty="0">
                <a:effectLst/>
              </a:rPr>
              <a:t> </a:t>
            </a:r>
          </a:p>
          <a:p>
            <a:r>
              <a:rPr lang="it-IT" sz="1200" kern="1200" dirty="0">
                <a:solidFill>
                  <a:schemeClr val="tx1"/>
                </a:solidFill>
                <a:effectLst/>
                <a:latin typeface="+mn-lt"/>
                <a:ea typeface="+mn-ea"/>
                <a:cs typeface="+mn-cs"/>
              </a:rPr>
              <a:t>Sono facilmente reperibili in rete e sono accessibili a chiunque, oltre a </a:t>
            </a:r>
            <a:r>
              <a:rPr lang="it-IT" sz="1200" kern="1200" dirty="0" err="1">
                <a:solidFill>
                  <a:schemeClr val="tx1"/>
                </a:solidFill>
                <a:effectLst/>
                <a:latin typeface="+mn-lt"/>
                <a:ea typeface="+mn-ea"/>
                <a:cs typeface="+mn-cs"/>
              </a:rPr>
              <a:t>WoS</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Scopus</a:t>
            </a:r>
            <a:r>
              <a:rPr lang="it-IT" sz="1200" kern="1200" dirty="0">
                <a:solidFill>
                  <a:schemeClr val="tx1"/>
                </a:solidFill>
                <a:effectLst/>
                <a:latin typeface="+mn-lt"/>
                <a:ea typeface="+mn-ea"/>
                <a:cs typeface="+mn-cs"/>
              </a:rPr>
              <a:t> che lo offrono come strumento a pagamento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Andare su </a:t>
            </a:r>
            <a:r>
              <a:rPr lang="it-IT" sz="1200" kern="1200" dirty="0" err="1">
                <a:solidFill>
                  <a:schemeClr val="tx1"/>
                </a:solidFill>
                <a:effectLst/>
                <a:latin typeface="+mn-lt"/>
                <a:ea typeface="+mn-ea"/>
                <a:cs typeface="+mn-cs"/>
              </a:rPr>
              <a:t>WoS</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Scopus</a:t>
            </a:r>
            <a:r>
              <a:rPr lang="it-IT" sz="1200" kern="1200" dirty="0">
                <a:solidFill>
                  <a:schemeClr val="tx1"/>
                </a:solidFill>
                <a:effectLst/>
                <a:latin typeface="+mn-lt"/>
                <a:ea typeface="+mn-ea"/>
                <a:cs typeface="+mn-cs"/>
              </a:rPr>
              <a:t> e cercare per autore (</a:t>
            </a:r>
            <a:r>
              <a:rPr lang="it-IT" sz="1200" kern="1200" dirty="0" err="1">
                <a:solidFill>
                  <a:schemeClr val="tx1"/>
                </a:solidFill>
                <a:effectLst/>
                <a:latin typeface="+mn-lt"/>
                <a:ea typeface="+mn-ea"/>
                <a:cs typeface="+mn-cs"/>
              </a:rPr>
              <a:t>Shepherd</a:t>
            </a:r>
            <a:r>
              <a:rPr lang="it-IT" sz="1200" kern="1200" dirty="0">
                <a:solidFill>
                  <a:schemeClr val="tx1"/>
                </a:solidFill>
                <a:effectLst/>
                <a:latin typeface="+mn-lt"/>
                <a:ea typeface="+mn-ea"/>
                <a:cs typeface="+mn-cs"/>
              </a:rPr>
              <a:t> Gordon M), compare subito H-</a:t>
            </a:r>
            <a:r>
              <a:rPr lang="it-IT" sz="1200" kern="1200" dirty="0" err="1">
                <a:solidFill>
                  <a:schemeClr val="tx1"/>
                </a:solidFill>
                <a:effectLst/>
                <a:latin typeface="+mn-lt"/>
                <a:ea typeface="+mn-ea"/>
                <a:cs typeface="+mn-cs"/>
              </a:rPr>
              <a:t>index</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Su </a:t>
            </a:r>
            <a:r>
              <a:rPr lang="it-IT" sz="1200" kern="1200" dirty="0" err="1">
                <a:solidFill>
                  <a:schemeClr val="tx1"/>
                </a:solidFill>
                <a:effectLst/>
                <a:latin typeface="+mn-lt"/>
                <a:ea typeface="+mn-ea"/>
                <a:cs typeface="+mn-cs"/>
              </a:rPr>
              <a:t>google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scholar</a:t>
            </a:r>
            <a:r>
              <a:rPr lang="it-IT" sz="1200" kern="1200" dirty="0">
                <a:solidFill>
                  <a:schemeClr val="tx1"/>
                </a:solidFill>
                <a:effectLst/>
                <a:latin typeface="+mn-lt"/>
                <a:ea typeface="+mn-ea"/>
                <a:cs typeface="+mn-cs"/>
              </a:rPr>
              <a:t> scrivere il nome e prima della lista degli articoli compare il link al profilo</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H è numero di lavori con un numero di citazioni pari o superiore a H</a:t>
            </a:r>
            <a:endParaRPr lang="it-IT" dirty="0"/>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39</a:t>
            </a:fld>
            <a:endParaRPr lang="it-IT"/>
          </a:p>
        </p:txBody>
      </p:sp>
    </p:spTree>
    <p:extLst>
      <p:ext uri="{BB962C8B-B14F-4D97-AF65-F5344CB8AC3E}">
        <p14:creationId xmlns:p14="http://schemas.microsoft.com/office/powerpoint/2010/main" val="98936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u="none" strike="noStrike" dirty="0">
                <a:solidFill>
                  <a:srgbClr val="202122"/>
                </a:solidFill>
                <a:effectLst/>
                <a:latin typeface="Arial" panose="020B0604020202020204" pitchFamily="34" charset="0"/>
              </a:rPr>
              <a:t>Per meglio comprendere la modalità operativa di calcolo si riporta di seguito un esempio. </a:t>
            </a:r>
          </a:p>
          <a:p>
            <a:r>
              <a:rPr lang="it-IT" b="0" i="0" u="none" strike="noStrike" dirty="0">
                <a:solidFill>
                  <a:srgbClr val="202122"/>
                </a:solidFill>
                <a:effectLst/>
                <a:latin typeface="Arial" panose="020B0604020202020204" pitchFamily="34" charset="0"/>
              </a:rPr>
              <a:t>Un autore ha pubblicato 7 lavori con i seguenti numeri di citazioni </a:t>
            </a:r>
            <a:r>
              <a:rPr lang="it-IT" b="0" i="0" u="none" strike="noStrike" dirty="0" err="1">
                <a:solidFill>
                  <a:srgbClr val="202122"/>
                </a:solidFill>
                <a:effectLst/>
                <a:latin typeface="Arial" panose="020B0604020202020204" pitchFamily="34" charset="0"/>
              </a:rPr>
              <a:t>riporati</a:t>
            </a:r>
            <a:r>
              <a:rPr lang="it-IT" b="0" i="0" u="none" strike="noStrike" dirty="0">
                <a:solidFill>
                  <a:srgbClr val="202122"/>
                </a:solidFill>
                <a:effectLst/>
                <a:latin typeface="Arial" panose="020B0604020202020204" pitchFamily="34" charset="0"/>
              </a:rPr>
              <a:t> in diapo. </a:t>
            </a:r>
          </a:p>
          <a:p>
            <a:r>
              <a:rPr lang="it-IT" b="0" i="0" u="none" strike="noStrike" dirty="0">
                <a:solidFill>
                  <a:srgbClr val="202122"/>
                </a:solidFill>
                <a:effectLst/>
                <a:latin typeface="Arial" panose="020B0604020202020204" pitchFamily="34" charset="0"/>
              </a:rPr>
              <a:t>Prima cosa da fare è come vedete è di RIPORTARE LA LISTA in ordine DECRESCENTE per numero di citazioni</a:t>
            </a:r>
          </a:p>
          <a:p>
            <a:r>
              <a:rPr lang="it-IT" b="0" i="0" u="none" strike="noStrike" dirty="0">
                <a:solidFill>
                  <a:srgbClr val="202122"/>
                </a:solidFill>
                <a:effectLst/>
                <a:latin typeface="Arial" panose="020B0604020202020204" pitchFamily="34" charset="0"/>
              </a:rPr>
              <a:t>…</a:t>
            </a:r>
          </a:p>
          <a:p>
            <a:r>
              <a:rPr lang="it-IT" b="0" i="0" u="none" strike="noStrike" dirty="0">
                <a:solidFill>
                  <a:srgbClr val="202122"/>
                </a:solidFill>
                <a:effectLst/>
                <a:latin typeface="Arial" panose="020B0604020202020204" pitchFamily="34" charset="0"/>
              </a:rPr>
              <a:t>3 citazioni è inferiore di N+1 che sarebbe (4+1)</a:t>
            </a:r>
          </a:p>
          <a:p>
            <a:endParaRPr lang="it-IT" b="0" i="0" u="none" strike="noStrike" dirty="0">
              <a:solidFill>
                <a:srgbClr val="202122"/>
              </a:solidFill>
              <a:effectLst/>
              <a:latin typeface="Arial" panose="020B0604020202020204" pitchFamily="34" charset="0"/>
            </a:endParaRPr>
          </a:p>
          <a:p>
            <a:r>
              <a:rPr lang="it-IT" dirty="0"/>
              <a:t>----------------------------------------------------------------------------------------------------------------------------------------------------</a:t>
            </a:r>
          </a:p>
          <a:p>
            <a:r>
              <a:rPr lang="it-IT" b="0" i="0" u="none" strike="noStrike" dirty="0">
                <a:solidFill>
                  <a:srgbClr val="202122"/>
                </a:solidFill>
                <a:effectLst/>
                <a:latin typeface="Arial" panose="020B0604020202020204" pitchFamily="34" charset="0"/>
              </a:rPr>
              <a:t>Per meglio comprendere la modalità operativa di calcolo si riporta di seguito un altro esempio, più articolato e più simile alla realtà: un autore ha pubblicato 6 lavori con il numero di citazioni di seguito riportato (citazioni totali 8 su 6 pubblicazioni).</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A, citazioni 0</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B, citazioni 3</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C, citazioni 0</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D, citazioni 3</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E, citazioni 1</a:t>
            </a:r>
          </a:p>
          <a:p>
            <a:pPr>
              <a:buFont typeface="Arial" panose="020B0604020202020204" pitchFamily="34" charset="0"/>
              <a:buChar char="•"/>
            </a:pPr>
            <a:r>
              <a:rPr lang="it-IT" b="0" i="0" u="none" strike="noStrike" dirty="0">
                <a:solidFill>
                  <a:srgbClr val="202122"/>
                </a:solidFill>
                <a:effectLst/>
                <a:latin typeface="Arial" panose="020B0604020202020204" pitchFamily="34" charset="0"/>
              </a:rPr>
              <a:t>pubblicazione </a:t>
            </a:r>
            <a:r>
              <a:rPr lang="it-IT" b="0" i="0" u="none" strike="noStrike" dirty="0" err="1">
                <a:solidFill>
                  <a:srgbClr val="202122"/>
                </a:solidFill>
                <a:effectLst/>
                <a:latin typeface="Arial" panose="020B0604020202020204" pitchFamily="34" charset="0"/>
              </a:rPr>
              <a:t>F</a:t>
            </a:r>
            <a:r>
              <a:rPr lang="it-IT" b="0" i="0" u="none" strike="noStrike" dirty="0">
                <a:solidFill>
                  <a:srgbClr val="202122"/>
                </a:solidFill>
                <a:effectLst/>
                <a:latin typeface="Arial" panose="020B0604020202020204" pitchFamily="34" charset="0"/>
              </a:rPr>
              <a:t>, citazioni 1</a:t>
            </a:r>
          </a:p>
          <a:p>
            <a:r>
              <a:rPr lang="it-IT" b="0" i="0" u="none" strike="noStrike" dirty="0">
                <a:solidFill>
                  <a:srgbClr val="202122"/>
                </a:solidFill>
                <a:effectLst/>
                <a:latin typeface="Arial" panose="020B0604020202020204" pitchFamily="34" charset="0"/>
              </a:rPr>
              <a:t>Vi sono 4 lavori che hanno almeno 1 citazione (due di questi anche di più), quindi come minimo H=1; inoltre vi sono 2 lavori che hanno almeno 2 citazioni (ne hanno in particolare 3), quindi sicuramente H=2, ma vi sono solo due lavori con almeno 3 citazioni, quindi H non può essere pari a 3. L'indice di </a:t>
            </a:r>
            <a:r>
              <a:rPr lang="it-IT" b="0" i="0" u="none" strike="noStrike" dirty="0" err="1">
                <a:solidFill>
                  <a:srgbClr val="202122"/>
                </a:solidFill>
                <a:effectLst/>
                <a:latin typeface="Arial" panose="020B0604020202020204" pitchFamily="34" charset="0"/>
              </a:rPr>
              <a:t>Hirsh</a:t>
            </a:r>
            <a:r>
              <a:rPr lang="it-IT" b="0" i="0" u="none" strike="noStrike" dirty="0">
                <a:solidFill>
                  <a:srgbClr val="202122"/>
                </a:solidFill>
                <a:effectLst/>
                <a:latin typeface="Arial" panose="020B0604020202020204" pitchFamily="34" charset="0"/>
              </a:rPr>
              <a:t> di questo autore è quindi 2. Si noti che l'indice non cambierebbe assolutamente se A, C, E, </a:t>
            </a:r>
            <a:r>
              <a:rPr lang="it-IT" b="0" i="0" u="none" strike="noStrike" dirty="0" err="1">
                <a:solidFill>
                  <a:srgbClr val="202122"/>
                </a:solidFill>
                <a:effectLst/>
                <a:latin typeface="Arial" panose="020B0604020202020204" pitchFamily="34" charset="0"/>
              </a:rPr>
              <a:t>F</a:t>
            </a:r>
            <a:r>
              <a:rPr lang="it-IT" b="0" i="0" u="none" strike="noStrike" dirty="0">
                <a:solidFill>
                  <a:srgbClr val="202122"/>
                </a:solidFill>
                <a:effectLst/>
                <a:latin typeface="Arial" panose="020B0604020202020204" pitchFamily="34" charset="0"/>
              </a:rPr>
              <a:t> avessero 2 citazioni ciascuno (per un totale di 14 citazioni su 6 lavori).</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41</a:t>
            </a:fld>
            <a:endParaRPr lang="it-IT"/>
          </a:p>
        </p:txBody>
      </p:sp>
    </p:spTree>
    <p:extLst>
      <p:ext uri="{BB962C8B-B14F-4D97-AF65-F5344CB8AC3E}">
        <p14:creationId xmlns:p14="http://schemas.microsoft.com/office/powerpoint/2010/main" val="409205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42</a:t>
            </a:fld>
            <a:endParaRPr lang="it-IT"/>
          </a:p>
        </p:txBody>
      </p:sp>
    </p:spTree>
    <p:extLst>
      <p:ext uri="{BB962C8B-B14F-4D97-AF65-F5344CB8AC3E}">
        <p14:creationId xmlns:p14="http://schemas.microsoft.com/office/powerpoint/2010/main" val="3573400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43</a:t>
            </a:fld>
            <a:endParaRPr lang="it-IT"/>
          </a:p>
        </p:txBody>
      </p:sp>
    </p:spTree>
    <p:extLst>
      <p:ext uri="{BB962C8B-B14F-4D97-AF65-F5344CB8AC3E}">
        <p14:creationId xmlns:p14="http://schemas.microsoft.com/office/powerpoint/2010/main" val="187022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45</a:t>
            </a:fld>
            <a:endParaRPr lang="it-IT"/>
          </a:p>
        </p:txBody>
      </p:sp>
    </p:spTree>
    <p:extLst>
      <p:ext uri="{BB962C8B-B14F-4D97-AF65-F5344CB8AC3E}">
        <p14:creationId xmlns:p14="http://schemas.microsoft.com/office/powerpoint/2010/main" val="1713191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ts val="1800"/>
              </a:lnSpc>
              <a:spcAft>
                <a:spcPts val="900"/>
              </a:spcAft>
            </a:pP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Accanto agli indicatori visti finora, che hanno tutti base citazionale (si servono quindi di algoritmi per elaborare ed aggregare le citazioni cumulate sui prodotti della ricerca) più recentemente sono stati creati nuovi indicatori fondati su metriche alternative, che si stanno guadagnando sempre più spazio.</a:t>
            </a:r>
            <a:endParaRPr lang="it-IT" sz="1200" dirty="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nSpc>
                <a:spcPts val="1800"/>
              </a:lnSpc>
              <a:spcAft>
                <a:spcPts val="600"/>
              </a:spcAft>
              <a:buSzPts val="1000"/>
              <a:buFont typeface="Courier New" panose="02070309020205020404" pitchFamily="49" charset="0"/>
              <a:buChar char="o"/>
              <a:tabLst>
                <a:tab pos="457200" algn="l"/>
              </a:tabLst>
            </a:pPr>
            <a:r>
              <a:rPr lang="it-IT" sz="1200" b="1" i="1" dirty="0">
                <a:solidFill>
                  <a:srgbClr val="800080"/>
                </a:solidFill>
                <a:latin typeface="Cavolini" panose="03000502040302020204" pitchFamily="66" charset="0"/>
                <a:ea typeface="Times New Roman" panose="02020603050405020304" pitchFamily="18" charset="0"/>
                <a:cs typeface="Cavolini" panose="03000502040302020204" pitchFamily="66" charset="0"/>
                <a:hlinkClick r:id="rId3"/>
              </a:rPr>
              <a:t>Altmetrics</a:t>
            </a:r>
            <a:r>
              <a:rPr lang="it-IT" sz="12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è un’alternativa alla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bibliometria</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tradizionale e misura l’impatto degli articoli rilevando dati dai social media, da siti e risorse web.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Interopera</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con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Mendeley</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una delle più vaste piattaforme social per la ricerca scientifica, e con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Scopus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e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PLoS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t>
            </a:r>
            <a:endParaRPr lang="it-IT" sz="1200" dirty="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nSpc>
                <a:spcPts val="1800"/>
              </a:lnSpc>
              <a:spcAft>
                <a:spcPts val="600"/>
              </a:spcAft>
              <a:buSzPts val="1000"/>
              <a:buFont typeface="Courier New" panose="02070309020205020404" pitchFamily="49" charset="0"/>
              <a:buChar char="o"/>
              <a:tabLst>
                <a:tab pos="457200" algn="l"/>
              </a:tabLst>
            </a:pPr>
            <a:r>
              <a:rPr lang="it-IT" sz="12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Web Impact </a:t>
            </a:r>
            <a:r>
              <a:rPr lang="it-IT" sz="12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Factor</a:t>
            </a:r>
            <a:r>
              <a:rPr lang="it-IT" sz="12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(WIF)</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si fonda sulla scienza detta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Webometrics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o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Webmetrics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o anche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Cybermetric</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che tenta di misurare il World Wide Web al fine di ottenere conoscenze sul numero e sul tipo di connessioni ipertestuali, sugli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hyperlinks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sulle strutture del Web e sui modelli di utilizzo delle risorse che popolano il cyberspazio. Si tratta dello studio degli aspetti quantitativi della costruzione e dell'uso delle risorse informative delle strutture e delle tecnologie sul web valutate secondo un approccio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bibliometrico</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ed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informetrico</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Il </a:t>
            </a:r>
            <a:r>
              <a:rPr lang="it-IT" sz="12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Web Impact </a:t>
            </a:r>
            <a:r>
              <a:rPr lang="it-IT" sz="1200" b="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Factor</a:t>
            </a:r>
            <a:r>
              <a:rPr lang="it-IT" sz="12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WIF</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è basato sull'analisi dei link e si ricava dal numero dei contatti che un documento pubblicato sul web riceve moltiplicato per il numero delle pagine.</a:t>
            </a:r>
            <a:endParaRPr lang="it-IT" sz="1200" dirty="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nSpc>
                <a:spcPts val="1800"/>
              </a:lnSpc>
              <a:spcAft>
                <a:spcPts val="600"/>
              </a:spcAft>
              <a:buSzPts val="1000"/>
              <a:buFont typeface="Courier New" panose="02070309020205020404" pitchFamily="49" charset="0"/>
              <a:buChar char="o"/>
              <a:tabLst>
                <a:tab pos="457200" algn="l"/>
              </a:tabLst>
            </a:pPr>
            <a:r>
              <a:rPr lang="it-IT" sz="1200" b="1" i="1" dirty="0">
                <a:solidFill>
                  <a:srgbClr val="800080"/>
                </a:solidFill>
                <a:latin typeface="Cavolini" panose="03000502040302020204" pitchFamily="66" charset="0"/>
                <a:ea typeface="Times New Roman" panose="02020603050405020304" pitchFamily="18" charset="0"/>
                <a:cs typeface="Cavolini" panose="03000502040302020204" pitchFamily="66" charset="0"/>
                <a:hlinkClick r:id="rId4"/>
              </a:rPr>
              <a:t>Usage Factor</a:t>
            </a:r>
            <a:r>
              <a:rPr lang="it-IT" sz="1200" dirty="0">
                <a:solidFill>
                  <a:srgbClr val="800080"/>
                </a:solidFill>
                <a:latin typeface="Cavolini" panose="03000502040302020204" pitchFamily="66" charset="0"/>
                <a:ea typeface="Times New Roman" panose="02020603050405020304" pitchFamily="18" charset="0"/>
                <a:cs typeface="Cavolini" panose="03000502040302020204" pitchFamily="66" charset="0"/>
                <a:hlinkClick r:id="rId4"/>
              </a:rPr>
              <a:t>:</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generato sulla base dei dati di utilizzo e scarico dei prodotti della ricerca in formato digitale. Questi dati possono essere raccolti tramite server web e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linkresolver</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12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logs</a:t>
            </a:r>
            <a:r>
              <a:rPr lang="it-IT" sz="12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È necessario però normalizzare il lavoro di raccolta dei dati di log al fine della condivisione di metodi per ottenere analisi significative. Su questo genere di analisi si basa l’indicatore </a:t>
            </a:r>
            <a:r>
              <a:rPr lang="it-IT" sz="1200" b="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Usage</a:t>
            </a:r>
            <a:r>
              <a:rPr lang="it-IT" sz="12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1200" b="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Factor</a:t>
            </a:r>
            <a:endParaRPr lang="it-IT" sz="1200" dirty="0">
              <a:effectLst/>
              <a:latin typeface="Cavolini" panose="03000502040302020204" pitchFamily="66" charset="0"/>
              <a:ea typeface="Calibri" panose="020F0502020204030204" pitchFamily="34" charset="0"/>
              <a:cs typeface="Cavolini" panose="03000502040302020204" pitchFamily="66" charset="0"/>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46</a:t>
            </a:fld>
            <a:endParaRPr lang="it-IT"/>
          </a:p>
        </p:txBody>
      </p:sp>
    </p:spTree>
    <p:extLst>
      <p:ext uri="{BB962C8B-B14F-4D97-AF65-F5344CB8AC3E}">
        <p14:creationId xmlns:p14="http://schemas.microsoft.com/office/powerpoint/2010/main" val="3217362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Times New Roman" panose="02020603050405020304" pitchFamily="18" charset="0"/>
                <a:cs typeface="Times New Roman" panose="02020603050405020304" pitchFamily="18" charset="0"/>
              </a:rPr>
              <a:t>L’analisi citazione consente anche di produrre delle vere e proprie liste di Pubblicazioni selezionate come ‘’core’’ (nucleo) in un </a:t>
            </a:r>
            <a:r>
              <a:rPr lang="it-IT" dirty="0" err="1">
                <a:latin typeface="URWPalladioL"/>
                <a:ea typeface="Times New Roman" panose="02020603050405020304" pitchFamily="18" charset="0"/>
                <a:cs typeface="Times New Roman" panose="02020603050405020304" pitchFamily="18" charset="0"/>
              </a:rPr>
              <a:t>determoinato</a:t>
            </a:r>
            <a:r>
              <a:rPr lang="it-IT" dirty="0">
                <a:latin typeface="URWPalladioL"/>
                <a:ea typeface="Times New Roman" panose="02020603050405020304" pitchFamily="18" charset="0"/>
                <a:cs typeface="Times New Roman" panose="02020603050405020304" pitchFamily="18" charset="0"/>
              </a:rPr>
              <a:t> ambito scientifico secondo gli schemi dell’analisi citazionale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latin typeface="URWPalladio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Times New Roman" panose="02020603050405020304" pitchFamily="18" charset="0"/>
                <a:cs typeface="Times New Roman" panose="02020603050405020304" pitchFamily="18" charset="0"/>
              </a:rPr>
              <a:t>L'utilizzo dell’analisi citazionale per la gestione della collezione parte proprio dal presuppo­sto che i documenti che ricevono un alto numero di citazioni generano un forte impatto o influenza sulla </a:t>
            </a:r>
            <a:r>
              <a:rPr lang="it-IT" dirty="0" err="1">
                <a:latin typeface="URWPalladioL"/>
                <a:ea typeface="Times New Roman" panose="02020603050405020304" pitchFamily="18" charset="0"/>
                <a:cs typeface="Times New Roman" panose="02020603050405020304" pitchFamily="18" charset="0"/>
              </a:rPr>
              <a:t>comunita</a:t>
            </a:r>
            <a:r>
              <a:rPr lang="it-IT" dirty="0">
                <a:latin typeface="URWPalladioL"/>
                <a:ea typeface="Times New Roman" panose="02020603050405020304" pitchFamily="18" charset="0"/>
                <a:cs typeface="Times New Roman" panose="02020603050405020304" pitchFamily="18" charset="0"/>
              </a:rPr>
              <a:t>̀ scientifica, e quindi sono sufficientemente importanti da essere inclusi dai bibliotecari in un nucleo (</a:t>
            </a:r>
            <a:r>
              <a:rPr lang="it-IT" i="1" dirty="0">
                <a:latin typeface="URWPalladioL"/>
                <a:ea typeface="Times New Roman" panose="02020603050405020304" pitchFamily="18" charset="0"/>
                <a:cs typeface="Times New Roman" panose="02020603050405020304" pitchFamily="18" charset="0"/>
              </a:rPr>
              <a:t>core</a:t>
            </a:r>
            <a:r>
              <a:rPr lang="it-IT" dirty="0">
                <a:latin typeface="URWPalladioL"/>
                <a:ea typeface="Times New Roman" panose="02020603050405020304" pitchFamily="18" charset="0"/>
                <a:cs typeface="Times New Roman" panose="02020603050405020304" pitchFamily="18" charset="0"/>
              </a:rPr>
              <a:t>) di pubblicazioni (core </a:t>
            </a:r>
            <a:r>
              <a:rPr lang="it-IT" dirty="0" err="1">
                <a:latin typeface="URWPalladioL"/>
                <a:ea typeface="Times New Roman" panose="02020603050405020304" pitchFamily="18" charset="0"/>
                <a:cs typeface="Times New Roman" panose="02020603050405020304" pitchFamily="18" charset="0"/>
              </a:rPr>
              <a:t>publications</a:t>
            </a:r>
            <a:r>
              <a:rPr lang="it-IT" dirty="0">
                <a:latin typeface="URWPalladioL"/>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latin typeface="URWPalladio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Times New Roman" panose="02020603050405020304" pitchFamily="18" charset="0"/>
                <a:cs typeface="Times New Roman" panose="02020603050405020304" pitchFamily="18" charset="0"/>
              </a:rPr>
              <a:t>Le liste di “</a:t>
            </a:r>
            <a:r>
              <a:rPr lang="it-IT" i="1" dirty="0">
                <a:latin typeface="URWPalladioL"/>
                <a:ea typeface="Times New Roman" panose="02020603050405020304" pitchFamily="18" charset="0"/>
                <a:cs typeface="Times New Roman" panose="02020603050405020304" pitchFamily="18" charset="0"/>
              </a:rPr>
              <a:t>core </a:t>
            </a:r>
            <a:r>
              <a:rPr lang="it-IT" i="1" dirty="0" err="1">
                <a:latin typeface="URWPalladioL"/>
                <a:ea typeface="Times New Roman" panose="02020603050405020304" pitchFamily="18" charset="0"/>
                <a:cs typeface="Times New Roman" panose="02020603050405020304" pitchFamily="18" charset="0"/>
              </a:rPr>
              <a:t>publications</a:t>
            </a:r>
            <a:r>
              <a:rPr lang="it-IT" dirty="0">
                <a:latin typeface="URWPalladioL"/>
                <a:ea typeface="Times New Roman" panose="02020603050405020304" pitchFamily="18" charset="0"/>
                <a:cs typeface="Times New Roman" panose="02020603050405020304" pitchFamily="18" charset="0"/>
              </a:rPr>
              <a:t>”, importanti per definire il grado di approfondimento di una disciplina o, </a:t>
            </a:r>
            <a:r>
              <a:rPr lang="it-IT" dirty="0" err="1">
                <a:latin typeface="URWPalladioL"/>
                <a:ea typeface="Times New Roman" panose="02020603050405020304" pitchFamily="18" charset="0"/>
                <a:cs typeface="Times New Roman" panose="02020603050405020304" pitchFamily="18" charset="0"/>
              </a:rPr>
              <a:t>piu</a:t>
            </a:r>
            <a:r>
              <a:rPr lang="it-IT" dirty="0">
                <a:latin typeface="URWPalladioL"/>
                <a:ea typeface="Times New Roman" panose="02020603050405020304" pitchFamily="18" charset="0"/>
                <a:cs typeface="Times New Roman" panose="02020603050405020304" pitchFamily="18" charset="0"/>
              </a:rPr>
              <a:t>̀ in generale, per valutare la raccolta nel suo complesso, diventa uno strumento di supporto utilissimo in tutte le fasi che compongono la politica documentaria della biblioteca, dalla selezione e ac­quisizione all'accantonamento e scarto dei documenti.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latin typeface="URWPalladio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Calibri" panose="020F0502020204030204" pitchFamily="34" charset="0"/>
                <a:cs typeface="Times New Roman" panose="02020603050405020304" pitchFamily="18" charset="0"/>
              </a:rPr>
              <a:t>Esempio andando al link e cercando per </a:t>
            </a:r>
            <a:r>
              <a:rPr lang="it-IT" dirty="0" err="1">
                <a:latin typeface="URWPalladioL"/>
                <a:ea typeface="Calibri" panose="020F0502020204030204" pitchFamily="34" charset="0"/>
                <a:cs typeface="Times New Roman" panose="02020603050405020304" pitchFamily="18" charset="0"/>
              </a:rPr>
              <a:t>epigenetics</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latin typeface="URWPalladioL"/>
              <a:ea typeface="Times New Roman" panose="02020603050405020304" pitchFamily="18"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48</a:t>
            </a:fld>
            <a:endParaRPr lang="it-IT"/>
          </a:p>
        </p:txBody>
      </p:sp>
    </p:spTree>
    <p:extLst>
      <p:ext uri="{BB962C8B-B14F-4D97-AF65-F5344CB8AC3E}">
        <p14:creationId xmlns:p14="http://schemas.microsoft.com/office/powerpoint/2010/main" val="33019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Permette una valutazione e misurazione obiettiva ed imparziale della produzione scientifica. E come abbiamo visto l’obiettivo sarebbe quello di dare un giusto peso alle diversità (scopo focus età genere disciplina…)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La padronanza degli strumenti di cui essa dispone facilita di riflesso la produzione di lavori di qualità, a livello individuale ‘(singolo ricercatore) e a livello collettivo (comunità scientifica)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Per gestire autonomamente e con giudizio la propria attività scientifica (corretta scelta delle fonti)</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6</a:t>
            </a:fld>
            <a:endParaRPr lang="it-IT"/>
          </a:p>
        </p:txBody>
      </p:sp>
    </p:spTree>
    <p:extLst>
      <p:ext uri="{BB962C8B-B14F-4D97-AF65-F5344CB8AC3E}">
        <p14:creationId xmlns:p14="http://schemas.microsoft.com/office/powerpoint/2010/main" val="363392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Ad aprile (2020), su diversi canali social veniva CONDIVISO questo POST. Con fonte Libero</a:t>
            </a:r>
          </a:p>
          <a:p>
            <a:endParaRPr lang="it-IT" sz="1200" b="0" i="0" u="none" strike="noStrike" kern="1200" dirty="0">
              <a:solidFill>
                <a:schemeClr val="tx1"/>
              </a:solidFill>
              <a:effectLst/>
              <a:latin typeface="+mn-lt"/>
              <a:ea typeface="+mn-ea"/>
              <a:cs typeface="+mn-cs"/>
            </a:endParaRPr>
          </a:p>
          <a:p>
            <a:r>
              <a:rPr lang="it-IT" sz="1200" b="0" i="0" u="none" strike="noStrike" kern="1200" dirty="0">
                <a:solidFill>
                  <a:schemeClr val="tx1"/>
                </a:solidFill>
                <a:effectLst/>
                <a:latin typeface="+mn-lt"/>
                <a:ea typeface="+mn-ea"/>
                <a:cs typeface="+mn-cs"/>
              </a:rPr>
              <a:t>Cosa potete dirmi in merito?</a:t>
            </a:r>
          </a:p>
          <a:p>
            <a:endParaRPr lang="it-IT" sz="1200" b="0" i="0" u="none" strike="noStrike" kern="1200" dirty="0">
              <a:solidFill>
                <a:schemeClr val="tx1"/>
              </a:solidFill>
              <a:effectLst/>
              <a:latin typeface="+mn-lt"/>
              <a:ea typeface="+mn-ea"/>
              <a:cs typeface="+mn-cs"/>
            </a:endParaRPr>
          </a:p>
          <a:p>
            <a:r>
              <a:rPr lang="it-IT" sz="1200" b="0" i="0" u="none" strike="noStrike" kern="1200" dirty="0">
                <a:solidFill>
                  <a:schemeClr val="tx1"/>
                </a:solidFill>
                <a:effectLst/>
                <a:latin typeface="+mn-lt"/>
                <a:ea typeface="+mn-ea"/>
                <a:cs typeface="+mn-cs"/>
              </a:rPr>
              <a:t>Questa è in realtà Foto della</a:t>
            </a:r>
            <a:r>
              <a:rPr lang="it-IT" sz="1200" b="1" i="0" u="none" strike="noStrike" kern="1200" dirty="0">
                <a:solidFill>
                  <a:schemeClr val="tx1"/>
                </a:solidFill>
                <a:effectLst/>
                <a:latin typeface="+mn-lt"/>
                <a:ea typeface="+mn-ea"/>
                <a:cs typeface="+mn-cs"/>
              </a:rPr>
              <a:t> Maratona di New York</a:t>
            </a:r>
            <a:r>
              <a:rPr lang="it-IT" sz="1200" b="0" i="0" u="none" strike="noStrike" kern="1200" dirty="0">
                <a:solidFill>
                  <a:schemeClr val="tx1"/>
                </a:solidFill>
                <a:effectLst/>
                <a:latin typeface="+mn-lt"/>
                <a:ea typeface="+mn-ea"/>
                <a:cs typeface="+mn-cs"/>
              </a:rPr>
              <a:t> spacciata per la </a:t>
            </a:r>
            <a:r>
              <a:rPr lang="it-IT" sz="1200" b="0" i="0" u="sng" strike="noStrike" kern="1200" dirty="0">
                <a:solidFill>
                  <a:schemeClr val="tx1"/>
                </a:solidFill>
                <a:effectLst/>
                <a:latin typeface="+mn-lt"/>
                <a:ea typeface="+mn-ea"/>
                <a:cs typeface="+mn-cs"/>
              </a:rPr>
              <a:t>presunta violazione dei divieti </a:t>
            </a:r>
            <a:r>
              <a:rPr lang="it-IT" sz="1200" b="0" i="0" u="none" strike="noStrike" kern="1200" dirty="0">
                <a:solidFill>
                  <a:schemeClr val="tx1"/>
                </a:solidFill>
                <a:effectLst/>
                <a:latin typeface="+mn-lt"/>
                <a:ea typeface="+mn-ea"/>
                <a:cs typeface="+mn-cs"/>
              </a:rPr>
              <a:t>da parte di diversi </a:t>
            </a:r>
            <a:r>
              <a:rPr lang="it-IT" sz="1200" b="0" i="0" u="none" strike="noStrike" kern="1200" dirty="0" err="1">
                <a:solidFill>
                  <a:schemeClr val="tx1"/>
                </a:solidFill>
                <a:effectLst/>
                <a:latin typeface="+mn-lt"/>
                <a:ea typeface="+mn-ea"/>
                <a:cs typeface="+mn-cs"/>
              </a:rPr>
              <a:t>runner</a:t>
            </a:r>
            <a:r>
              <a:rPr lang="it-IT" sz="1200" b="0" i="0" u="none" strike="noStrike" kern="1200" dirty="0">
                <a:solidFill>
                  <a:schemeClr val="tx1"/>
                </a:solidFill>
                <a:effectLst/>
                <a:latin typeface="+mn-lt"/>
                <a:ea typeface="+mn-ea"/>
                <a:cs typeface="+mn-cs"/>
              </a:rPr>
              <a:t> che corrono su un </a:t>
            </a:r>
            <a:r>
              <a:rPr lang="it-IT" sz="1200" b="0" i="0" u="sng" strike="noStrike" kern="1200" dirty="0">
                <a:solidFill>
                  <a:schemeClr val="tx1"/>
                </a:solidFill>
                <a:effectLst/>
                <a:latin typeface="+mn-lt"/>
                <a:ea typeface="+mn-ea"/>
                <a:cs typeface="+mn-cs"/>
              </a:rPr>
              <a:t>improbabile </a:t>
            </a:r>
            <a:r>
              <a:rPr lang="it-IT" sz="1200" b="0" i="0" u="none" strike="noStrike" kern="1200" dirty="0">
                <a:solidFill>
                  <a:schemeClr val="tx1"/>
                </a:solidFill>
                <a:effectLst/>
                <a:latin typeface="+mn-lt"/>
                <a:ea typeface="+mn-ea"/>
                <a:cs typeface="+mn-cs"/>
              </a:rPr>
              <a:t>ponte di Messina. </a:t>
            </a:r>
          </a:p>
          <a:p>
            <a:r>
              <a:rPr lang="it-IT" sz="1200" b="0" i="0" u="none" strike="noStrike" kern="1200" dirty="0">
                <a:solidFill>
                  <a:schemeClr val="tx1"/>
                </a:solidFill>
                <a:effectLst/>
                <a:latin typeface="+mn-lt"/>
                <a:ea typeface="+mn-ea"/>
                <a:cs typeface="+mn-cs"/>
              </a:rPr>
              <a:t>La foto, che vanta migliaia di condivisioni (</a:t>
            </a:r>
            <a:r>
              <a:rPr lang="it-IT" sz="1200" b="0" i="0" u="none" strike="noStrike" kern="1200" dirty="0" err="1">
                <a:solidFill>
                  <a:schemeClr val="tx1"/>
                </a:solidFill>
                <a:effectLst/>
                <a:latin typeface="+mn-lt"/>
                <a:ea typeface="+mn-ea"/>
                <a:cs typeface="+mn-cs"/>
              </a:rPr>
              <a:t>piu</a:t>
            </a:r>
            <a:r>
              <a:rPr lang="it-IT" sz="1200" b="0" i="0" u="none" strike="noStrike" kern="1200" dirty="0">
                <a:solidFill>
                  <a:schemeClr val="tx1"/>
                </a:solidFill>
                <a:effectLst/>
                <a:latin typeface="+mn-lt"/>
                <a:ea typeface="+mn-ea"/>
                <a:cs typeface="+mn-cs"/>
              </a:rPr>
              <a:t> di 2300), è stata condivisa per lo più per scherzo, ma c’è anche chi ci ha creduto.</a:t>
            </a:r>
          </a:p>
          <a:p>
            <a:endParaRPr lang="it-IT" sz="1200" b="0" i="0" u="none" strike="noStrike" kern="1200" dirty="0">
              <a:solidFill>
                <a:schemeClr val="tx1"/>
              </a:solidFill>
              <a:effectLst/>
              <a:latin typeface="+mn-lt"/>
              <a:ea typeface="+mn-ea"/>
              <a:cs typeface="+mn-cs"/>
            </a:endParaRPr>
          </a:p>
          <a:p>
            <a:r>
              <a:rPr lang="it-IT" sz="1200" b="1" i="0" u="none" strike="noStrike" kern="1200" dirty="0">
                <a:solidFill>
                  <a:schemeClr val="tx1"/>
                </a:solidFill>
                <a:effectLst/>
                <a:latin typeface="+mn-lt"/>
                <a:ea typeface="+mn-ea"/>
                <a:cs typeface="+mn-cs"/>
              </a:rPr>
              <a:t>Sembra assurdo </a:t>
            </a:r>
            <a:r>
              <a:rPr lang="it-IT" sz="1200" b="0" i="0" u="none" strike="noStrike" kern="1200" dirty="0">
                <a:solidFill>
                  <a:schemeClr val="tx1"/>
                </a:solidFill>
                <a:effectLst/>
                <a:latin typeface="+mn-lt"/>
                <a:ea typeface="+mn-ea"/>
                <a:cs typeface="+mn-cs"/>
              </a:rPr>
              <a:t>ma di notizie simili ce ne sono tantissime ed in tantissimi ambiti (non meno in quello scientifico pensiamo al </a:t>
            </a:r>
            <a:r>
              <a:rPr lang="it-IT" sz="1200" b="0" i="0" u="none" strike="noStrike" kern="1200" dirty="0" err="1">
                <a:solidFill>
                  <a:schemeClr val="tx1"/>
                </a:solidFill>
                <a:effectLst/>
                <a:latin typeface="+mn-lt"/>
                <a:ea typeface="+mn-ea"/>
                <a:cs typeface="+mn-cs"/>
              </a:rPr>
              <a:t>covid</a:t>
            </a:r>
            <a:r>
              <a:rPr lang="it-IT" sz="1200" b="0" i="0" u="none" strike="noStrike" kern="1200" dirty="0">
                <a:solidFill>
                  <a:schemeClr val="tx1"/>
                </a:solidFill>
                <a:effectLst/>
                <a:latin typeface="+mn-lt"/>
                <a:ea typeface="+mn-ea"/>
                <a:cs typeface="+mn-cs"/>
              </a:rPr>
              <a:t>)ed i nostri occhi non sono ‘’ALLENATI’’ ad osservare</a:t>
            </a:r>
          </a:p>
        </p:txBody>
      </p:sp>
      <p:sp>
        <p:nvSpPr>
          <p:cNvPr id="4" name="Segnaposto numero diapositiva 3"/>
          <p:cNvSpPr>
            <a:spLocks noGrp="1"/>
          </p:cNvSpPr>
          <p:nvPr>
            <p:ph type="sldNum" sz="quarter" idx="5"/>
          </p:nvPr>
        </p:nvSpPr>
        <p:spPr/>
        <p:txBody>
          <a:bodyPr/>
          <a:lstStyle/>
          <a:p>
            <a:fld id="{4D7A1EC7-3A1A-0642-80B7-B2F2638EBD8B}" type="slidenum">
              <a:rPr lang="it-IT" smtClean="0"/>
              <a:t>7</a:t>
            </a:fld>
            <a:endParaRPr lang="it-IT"/>
          </a:p>
        </p:txBody>
      </p:sp>
    </p:spTree>
    <p:extLst>
      <p:ext uri="{BB962C8B-B14F-4D97-AF65-F5344CB8AC3E}">
        <p14:creationId xmlns:p14="http://schemas.microsoft.com/office/powerpoint/2010/main" val="61077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nSpc>
                <a:spcPct val="90000"/>
              </a:lnSpc>
              <a:spcAft>
                <a:spcPts val="600"/>
              </a:spcAft>
              <a:buFont typeface="Arial" panose="020B0604020202020204" pitchFamily="34" charset="0"/>
              <a:buNone/>
            </a:pPr>
            <a:r>
              <a:rPr lang="en-US" sz="1200" b="0" dirty="0" err="1"/>
              <a:t>Quindi</a:t>
            </a:r>
            <a:r>
              <a:rPr lang="en-US" sz="1200" b="0" dirty="0"/>
              <a:t> </a:t>
            </a:r>
            <a:r>
              <a:rPr lang="en-US" sz="1200" b="0" dirty="0" err="1"/>
              <a:t>abbiamo</a:t>
            </a:r>
            <a:r>
              <a:rPr lang="en-US" sz="1200" b="0" dirty="0"/>
              <a:t> </a:t>
            </a:r>
            <a:r>
              <a:rPr lang="en-US" sz="1200" b="0" dirty="0" err="1"/>
              <a:t>appena</a:t>
            </a:r>
            <a:r>
              <a:rPr lang="en-US" sz="1200" b="0" dirty="0"/>
              <a:t> definite come </a:t>
            </a:r>
          </a:p>
          <a:p>
            <a:pPr marL="0" indent="0">
              <a:lnSpc>
                <a:spcPct val="90000"/>
              </a:lnSpc>
              <a:spcAft>
                <a:spcPts val="600"/>
              </a:spcAft>
              <a:buFont typeface="Arial" panose="020B0604020202020204" pitchFamily="34" charset="0"/>
              <a:buNone/>
            </a:pPr>
            <a:r>
              <a:rPr lang="en-US" sz="1200" b="1" dirty="0"/>
              <a:t>CONTROLLARE LE FONTI</a:t>
            </a:r>
          </a:p>
          <a:p>
            <a:pPr marL="0" indent="0">
              <a:lnSpc>
                <a:spcPct val="90000"/>
              </a:lnSpc>
              <a:spcAft>
                <a:spcPts val="600"/>
              </a:spcAft>
              <a:buFont typeface="Arial" panose="020B0604020202020204" pitchFamily="34" charset="0"/>
              <a:buNone/>
            </a:pPr>
            <a:r>
              <a:rPr lang="en-US" sz="1200" b="1" dirty="0"/>
              <a:t>CONTROLLARE I FATTI</a:t>
            </a:r>
          </a:p>
          <a:p>
            <a:pPr marL="0" indent="0">
              <a:lnSpc>
                <a:spcPct val="90000"/>
              </a:lnSpc>
              <a:spcAft>
                <a:spcPts val="600"/>
              </a:spcAft>
              <a:buFont typeface="Arial" panose="020B0604020202020204" pitchFamily="34" charset="0"/>
              <a:buNone/>
            </a:pPr>
            <a:endParaRPr lang="en-US" sz="1200" b="0" dirty="0"/>
          </a:p>
          <a:p>
            <a:pPr marL="0" indent="0">
              <a:lnSpc>
                <a:spcPct val="90000"/>
              </a:lnSpc>
              <a:spcAft>
                <a:spcPts val="600"/>
              </a:spcAft>
              <a:buFont typeface="Arial" panose="020B0604020202020204" pitchFamily="34" charset="0"/>
              <a:buNone/>
            </a:pPr>
            <a:r>
              <a:rPr lang="en-US" sz="1200" b="0" dirty="0"/>
              <a:t>Non </a:t>
            </a:r>
            <a:r>
              <a:rPr lang="en-US" sz="1200" b="0" dirty="0" err="1"/>
              <a:t>meno</a:t>
            </a:r>
            <a:r>
              <a:rPr lang="en-US" sz="1200" b="0" dirty="0"/>
              <a:t> </a:t>
            </a:r>
            <a:r>
              <a:rPr lang="en-US" sz="1200" b="0" dirty="0" err="1"/>
              <a:t>importante</a:t>
            </a:r>
            <a:r>
              <a:rPr lang="en-US" sz="1200" b="0" dirty="0"/>
              <a:t> </a:t>
            </a:r>
            <a:r>
              <a:rPr lang="en-US" sz="1200" b="0" dirty="0" err="1"/>
              <a:t>è</a:t>
            </a:r>
            <a:endParaRPr lang="en-US" sz="1200" b="0" dirty="0"/>
          </a:p>
          <a:p>
            <a:pPr marL="0" indent="0">
              <a:lnSpc>
                <a:spcPct val="90000"/>
              </a:lnSpc>
              <a:spcAft>
                <a:spcPts val="600"/>
              </a:spcAft>
              <a:buFont typeface="Arial" panose="020B0604020202020204" pitchFamily="34" charset="0"/>
              <a:buNone/>
            </a:pPr>
            <a:r>
              <a:rPr lang="en-US" sz="1200" b="1" dirty="0"/>
              <a:t>CONTROLLARE IL DESTINATARIO</a:t>
            </a:r>
          </a:p>
          <a:p>
            <a:pPr marL="0" indent="0">
              <a:lnSpc>
                <a:spcPct val="90000"/>
              </a:lnSpc>
              <a:spcAft>
                <a:spcPts val="600"/>
              </a:spcAft>
              <a:buFont typeface="Arial" panose="020B0604020202020204" pitchFamily="34" charset="0"/>
              <a:buNone/>
            </a:pPr>
            <a:endParaRPr lang="en-US" sz="1200" b="1" dirty="0"/>
          </a:p>
          <a:p>
            <a:pPr indent="-228600">
              <a:lnSpc>
                <a:spcPct val="90000"/>
              </a:lnSpc>
              <a:spcAft>
                <a:spcPts val="600"/>
              </a:spcAft>
              <a:buFont typeface="Arial" panose="020B0604020202020204" pitchFamily="34" charset="0"/>
              <a:buChar char="•"/>
            </a:pPr>
            <a:r>
              <a:rPr lang="en-US" sz="1200" dirty="0"/>
              <a:t>CONTROLLARE LE FONTI: chi è </a:t>
            </a:r>
            <a:r>
              <a:rPr lang="en-US" sz="1200" dirty="0" err="1"/>
              <a:t>responsabile</a:t>
            </a:r>
            <a:r>
              <a:rPr lang="en-US" sz="1200" dirty="0"/>
              <a:t> del </a:t>
            </a:r>
            <a:r>
              <a:rPr lang="en-US" sz="1200" dirty="0" err="1"/>
              <a:t>contenuto</a:t>
            </a:r>
            <a:r>
              <a:rPr lang="en-US" sz="1200" dirty="0"/>
              <a:t>? </a:t>
            </a:r>
            <a:r>
              <a:rPr lang="en-US" sz="1200" dirty="0" err="1"/>
              <a:t>Agenzie</a:t>
            </a:r>
            <a:r>
              <a:rPr lang="en-US" sz="1200" dirty="0"/>
              <a:t> di </a:t>
            </a:r>
            <a:r>
              <a:rPr lang="en-US" sz="1200" dirty="0" err="1"/>
              <a:t>pubbliche</a:t>
            </a:r>
            <a:r>
              <a:rPr lang="en-US" sz="1200" dirty="0"/>
              <a:t> </a:t>
            </a:r>
            <a:r>
              <a:rPr lang="en-US" sz="1200" dirty="0" err="1"/>
              <a:t>relazioni</a:t>
            </a:r>
            <a:r>
              <a:rPr lang="en-US" sz="1200" dirty="0"/>
              <a:t>, </a:t>
            </a:r>
            <a:r>
              <a:rPr lang="en-US" sz="1200" dirty="0" err="1"/>
              <a:t>attivisti</a:t>
            </a:r>
            <a:r>
              <a:rPr lang="en-US" sz="1200" dirty="0"/>
              <a:t>, </a:t>
            </a:r>
            <a:r>
              <a:rPr lang="en-US" sz="1200" dirty="0" err="1"/>
              <a:t>partiti</a:t>
            </a:r>
            <a:r>
              <a:rPr lang="en-US" sz="1200" dirty="0"/>
              <a:t> </a:t>
            </a:r>
            <a:r>
              <a:rPr lang="en-US" sz="1200" dirty="0" err="1"/>
              <a:t>politici</a:t>
            </a:r>
            <a:r>
              <a:rPr lang="en-US" sz="1200" dirty="0"/>
              <a:t>? </a:t>
            </a:r>
            <a:r>
              <a:rPr lang="en-US" sz="1200" dirty="0" err="1"/>
              <a:t>Gli</a:t>
            </a:r>
            <a:r>
              <a:rPr lang="en-US" sz="1200" dirty="0"/>
              <a:t> </a:t>
            </a:r>
            <a:r>
              <a:rPr lang="en-US" sz="1200" dirty="0" err="1"/>
              <a:t>autori</a:t>
            </a:r>
            <a:r>
              <a:rPr lang="en-US" sz="1200" dirty="0"/>
              <a:t> </a:t>
            </a:r>
            <a:r>
              <a:rPr lang="en-US" sz="1200" dirty="0" err="1"/>
              <a:t>sono</a:t>
            </a:r>
            <a:r>
              <a:rPr lang="en-US" sz="1200" dirty="0"/>
              <a:t> </a:t>
            </a:r>
            <a:r>
              <a:rPr lang="en-US" sz="1200" dirty="0" err="1"/>
              <a:t>neutrali</a:t>
            </a:r>
            <a:r>
              <a:rPr lang="en-US" sz="1200" dirty="0"/>
              <a:t> o </a:t>
            </a:r>
            <a:r>
              <a:rPr lang="en-US" sz="1200" dirty="0" err="1"/>
              <a:t>vogliono</a:t>
            </a:r>
            <a:r>
              <a:rPr lang="en-US" sz="1200" dirty="0"/>
              <a:t> </a:t>
            </a:r>
            <a:r>
              <a:rPr lang="en-US" sz="1200" dirty="0" err="1"/>
              <a:t>diffondere</a:t>
            </a:r>
            <a:r>
              <a:rPr lang="en-US" sz="1200" dirty="0"/>
              <a:t> il proprio </a:t>
            </a:r>
            <a:r>
              <a:rPr lang="en-US" sz="1200" dirty="0" err="1"/>
              <a:t>messaggio</a:t>
            </a:r>
            <a:r>
              <a:rPr lang="en-US" sz="1200" dirty="0"/>
              <a:t>? Dove e in quale </a:t>
            </a:r>
            <a:r>
              <a:rPr lang="en-US" sz="1200" dirty="0" err="1"/>
              <a:t>formato</a:t>
            </a:r>
            <a:r>
              <a:rPr lang="en-US" sz="1200" dirty="0"/>
              <a:t> (</a:t>
            </a:r>
            <a:r>
              <a:rPr lang="en-US" sz="1200" dirty="0" err="1"/>
              <a:t>notizie</a:t>
            </a:r>
            <a:r>
              <a:rPr lang="en-US" sz="1200" dirty="0"/>
              <a:t>, media </a:t>
            </a:r>
            <a:r>
              <a:rPr lang="en-US" sz="1200" dirty="0" err="1"/>
              <a:t>sociali</a:t>
            </a:r>
            <a:r>
              <a:rPr lang="en-US" sz="1200" dirty="0"/>
              <a:t>, blog, wiki) è </a:t>
            </a:r>
            <a:r>
              <a:rPr lang="en-US" sz="1200" dirty="0" err="1"/>
              <a:t>stata</a:t>
            </a:r>
            <a:r>
              <a:rPr lang="en-US" sz="1200" dirty="0"/>
              <a:t> </a:t>
            </a:r>
            <a:r>
              <a:rPr lang="en-US" sz="1200" dirty="0" err="1"/>
              <a:t>pubblicata</a:t>
            </a:r>
            <a:r>
              <a:rPr lang="en-US" sz="1200" dirty="0"/>
              <a:t> la </a:t>
            </a:r>
            <a:r>
              <a:rPr lang="en-US" sz="1200" dirty="0" err="1"/>
              <a:t>notizia</a:t>
            </a:r>
            <a:r>
              <a:rPr lang="en-US" sz="1200" dirty="0"/>
              <a:t>? </a:t>
            </a:r>
            <a:r>
              <a:rPr lang="en-US" sz="1200" dirty="0" err="1"/>
              <a:t>Spesso</a:t>
            </a:r>
            <a:r>
              <a:rPr lang="en-US" sz="1200" dirty="0"/>
              <a:t> basta dare uno </a:t>
            </a:r>
            <a:r>
              <a:rPr lang="en-US" sz="1200" dirty="0" err="1"/>
              <a:t>sguardo</a:t>
            </a:r>
            <a:r>
              <a:rPr lang="en-US" sz="1200" dirty="0"/>
              <a:t> </a:t>
            </a:r>
            <a:r>
              <a:rPr lang="en-US" sz="1200" dirty="0" err="1"/>
              <a:t>all'impressum</a:t>
            </a:r>
            <a:r>
              <a:rPr lang="en-US" sz="1200" dirty="0"/>
              <a:t> del </a:t>
            </a:r>
            <a:r>
              <a:rPr lang="en-US" sz="1200" dirty="0" err="1"/>
              <a:t>sito</a:t>
            </a:r>
            <a:r>
              <a:rPr lang="en-US" sz="1200" dirty="0"/>
              <a:t> web (</a:t>
            </a:r>
            <a:r>
              <a:rPr lang="en-US" sz="1200" dirty="0" err="1"/>
              <a:t>informazioni</a:t>
            </a:r>
            <a:r>
              <a:rPr lang="en-US" sz="1200" dirty="0"/>
              <a:t> </a:t>
            </a:r>
            <a:r>
              <a:rPr lang="en-US" sz="1200" dirty="0" err="1"/>
              <a:t>sull'editore</a:t>
            </a:r>
            <a:r>
              <a:rPr lang="en-US" sz="1200" dirty="0"/>
              <a:t>) per </a:t>
            </a:r>
            <a:r>
              <a:rPr lang="en-US" sz="1200" dirty="0" err="1"/>
              <a:t>scoprire</a:t>
            </a:r>
            <a:r>
              <a:rPr lang="en-US" sz="1200" dirty="0"/>
              <a:t> se </a:t>
            </a:r>
            <a:r>
              <a:rPr lang="en-US" sz="1200" dirty="0" err="1"/>
              <a:t>si</a:t>
            </a:r>
            <a:r>
              <a:rPr lang="en-US" sz="1200" dirty="0"/>
              <a:t> </a:t>
            </a:r>
            <a:r>
              <a:rPr lang="en-US" sz="1200" dirty="0" err="1"/>
              <a:t>tratta</a:t>
            </a:r>
            <a:r>
              <a:rPr lang="en-US" sz="1200" dirty="0"/>
              <a:t> di un </a:t>
            </a:r>
            <a:r>
              <a:rPr lang="en-US" sz="1200" dirty="0" err="1"/>
              <a:t>sito</a:t>
            </a:r>
            <a:r>
              <a:rPr lang="en-US" sz="1200" dirty="0"/>
              <a:t> </a:t>
            </a:r>
            <a:r>
              <a:rPr lang="en-US" sz="1200" dirty="0" err="1"/>
              <a:t>professionale</a:t>
            </a:r>
            <a:r>
              <a:rPr lang="en-US" sz="1200" dirty="0"/>
              <a:t>, ossia di una </a:t>
            </a:r>
            <a:r>
              <a:rPr lang="en-US" sz="1200" dirty="0" err="1"/>
              <a:t>fonte</a:t>
            </a:r>
            <a:r>
              <a:rPr lang="en-US" sz="1200" dirty="0"/>
              <a:t> </a:t>
            </a:r>
            <a:r>
              <a:rPr lang="en-US" sz="1200" dirty="0" err="1"/>
              <a:t>attendibile</a:t>
            </a:r>
            <a:r>
              <a:rPr lang="en-US" sz="1200" dirty="0"/>
              <a:t>. </a:t>
            </a:r>
          </a:p>
          <a:p>
            <a:pPr indent="-228600">
              <a:lnSpc>
                <a:spcPct val="90000"/>
              </a:lnSpc>
              <a:spcAft>
                <a:spcPts val="600"/>
              </a:spcAft>
              <a:buFont typeface="Arial" panose="020B0604020202020204" pitchFamily="34" charset="0"/>
              <a:buChar char="•"/>
            </a:pPr>
            <a:r>
              <a:rPr lang="en-US" sz="1200" dirty="0"/>
              <a:t>CONTROLLARE I FATTI: la </a:t>
            </a:r>
            <a:r>
              <a:rPr lang="en-US" sz="1200" dirty="0" err="1"/>
              <a:t>notizia</a:t>
            </a:r>
            <a:r>
              <a:rPr lang="en-US" sz="1200" dirty="0"/>
              <a:t> è </a:t>
            </a:r>
            <a:r>
              <a:rPr lang="en-US" sz="1200" dirty="0" err="1"/>
              <a:t>riportata</a:t>
            </a:r>
            <a:r>
              <a:rPr lang="en-US" sz="1200" dirty="0"/>
              <a:t> </a:t>
            </a:r>
            <a:r>
              <a:rPr lang="en-US" sz="1200" dirty="0" err="1"/>
              <a:t>anche</a:t>
            </a:r>
            <a:r>
              <a:rPr lang="en-US" sz="1200" dirty="0"/>
              <a:t> da </a:t>
            </a:r>
            <a:r>
              <a:rPr lang="en-US" sz="1200" dirty="0" err="1"/>
              <a:t>altri</a:t>
            </a:r>
            <a:r>
              <a:rPr lang="en-US" sz="1200" dirty="0"/>
              <a:t> </a:t>
            </a:r>
            <a:r>
              <a:rPr lang="en-US" sz="1200" dirty="0" err="1"/>
              <a:t>siti</a:t>
            </a:r>
            <a:r>
              <a:rPr lang="en-US" sz="1200" dirty="0"/>
              <a:t>? Cosa </a:t>
            </a:r>
            <a:r>
              <a:rPr lang="en-US" sz="1200" dirty="0" err="1"/>
              <a:t>dicono</a:t>
            </a:r>
            <a:r>
              <a:rPr lang="en-US" sz="1200" dirty="0"/>
              <a:t> </a:t>
            </a:r>
            <a:r>
              <a:rPr lang="en-US" sz="1200" dirty="0" err="1"/>
              <a:t>questi</a:t>
            </a:r>
            <a:r>
              <a:rPr lang="en-US" sz="1200" dirty="0"/>
              <a:t> </a:t>
            </a:r>
            <a:r>
              <a:rPr lang="en-US" sz="1200" dirty="0" err="1"/>
              <a:t>sul</a:t>
            </a:r>
            <a:r>
              <a:rPr lang="en-US" sz="1200" dirty="0"/>
              <a:t> </a:t>
            </a:r>
            <a:r>
              <a:rPr lang="en-US" sz="1200" dirty="0" err="1"/>
              <a:t>tema</a:t>
            </a:r>
            <a:r>
              <a:rPr lang="en-US" sz="1200" dirty="0"/>
              <a:t>? Si </a:t>
            </a:r>
            <a:r>
              <a:rPr lang="en-US" sz="1200" dirty="0" err="1"/>
              <a:t>cerca</a:t>
            </a:r>
            <a:r>
              <a:rPr lang="en-US" sz="1200" dirty="0"/>
              <a:t> di </a:t>
            </a:r>
            <a:r>
              <a:rPr lang="en-US" sz="1200" dirty="0" err="1"/>
              <a:t>attirare</a:t>
            </a:r>
            <a:r>
              <a:rPr lang="en-US" sz="1200" dirty="0"/>
              <a:t> </a:t>
            </a:r>
            <a:r>
              <a:rPr lang="en-US" sz="1200" dirty="0" err="1"/>
              <a:t>l'attenzione</a:t>
            </a:r>
            <a:r>
              <a:rPr lang="en-US" sz="1200" dirty="0"/>
              <a:t> </a:t>
            </a:r>
            <a:r>
              <a:rPr lang="en-US" sz="1200" dirty="0" err="1"/>
              <a:t>ostentatamente</a:t>
            </a:r>
            <a:r>
              <a:rPr lang="en-US" sz="1200" dirty="0"/>
              <a:t>? Le </a:t>
            </a:r>
            <a:r>
              <a:rPr lang="en-US" sz="1200" dirty="0" err="1"/>
              <a:t>informazioni</a:t>
            </a:r>
            <a:r>
              <a:rPr lang="en-US" sz="1200" dirty="0"/>
              <a:t> </a:t>
            </a:r>
            <a:r>
              <a:rPr lang="en-US" sz="1200" dirty="0" err="1"/>
              <a:t>sono</a:t>
            </a:r>
            <a:r>
              <a:rPr lang="en-US" sz="1200" dirty="0"/>
              <a:t> </a:t>
            </a:r>
            <a:r>
              <a:rPr lang="en-US" sz="1200" dirty="0" err="1"/>
              <a:t>parziali</a:t>
            </a:r>
            <a:r>
              <a:rPr lang="en-US" sz="1200" dirty="0"/>
              <a:t> o </a:t>
            </a:r>
            <a:r>
              <a:rPr lang="en-US" sz="1200" dirty="0" err="1"/>
              <a:t>estrapolate</a:t>
            </a:r>
            <a:r>
              <a:rPr lang="en-US" sz="1200" dirty="0"/>
              <a:t> dal </a:t>
            </a:r>
            <a:r>
              <a:rPr lang="en-US" sz="1200" dirty="0" err="1"/>
              <a:t>loro</a:t>
            </a:r>
            <a:r>
              <a:rPr lang="en-US" sz="1200" dirty="0"/>
              <a:t> </a:t>
            </a:r>
            <a:r>
              <a:rPr lang="en-US" sz="1200" dirty="0" err="1"/>
              <a:t>contesto</a:t>
            </a:r>
            <a:r>
              <a:rPr lang="en-US" sz="1200" dirty="0"/>
              <a:t>? La </a:t>
            </a:r>
            <a:r>
              <a:rPr lang="en-US" sz="1200" dirty="0" err="1"/>
              <a:t>notizia</a:t>
            </a:r>
            <a:r>
              <a:rPr lang="en-US" sz="1200" dirty="0"/>
              <a:t> è </a:t>
            </a:r>
            <a:r>
              <a:rPr lang="en-US" sz="1200" dirty="0" err="1"/>
              <a:t>attuale</a:t>
            </a:r>
            <a:r>
              <a:rPr lang="en-US" sz="1200" dirty="0"/>
              <a:t>? </a:t>
            </a:r>
            <a:r>
              <a:rPr lang="en-US" sz="1200" dirty="0" err="1"/>
              <a:t>Anche</a:t>
            </a:r>
            <a:r>
              <a:rPr lang="en-US" sz="1200" dirty="0"/>
              <a:t> </a:t>
            </a:r>
            <a:r>
              <a:rPr lang="en-US" sz="1200" dirty="0" err="1"/>
              <a:t>i</a:t>
            </a:r>
            <a:r>
              <a:rPr lang="en-US" sz="1200" dirty="0"/>
              <a:t> </a:t>
            </a:r>
            <a:r>
              <a:rPr lang="en-US" sz="1200" dirty="0" err="1"/>
              <a:t>contenuti</a:t>
            </a:r>
            <a:r>
              <a:rPr lang="en-US" sz="1200" dirty="0"/>
              <a:t> </a:t>
            </a:r>
            <a:r>
              <a:rPr lang="en-US" sz="1200" dirty="0" err="1"/>
              <a:t>copiati</a:t>
            </a:r>
            <a:r>
              <a:rPr lang="en-US" sz="1200" dirty="0"/>
              <a:t> </a:t>
            </a:r>
            <a:r>
              <a:rPr lang="en-US" sz="1200" dirty="0" err="1"/>
              <a:t>vanno</a:t>
            </a:r>
            <a:r>
              <a:rPr lang="en-US" sz="1200" dirty="0"/>
              <a:t> </a:t>
            </a:r>
            <a:r>
              <a:rPr lang="en-US" sz="1200" dirty="0" err="1"/>
              <a:t>trattati</a:t>
            </a:r>
            <a:r>
              <a:rPr lang="en-US" sz="1200" dirty="0"/>
              <a:t> con cautela. </a:t>
            </a:r>
          </a:p>
          <a:p>
            <a:pPr indent="-228600">
              <a:lnSpc>
                <a:spcPct val="90000"/>
              </a:lnSpc>
              <a:spcAft>
                <a:spcPts val="600"/>
              </a:spcAft>
              <a:buFont typeface="Arial" panose="020B0604020202020204" pitchFamily="34" charset="0"/>
              <a:buChar char="•"/>
            </a:pPr>
            <a:r>
              <a:rPr lang="en-US" sz="1200" dirty="0"/>
              <a:t>CONTROLLARE IL GRUPPO DESTINATARIO: a chi </a:t>
            </a:r>
            <a:r>
              <a:rPr lang="en-US" sz="1200" dirty="0" err="1"/>
              <a:t>si</a:t>
            </a:r>
            <a:r>
              <a:rPr lang="en-US" sz="1200" dirty="0"/>
              <a:t> </a:t>
            </a:r>
            <a:r>
              <a:rPr lang="en-US" sz="1200" dirty="0" err="1"/>
              <a:t>rivolge</a:t>
            </a:r>
            <a:r>
              <a:rPr lang="en-US" sz="1200" dirty="0"/>
              <a:t> la </a:t>
            </a:r>
            <a:r>
              <a:rPr lang="en-US" sz="1200" dirty="0" err="1"/>
              <a:t>notizia</a:t>
            </a:r>
            <a:r>
              <a:rPr lang="en-US" sz="1200" dirty="0"/>
              <a:t>? </a:t>
            </a:r>
            <a:r>
              <a:rPr lang="en-US" sz="1200" dirty="0" err="1"/>
              <a:t>Controllare</a:t>
            </a:r>
            <a:r>
              <a:rPr lang="en-US" sz="1200" dirty="0"/>
              <a:t> la </a:t>
            </a:r>
            <a:r>
              <a:rPr lang="en-US" sz="1200" dirty="0" err="1"/>
              <a:t>pubblicita</a:t>
            </a:r>
            <a:r>
              <a:rPr lang="en-US" sz="1200" dirty="0"/>
              <a:t>̀: quanta </a:t>
            </a:r>
            <a:r>
              <a:rPr lang="en-US" sz="1200" dirty="0" err="1"/>
              <a:t>pubblicita</a:t>
            </a:r>
            <a:r>
              <a:rPr lang="en-US" sz="1200" dirty="0"/>
              <a:t>̀ </a:t>
            </a:r>
            <a:r>
              <a:rPr lang="en-US" sz="1200" dirty="0" err="1"/>
              <a:t>si</a:t>
            </a:r>
            <a:r>
              <a:rPr lang="en-US" sz="1200" dirty="0"/>
              <a:t> </a:t>
            </a:r>
            <a:r>
              <a:rPr lang="en-US" sz="1200" dirty="0" err="1"/>
              <a:t>trova</a:t>
            </a:r>
            <a:r>
              <a:rPr lang="en-US" sz="1200" dirty="0"/>
              <a:t> </a:t>
            </a:r>
            <a:r>
              <a:rPr lang="en-US" sz="1200" dirty="0" err="1"/>
              <a:t>sul</a:t>
            </a:r>
            <a:r>
              <a:rPr lang="en-US" sz="1200" dirty="0"/>
              <a:t> </a:t>
            </a:r>
            <a:r>
              <a:rPr lang="en-US" sz="1200" dirty="0" err="1"/>
              <a:t>sito</a:t>
            </a:r>
            <a:r>
              <a:rPr lang="en-US" sz="1200" dirty="0"/>
              <a:t>? Essa </a:t>
            </a:r>
            <a:r>
              <a:rPr lang="en-US" sz="1200" dirty="0" err="1"/>
              <a:t>si</a:t>
            </a:r>
            <a:r>
              <a:rPr lang="en-US" sz="1200" dirty="0"/>
              <a:t> distingue </a:t>
            </a:r>
            <a:r>
              <a:rPr lang="en-US" sz="1200" dirty="0" err="1"/>
              <a:t>chiaramente</a:t>
            </a:r>
            <a:r>
              <a:rPr lang="en-US" sz="1200" dirty="0"/>
              <a:t> </a:t>
            </a:r>
            <a:r>
              <a:rPr lang="en-US" sz="1200" dirty="0" err="1"/>
              <a:t>dalla</a:t>
            </a:r>
            <a:r>
              <a:rPr lang="en-US" sz="1200" dirty="0"/>
              <a:t> </a:t>
            </a:r>
            <a:r>
              <a:rPr lang="en-US" sz="1200" dirty="0" err="1"/>
              <a:t>notizia</a:t>
            </a:r>
            <a:r>
              <a:rPr lang="en-US" sz="1200" dirty="0"/>
              <a:t>? </a:t>
            </a: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8</a:t>
            </a:fld>
            <a:endParaRPr lang="it-IT"/>
          </a:p>
        </p:txBody>
      </p:sp>
    </p:spTree>
    <p:extLst>
      <p:ext uri="{BB962C8B-B14F-4D97-AF65-F5344CB8AC3E}">
        <p14:creationId xmlns:p14="http://schemas.microsoft.com/office/powerpoint/2010/main" val="10518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u="sng" kern="1200" dirty="0">
                <a:solidFill>
                  <a:schemeClr val="tx1"/>
                </a:solidFill>
                <a:effectLst/>
                <a:latin typeface="+mn-lt"/>
                <a:ea typeface="+mn-ea"/>
                <a:cs typeface="+mn-cs"/>
              </a:rPr>
              <a:t>Prima di approfondire gli aspetti teorici della </a:t>
            </a:r>
            <a:r>
              <a:rPr lang="it-IT" sz="1200" i="1" u="sng" kern="1200" dirty="0" err="1">
                <a:solidFill>
                  <a:schemeClr val="tx1"/>
                </a:solidFill>
                <a:effectLst/>
                <a:latin typeface="+mn-lt"/>
                <a:ea typeface="+mn-ea"/>
                <a:cs typeface="+mn-cs"/>
              </a:rPr>
              <a:t>bibliometria</a:t>
            </a:r>
            <a:r>
              <a:rPr lang="it-IT" sz="1200" i="1" u="sng" kern="1200" dirty="0">
                <a:solidFill>
                  <a:schemeClr val="tx1"/>
                </a:solidFill>
                <a:effectLst/>
                <a:latin typeface="+mn-lt"/>
                <a:ea typeface="+mn-ea"/>
                <a:cs typeface="+mn-cs"/>
              </a:rPr>
              <a:t> vorrei aprire una parentesi sulla discriminazione delle fonti per valutarne l’autenticità.</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Una volta si parlava di propaganda e di disinformazione; oggi di spin </a:t>
            </a:r>
            <a:r>
              <a:rPr lang="it-IT" sz="1200" kern="1200" dirty="0" err="1">
                <a:solidFill>
                  <a:schemeClr val="tx1"/>
                </a:solidFill>
                <a:effectLst/>
                <a:latin typeface="+mn-lt"/>
                <a:ea typeface="+mn-ea"/>
                <a:cs typeface="+mn-cs"/>
              </a:rPr>
              <a:t>doctor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fake</a:t>
            </a:r>
            <a:r>
              <a:rPr lang="it-IT" sz="1200" kern="1200" dirty="0">
                <a:solidFill>
                  <a:schemeClr val="tx1"/>
                </a:solidFill>
                <a:effectLst/>
                <a:latin typeface="+mn-lt"/>
                <a:ea typeface="+mn-ea"/>
                <a:cs typeface="+mn-cs"/>
              </a:rPr>
              <a:t> news e post-</a:t>
            </a:r>
            <a:r>
              <a:rPr lang="it-IT" sz="1200" kern="1200" dirty="0" err="1">
                <a:solidFill>
                  <a:schemeClr val="tx1"/>
                </a:solidFill>
                <a:effectLst/>
                <a:latin typeface="+mn-lt"/>
                <a:ea typeface="+mn-ea"/>
                <a:cs typeface="+mn-cs"/>
              </a:rPr>
              <a:t>verita</a:t>
            </a:r>
            <a:r>
              <a:rPr lang="it-IT" sz="1200" kern="1200" dirty="0">
                <a:solidFill>
                  <a:schemeClr val="tx1"/>
                </a:solidFill>
                <a:effectLst/>
                <a:latin typeface="+mn-lt"/>
                <a:ea typeface="+mn-ea"/>
                <a:cs typeface="+mn-cs"/>
              </a:rPr>
              <a:t>̀... L’avvento di internet (e non parliamo poi di questo momento storico) ha solo esasperato una problematica che esiste da sempre: quella dell’</a:t>
            </a:r>
            <a:r>
              <a:rPr lang="it-IT" sz="1200" kern="1200" dirty="0" err="1">
                <a:solidFill>
                  <a:schemeClr val="tx1"/>
                </a:solidFill>
                <a:effectLst/>
                <a:latin typeface="+mn-lt"/>
                <a:ea typeface="+mn-ea"/>
                <a:cs typeface="+mn-cs"/>
              </a:rPr>
              <a:t>affidabilita</a:t>
            </a:r>
            <a:r>
              <a:rPr lang="it-IT" sz="1200" kern="1200" dirty="0">
                <a:solidFill>
                  <a:schemeClr val="tx1"/>
                </a:solidFill>
                <a:effectLst/>
                <a:latin typeface="+mn-lt"/>
                <a:ea typeface="+mn-ea"/>
                <a:cs typeface="+mn-cs"/>
              </a:rPr>
              <a:t>̀ delle fonti.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riuscire a farsi un’idea sull’</a:t>
            </a:r>
            <a:r>
              <a:rPr lang="it-IT" sz="1200" kern="1200" dirty="0" err="1">
                <a:solidFill>
                  <a:schemeClr val="tx1"/>
                </a:solidFill>
                <a:effectLst/>
                <a:latin typeface="+mn-lt"/>
                <a:ea typeface="+mn-ea"/>
                <a:cs typeface="+mn-cs"/>
              </a:rPr>
              <a:t>affidabilita</a:t>
            </a:r>
            <a:r>
              <a:rPr lang="it-IT" sz="1200" kern="1200" dirty="0">
                <a:solidFill>
                  <a:schemeClr val="tx1"/>
                </a:solidFill>
                <a:effectLst/>
                <a:latin typeface="+mn-lt"/>
                <a:ea typeface="+mn-ea"/>
                <a:cs typeface="+mn-cs"/>
              </a:rPr>
              <a:t>̀ di una fonte informativa vanno considerati i seguenti elementi: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Come si </a:t>
            </a:r>
            <a:r>
              <a:rPr lang="it-IT" sz="1200" kern="1200" dirty="0" err="1">
                <a:solidFill>
                  <a:schemeClr val="tx1"/>
                </a:solidFill>
                <a:effectLst/>
                <a:latin typeface="+mn-lt"/>
                <a:ea typeface="+mn-ea"/>
                <a:cs typeface="+mn-cs"/>
              </a:rPr>
              <a:t>puo</a:t>
            </a:r>
            <a:r>
              <a:rPr lang="it-IT" sz="1200" kern="1200" dirty="0">
                <a:solidFill>
                  <a:schemeClr val="tx1"/>
                </a:solidFill>
                <a:effectLst/>
                <a:latin typeface="+mn-lt"/>
                <a:ea typeface="+mn-ea"/>
                <a:cs typeface="+mn-cs"/>
              </a:rPr>
              <a:t>̀ notare, il contenuto della pubblicazione non è fra i primi criteri da analizzare. Per valutare l’</a:t>
            </a:r>
            <a:r>
              <a:rPr lang="it-IT" sz="1200" kern="1200" dirty="0" err="1">
                <a:solidFill>
                  <a:schemeClr val="tx1"/>
                </a:solidFill>
                <a:effectLst/>
                <a:latin typeface="+mn-lt"/>
                <a:ea typeface="+mn-ea"/>
                <a:cs typeface="+mn-cs"/>
              </a:rPr>
              <a:t>affidabilita</a:t>
            </a:r>
            <a:r>
              <a:rPr lang="it-IT" sz="1200" kern="1200" dirty="0">
                <a:solidFill>
                  <a:schemeClr val="tx1"/>
                </a:solidFill>
                <a:effectLst/>
                <a:latin typeface="+mn-lt"/>
                <a:ea typeface="+mn-ea"/>
                <a:cs typeface="+mn-cs"/>
              </a:rPr>
              <a:t>̀ di una fonte si inizia a considerare tutto </a:t>
            </a:r>
            <a:r>
              <a:rPr lang="it-IT" sz="1200" kern="1200" dirty="0" err="1">
                <a:solidFill>
                  <a:schemeClr val="tx1"/>
                </a:solidFill>
                <a:effectLst/>
                <a:latin typeface="+mn-lt"/>
                <a:ea typeface="+mn-ea"/>
                <a:cs typeface="+mn-cs"/>
              </a:rPr>
              <a:t>cio</a:t>
            </a:r>
            <a:r>
              <a:rPr lang="it-IT" sz="1200" kern="1200" dirty="0">
                <a:solidFill>
                  <a:schemeClr val="tx1"/>
                </a:solidFill>
                <a:effectLst/>
                <a:latin typeface="+mn-lt"/>
                <a:ea typeface="+mn-ea"/>
                <a:cs typeface="+mn-cs"/>
              </a:rPr>
              <a:t>̀ che sta attorno: il “contenitore”. Solo se la fonte supera questo esame iniziale, si passerà all’analisi del contenuto!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AUTORE </a:t>
            </a:r>
            <a:r>
              <a:rPr lang="it-IT" sz="1200" kern="1200" dirty="0">
                <a:solidFill>
                  <a:schemeClr val="tx1"/>
                </a:solidFill>
                <a:effectLst/>
                <a:latin typeface="+mn-lt"/>
                <a:ea typeface="+mn-ea"/>
                <a:cs typeface="+mn-cs"/>
              </a:rPr>
              <a:t>Se non conosciamo l’autore di un libro o di un articolo (su rivista o sito web) è importante verificare se si tratta di un esperto del tema trattato o se è specializzato in altri ambiti, se ha </a:t>
            </a:r>
            <a:r>
              <a:rPr lang="it-IT" sz="1200" kern="1200" dirty="0" err="1">
                <a:solidFill>
                  <a:schemeClr val="tx1"/>
                </a:solidFill>
                <a:effectLst/>
                <a:latin typeface="+mn-lt"/>
                <a:ea typeface="+mn-ea"/>
                <a:cs typeface="+mn-cs"/>
              </a:rPr>
              <a:t>gia</a:t>
            </a:r>
            <a:r>
              <a:rPr lang="it-IT" sz="1200" kern="1200" dirty="0">
                <a:solidFill>
                  <a:schemeClr val="tx1"/>
                </a:solidFill>
                <a:effectLst/>
                <a:latin typeface="+mn-lt"/>
                <a:ea typeface="+mn-ea"/>
                <a:cs typeface="+mn-cs"/>
              </a:rPr>
              <a:t>̀ pubblicato altri libri/articoli sul medesimo tema e se viene citato da altri. Insomma, dobbiamo farci un’idea della sua autorevolezza. Es se - L’autore dichiara di essere un professore universitario?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puoi verificare se ha pubblicato su riviste specializzate tramite </a:t>
            </a:r>
            <a:r>
              <a:rPr lang="it-IT" sz="1200" kern="1200" dirty="0" err="1">
                <a:solidFill>
                  <a:schemeClr val="tx1"/>
                </a:solidFill>
                <a:effectLst/>
                <a:latin typeface="+mn-lt"/>
                <a:ea typeface="+mn-ea"/>
                <a:cs typeface="+mn-cs"/>
              </a:rPr>
              <a:t>scholar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wos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scopus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pubmed</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EDITORE </a:t>
            </a:r>
            <a:r>
              <a:rPr lang="it-IT" sz="1200" kern="1200" dirty="0">
                <a:solidFill>
                  <a:schemeClr val="tx1"/>
                </a:solidFill>
                <a:effectLst/>
                <a:latin typeface="+mn-lt"/>
                <a:ea typeface="+mn-ea"/>
                <a:cs typeface="+mn-cs"/>
              </a:rPr>
              <a:t>consultarne il sito web per capire ambito di settoriale di azione e utilizzo di piattaforme di database di ranking di riviste (es. SJR)</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OBIETTIVI </a:t>
            </a:r>
            <a:r>
              <a:rPr lang="it-IT" sz="1200" kern="1200" dirty="0">
                <a:solidFill>
                  <a:schemeClr val="tx1"/>
                </a:solidFill>
                <a:effectLst/>
                <a:latin typeface="+mn-lt"/>
                <a:ea typeface="+mn-ea"/>
                <a:cs typeface="+mn-cs"/>
              </a:rPr>
              <a:t>Nel caso di riviste e di siti web, è indispensabile conoscere gli obiettivi di queste pubblicazioni. Chi è responsabile della pubblicazione? Quali sono i loro obiettivi? Conoscerli ci permette di valutare se esistono conflitti di interesse. Un buon sito web dichiara in modo esplicito queste informazioni. </a:t>
            </a:r>
            <a:endParaRPr lang="it-I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Se possibile bisognerebbe farsi un’idea di chi finanzia il sito web consultato.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Articolo scientifico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ambito scientifico, sempre </a:t>
            </a:r>
            <a:r>
              <a:rPr lang="it-IT" sz="1200" kern="1200" dirty="0" err="1">
                <a:solidFill>
                  <a:schemeClr val="tx1"/>
                </a:solidFill>
                <a:effectLst/>
                <a:latin typeface="+mn-lt"/>
                <a:ea typeface="+mn-ea"/>
                <a:cs typeface="+mn-cs"/>
              </a:rPr>
              <a:t>piu</a:t>
            </a:r>
            <a:r>
              <a:rPr lang="it-IT" sz="1200" kern="1200" dirty="0">
                <a:solidFill>
                  <a:schemeClr val="tx1"/>
                </a:solidFill>
                <a:effectLst/>
                <a:latin typeface="+mn-lt"/>
                <a:ea typeface="+mn-ea"/>
                <a:cs typeface="+mn-cs"/>
              </a:rPr>
              <a:t>̀ riviste comprendono alla fine di ogni articolo una dichiarazione di eventuali conflitti di interesse, </a:t>
            </a:r>
            <a:r>
              <a:rPr lang="it-IT" sz="1200" kern="1200" dirty="0" err="1">
                <a:solidFill>
                  <a:schemeClr val="tx1"/>
                </a:solidFill>
                <a:effectLst/>
                <a:latin typeface="+mn-lt"/>
                <a:ea typeface="+mn-ea"/>
                <a:cs typeface="+mn-cs"/>
              </a:rPr>
              <a:t>nonche</a:t>
            </a:r>
            <a:r>
              <a:rPr lang="it-IT" sz="1200" kern="1200" dirty="0">
                <a:solidFill>
                  <a:schemeClr val="tx1"/>
                </a:solidFill>
                <a:effectLst/>
                <a:latin typeface="+mn-lt"/>
                <a:ea typeface="+mn-ea"/>
                <a:cs typeface="+mn-cs"/>
              </a:rPr>
              <a:t>́ la menzione di tutti gli enti finanziatori, pubblici e privati. (capitoli “</a:t>
            </a:r>
            <a:r>
              <a:rPr lang="it-IT" sz="1200" kern="1200" dirty="0" err="1">
                <a:solidFill>
                  <a:schemeClr val="tx1"/>
                </a:solidFill>
                <a:effectLst/>
                <a:latin typeface="+mn-lt"/>
                <a:ea typeface="+mn-ea"/>
                <a:cs typeface="+mn-cs"/>
              </a:rPr>
              <a:t>Competing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interests</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Acknowledgements</a:t>
            </a:r>
            <a:r>
              <a:rPr lang="it-IT" sz="1200" kern="1200" dirty="0">
                <a:solidFill>
                  <a:schemeClr val="tx1"/>
                </a:solidFill>
                <a:effectLst/>
                <a:latin typeface="+mn-lt"/>
                <a:ea typeface="+mn-ea"/>
                <a:cs typeface="+mn-cs"/>
              </a:rPr>
              <a:t>”)</a:t>
            </a:r>
          </a:p>
          <a:p>
            <a:r>
              <a:rPr lang="it-IT" sz="1200" b="1" kern="1200" dirty="0">
                <a:solidFill>
                  <a:schemeClr val="tx1"/>
                </a:solidFill>
                <a:effectLst/>
                <a:latin typeface="+mn-lt"/>
                <a:ea typeface="+mn-ea"/>
                <a:cs typeface="+mn-cs"/>
              </a:rPr>
              <a:t>Riviste</a:t>
            </a:r>
          </a:p>
          <a:p>
            <a:r>
              <a:rPr lang="it-IT" sz="1200" kern="1200" dirty="0">
                <a:solidFill>
                  <a:schemeClr val="tx1"/>
                </a:solidFill>
                <a:effectLst/>
                <a:latin typeface="+mn-lt"/>
                <a:ea typeface="+mn-ea"/>
                <a:cs typeface="+mn-cs"/>
              </a:rPr>
              <a:t>Nelle prime o nelle ultime pagine delle riviste si trovano spesso tutte le informazioni sui responsabili della pubblicazione: direttori, redattori, comitati scientifici, indirizzi e siti web </a:t>
            </a:r>
          </a:p>
          <a:p>
            <a:r>
              <a:rPr lang="it-IT" sz="1200" b="1" kern="1200" dirty="0">
                <a:solidFill>
                  <a:schemeClr val="tx1"/>
                </a:solidFill>
                <a:effectLst/>
                <a:latin typeface="+mn-lt"/>
                <a:ea typeface="+mn-ea"/>
                <a:cs typeface="+mn-cs"/>
              </a:rPr>
              <a:t>Siti web </a:t>
            </a:r>
            <a:endParaRPr lang="it-IT" b="1" dirty="0"/>
          </a:p>
          <a:p>
            <a:r>
              <a:rPr lang="it-IT" sz="1200" kern="1200" dirty="0">
                <a:solidFill>
                  <a:schemeClr val="tx1"/>
                </a:solidFill>
                <a:effectLst/>
                <a:latin typeface="+mn-lt"/>
                <a:ea typeface="+mn-ea"/>
                <a:cs typeface="+mn-cs"/>
              </a:rPr>
              <a:t>Se un sito web sembra trattare l’argomento di nostro interesse, la prima cosa da fare prima di iniziare la lettura è cercare informazioni sui responsabili. Solitamente nella barra del menu c’è una pagina intitolata “Chi siamo”, “</a:t>
            </a:r>
            <a:r>
              <a:rPr lang="it-IT" sz="1200" kern="1200" dirty="0" err="1">
                <a:solidFill>
                  <a:schemeClr val="tx1"/>
                </a:solidFill>
                <a:effectLst/>
                <a:latin typeface="+mn-lt"/>
                <a:ea typeface="+mn-ea"/>
                <a:cs typeface="+mn-cs"/>
              </a:rPr>
              <a:t>About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About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a:t>
            </a:r>
            <a:r>
              <a:rPr lang="it-IT" sz="1200" kern="1200" dirty="0">
                <a:solidFill>
                  <a:schemeClr val="tx1"/>
                </a:solidFill>
                <a:effectLst/>
                <a:latin typeface="+mn-lt"/>
                <a:ea typeface="+mn-ea"/>
                <a:cs typeface="+mn-cs"/>
              </a:rPr>
              <a:t> o contatti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ALTRI INDICATORI DI QUALITÀ</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Ad es. La buona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di un sito web </a:t>
            </a:r>
            <a:r>
              <a:rPr lang="it-IT" sz="1200" kern="1200" dirty="0" err="1">
                <a:solidFill>
                  <a:schemeClr val="tx1"/>
                </a:solidFill>
                <a:effectLst/>
                <a:latin typeface="+mn-lt"/>
                <a:ea typeface="+mn-ea"/>
                <a:cs typeface="+mn-cs"/>
              </a:rPr>
              <a:t>puo</a:t>
            </a:r>
            <a:r>
              <a:rPr lang="it-IT" sz="1200" kern="1200" dirty="0">
                <a:solidFill>
                  <a:schemeClr val="tx1"/>
                </a:solidFill>
                <a:effectLst/>
                <a:latin typeface="+mn-lt"/>
                <a:ea typeface="+mn-ea"/>
                <a:cs typeface="+mn-cs"/>
              </a:rPr>
              <a:t>̀ essere rivelata da diversi dettagli, come ad esempio: </a:t>
            </a:r>
            <a:endParaRPr lang="it-IT" dirty="0"/>
          </a:p>
          <a:p>
            <a:r>
              <a:rPr lang="it-IT" sz="1200" kern="1200" dirty="0">
                <a:solidFill>
                  <a:schemeClr val="tx1"/>
                </a:solidFill>
                <a:effectLst/>
                <a:latin typeface="+mn-lt"/>
                <a:ea typeface="+mn-ea"/>
                <a:cs typeface="+mn-cs"/>
              </a:rPr>
              <a:t>- facilità di consultazione: un buon indice e una struttura ben organizzata che permette di orientarsi in modo intuitivo all’interno del sito </a:t>
            </a:r>
            <a:endParaRPr lang="it-IT" dirty="0"/>
          </a:p>
          <a:p>
            <a:r>
              <a:rPr lang="it-IT" sz="1200" kern="1200" dirty="0">
                <a:solidFill>
                  <a:schemeClr val="tx1"/>
                </a:solidFill>
                <a:effectLst/>
                <a:latin typeface="+mn-lt"/>
                <a:ea typeface="+mn-ea"/>
                <a:cs typeface="+mn-cs"/>
              </a:rPr>
              <a:t>- la presenza di un campo di ricerca (per ricercare all’interno del sito web) </a:t>
            </a:r>
            <a:endParaRPr lang="it-IT" dirty="0"/>
          </a:p>
          <a:p>
            <a:r>
              <a:rPr lang="it-IT" sz="1200" kern="1200" dirty="0">
                <a:solidFill>
                  <a:schemeClr val="tx1"/>
                </a:solidFill>
                <a:effectLst/>
                <a:latin typeface="+mn-lt"/>
                <a:ea typeface="+mn-ea"/>
                <a:cs typeface="+mn-cs"/>
              </a:rPr>
              <a:t>- la presenza di link di approfondimento, di una bibliografia / </a:t>
            </a:r>
            <a:r>
              <a:rPr lang="it-IT" sz="1200" kern="1200" dirty="0" err="1">
                <a:solidFill>
                  <a:schemeClr val="tx1"/>
                </a:solidFill>
                <a:effectLst/>
                <a:latin typeface="+mn-lt"/>
                <a:ea typeface="+mn-ea"/>
                <a:cs typeface="+mn-cs"/>
              </a:rPr>
              <a:t>sitografia</a:t>
            </a:r>
            <a:r>
              <a:rPr lang="it-IT" sz="1200" kern="1200" dirty="0">
                <a:solidFill>
                  <a:schemeClr val="tx1"/>
                </a:solidFill>
                <a:effectLst/>
                <a:latin typeface="+mn-lt"/>
                <a:ea typeface="+mn-ea"/>
                <a:cs typeface="+mn-cs"/>
              </a:rPr>
              <a:t> </a:t>
            </a:r>
            <a:endParaRPr lang="it-IT" dirty="0"/>
          </a:p>
          <a:p>
            <a:r>
              <a:rPr lang="it-IT" sz="1200" kern="1200" dirty="0">
                <a:solidFill>
                  <a:schemeClr val="tx1"/>
                </a:solidFill>
                <a:effectLst/>
                <a:latin typeface="+mn-lt"/>
                <a:ea typeface="+mn-ea"/>
                <a:cs typeface="+mn-cs"/>
              </a:rPr>
              <a:t>- la menzione delle fonti per le immagini presenti sul sito (ad esempio il sito </a:t>
            </a:r>
            <a:r>
              <a:rPr lang="it-IT" sz="1200" kern="1200" dirty="0" err="1">
                <a:solidFill>
                  <a:schemeClr val="tx1"/>
                </a:solidFill>
                <a:effectLst/>
                <a:latin typeface="+mn-lt"/>
                <a:ea typeface="+mn-ea"/>
                <a:cs typeface="+mn-cs"/>
              </a:rPr>
              <a:t>www.centovalli.ch</a:t>
            </a:r>
            <a:r>
              <a:rPr lang="it-IT" sz="1200" kern="1200" dirty="0">
                <a:solidFill>
                  <a:schemeClr val="tx1"/>
                </a:solidFill>
                <a:effectLst/>
                <a:latin typeface="+mn-lt"/>
                <a:ea typeface="+mn-ea"/>
                <a:cs typeface="+mn-cs"/>
              </a:rPr>
              <a:t> alla pagina “Fotografie” contiene la voce “</a:t>
            </a:r>
            <a:r>
              <a:rPr lang="it-IT" sz="1200" kern="1200" dirty="0" err="1">
                <a:solidFill>
                  <a:schemeClr val="tx1"/>
                </a:solidFill>
                <a:effectLst/>
                <a:latin typeface="+mn-lt"/>
                <a:ea typeface="+mn-ea"/>
                <a:cs typeface="+mn-cs"/>
              </a:rPr>
              <a:t>Credits</a:t>
            </a:r>
            <a:r>
              <a:rPr lang="it-IT" sz="1200" kern="1200" dirty="0">
                <a:solidFill>
                  <a:schemeClr val="tx1"/>
                </a:solidFill>
                <a:effectLst/>
                <a:latin typeface="+mn-lt"/>
                <a:ea typeface="+mn-ea"/>
                <a:cs typeface="+mn-cs"/>
              </a:rPr>
              <a:t>” con l’indicazione dei detentori dei diritti d’autore). </a:t>
            </a:r>
            <a:endParaRPr lang="it-IT" dirty="0"/>
          </a:p>
          <a:p>
            <a:r>
              <a:rPr lang="it-IT" sz="1200" kern="1200" dirty="0">
                <a:solidFill>
                  <a:schemeClr val="tx1"/>
                </a:solidFill>
                <a:effectLst/>
                <a:latin typeface="+mn-lt"/>
                <a:ea typeface="+mn-ea"/>
                <a:cs typeface="+mn-cs"/>
              </a:rPr>
              <a:t>La presenza di una bibliografia / </a:t>
            </a:r>
            <a:r>
              <a:rPr lang="it-IT" sz="1200" kern="1200" dirty="0" err="1">
                <a:solidFill>
                  <a:schemeClr val="tx1"/>
                </a:solidFill>
                <a:effectLst/>
                <a:latin typeface="+mn-lt"/>
                <a:ea typeface="+mn-ea"/>
                <a:cs typeface="+mn-cs"/>
              </a:rPr>
              <a:t>sitografia</a:t>
            </a:r>
            <a:r>
              <a:rPr lang="it-IT" sz="1200" kern="1200" dirty="0">
                <a:solidFill>
                  <a:schemeClr val="tx1"/>
                </a:solidFill>
                <a:effectLst/>
                <a:latin typeface="+mn-lt"/>
                <a:ea typeface="+mn-ea"/>
                <a:cs typeface="+mn-cs"/>
              </a:rPr>
              <a:t> è un buon indicatore di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anche per i libri, così come la presenza di un indice analitico (indice dei temi trattati, in ordine alfabetico).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CONTENUTO</a:t>
            </a:r>
            <a:r>
              <a:rPr lang="it-IT" sz="1200" kern="1200" dirty="0">
                <a:solidFill>
                  <a:schemeClr val="tx1"/>
                </a:solidFill>
                <a:effectLst/>
                <a:latin typeface="+mn-lt"/>
                <a:ea typeface="+mn-ea"/>
                <a:cs typeface="+mn-cs"/>
              </a:rPr>
              <a:t> Se la fonte di informazioni ha superato l’esame dei criteri descritti nei primi 4steps, possiamo finalmente dedicarci alla lettura dei contenuti. </a:t>
            </a:r>
            <a:endParaRPr lang="it-IT" dirty="0"/>
          </a:p>
          <a:p>
            <a:endParaRPr lang="it-IT" dirty="0"/>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9</a:t>
            </a:fld>
            <a:endParaRPr lang="it-IT"/>
          </a:p>
        </p:txBody>
      </p:sp>
    </p:spTree>
    <p:extLst>
      <p:ext uri="{BB962C8B-B14F-4D97-AF65-F5344CB8AC3E}">
        <p14:creationId xmlns:p14="http://schemas.microsoft.com/office/powerpoint/2010/main" val="177985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In queste lezioni avremo modo di approfondire i presupposti teorici della </a:t>
            </a:r>
            <a:r>
              <a:rPr lang="it-IT" sz="1200" kern="1200" dirty="0" err="1">
                <a:solidFill>
                  <a:schemeClr val="tx1"/>
                </a:solidFill>
                <a:effectLst/>
                <a:latin typeface="+mn-lt"/>
                <a:ea typeface="+mn-ea"/>
                <a:cs typeface="+mn-cs"/>
              </a:rPr>
              <a:t>bibliomeria</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Andremo poi a studiare quelli che sono gli strumenti (database e motori di ricerca), le modalità operative (indicatori citazionali) che essa mette in atto</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In fine avremo modo di discutere insieme in merito a regole e buone pratiche per la stesura di un articolo scientifico e di una tesi di laurea. </a:t>
            </a:r>
            <a:r>
              <a:rPr lang="it-IT" sz="1200" b="1" kern="1200" dirty="0">
                <a:solidFill>
                  <a:schemeClr val="tx1"/>
                </a:solidFill>
                <a:effectLst/>
                <a:latin typeface="+mn-lt"/>
                <a:ea typeface="+mn-ea"/>
                <a:cs typeface="+mn-cs"/>
              </a:rPr>
              <a:t>Approfondiremo in sostanza quanto utile</a:t>
            </a:r>
            <a:r>
              <a:rPr lang="it-IT" sz="1200" kern="1200" dirty="0">
                <a:solidFill>
                  <a:schemeClr val="tx1"/>
                </a:solidFill>
                <a:effectLst/>
                <a:latin typeface="+mn-lt"/>
                <a:ea typeface="+mn-ea"/>
                <a:cs typeface="+mn-cs"/>
              </a:rPr>
              <a:t> per l’elaborazione di una tesi di laurea triennale in quanto vostro più imminente traguardo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valutazione finale sarà rappresentata da un test scritto a risposta multipla e/o misto. Inoltre avrete modo di prendere familiarità con gli strumenti oggetto di esame con delle esercitazioni che cercheremo di gestire online.</a:t>
            </a:r>
          </a:p>
          <a:p>
            <a:r>
              <a:rPr lang="it-IT" sz="1200" kern="1200" dirty="0">
                <a:solidFill>
                  <a:schemeClr val="tx1"/>
                </a:solidFill>
                <a:effectLst/>
                <a:latin typeface="+mn-lt"/>
                <a:ea typeface="+mn-ea"/>
                <a:cs typeface="+mn-cs"/>
              </a:rPr>
              <a:t> </a:t>
            </a:r>
          </a:p>
          <a:p>
            <a:pPr marL="228600" indent="-228600">
              <a:buFont typeface="+mj-lt"/>
              <a:buAutoNum type="arabicPeriod"/>
            </a:pPr>
            <a:r>
              <a:rPr lang="it-IT" sz="1200" kern="1200" dirty="0">
                <a:solidFill>
                  <a:schemeClr val="tx1"/>
                </a:solidFill>
                <a:effectLst/>
                <a:latin typeface="+mn-lt"/>
                <a:ea typeface="+mn-ea"/>
                <a:cs typeface="+mn-cs"/>
              </a:rPr>
              <a:t>Definizioni dei concetti fi </a:t>
            </a:r>
            <a:r>
              <a:rPr lang="it-IT" sz="1200" kern="1200" dirty="0" err="1">
                <a:solidFill>
                  <a:schemeClr val="tx1"/>
                </a:solidFill>
                <a:effectLst/>
                <a:latin typeface="+mn-lt"/>
                <a:ea typeface="+mn-ea"/>
                <a:cs typeface="+mn-cs"/>
              </a:rPr>
              <a:t>bibliometria</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scientometria</a:t>
            </a:r>
            <a:r>
              <a:rPr lang="it-IT" sz="1200" kern="1200" dirty="0">
                <a:solidFill>
                  <a:schemeClr val="tx1"/>
                </a:solidFill>
                <a:effectLst/>
                <a:latin typeface="+mn-lt"/>
                <a:ea typeface="+mn-ea"/>
                <a:cs typeface="+mn-cs"/>
              </a:rPr>
              <a:t> </a:t>
            </a:r>
          </a:p>
          <a:p>
            <a:pPr marL="228600" indent="-228600">
              <a:buFont typeface="+mj-lt"/>
              <a:buAutoNum type="arabicPeriod"/>
            </a:pPr>
            <a:r>
              <a:rPr lang="it-IT" sz="1200" kern="1200" dirty="0">
                <a:solidFill>
                  <a:schemeClr val="tx1"/>
                </a:solidFill>
                <a:effectLst/>
                <a:latin typeface="+mn-lt"/>
                <a:ea typeface="+mn-ea"/>
                <a:cs typeface="+mn-cs"/>
              </a:rPr>
              <a:t>Analisi citazionale </a:t>
            </a:r>
          </a:p>
          <a:p>
            <a:pPr marL="228600" indent="-228600">
              <a:buFont typeface="+mj-lt"/>
              <a:buAutoNum type="arabicPeriod"/>
            </a:pPr>
            <a:r>
              <a:rPr lang="it-IT" sz="1200" kern="1200" dirty="0">
                <a:solidFill>
                  <a:schemeClr val="tx1"/>
                </a:solidFill>
                <a:effectLst/>
                <a:latin typeface="+mn-lt"/>
                <a:ea typeface="+mn-ea"/>
                <a:cs typeface="+mn-cs"/>
              </a:rPr>
              <a:t>Gli indici citazionali (</a:t>
            </a:r>
            <a:r>
              <a:rPr lang="it-IT" sz="1200" kern="1200" dirty="0" err="1">
                <a:solidFill>
                  <a:schemeClr val="tx1"/>
                </a:solidFill>
                <a:effectLst/>
                <a:latin typeface="+mn-lt"/>
                <a:ea typeface="+mn-ea"/>
                <a:cs typeface="+mn-cs"/>
              </a:rPr>
              <a:t>WoS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Scopus</a:t>
            </a:r>
            <a:r>
              <a:rPr lang="it-IT" sz="1200" kern="1200" dirty="0">
                <a:solidFill>
                  <a:schemeClr val="tx1"/>
                </a:solidFill>
                <a:effectLst/>
                <a:latin typeface="+mn-lt"/>
                <a:ea typeface="+mn-ea"/>
                <a:cs typeface="+mn-cs"/>
              </a:rPr>
              <a:t> and Google </a:t>
            </a:r>
            <a:r>
              <a:rPr lang="it-IT" sz="1200" kern="1200" dirty="0" err="1">
                <a:solidFill>
                  <a:schemeClr val="tx1"/>
                </a:solidFill>
                <a:effectLst/>
                <a:latin typeface="+mn-lt"/>
                <a:ea typeface="+mn-ea"/>
                <a:cs typeface="+mn-cs"/>
              </a:rPr>
              <a:t>scholar</a:t>
            </a:r>
            <a:r>
              <a:rPr lang="it-IT" sz="1200" kern="1200" dirty="0">
                <a:solidFill>
                  <a:schemeClr val="tx1"/>
                </a:solidFill>
                <a:effectLst/>
                <a:latin typeface="+mn-lt"/>
                <a:ea typeface="+mn-ea"/>
                <a:cs typeface="+mn-cs"/>
              </a:rPr>
              <a:t>)</a:t>
            </a:r>
          </a:p>
          <a:p>
            <a:pPr marL="228600" indent="-228600">
              <a:buFont typeface="+mj-lt"/>
              <a:buAutoNum type="arabicPeriod"/>
            </a:pPr>
            <a:r>
              <a:rPr lang="it-IT" sz="1200" kern="1200" dirty="0">
                <a:solidFill>
                  <a:schemeClr val="tx1"/>
                </a:solidFill>
                <a:effectLst/>
                <a:latin typeface="+mn-lt"/>
                <a:ea typeface="+mn-ea"/>
                <a:cs typeface="+mn-cs"/>
              </a:rPr>
              <a:t>Gli indicatori </a:t>
            </a:r>
            <a:r>
              <a:rPr lang="it-IT" sz="1200" kern="1200" dirty="0" err="1">
                <a:solidFill>
                  <a:schemeClr val="tx1"/>
                </a:solidFill>
                <a:effectLst/>
                <a:latin typeface="+mn-lt"/>
                <a:ea typeface="+mn-ea"/>
                <a:cs typeface="+mn-cs"/>
              </a:rPr>
              <a:t>bibliometrici</a:t>
            </a:r>
            <a:r>
              <a:rPr lang="it-IT" sz="1200" kern="1200" dirty="0">
                <a:solidFill>
                  <a:schemeClr val="tx1"/>
                </a:solidFill>
                <a:effectLst/>
                <a:latin typeface="+mn-lt"/>
                <a:ea typeface="+mn-ea"/>
                <a:cs typeface="+mn-cs"/>
              </a:rPr>
              <a:t> (IF, H-</a:t>
            </a:r>
            <a:r>
              <a:rPr lang="it-IT" sz="1200" kern="1200" dirty="0" err="1">
                <a:solidFill>
                  <a:schemeClr val="tx1"/>
                </a:solidFill>
                <a:effectLst/>
                <a:latin typeface="+mn-lt"/>
                <a:ea typeface="+mn-ea"/>
                <a:cs typeface="+mn-cs"/>
              </a:rPr>
              <a:t>index</a:t>
            </a:r>
            <a:r>
              <a:rPr lang="it-IT" sz="1200" kern="1200" dirty="0">
                <a:solidFill>
                  <a:schemeClr val="tx1"/>
                </a:solidFill>
                <a:effectLst/>
                <a:latin typeface="+mn-lt"/>
                <a:ea typeface="+mn-ea"/>
                <a:cs typeface="+mn-cs"/>
              </a:rPr>
              <a:t>, SJR)</a:t>
            </a:r>
          </a:p>
          <a:p>
            <a:pPr marL="228600" indent="-228600">
              <a:buFont typeface="+mj-lt"/>
              <a:buAutoNum type="arabicPeriod"/>
            </a:pPr>
            <a:r>
              <a:rPr lang="it-IT" sz="1200" kern="1200" dirty="0">
                <a:solidFill>
                  <a:schemeClr val="tx1"/>
                </a:solidFill>
                <a:effectLst/>
                <a:latin typeface="+mn-lt"/>
                <a:ea typeface="+mn-ea"/>
                <a:cs typeface="+mn-cs"/>
              </a:rPr>
              <a:t>Principali strumenti della ricerca </a:t>
            </a:r>
            <a:r>
              <a:rPr lang="it-IT" sz="1200" kern="1200" dirty="0" err="1">
                <a:solidFill>
                  <a:schemeClr val="tx1"/>
                </a:solidFill>
                <a:effectLst/>
                <a:latin typeface="+mn-lt"/>
                <a:ea typeface="+mn-ea"/>
                <a:cs typeface="+mn-cs"/>
              </a:rPr>
              <a:t>bibliometria</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PubMed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MeSH</a:t>
            </a:r>
            <a:r>
              <a:rPr lang="it-IT" sz="1200" kern="1200" dirty="0">
                <a:solidFill>
                  <a:schemeClr val="tx1"/>
                </a:solidFill>
                <a:effectLst/>
                <a:latin typeface="+mn-lt"/>
                <a:ea typeface="+mn-ea"/>
                <a:cs typeface="+mn-cs"/>
              </a:rPr>
              <a:t>, MEDLINE) </a:t>
            </a:r>
          </a:p>
          <a:p>
            <a:pPr marL="228600" indent="-228600">
              <a:buFont typeface="+mj-lt"/>
              <a:buAutoNum type="arabicPeriod"/>
            </a:pPr>
            <a:r>
              <a:rPr lang="it-IT" sz="1200" kern="1200" dirty="0">
                <a:solidFill>
                  <a:schemeClr val="tx1"/>
                </a:solidFill>
                <a:effectLst/>
                <a:latin typeface="+mn-lt"/>
                <a:ea typeface="+mn-ea"/>
                <a:cs typeface="+mn-cs"/>
              </a:rPr>
              <a:t>L’articolo scientifico e il processo </a:t>
            </a:r>
            <a:r>
              <a:rPr lang="it-IT" sz="1200" kern="1200">
                <a:solidFill>
                  <a:schemeClr val="tx1"/>
                </a:solidFill>
                <a:effectLst/>
                <a:latin typeface="+mn-lt"/>
                <a:ea typeface="+mn-ea"/>
                <a:cs typeface="+mn-cs"/>
              </a:rPr>
              <a:t>di pubblicazione </a:t>
            </a:r>
          </a:p>
          <a:p>
            <a:pPr marL="228600" indent="-228600">
              <a:buFont typeface="+mj-lt"/>
              <a:buAutoNum type="arabicPeriod"/>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10</a:t>
            </a:fld>
            <a:endParaRPr lang="it-IT"/>
          </a:p>
        </p:txBody>
      </p:sp>
    </p:spTree>
    <p:extLst>
      <p:ext uri="{BB962C8B-B14F-4D97-AF65-F5344CB8AC3E}">
        <p14:creationId xmlns:p14="http://schemas.microsoft.com/office/powerpoint/2010/main" val="185659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Studioso </a:t>
            </a:r>
            <a:r>
              <a:rPr lang="it-IT" dirty="0" err="1"/>
              <a:t>alan</a:t>
            </a:r>
            <a:r>
              <a:rPr lang="it-IT" dirty="0"/>
              <a:t> </a:t>
            </a:r>
            <a:r>
              <a:rPr lang="it-IT" dirty="0" err="1"/>
              <a:t>pritchard</a:t>
            </a:r>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11</a:t>
            </a:fld>
            <a:endParaRPr lang="it-IT"/>
          </a:p>
        </p:txBody>
      </p:sp>
    </p:spTree>
    <p:extLst>
      <p:ext uri="{BB962C8B-B14F-4D97-AF65-F5344CB8AC3E}">
        <p14:creationId xmlns:p14="http://schemas.microsoft.com/office/powerpoint/2010/main" val="323026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Times New Roman" panose="02020603050405020304" pitchFamily="18" charset="0"/>
                <a:cs typeface="Times New Roman" panose="02020603050405020304" pitchFamily="18" charset="0"/>
              </a:rPr>
              <a:t>Avrete sicuramente incontrato o sentito alcuni dei termini </a:t>
            </a:r>
            <a:r>
              <a:rPr lang="it-IT" dirty="0" err="1">
                <a:latin typeface="URWPalladioL"/>
                <a:ea typeface="Times New Roman" panose="02020603050405020304" pitchFamily="18" charset="0"/>
                <a:cs typeface="Times New Roman" panose="02020603050405020304" pitchFamily="18" charset="0"/>
              </a:rPr>
              <a:t>riporarti</a:t>
            </a:r>
            <a:r>
              <a:rPr lang="it-IT" dirty="0">
                <a:latin typeface="URWPalladioL"/>
                <a:ea typeface="Times New Roman" panose="02020603050405020304" pitchFamily="18" charset="0"/>
                <a:cs typeface="Times New Roman" panose="02020603050405020304" pitchFamily="18" charset="0"/>
              </a:rPr>
              <a:t> in diapositiva…essi si riferiscono a varie metrologie ovvero </a:t>
            </a:r>
            <a:r>
              <a:rPr lang="it-IT" sz="1200" b="0" i="0" u="none" strike="noStrike" kern="1200" dirty="0">
                <a:solidFill>
                  <a:schemeClr val="tx1"/>
                </a:solidFill>
                <a:effectLst/>
                <a:latin typeface="+mn-lt"/>
                <a:ea typeface="+mn-ea"/>
                <a:cs typeface="+mn-cs"/>
              </a:rPr>
              <a:t>discipline riguardanti </a:t>
            </a:r>
            <a:r>
              <a:rPr lang="it-IT" sz="1200" b="1" i="0" u="none" strike="noStrike" kern="1200" dirty="0">
                <a:solidFill>
                  <a:schemeClr val="tx1"/>
                </a:solidFill>
                <a:effectLst/>
                <a:latin typeface="+mn-lt"/>
                <a:ea typeface="+mn-ea"/>
                <a:cs typeface="+mn-cs"/>
              </a:rPr>
              <a:t>questioni </a:t>
            </a:r>
            <a:r>
              <a:rPr lang="it-IT" sz="1200" b="0" i="0" u="none" strike="noStrike" kern="1200" dirty="0">
                <a:solidFill>
                  <a:schemeClr val="tx1"/>
                </a:solidFill>
                <a:effectLst/>
                <a:latin typeface="+mn-lt"/>
                <a:ea typeface="+mn-ea"/>
                <a:cs typeface="+mn-cs"/>
              </a:rPr>
              <a:t>inerenti la misurazione.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latin typeface="URWPalladio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URWPalladioL"/>
                <a:ea typeface="Times New Roman" panose="02020603050405020304" pitchFamily="18" charset="0"/>
                <a:cs typeface="Times New Roman" panose="02020603050405020304" pitchFamily="18" charset="0"/>
              </a:rPr>
              <a:t>Le varie metrologie qui </a:t>
            </a:r>
            <a:r>
              <a:rPr lang="it-IT" dirty="0" err="1">
                <a:latin typeface="URWPalladioL"/>
                <a:ea typeface="Times New Roman" panose="02020603050405020304" pitchFamily="18" charset="0"/>
                <a:cs typeface="Times New Roman" panose="02020603050405020304" pitchFamily="18" charset="0"/>
              </a:rPr>
              <a:t>riporate</a:t>
            </a:r>
            <a:r>
              <a:rPr lang="it-IT" dirty="0">
                <a:latin typeface="URWPalladioL"/>
                <a:ea typeface="Times New Roman" panose="02020603050405020304" pitchFamily="18" charset="0"/>
                <a:cs typeface="Times New Roman" panose="02020603050405020304" pitchFamily="18" charset="0"/>
              </a:rPr>
              <a:t> utilizzano metodologie praticamente uguali, quello che però è diverso per ognuna è </a:t>
            </a:r>
            <a:r>
              <a:rPr lang="it-IT" b="1" dirty="0">
                <a:latin typeface="URWPalladioL"/>
                <a:ea typeface="Times New Roman" panose="02020603050405020304" pitchFamily="18" charset="0"/>
                <a:cs typeface="Times New Roman" panose="02020603050405020304" pitchFamily="18" charset="0"/>
              </a:rPr>
              <a:t>l'oggetto dell'analisi e finalità</a:t>
            </a:r>
            <a:r>
              <a:rPr lang="it-IT" dirty="0">
                <a:latin typeface="URWPalladioL"/>
                <a:ea typeface="Times New Roman" panose="02020603050405020304" pitchFamily="18" charset="0"/>
                <a:cs typeface="Times New Roman" panose="02020603050405020304" pitchFamily="18" charset="0"/>
              </a:rPr>
              <a:t> che cambia a seconda che nell'ambito di inda­gine si voglia porre l'accento sulle problematiche relative ai documenti (</a:t>
            </a:r>
            <a:r>
              <a:rPr lang="it-IT" dirty="0" err="1">
                <a:latin typeface="URWPalladioL"/>
                <a:ea typeface="Times New Roman" panose="02020603050405020304" pitchFamily="18" charset="0"/>
                <a:cs typeface="Times New Roman" panose="02020603050405020304" pitchFamily="18" charset="0"/>
              </a:rPr>
              <a:t>bibliometria</a:t>
            </a:r>
            <a:r>
              <a:rPr lang="it-IT" dirty="0">
                <a:latin typeface="URWPalladioL"/>
                <a:ea typeface="Times New Roman" panose="02020603050405020304" pitchFamily="18" charset="0"/>
                <a:cs typeface="Times New Roman" panose="02020603050405020304" pitchFamily="18" charset="0"/>
              </a:rPr>
              <a:t>), alla scienza (</a:t>
            </a:r>
            <a:r>
              <a:rPr lang="it-IT" dirty="0" err="1">
                <a:latin typeface="URWPalladioL"/>
                <a:ea typeface="Times New Roman" panose="02020603050405020304" pitchFamily="18" charset="0"/>
                <a:cs typeface="Times New Roman" panose="02020603050405020304" pitchFamily="18" charset="0"/>
              </a:rPr>
              <a:t>scientometria</a:t>
            </a:r>
            <a:r>
              <a:rPr lang="it-IT" dirty="0">
                <a:latin typeface="URWPalladioL"/>
                <a:ea typeface="Times New Roman" panose="02020603050405020304" pitchFamily="18" charset="0"/>
                <a:cs typeface="Times New Roman" panose="02020603050405020304" pitchFamily="18" charset="0"/>
              </a:rPr>
              <a:t>), all'informazione (</a:t>
            </a:r>
            <a:r>
              <a:rPr lang="it-IT" dirty="0" err="1">
                <a:latin typeface="URWPalladioL"/>
                <a:ea typeface="Times New Roman" panose="02020603050405020304" pitchFamily="18" charset="0"/>
                <a:cs typeface="Times New Roman" panose="02020603050405020304" pitchFamily="18" charset="0"/>
              </a:rPr>
              <a:t>informetrica</a:t>
            </a:r>
            <a:r>
              <a:rPr lang="it-IT" dirty="0">
                <a:latin typeface="URWPalladioL"/>
                <a:ea typeface="Times New Roman" panose="02020603050405020304" pitchFamily="18" charset="0"/>
                <a:cs typeface="Times New Roman" panose="02020603050405020304" pitchFamily="18" charset="0"/>
              </a:rPr>
              <a:t>) o al Web (</a:t>
            </a:r>
            <a:r>
              <a:rPr lang="it-IT" dirty="0" err="1">
                <a:latin typeface="URWPalladioL"/>
                <a:ea typeface="Times New Roman" panose="02020603050405020304" pitchFamily="18" charset="0"/>
                <a:cs typeface="Times New Roman" panose="02020603050405020304" pitchFamily="18" charset="0"/>
              </a:rPr>
              <a:t>webmetrica</a:t>
            </a:r>
            <a:r>
              <a:rPr lang="it-IT" dirty="0">
                <a:latin typeface="URWPalladioL"/>
                <a:ea typeface="Times New Roman" panose="02020603050405020304" pitchFamily="18" charset="0"/>
                <a:cs typeface="Times New Roman" panose="02020603050405020304" pitchFamily="18"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4D7A1EC7-3A1A-0642-80B7-B2F2638EBD8B}" type="slidenum">
              <a:rPr lang="it-IT" smtClean="0"/>
              <a:t>12</a:t>
            </a:fld>
            <a:endParaRPr lang="it-IT"/>
          </a:p>
        </p:txBody>
      </p:sp>
    </p:spTree>
    <p:extLst>
      <p:ext uri="{BB962C8B-B14F-4D97-AF65-F5344CB8AC3E}">
        <p14:creationId xmlns:p14="http://schemas.microsoft.com/office/powerpoint/2010/main" val="32041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BC7490-DAAA-3D44-8CBA-07EAFEBA7E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9E55109-1EC3-F849-BDDF-9FDD935D1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3B1E783-B46F-8144-8232-3CB9E15E3200}"/>
              </a:ext>
            </a:extLst>
          </p:cNvPr>
          <p:cNvSpPr>
            <a:spLocks noGrp="1"/>
          </p:cNvSpPr>
          <p:nvPr>
            <p:ph type="dt" sz="half" idx="10"/>
          </p:nvPr>
        </p:nvSpPr>
        <p:spPr/>
        <p:txBody>
          <a:bodyPr/>
          <a:lstStyle/>
          <a:p>
            <a:fld id="{F4FC70BE-B519-F647-9D52-DA7C7CF5D43B}" type="datetime1">
              <a:rPr lang="it-IT" smtClean="0"/>
              <a:t>04/11/22</a:t>
            </a:fld>
            <a:endParaRPr lang="it-IT"/>
          </a:p>
        </p:txBody>
      </p:sp>
      <p:sp>
        <p:nvSpPr>
          <p:cNvPr id="5" name="Segnaposto piè di pagina 4">
            <a:extLst>
              <a:ext uri="{FF2B5EF4-FFF2-40B4-BE49-F238E27FC236}">
                <a16:creationId xmlns:a16="http://schemas.microsoft.com/office/drawing/2014/main" id="{5B74D6A4-63C4-5A45-B1F6-D256F8DAB2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F83943-0E1F-5043-8163-25183A9722EB}"/>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232095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D19F2-96F5-044F-846E-9549ABCBE7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AB20E0-A99C-2E4D-9DAA-1F91FFAE2C7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029E5-34E6-0841-8C81-71B1BEA7C17A}"/>
              </a:ext>
            </a:extLst>
          </p:cNvPr>
          <p:cNvSpPr>
            <a:spLocks noGrp="1"/>
          </p:cNvSpPr>
          <p:nvPr>
            <p:ph type="dt" sz="half" idx="10"/>
          </p:nvPr>
        </p:nvSpPr>
        <p:spPr/>
        <p:txBody>
          <a:bodyPr/>
          <a:lstStyle/>
          <a:p>
            <a:fld id="{77AB8DA0-AB8E-F740-A62F-7B45219F9C4E}" type="datetime1">
              <a:rPr lang="it-IT" smtClean="0"/>
              <a:t>04/11/22</a:t>
            </a:fld>
            <a:endParaRPr lang="it-IT"/>
          </a:p>
        </p:txBody>
      </p:sp>
      <p:sp>
        <p:nvSpPr>
          <p:cNvPr id="5" name="Segnaposto piè di pagina 4">
            <a:extLst>
              <a:ext uri="{FF2B5EF4-FFF2-40B4-BE49-F238E27FC236}">
                <a16:creationId xmlns:a16="http://schemas.microsoft.com/office/drawing/2014/main" id="{7F517131-A77A-2E4F-AE80-228DB2F545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9D2FEF-1C68-F140-8F30-5493E60A6898}"/>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387095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359C1A6-7A3B-8446-BD79-95DF1386B7C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B5B667D-331C-DC44-8FBB-FF9D26DC67A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DC1537-C710-7840-99E9-AFBF615FCCFC}"/>
              </a:ext>
            </a:extLst>
          </p:cNvPr>
          <p:cNvSpPr>
            <a:spLocks noGrp="1"/>
          </p:cNvSpPr>
          <p:nvPr>
            <p:ph type="dt" sz="half" idx="10"/>
          </p:nvPr>
        </p:nvSpPr>
        <p:spPr/>
        <p:txBody>
          <a:bodyPr/>
          <a:lstStyle/>
          <a:p>
            <a:fld id="{44A0048E-C73C-4E4E-94CC-77CA6E2B3CD6}" type="datetime1">
              <a:rPr lang="it-IT" smtClean="0"/>
              <a:t>04/11/22</a:t>
            </a:fld>
            <a:endParaRPr lang="it-IT"/>
          </a:p>
        </p:txBody>
      </p:sp>
      <p:sp>
        <p:nvSpPr>
          <p:cNvPr id="5" name="Segnaposto piè di pagina 4">
            <a:extLst>
              <a:ext uri="{FF2B5EF4-FFF2-40B4-BE49-F238E27FC236}">
                <a16:creationId xmlns:a16="http://schemas.microsoft.com/office/drawing/2014/main" id="{B312649B-A907-8646-AB1B-F40DE79F4C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42B00F-0AE1-5E46-9BDC-0173F80F20D4}"/>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105673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9C2567-6547-0D4A-83B9-8A1FAF919BA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089B4E-2A78-284E-B3D0-8ACF729C0B4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AAEAC5-34CF-3C4A-9BEC-F5FB83821959}"/>
              </a:ext>
            </a:extLst>
          </p:cNvPr>
          <p:cNvSpPr>
            <a:spLocks noGrp="1"/>
          </p:cNvSpPr>
          <p:nvPr>
            <p:ph type="dt" sz="half" idx="10"/>
          </p:nvPr>
        </p:nvSpPr>
        <p:spPr/>
        <p:txBody>
          <a:bodyPr/>
          <a:lstStyle/>
          <a:p>
            <a:fld id="{C6A47E68-817D-7E42-939F-0638748B5995}" type="datetime1">
              <a:rPr lang="it-IT" smtClean="0"/>
              <a:t>04/11/22</a:t>
            </a:fld>
            <a:endParaRPr lang="it-IT"/>
          </a:p>
        </p:txBody>
      </p:sp>
      <p:sp>
        <p:nvSpPr>
          <p:cNvPr id="5" name="Segnaposto piè di pagina 4">
            <a:extLst>
              <a:ext uri="{FF2B5EF4-FFF2-40B4-BE49-F238E27FC236}">
                <a16:creationId xmlns:a16="http://schemas.microsoft.com/office/drawing/2014/main" id="{43D0740D-E1C0-384A-B92D-ADCCEA808C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8D3E45-354E-8343-AC42-C520CF3D5D39}"/>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89645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8E0F99-2C56-1A47-882D-DE940CB369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D45AE-2979-9148-8B24-02658F721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FDCD7F-9533-4E46-B67F-60CBA4CE201C}"/>
              </a:ext>
            </a:extLst>
          </p:cNvPr>
          <p:cNvSpPr>
            <a:spLocks noGrp="1"/>
          </p:cNvSpPr>
          <p:nvPr>
            <p:ph type="dt" sz="half" idx="10"/>
          </p:nvPr>
        </p:nvSpPr>
        <p:spPr/>
        <p:txBody>
          <a:bodyPr/>
          <a:lstStyle/>
          <a:p>
            <a:fld id="{66BD75C8-3CC9-724B-86E8-612EA5C229FB}" type="datetime1">
              <a:rPr lang="it-IT" smtClean="0"/>
              <a:t>04/11/22</a:t>
            </a:fld>
            <a:endParaRPr lang="it-IT"/>
          </a:p>
        </p:txBody>
      </p:sp>
      <p:sp>
        <p:nvSpPr>
          <p:cNvPr id="5" name="Segnaposto piè di pagina 4">
            <a:extLst>
              <a:ext uri="{FF2B5EF4-FFF2-40B4-BE49-F238E27FC236}">
                <a16:creationId xmlns:a16="http://schemas.microsoft.com/office/drawing/2014/main" id="{A665842F-49E9-1F48-BAEC-2732487A49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CA69E9-1408-C443-81E4-47BA504C8E22}"/>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9739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BCC6-19C6-CF4D-9EA2-EB838C374A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402271-BAB8-854F-90B2-08948C0A245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0286004-1549-EC49-A026-41B6D4A5DBA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528DA81-75B0-F34B-BDBE-65096EB8A32F}"/>
              </a:ext>
            </a:extLst>
          </p:cNvPr>
          <p:cNvSpPr>
            <a:spLocks noGrp="1"/>
          </p:cNvSpPr>
          <p:nvPr>
            <p:ph type="dt" sz="half" idx="10"/>
          </p:nvPr>
        </p:nvSpPr>
        <p:spPr/>
        <p:txBody>
          <a:bodyPr/>
          <a:lstStyle/>
          <a:p>
            <a:fld id="{EF313B41-2789-1645-A0DE-E090E5991015}" type="datetime1">
              <a:rPr lang="it-IT" smtClean="0"/>
              <a:t>04/11/22</a:t>
            </a:fld>
            <a:endParaRPr lang="it-IT"/>
          </a:p>
        </p:txBody>
      </p:sp>
      <p:sp>
        <p:nvSpPr>
          <p:cNvPr id="6" name="Segnaposto piè di pagina 5">
            <a:extLst>
              <a:ext uri="{FF2B5EF4-FFF2-40B4-BE49-F238E27FC236}">
                <a16:creationId xmlns:a16="http://schemas.microsoft.com/office/drawing/2014/main" id="{033B11E2-58E0-FD45-A6F1-3CFF020FAB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1CBB5A-8998-EA47-84F8-90C697C74B94}"/>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246011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24154-6F69-2D4E-A640-EC9572291E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B69668-D4DB-2841-806C-B2E1A7632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714B1A-0A42-254D-A979-67AED216232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78BC0B7-E51C-8043-A7CA-306AE3578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ED92E77-051B-5248-9889-4BF2F85B599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121DAE-54CB-2648-A972-AF39D0CA126A}"/>
              </a:ext>
            </a:extLst>
          </p:cNvPr>
          <p:cNvSpPr>
            <a:spLocks noGrp="1"/>
          </p:cNvSpPr>
          <p:nvPr>
            <p:ph type="dt" sz="half" idx="10"/>
          </p:nvPr>
        </p:nvSpPr>
        <p:spPr/>
        <p:txBody>
          <a:bodyPr/>
          <a:lstStyle/>
          <a:p>
            <a:fld id="{8A89CDBE-6676-164C-B18D-C480710A677C}" type="datetime1">
              <a:rPr lang="it-IT" smtClean="0"/>
              <a:t>04/11/22</a:t>
            </a:fld>
            <a:endParaRPr lang="it-IT"/>
          </a:p>
        </p:txBody>
      </p:sp>
      <p:sp>
        <p:nvSpPr>
          <p:cNvPr id="8" name="Segnaposto piè di pagina 7">
            <a:extLst>
              <a:ext uri="{FF2B5EF4-FFF2-40B4-BE49-F238E27FC236}">
                <a16:creationId xmlns:a16="http://schemas.microsoft.com/office/drawing/2014/main" id="{D5D499E1-7B74-B94A-B2B4-9EECA2BA0CE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8A255EA-AADE-1F43-9DD6-96B67C789E12}"/>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16976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E6E98-AAFA-314C-8782-154731AED20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0F7D926-7641-6F41-A838-AAC7B56BB6C1}"/>
              </a:ext>
            </a:extLst>
          </p:cNvPr>
          <p:cNvSpPr>
            <a:spLocks noGrp="1"/>
          </p:cNvSpPr>
          <p:nvPr>
            <p:ph type="dt" sz="half" idx="10"/>
          </p:nvPr>
        </p:nvSpPr>
        <p:spPr/>
        <p:txBody>
          <a:bodyPr/>
          <a:lstStyle/>
          <a:p>
            <a:fld id="{51E00702-7D2B-0044-9BF2-90E988A37B2A}" type="datetime1">
              <a:rPr lang="it-IT" smtClean="0"/>
              <a:t>04/11/22</a:t>
            </a:fld>
            <a:endParaRPr lang="it-IT"/>
          </a:p>
        </p:txBody>
      </p:sp>
      <p:sp>
        <p:nvSpPr>
          <p:cNvPr id="4" name="Segnaposto piè di pagina 3">
            <a:extLst>
              <a:ext uri="{FF2B5EF4-FFF2-40B4-BE49-F238E27FC236}">
                <a16:creationId xmlns:a16="http://schemas.microsoft.com/office/drawing/2014/main" id="{EEF75342-0260-1F4A-ACDB-256E7BE9480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E4B961-4938-DD46-BE76-8DDFC424F5AF}"/>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208808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7A857D3-227E-054A-BD5A-0342542D0190}"/>
              </a:ext>
            </a:extLst>
          </p:cNvPr>
          <p:cNvSpPr>
            <a:spLocks noGrp="1"/>
          </p:cNvSpPr>
          <p:nvPr>
            <p:ph type="dt" sz="half" idx="10"/>
          </p:nvPr>
        </p:nvSpPr>
        <p:spPr/>
        <p:txBody>
          <a:bodyPr/>
          <a:lstStyle/>
          <a:p>
            <a:fld id="{7D077885-1E14-C740-9B8D-27CFC517D2EF}" type="datetime1">
              <a:rPr lang="it-IT" smtClean="0"/>
              <a:t>04/11/22</a:t>
            </a:fld>
            <a:endParaRPr lang="it-IT"/>
          </a:p>
        </p:txBody>
      </p:sp>
      <p:sp>
        <p:nvSpPr>
          <p:cNvPr id="3" name="Segnaposto piè di pagina 2">
            <a:extLst>
              <a:ext uri="{FF2B5EF4-FFF2-40B4-BE49-F238E27FC236}">
                <a16:creationId xmlns:a16="http://schemas.microsoft.com/office/drawing/2014/main" id="{53FB5C49-1371-BD49-A95A-2096F999F8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B51D3B9-C979-9943-9ED1-D20221C2F620}"/>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35306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35DC5E-FAEB-B94F-8A3D-FB14E50EE10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A46035-2C01-A345-897B-89457C807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A2FBFE0-18E2-8A47-A5DD-124C5E60B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AF3FF-434D-2842-AE5E-4383830C09B7}"/>
              </a:ext>
            </a:extLst>
          </p:cNvPr>
          <p:cNvSpPr>
            <a:spLocks noGrp="1"/>
          </p:cNvSpPr>
          <p:nvPr>
            <p:ph type="dt" sz="half" idx="10"/>
          </p:nvPr>
        </p:nvSpPr>
        <p:spPr/>
        <p:txBody>
          <a:bodyPr/>
          <a:lstStyle/>
          <a:p>
            <a:fld id="{443288AD-7733-2049-8689-A93EB9D91674}" type="datetime1">
              <a:rPr lang="it-IT" smtClean="0"/>
              <a:t>04/11/22</a:t>
            </a:fld>
            <a:endParaRPr lang="it-IT"/>
          </a:p>
        </p:txBody>
      </p:sp>
      <p:sp>
        <p:nvSpPr>
          <p:cNvPr id="6" name="Segnaposto piè di pagina 5">
            <a:extLst>
              <a:ext uri="{FF2B5EF4-FFF2-40B4-BE49-F238E27FC236}">
                <a16:creationId xmlns:a16="http://schemas.microsoft.com/office/drawing/2014/main" id="{4DF1758F-CE6A-B441-9B66-122F0DC3F4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2A68B3-E2CF-3440-B5C4-1B58A9E90E0F}"/>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11269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2991C-FE26-2040-8863-8671FDBD312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2C8D1E-E471-E74F-B111-F7B60BA2D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C3D603C-3F62-F441-B825-ED60D01CB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9EEAD3A-C653-B94C-A859-D531BB723321}"/>
              </a:ext>
            </a:extLst>
          </p:cNvPr>
          <p:cNvSpPr>
            <a:spLocks noGrp="1"/>
          </p:cNvSpPr>
          <p:nvPr>
            <p:ph type="dt" sz="half" idx="10"/>
          </p:nvPr>
        </p:nvSpPr>
        <p:spPr/>
        <p:txBody>
          <a:bodyPr/>
          <a:lstStyle/>
          <a:p>
            <a:fld id="{7DAC56D7-944B-3C43-8F70-4419278A4863}" type="datetime1">
              <a:rPr lang="it-IT" smtClean="0"/>
              <a:t>04/11/22</a:t>
            </a:fld>
            <a:endParaRPr lang="it-IT"/>
          </a:p>
        </p:txBody>
      </p:sp>
      <p:sp>
        <p:nvSpPr>
          <p:cNvPr id="6" name="Segnaposto piè di pagina 5">
            <a:extLst>
              <a:ext uri="{FF2B5EF4-FFF2-40B4-BE49-F238E27FC236}">
                <a16:creationId xmlns:a16="http://schemas.microsoft.com/office/drawing/2014/main" id="{B5EE5DB0-5276-084B-BB5A-A5F743FF66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C20206-76F6-D042-BE23-F5216E35D991}"/>
              </a:ext>
            </a:extLst>
          </p:cNvPr>
          <p:cNvSpPr>
            <a:spLocks noGrp="1"/>
          </p:cNvSpPr>
          <p:nvPr>
            <p:ph type="sldNum" sz="quarter" idx="12"/>
          </p:nvPr>
        </p:nvSpPr>
        <p:spPr/>
        <p:txBody>
          <a:bodyPr/>
          <a:lstStyle/>
          <a:p>
            <a:fld id="{B91D9A0B-DB15-0A46-893C-3EE83C865853}" type="slidenum">
              <a:rPr lang="it-IT" smtClean="0"/>
              <a:t>‹N›</a:t>
            </a:fld>
            <a:endParaRPr lang="it-IT"/>
          </a:p>
        </p:txBody>
      </p:sp>
    </p:spTree>
    <p:extLst>
      <p:ext uri="{BB962C8B-B14F-4D97-AF65-F5344CB8AC3E}">
        <p14:creationId xmlns:p14="http://schemas.microsoft.com/office/powerpoint/2010/main" val="165996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9B29FE-EF0C-1642-AE42-811D51574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9549B07-244A-364A-BF85-5C7A7A259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8E2DA8-A526-0547-B06A-A3223505C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EF044-4628-BB4E-9BC1-9A4A57844C31}" type="datetime1">
              <a:rPr lang="it-IT" smtClean="0"/>
              <a:t>04/11/22</a:t>
            </a:fld>
            <a:endParaRPr lang="it-IT"/>
          </a:p>
        </p:txBody>
      </p:sp>
      <p:sp>
        <p:nvSpPr>
          <p:cNvPr id="5" name="Segnaposto piè di pagina 4">
            <a:extLst>
              <a:ext uri="{FF2B5EF4-FFF2-40B4-BE49-F238E27FC236}">
                <a16:creationId xmlns:a16="http://schemas.microsoft.com/office/drawing/2014/main" id="{849E39A7-2467-BC47-8D44-ABF3801CD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C55A15E-BDB5-DE4A-9F9C-78F4CB0C3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D9A0B-DB15-0A46-893C-3EE83C865853}" type="slidenum">
              <a:rPr lang="it-IT" smtClean="0"/>
              <a:t>‹N›</a:t>
            </a:fld>
            <a:endParaRPr lang="it-IT"/>
          </a:p>
        </p:txBody>
      </p:sp>
    </p:spTree>
    <p:extLst>
      <p:ext uri="{BB962C8B-B14F-4D97-AF65-F5344CB8AC3E}">
        <p14:creationId xmlns:p14="http://schemas.microsoft.com/office/powerpoint/2010/main" val="36024225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jcr.incites.thomsonreuters.com/JCRJournalHomeAction.action?SID=A2-H2tiRLNrGgzmxxTcZvE8rd1eKXmEcjvx2B0-18x2dNHcSxx59ka6weA24DqhpckAx3Dx3DMWEJX8Y3xxKXWpt7HldP3IAx3Dx3D-iyiHxxh55B2RtQWBj2LEuawx3Dx3D-1iOubBm4x2FSwJjjKtx2F7lAaQx3Dx3D&amp;SrcApp=IC2LS&amp;Init=Y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hyperlink" Target="https://jcr.clarivate.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igenfactor.org/index.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copus.com/sourc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cimagojr.com/SCImagoJournalRank.pdf" TargetMode="External"/><Relationship Id="rId2" Type="http://schemas.openxmlformats.org/officeDocument/2006/relationships/hyperlink" Target="http://www.scimagojr.com/journalrank.php"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cimagojr.com/countryrank.php"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cholarometer.indiana.edu/" TargetMode="External"/><Relationship Id="rId3" Type="http://schemas.openxmlformats.org/officeDocument/2006/relationships/hyperlink" Target="http://apps.webofknowledge.com/WOS_GeneralSearch_input.do?product=WOS&amp;search_mode=GeneralSearch&amp;SID=Z2Xhp7VfQCuGN6si3VC&amp;preferencesSaved=" TargetMode="External"/><Relationship Id="rId7" Type="http://schemas.openxmlformats.org/officeDocument/2006/relationships/hyperlink" Target="http://quadsearch.csd.auth.gr/?s=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harzing.com/pop.htm" TargetMode="External"/><Relationship Id="rId5" Type="http://schemas.openxmlformats.org/officeDocument/2006/relationships/hyperlink" Target="https://www.mat.unical.it/ianni/wiki/ScholarHIndexCalculator" TargetMode="External"/><Relationship Id="rId4" Type="http://schemas.openxmlformats.org/officeDocument/2006/relationships/hyperlink" Target="http://www.scopus.com/" TargetMode="External"/><Relationship Id="rId9" Type="http://schemas.openxmlformats.org/officeDocument/2006/relationships/hyperlink" Target="https://beckerguides.wustl.edu/authors/hinde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re.ac.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ncbi.nlm.nih.gov/books/bv.fcgi?rid=helppubmed.table.pubmedhelp.T4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1X8Su-w8coQ&amp;ab_channel=MedicalInformationSpecialists" TargetMode="External"/><Relationship Id="rId2" Type="http://schemas.openxmlformats.org/officeDocument/2006/relationships/hyperlink" Target="https://www.youtube.com/watch?v=7fWFupz0LVA&amp;ab_channel=MedicalInformationSpecialist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gPsUI2Ykj6s&amp;ab_channel=LibertyMedicalCommunica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3BF75B9-EA9F-6A49-85EE-4997866D0FE3}"/>
              </a:ext>
            </a:extLst>
          </p:cNvPr>
          <p:cNvSpPr>
            <a:spLocks noGrp="1"/>
          </p:cNvSpPr>
          <p:nvPr>
            <p:ph type="sldNum" sz="quarter" idx="12"/>
          </p:nvPr>
        </p:nvSpPr>
        <p:spPr/>
        <p:txBody>
          <a:bodyPr/>
          <a:lstStyle/>
          <a:p>
            <a:fld id="{B91D9A0B-DB15-0A46-893C-3EE83C865853}" type="slidenum">
              <a:rPr lang="it-IT" smtClean="0"/>
              <a:t>1</a:t>
            </a:fld>
            <a:endParaRPr lang="it-IT"/>
          </a:p>
        </p:txBody>
      </p:sp>
      <p:sp>
        <p:nvSpPr>
          <p:cNvPr id="2" name="CasellaDiTesto 1">
            <a:extLst>
              <a:ext uri="{FF2B5EF4-FFF2-40B4-BE49-F238E27FC236}">
                <a16:creationId xmlns:a16="http://schemas.microsoft.com/office/drawing/2014/main" id="{04F11E62-532C-514F-8337-4E504DB117B3}"/>
              </a:ext>
            </a:extLst>
          </p:cNvPr>
          <p:cNvSpPr txBox="1"/>
          <p:nvPr/>
        </p:nvSpPr>
        <p:spPr>
          <a:xfrm>
            <a:off x="4422818" y="2590800"/>
            <a:ext cx="2864888" cy="923330"/>
          </a:xfrm>
          <a:prstGeom prst="rect">
            <a:avLst/>
          </a:prstGeom>
          <a:noFill/>
        </p:spPr>
        <p:txBody>
          <a:bodyPr wrap="none" rtlCol="0">
            <a:spAutoFit/>
          </a:bodyPr>
          <a:lstStyle/>
          <a:p>
            <a:pPr algn="ctr"/>
            <a:r>
              <a:rPr lang="en-US" sz="5400" b="1" dirty="0" err="1"/>
              <a:t>Lezione</a:t>
            </a:r>
            <a:r>
              <a:rPr lang="en-US" sz="5400" b="1" dirty="0"/>
              <a:t> 1</a:t>
            </a:r>
          </a:p>
        </p:txBody>
      </p:sp>
    </p:spTree>
    <p:extLst>
      <p:ext uri="{BB962C8B-B14F-4D97-AF65-F5344CB8AC3E}">
        <p14:creationId xmlns:p14="http://schemas.microsoft.com/office/powerpoint/2010/main" val="267467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AE434196-F64F-2D49-9518-46E57BF27F8E}"/>
              </a:ext>
            </a:extLst>
          </p:cNvPr>
          <p:cNvGrpSpPr/>
          <p:nvPr/>
        </p:nvGrpSpPr>
        <p:grpSpPr>
          <a:xfrm rot="5400000">
            <a:off x="10458527" y="5614613"/>
            <a:ext cx="1117242" cy="1129883"/>
            <a:chOff x="741817" y="3687361"/>
            <a:chExt cx="1117242" cy="1129883"/>
          </a:xfrm>
        </p:grpSpPr>
        <p:sp>
          <p:nvSpPr>
            <p:cNvPr id="6" name="Goccia 5">
              <a:extLst>
                <a:ext uri="{FF2B5EF4-FFF2-40B4-BE49-F238E27FC236}">
                  <a16:creationId xmlns:a16="http://schemas.microsoft.com/office/drawing/2014/main" id="{98A62363-0511-0749-A2AA-698FB9BB5D1C}"/>
                </a:ext>
              </a:extLst>
            </p:cNvPr>
            <p:cNvSpPr/>
            <p:nvPr/>
          </p:nvSpPr>
          <p:spPr>
            <a:xfrm rot="8087539">
              <a:off x="735496" y="3693682"/>
              <a:ext cx="1129883" cy="1117242"/>
            </a:xfrm>
            <a:prstGeom prst="teardrop">
              <a:avLst>
                <a:gd name="adj" fmla="val 13870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F6EB114E-B55C-584A-B473-C2B42EB2AEDC}"/>
                </a:ext>
              </a:extLst>
            </p:cNvPr>
            <p:cNvSpPr/>
            <p:nvPr/>
          </p:nvSpPr>
          <p:spPr>
            <a:xfrm>
              <a:off x="775253" y="3731354"/>
              <a:ext cx="1033669" cy="10596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 name="Gruppo 7">
            <a:extLst>
              <a:ext uri="{FF2B5EF4-FFF2-40B4-BE49-F238E27FC236}">
                <a16:creationId xmlns:a16="http://schemas.microsoft.com/office/drawing/2014/main" id="{A4558BA6-DED9-7B48-8D72-1422CE801076}"/>
              </a:ext>
            </a:extLst>
          </p:cNvPr>
          <p:cNvGrpSpPr/>
          <p:nvPr/>
        </p:nvGrpSpPr>
        <p:grpSpPr>
          <a:xfrm rot="5400000">
            <a:off x="10458528" y="4385068"/>
            <a:ext cx="1117242" cy="1129883"/>
            <a:chOff x="741817" y="3687361"/>
            <a:chExt cx="1117242" cy="1129883"/>
          </a:xfrm>
        </p:grpSpPr>
        <p:sp>
          <p:nvSpPr>
            <p:cNvPr id="9" name="Goccia 8">
              <a:extLst>
                <a:ext uri="{FF2B5EF4-FFF2-40B4-BE49-F238E27FC236}">
                  <a16:creationId xmlns:a16="http://schemas.microsoft.com/office/drawing/2014/main" id="{38D4C2F7-EC13-324E-9D57-E019EB4CB1FC}"/>
                </a:ext>
              </a:extLst>
            </p:cNvPr>
            <p:cNvSpPr/>
            <p:nvPr/>
          </p:nvSpPr>
          <p:spPr>
            <a:xfrm rot="8087539">
              <a:off x="735496" y="3693682"/>
              <a:ext cx="1129883" cy="1117242"/>
            </a:xfrm>
            <a:prstGeom prst="teardrop">
              <a:avLst>
                <a:gd name="adj" fmla="val 13870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AA4AFB2-4D83-B84A-A6D6-A1FC4B3480A6}"/>
                </a:ext>
              </a:extLst>
            </p:cNvPr>
            <p:cNvSpPr/>
            <p:nvPr/>
          </p:nvSpPr>
          <p:spPr>
            <a:xfrm>
              <a:off x="775253" y="3731354"/>
              <a:ext cx="1033669" cy="1059692"/>
            </a:xfrm>
            <a:prstGeom prst="ellipse">
              <a:avLst/>
            </a:prstGeom>
            <a:solidFill>
              <a:srgbClr val="FF5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 name="Gruppo 11">
            <a:extLst>
              <a:ext uri="{FF2B5EF4-FFF2-40B4-BE49-F238E27FC236}">
                <a16:creationId xmlns:a16="http://schemas.microsoft.com/office/drawing/2014/main" id="{C55FF85F-C6F1-8446-A414-B6E6341B7219}"/>
              </a:ext>
            </a:extLst>
          </p:cNvPr>
          <p:cNvGrpSpPr/>
          <p:nvPr/>
        </p:nvGrpSpPr>
        <p:grpSpPr>
          <a:xfrm rot="5400000">
            <a:off x="10458529" y="3142738"/>
            <a:ext cx="1117242" cy="1129883"/>
            <a:chOff x="741817" y="3687361"/>
            <a:chExt cx="1117242" cy="1129883"/>
          </a:xfrm>
        </p:grpSpPr>
        <p:sp>
          <p:nvSpPr>
            <p:cNvPr id="13" name="Goccia 12">
              <a:extLst>
                <a:ext uri="{FF2B5EF4-FFF2-40B4-BE49-F238E27FC236}">
                  <a16:creationId xmlns:a16="http://schemas.microsoft.com/office/drawing/2014/main" id="{7FDE7688-B90A-0C44-9530-2A4775C94B27}"/>
                </a:ext>
              </a:extLst>
            </p:cNvPr>
            <p:cNvSpPr/>
            <p:nvPr/>
          </p:nvSpPr>
          <p:spPr>
            <a:xfrm rot="8087539">
              <a:off x="735496" y="3693682"/>
              <a:ext cx="1129883" cy="1117242"/>
            </a:xfrm>
            <a:prstGeom prst="teardrop">
              <a:avLst>
                <a:gd name="adj" fmla="val 13870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E2F4F12F-685E-C847-8591-C21D6897D995}"/>
                </a:ext>
              </a:extLst>
            </p:cNvPr>
            <p:cNvSpPr/>
            <p:nvPr/>
          </p:nvSpPr>
          <p:spPr>
            <a:xfrm>
              <a:off x="775253" y="3731354"/>
              <a:ext cx="1033669" cy="10596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
            <a:extLst>
              <a:ext uri="{FF2B5EF4-FFF2-40B4-BE49-F238E27FC236}">
                <a16:creationId xmlns:a16="http://schemas.microsoft.com/office/drawing/2014/main" id="{C6821B4B-1E24-5540-AAA2-A9F0F7109371}"/>
              </a:ext>
            </a:extLst>
          </p:cNvPr>
          <p:cNvGrpSpPr/>
          <p:nvPr/>
        </p:nvGrpSpPr>
        <p:grpSpPr>
          <a:xfrm rot="5400000">
            <a:off x="10489327" y="1891130"/>
            <a:ext cx="1117242" cy="1129883"/>
            <a:chOff x="741817" y="3687361"/>
            <a:chExt cx="1117242" cy="1129883"/>
          </a:xfrm>
        </p:grpSpPr>
        <p:sp>
          <p:nvSpPr>
            <p:cNvPr id="16" name="Goccia 15">
              <a:extLst>
                <a:ext uri="{FF2B5EF4-FFF2-40B4-BE49-F238E27FC236}">
                  <a16:creationId xmlns:a16="http://schemas.microsoft.com/office/drawing/2014/main" id="{276BFF9B-8EC5-2A47-A8B2-FB643DF7CF04}"/>
                </a:ext>
              </a:extLst>
            </p:cNvPr>
            <p:cNvSpPr/>
            <p:nvPr/>
          </p:nvSpPr>
          <p:spPr>
            <a:xfrm rot="8087539">
              <a:off x="735496" y="3693682"/>
              <a:ext cx="1129883" cy="1117242"/>
            </a:xfrm>
            <a:prstGeom prst="teardrop">
              <a:avLst>
                <a:gd name="adj" fmla="val 13870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C3110274-85B9-0C41-B3A2-6139BFA60AB9}"/>
                </a:ext>
              </a:extLst>
            </p:cNvPr>
            <p:cNvSpPr/>
            <p:nvPr/>
          </p:nvSpPr>
          <p:spPr>
            <a:xfrm>
              <a:off x="775253" y="3731354"/>
              <a:ext cx="1033669" cy="105969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8" name="Gruppo 17">
            <a:extLst>
              <a:ext uri="{FF2B5EF4-FFF2-40B4-BE49-F238E27FC236}">
                <a16:creationId xmlns:a16="http://schemas.microsoft.com/office/drawing/2014/main" id="{211E2D60-04E2-D642-A231-F447FD631851}"/>
              </a:ext>
            </a:extLst>
          </p:cNvPr>
          <p:cNvGrpSpPr/>
          <p:nvPr/>
        </p:nvGrpSpPr>
        <p:grpSpPr>
          <a:xfrm rot="5400000">
            <a:off x="10458530" y="636394"/>
            <a:ext cx="1117242" cy="1129883"/>
            <a:chOff x="741817" y="3687361"/>
            <a:chExt cx="1117242" cy="1129883"/>
          </a:xfrm>
        </p:grpSpPr>
        <p:sp>
          <p:nvSpPr>
            <p:cNvPr id="19" name="Goccia 18">
              <a:extLst>
                <a:ext uri="{FF2B5EF4-FFF2-40B4-BE49-F238E27FC236}">
                  <a16:creationId xmlns:a16="http://schemas.microsoft.com/office/drawing/2014/main" id="{A8E03F02-0F7A-3146-A998-F870071D8AB1}"/>
                </a:ext>
              </a:extLst>
            </p:cNvPr>
            <p:cNvSpPr/>
            <p:nvPr/>
          </p:nvSpPr>
          <p:spPr>
            <a:xfrm rot="8087539">
              <a:off x="735496" y="3693682"/>
              <a:ext cx="1129883" cy="1117242"/>
            </a:xfrm>
            <a:prstGeom prst="teardrop">
              <a:avLst>
                <a:gd name="adj" fmla="val 13870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974784AE-F3FA-C047-876B-9E8E21C15EEF}"/>
                </a:ext>
              </a:extLst>
            </p:cNvPr>
            <p:cNvSpPr/>
            <p:nvPr/>
          </p:nvSpPr>
          <p:spPr>
            <a:xfrm>
              <a:off x="775253" y="3731354"/>
              <a:ext cx="1033669" cy="10596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cxnSp>
        <p:nvCxnSpPr>
          <p:cNvPr id="22" name="Connettore 1 21">
            <a:extLst>
              <a:ext uri="{FF2B5EF4-FFF2-40B4-BE49-F238E27FC236}">
                <a16:creationId xmlns:a16="http://schemas.microsoft.com/office/drawing/2014/main" id="{90EF2F35-6512-3D4E-9C45-5563A97B8883}"/>
              </a:ext>
            </a:extLst>
          </p:cNvPr>
          <p:cNvCxnSpPr>
            <a:cxnSpLocks/>
          </p:cNvCxnSpPr>
          <p:nvPr/>
        </p:nvCxnSpPr>
        <p:spPr>
          <a:xfrm>
            <a:off x="9798710" y="676150"/>
            <a:ext cx="0" cy="601188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41F39584-BBC7-8743-8568-8E50DB616A62}"/>
              </a:ext>
            </a:extLst>
          </p:cNvPr>
          <p:cNvSpPr/>
          <p:nvPr/>
        </p:nvSpPr>
        <p:spPr>
          <a:xfrm>
            <a:off x="396580" y="985607"/>
            <a:ext cx="9295219" cy="707886"/>
          </a:xfrm>
          <a:prstGeom prst="rect">
            <a:avLst/>
          </a:prstGeom>
        </p:spPr>
        <p:txBody>
          <a:bodyPr wrap="square">
            <a:spAutoFit/>
          </a:bodyPr>
          <a:lstStyle/>
          <a:p>
            <a:r>
              <a:rPr lang="it-IT" sz="2000" b="1" dirty="0">
                <a:solidFill>
                  <a:schemeClr val="bg1"/>
                </a:solidFill>
                <a:latin typeface="Cavolini" panose="03000502040302020204" pitchFamily="66" charset="0"/>
                <a:cs typeface="Cavolini" panose="03000502040302020204" pitchFamily="66" charset="0"/>
              </a:rPr>
              <a:t>Definizione e presupposti teorici della </a:t>
            </a:r>
            <a:r>
              <a:rPr lang="it-IT" sz="2000" b="1" dirty="0" err="1">
                <a:solidFill>
                  <a:schemeClr val="bg1"/>
                </a:solidFill>
                <a:latin typeface="Cavolini" panose="03000502040302020204" pitchFamily="66" charset="0"/>
                <a:cs typeface="Cavolini" panose="03000502040302020204" pitchFamily="66" charset="0"/>
              </a:rPr>
              <a:t>bibliometria</a:t>
            </a:r>
            <a:r>
              <a:rPr lang="it-IT" sz="2000" b="1" dirty="0">
                <a:solidFill>
                  <a:schemeClr val="bg1"/>
                </a:solidFill>
                <a:latin typeface="Cavolini" panose="03000502040302020204" pitchFamily="66" charset="0"/>
                <a:cs typeface="Cavolini" panose="03000502040302020204" pitchFamily="66" charset="0"/>
              </a:rPr>
              <a:t> e </a:t>
            </a:r>
            <a:r>
              <a:rPr lang="it-IT" sz="2000" b="1" dirty="0" err="1">
                <a:solidFill>
                  <a:schemeClr val="bg1"/>
                </a:solidFill>
                <a:latin typeface="Cavolini" panose="03000502040302020204" pitchFamily="66" charset="0"/>
                <a:cs typeface="Cavolini" panose="03000502040302020204" pitchFamily="66" charset="0"/>
              </a:rPr>
              <a:t>scientometria</a:t>
            </a:r>
            <a:endParaRPr lang="it-IT" sz="2000" b="1" dirty="0">
              <a:solidFill>
                <a:schemeClr val="bg1"/>
              </a:solidFill>
              <a:latin typeface="Cavolini" panose="03000502040302020204" pitchFamily="66" charset="0"/>
              <a:cs typeface="Cavolini" panose="03000502040302020204" pitchFamily="66" charset="0"/>
            </a:endParaRPr>
          </a:p>
          <a:p>
            <a:endParaRPr lang="it-IT" sz="2000" dirty="0">
              <a:solidFill>
                <a:schemeClr val="bg1"/>
              </a:solidFill>
            </a:endParaRPr>
          </a:p>
        </p:txBody>
      </p:sp>
      <p:sp>
        <p:nvSpPr>
          <p:cNvPr id="27" name="Rettangolo 26">
            <a:extLst>
              <a:ext uri="{FF2B5EF4-FFF2-40B4-BE49-F238E27FC236}">
                <a16:creationId xmlns:a16="http://schemas.microsoft.com/office/drawing/2014/main" id="{C62D3C6A-849B-9941-9403-81B58C6E64DC}"/>
              </a:ext>
            </a:extLst>
          </p:cNvPr>
          <p:cNvSpPr/>
          <p:nvPr/>
        </p:nvSpPr>
        <p:spPr>
          <a:xfrm>
            <a:off x="416458" y="2018916"/>
            <a:ext cx="9418917" cy="707886"/>
          </a:xfrm>
          <a:prstGeom prst="rect">
            <a:avLst/>
          </a:prstGeom>
        </p:spPr>
        <p:txBody>
          <a:bodyPr wrap="square">
            <a:spAutoFit/>
          </a:bodyPr>
          <a:lstStyle/>
          <a:p>
            <a:pPr algn="just"/>
            <a:r>
              <a:rPr lang="it-IT" sz="2000" b="1" dirty="0">
                <a:solidFill>
                  <a:schemeClr val="bg1"/>
                </a:solidFill>
                <a:latin typeface="Cavolini" panose="03000502040302020204" pitchFamily="66" charset="0"/>
                <a:cs typeface="Cavolini" panose="03000502040302020204" pitchFamily="66" charset="0"/>
              </a:rPr>
              <a:t>Databases e Motori di ricerca bibliografici e citazionali: </a:t>
            </a:r>
            <a:r>
              <a:rPr lang="it-IT" sz="2000" b="1" dirty="0" err="1">
                <a:solidFill>
                  <a:schemeClr val="bg1"/>
                </a:solidFill>
                <a:latin typeface="Cavolini" panose="03000502040302020204" pitchFamily="66" charset="0"/>
                <a:cs typeface="Cavolini" panose="03000502040302020204" pitchFamily="66" charset="0"/>
              </a:rPr>
              <a:t>WoS</a:t>
            </a:r>
            <a:r>
              <a:rPr lang="it-IT" sz="2000" b="1" dirty="0">
                <a:solidFill>
                  <a:schemeClr val="bg1"/>
                </a:solidFill>
                <a:latin typeface="Cavolini" panose="03000502040302020204" pitchFamily="66" charset="0"/>
                <a:cs typeface="Cavolini" panose="03000502040302020204" pitchFamily="66" charset="0"/>
              </a:rPr>
              <a:t>, </a:t>
            </a:r>
            <a:r>
              <a:rPr lang="it-IT" sz="2000" b="1" dirty="0" err="1">
                <a:solidFill>
                  <a:schemeClr val="bg1"/>
                </a:solidFill>
                <a:latin typeface="Cavolini" panose="03000502040302020204" pitchFamily="66" charset="0"/>
                <a:cs typeface="Cavolini" panose="03000502040302020204" pitchFamily="66" charset="0"/>
              </a:rPr>
              <a:t>Scopus</a:t>
            </a:r>
            <a:r>
              <a:rPr lang="it-IT" sz="2000" b="1" dirty="0">
                <a:solidFill>
                  <a:schemeClr val="bg1"/>
                </a:solidFill>
                <a:latin typeface="Cavolini" panose="03000502040302020204" pitchFamily="66" charset="0"/>
                <a:cs typeface="Cavolini" panose="03000502040302020204" pitchFamily="66" charset="0"/>
              </a:rPr>
              <a:t>, Google </a:t>
            </a:r>
            <a:r>
              <a:rPr lang="it-IT" sz="2000" b="1" dirty="0" err="1">
                <a:solidFill>
                  <a:schemeClr val="bg1"/>
                </a:solidFill>
                <a:latin typeface="Cavolini" panose="03000502040302020204" pitchFamily="66" charset="0"/>
                <a:cs typeface="Cavolini" panose="03000502040302020204" pitchFamily="66" charset="0"/>
              </a:rPr>
              <a:t>Scholar</a:t>
            </a:r>
            <a:endParaRPr lang="it-IT" sz="2000" b="1" dirty="0">
              <a:solidFill>
                <a:schemeClr val="bg1"/>
              </a:solidFill>
              <a:latin typeface="Cavolini" panose="03000502040302020204" pitchFamily="66" charset="0"/>
              <a:cs typeface="Cavolini" panose="03000502040302020204" pitchFamily="66" charset="0"/>
            </a:endParaRPr>
          </a:p>
        </p:txBody>
      </p:sp>
      <p:sp>
        <p:nvSpPr>
          <p:cNvPr id="28" name="Rettangolo 27">
            <a:extLst>
              <a:ext uri="{FF2B5EF4-FFF2-40B4-BE49-F238E27FC236}">
                <a16:creationId xmlns:a16="http://schemas.microsoft.com/office/drawing/2014/main" id="{8002FA51-FFAB-6649-9511-21F9254F8B7D}"/>
              </a:ext>
            </a:extLst>
          </p:cNvPr>
          <p:cNvSpPr/>
          <p:nvPr/>
        </p:nvSpPr>
        <p:spPr>
          <a:xfrm>
            <a:off x="380000" y="3449350"/>
            <a:ext cx="6614311" cy="400110"/>
          </a:xfrm>
          <a:prstGeom prst="rect">
            <a:avLst/>
          </a:prstGeom>
        </p:spPr>
        <p:txBody>
          <a:bodyPr wrap="none">
            <a:spAutoFit/>
          </a:bodyPr>
          <a:lstStyle/>
          <a:p>
            <a:pPr algn="ctr"/>
            <a:r>
              <a:rPr lang="it-IT" sz="2000" b="1" dirty="0">
                <a:solidFill>
                  <a:schemeClr val="bg1"/>
                </a:solidFill>
                <a:latin typeface="Cavolini" panose="03000502040302020204" pitchFamily="66" charset="0"/>
                <a:cs typeface="Cavolini" panose="03000502040302020204" pitchFamily="66" charset="0"/>
              </a:rPr>
              <a:t>Banche dati bibliografiche (</a:t>
            </a:r>
            <a:r>
              <a:rPr lang="it-IT" sz="2000" b="1" dirty="0" err="1">
                <a:solidFill>
                  <a:schemeClr val="bg1"/>
                </a:solidFill>
                <a:latin typeface="Cavolini" panose="03000502040302020204" pitchFamily="66" charset="0"/>
                <a:cs typeface="Cavolini" panose="03000502040302020204" pitchFamily="66" charset="0"/>
              </a:rPr>
              <a:t>PubMed</a:t>
            </a:r>
            <a:r>
              <a:rPr lang="it-IT" sz="2000" b="1" dirty="0">
                <a:solidFill>
                  <a:schemeClr val="bg1"/>
                </a:solidFill>
                <a:latin typeface="Cavolini" panose="03000502040302020204" pitchFamily="66" charset="0"/>
                <a:cs typeface="Cavolini" panose="03000502040302020204" pitchFamily="66" charset="0"/>
              </a:rPr>
              <a:t>, MEDLINE)</a:t>
            </a:r>
          </a:p>
        </p:txBody>
      </p:sp>
      <p:sp>
        <p:nvSpPr>
          <p:cNvPr id="29" name="Rettangolo 28">
            <a:extLst>
              <a:ext uri="{FF2B5EF4-FFF2-40B4-BE49-F238E27FC236}">
                <a16:creationId xmlns:a16="http://schemas.microsoft.com/office/drawing/2014/main" id="{FDE6EEE1-BB52-B843-93A3-0CD42EC17BB2}"/>
              </a:ext>
            </a:extLst>
          </p:cNvPr>
          <p:cNvSpPr/>
          <p:nvPr/>
        </p:nvSpPr>
        <p:spPr>
          <a:xfrm>
            <a:off x="447262" y="4604152"/>
            <a:ext cx="9463198" cy="707886"/>
          </a:xfrm>
          <a:prstGeom prst="rect">
            <a:avLst/>
          </a:prstGeom>
        </p:spPr>
        <p:txBody>
          <a:bodyPr wrap="square">
            <a:spAutoFit/>
          </a:bodyPr>
          <a:lstStyle/>
          <a:p>
            <a:pPr algn="just"/>
            <a:r>
              <a:rPr lang="it-IT" sz="2000" b="1" dirty="0">
                <a:solidFill>
                  <a:schemeClr val="bg1"/>
                </a:solidFill>
                <a:latin typeface="Cavolini" panose="03000502040302020204" pitchFamily="66" charset="0"/>
                <a:cs typeface="Cavolini" panose="03000502040302020204" pitchFamily="66" charset="0"/>
              </a:rPr>
              <a:t>Regole e buone pratiche per la stesura di un articolo scientifico</a:t>
            </a:r>
          </a:p>
          <a:p>
            <a:pPr algn="just"/>
            <a:r>
              <a:rPr lang="it-IT" sz="2000" b="1" dirty="0">
                <a:solidFill>
                  <a:schemeClr val="bg1"/>
                </a:solidFill>
                <a:latin typeface="Cavolini" panose="03000502040302020204" pitchFamily="66" charset="0"/>
                <a:cs typeface="Cavolini" panose="03000502040302020204" pitchFamily="66" charset="0"/>
              </a:rPr>
              <a:t>Sistemi di archiviazione e gestione dei dati bibliografici</a:t>
            </a:r>
          </a:p>
        </p:txBody>
      </p:sp>
      <p:sp>
        <p:nvSpPr>
          <p:cNvPr id="30" name="Rettangolo 29">
            <a:extLst>
              <a:ext uri="{FF2B5EF4-FFF2-40B4-BE49-F238E27FC236}">
                <a16:creationId xmlns:a16="http://schemas.microsoft.com/office/drawing/2014/main" id="{520D8677-D74F-0D48-8661-A6127A7CDE0B}"/>
              </a:ext>
            </a:extLst>
          </p:cNvPr>
          <p:cNvSpPr/>
          <p:nvPr/>
        </p:nvSpPr>
        <p:spPr>
          <a:xfrm>
            <a:off x="295944" y="5962230"/>
            <a:ext cx="8324716" cy="400110"/>
          </a:xfrm>
          <a:prstGeom prst="rect">
            <a:avLst/>
          </a:prstGeom>
        </p:spPr>
        <p:txBody>
          <a:bodyPr wrap="none">
            <a:spAutoFit/>
          </a:bodyPr>
          <a:lstStyle/>
          <a:p>
            <a:pPr algn="ctr"/>
            <a:r>
              <a:rPr lang="it-IT" sz="2000" b="1" dirty="0">
                <a:solidFill>
                  <a:schemeClr val="bg1"/>
                </a:solidFill>
                <a:latin typeface="Cavolini" panose="03000502040302020204" pitchFamily="66" charset="0"/>
                <a:cs typeface="Cavolini" panose="03000502040302020204" pitchFamily="66" charset="0"/>
              </a:rPr>
              <a:t>Linee guida per la stesura di una Tesi di Laurea (triennale) </a:t>
            </a:r>
          </a:p>
        </p:txBody>
      </p:sp>
      <p:sp>
        <p:nvSpPr>
          <p:cNvPr id="33" name="CasellaDiTesto 32">
            <a:extLst>
              <a:ext uri="{FF2B5EF4-FFF2-40B4-BE49-F238E27FC236}">
                <a16:creationId xmlns:a16="http://schemas.microsoft.com/office/drawing/2014/main" id="{95504740-1D21-3A43-A604-6FE64EDA26C6}"/>
              </a:ext>
            </a:extLst>
          </p:cNvPr>
          <p:cNvSpPr txBox="1"/>
          <p:nvPr/>
        </p:nvSpPr>
        <p:spPr>
          <a:xfrm>
            <a:off x="416458" y="10660"/>
            <a:ext cx="5421677" cy="646331"/>
          </a:xfrm>
          <a:prstGeom prst="rect">
            <a:avLst/>
          </a:prstGeom>
          <a:noFill/>
        </p:spPr>
        <p:txBody>
          <a:bodyPr wrap="none" rtlCol="0">
            <a:spAutoFit/>
          </a:bodyPr>
          <a:lstStyle/>
          <a:p>
            <a:pPr algn="ctr"/>
            <a:r>
              <a:rPr lang="it-IT" sz="3600" b="1" dirty="0">
                <a:solidFill>
                  <a:schemeClr val="bg1"/>
                </a:solidFill>
                <a:latin typeface="Cavolini" panose="03000502040302020204" pitchFamily="66" charset="0"/>
                <a:cs typeface="Cavolini" panose="03000502040302020204" pitchFamily="66" charset="0"/>
              </a:rPr>
              <a:t>Programma del corso</a:t>
            </a:r>
          </a:p>
        </p:txBody>
      </p:sp>
      <p:sp>
        <p:nvSpPr>
          <p:cNvPr id="34" name="CasellaDiTesto 33">
            <a:extLst>
              <a:ext uri="{FF2B5EF4-FFF2-40B4-BE49-F238E27FC236}">
                <a16:creationId xmlns:a16="http://schemas.microsoft.com/office/drawing/2014/main" id="{F2981B19-9D8D-B348-9761-686D9040C720}"/>
              </a:ext>
            </a:extLst>
          </p:cNvPr>
          <p:cNvSpPr txBox="1"/>
          <p:nvPr/>
        </p:nvSpPr>
        <p:spPr>
          <a:xfrm>
            <a:off x="10794875" y="877825"/>
            <a:ext cx="437940" cy="584775"/>
          </a:xfrm>
          <a:prstGeom prst="rect">
            <a:avLst/>
          </a:prstGeom>
          <a:noFill/>
        </p:spPr>
        <p:txBody>
          <a:bodyPr wrap="none" rtlCol="0">
            <a:spAutoFit/>
          </a:bodyPr>
          <a:lstStyle/>
          <a:p>
            <a:r>
              <a:rPr lang="it-IT" sz="3200" b="1" dirty="0">
                <a:solidFill>
                  <a:schemeClr val="bg1"/>
                </a:solidFill>
                <a:latin typeface="Cavolini" panose="03000502040302020204" pitchFamily="66" charset="0"/>
                <a:cs typeface="Cavolini" panose="03000502040302020204" pitchFamily="66" charset="0"/>
              </a:rPr>
              <a:t>1</a:t>
            </a:r>
          </a:p>
        </p:txBody>
      </p:sp>
      <p:sp>
        <p:nvSpPr>
          <p:cNvPr id="35" name="CasellaDiTesto 34">
            <a:extLst>
              <a:ext uri="{FF2B5EF4-FFF2-40B4-BE49-F238E27FC236}">
                <a16:creationId xmlns:a16="http://schemas.microsoft.com/office/drawing/2014/main" id="{D669273B-A1B1-364E-B10F-63B92BF1EB7A}"/>
              </a:ext>
            </a:extLst>
          </p:cNvPr>
          <p:cNvSpPr txBox="1"/>
          <p:nvPr/>
        </p:nvSpPr>
        <p:spPr>
          <a:xfrm>
            <a:off x="10821938" y="2123763"/>
            <a:ext cx="437940" cy="584775"/>
          </a:xfrm>
          <a:prstGeom prst="rect">
            <a:avLst/>
          </a:prstGeom>
          <a:noFill/>
        </p:spPr>
        <p:txBody>
          <a:bodyPr wrap="none" rtlCol="0">
            <a:spAutoFit/>
          </a:bodyPr>
          <a:lstStyle/>
          <a:p>
            <a:r>
              <a:rPr lang="it-IT" sz="3200" b="1" dirty="0">
                <a:solidFill>
                  <a:schemeClr val="bg1"/>
                </a:solidFill>
                <a:latin typeface="Cavolini" panose="03000502040302020204" pitchFamily="66" charset="0"/>
                <a:cs typeface="Cavolini" panose="03000502040302020204" pitchFamily="66" charset="0"/>
              </a:rPr>
              <a:t>2</a:t>
            </a:r>
          </a:p>
        </p:txBody>
      </p:sp>
      <p:sp>
        <p:nvSpPr>
          <p:cNvPr id="36" name="CasellaDiTesto 35">
            <a:extLst>
              <a:ext uri="{FF2B5EF4-FFF2-40B4-BE49-F238E27FC236}">
                <a16:creationId xmlns:a16="http://schemas.microsoft.com/office/drawing/2014/main" id="{060DB94F-F721-4A4B-8271-0597F53D99EF}"/>
              </a:ext>
            </a:extLst>
          </p:cNvPr>
          <p:cNvSpPr txBox="1"/>
          <p:nvPr/>
        </p:nvSpPr>
        <p:spPr>
          <a:xfrm>
            <a:off x="10809570" y="3389706"/>
            <a:ext cx="437940" cy="584775"/>
          </a:xfrm>
          <a:prstGeom prst="rect">
            <a:avLst/>
          </a:prstGeom>
          <a:noFill/>
        </p:spPr>
        <p:txBody>
          <a:bodyPr wrap="none" rtlCol="0">
            <a:spAutoFit/>
          </a:bodyPr>
          <a:lstStyle/>
          <a:p>
            <a:r>
              <a:rPr lang="it-IT" sz="3200" b="1" dirty="0">
                <a:solidFill>
                  <a:schemeClr val="bg1"/>
                </a:solidFill>
                <a:latin typeface="Cavolini" panose="03000502040302020204" pitchFamily="66" charset="0"/>
                <a:cs typeface="Cavolini" panose="03000502040302020204" pitchFamily="66" charset="0"/>
              </a:rPr>
              <a:t>3</a:t>
            </a:r>
          </a:p>
        </p:txBody>
      </p:sp>
      <p:sp>
        <p:nvSpPr>
          <p:cNvPr id="37" name="CasellaDiTesto 36">
            <a:extLst>
              <a:ext uri="{FF2B5EF4-FFF2-40B4-BE49-F238E27FC236}">
                <a16:creationId xmlns:a16="http://schemas.microsoft.com/office/drawing/2014/main" id="{B69FF0A2-74A7-1E4E-AC78-5913065EB09F}"/>
              </a:ext>
            </a:extLst>
          </p:cNvPr>
          <p:cNvSpPr txBox="1"/>
          <p:nvPr/>
        </p:nvSpPr>
        <p:spPr>
          <a:xfrm>
            <a:off x="10820080" y="4652322"/>
            <a:ext cx="437940" cy="584775"/>
          </a:xfrm>
          <a:prstGeom prst="rect">
            <a:avLst/>
          </a:prstGeom>
          <a:noFill/>
        </p:spPr>
        <p:txBody>
          <a:bodyPr wrap="none" rtlCol="0">
            <a:spAutoFit/>
          </a:bodyPr>
          <a:lstStyle/>
          <a:p>
            <a:r>
              <a:rPr lang="it-IT" sz="3200" b="1" dirty="0">
                <a:solidFill>
                  <a:schemeClr val="bg1"/>
                </a:solidFill>
                <a:latin typeface="Cavolini" panose="03000502040302020204" pitchFamily="66" charset="0"/>
                <a:cs typeface="Cavolini" panose="03000502040302020204" pitchFamily="66" charset="0"/>
              </a:rPr>
              <a:t>4</a:t>
            </a:r>
          </a:p>
        </p:txBody>
      </p:sp>
      <p:sp>
        <p:nvSpPr>
          <p:cNvPr id="38" name="CasellaDiTesto 37">
            <a:extLst>
              <a:ext uri="{FF2B5EF4-FFF2-40B4-BE49-F238E27FC236}">
                <a16:creationId xmlns:a16="http://schemas.microsoft.com/office/drawing/2014/main" id="{0C5944F2-ADFE-F14E-8AD1-0C26F8AE09E5}"/>
              </a:ext>
            </a:extLst>
          </p:cNvPr>
          <p:cNvSpPr txBox="1"/>
          <p:nvPr/>
        </p:nvSpPr>
        <p:spPr>
          <a:xfrm>
            <a:off x="10789280" y="5881867"/>
            <a:ext cx="437940" cy="584775"/>
          </a:xfrm>
          <a:prstGeom prst="rect">
            <a:avLst/>
          </a:prstGeom>
          <a:noFill/>
        </p:spPr>
        <p:txBody>
          <a:bodyPr wrap="none" rtlCol="0">
            <a:spAutoFit/>
          </a:bodyPr>
          <a:lstStyle/>
          <a:p>
            <a:r>
              <a:rPr lang="it-IT" sz="3200" b="1" dirty="0">
                <a:solidFill>
                  <a:schemeClr val="bg1"/>
                </a:solidFill>
                <a:latin typeface="Cavolini" panose="03000502040302020204" pitchFamily="66" charset="0"/>
                <a:cs typeface="Cavolini" panose="03000502040302020204" pitchFamily="66" charset="0"/>
              </a:rPr>
              <a:t>5</a:t>
            </a:r>
          </a:p>
        </p:txBody>
      </p:sp>
    </p:spTree>
    <p:extLst>
      <p:ext uri="{BB962C8B-B14F-4D97-AF65-F5344CB8AC3E}">
        <p14:creationId xmlns:p14="http://schemas.microsoft.com/office/powerpoint/2010/main" val="126475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2E4B71E-5BF3-2946-B884-E9C35C2E6796}"/>
              </a:ext>
            </a:extLst>
          </p:cNvPr>
          <p:cNvSpPr txBox="1"/>
          <p:nvPr/>
        </p:nvSpPr>
        <p:spPr>
          <a:xfrm>
            <a:off x="775853" y="271165"/>
            <a:ext cx="5231497" cy="646331"/>
          </a:xfrm>
          <a:prstGeom prst="rect">
            <a:avLst/>
          </a:prstGeom>
          <a:noFill/>
        </p:spPr>
        <p:txBody>
          <a:bodyPr wrap="none" rtlCol="0">
            <a:spAutoFit/>
          </a:bodyPr>
          <a:lstStyle/>
          <a:p>
            <a:r>
              <a:rPr lang="it-IT" sz="3600" b="1" dirty="0" err="1">
                <a:latin typeface="Cavolini" panose="03000502040302020204" pitchFamily="66" charset="0"/>
                <a:cs typeface="Cavolini" panose="03000502040302020204" pitchFamily="66" charset="0"/>
              </a:rPr>
              <a:t>Bibliometria</a:t>
            </a:r>
            <a:r>
              <a:rPr lang="it-IT" sz="3600" b="1" dirty="0">
                <a:latin typeface="Cavolini" panose="03000502040302020204" pitchFamily="66" charset="0"/>
                <a:cs typeface="Cavolini" panose="03000502040302020204" pitchFamily="66" charset="0"/>
              </a:rPr>
              <a:t> - Applicazioni</a:t>
            </a:r>
          </a:p>
        </p:txBody>
      </p:sp>
      <p:sp>
        <p:nvSpPr>
          <p:cNvPr id="5" name="Rettangolo 4">
            <a:extLst>
              <a:ext uri="{FF2B5EF4-FFF2-40B4-BE49-F238E27FC236}">
                <a16:creationId xmlns:a16="http://schemas.microsoft.com/office/drawing/2014/main" id="{F02356EF-D5EE-264A-A2EE-A3AACC0520CE}"/>
              </a:ext>
            </a:extLst>
          </p:cNvPr>
          <p:cNvSpPr/>
          <p:nvPr/>
        </p:nvSpPr>
        <p:spPr>
          <a:xfrm>
            <a:off x="775853" y="1288604"/>
            <a:ext cx="9324111" cy="3894721"/>
          </a:xfrm>
          <a:prstGeom prst="rect">
            <a:avLst/>
          </a:prstGeom>
        </p:spPr>
        <p:txBody>
          <a:bodyPr wrap="square">
            <a:spAutoFit/>
          </a:bodyPr>
          <a:lstStyle/>
          <a:p>
            <a:r>
              <a:rPr lang="it-IT" sz="2000" dirty="0">
                <a:latin typeface="Cavolini" panose="03000502040302020204" pitchFamily="66" charset="0"/>
                <a:cs typeface="Cavolini" panose="03000502040302020204" pitchFamily="66" charset="0"/>
              </a:rPr>
              <a:t>Applicazione della matematica e dei metodi statistici ai </a:t>
            </a:r>
            <a:r>
              <a:rPr lang="it-IT" sz="2000" b="1" dirty="0">
                <a:latin typeface="Cavolini" panose="03000502040302020204" pitchFamily="66" charset="0"/>
                <a:cs typeface="Cavolini" panose="03000502040302020204" pitchFamily="66" charset="0"/>
              </a:rPr>
              <a:t>prodotti della comunicazione </a:t>
            </a:r>
            <a:r>
              <a:rPr lang="it-IT" sz="2000" dirty="0">
                <a:latin typeface="Cavolini" panose="03000502040302020204" pitchFamily="66" charset="0"/>
                <a:cs typeface="Cavolini" panose="03000502040302020204" pitchFamily="66" charset="0"/>
              </a:rPr>
              <a:t>(</a:t>
            </a:r>
            <a:r>
              <a:rPr lang="it-IT" sz="2000" i="1" dirty="0">
                <a:latin typeface="Cavolini" panose="03000502040302020204" pitchFamily="66" charset="0"/>
                <a:cs typeface="Cavolini" panose="03000502040302020204" pitchFamily="66" charset="0"/>
              </a:rPr>
              <a:t>Alan </a:t>
            </a:r>
            <a:r>
              <a:rPr lang="it-IT" sz="2000" i="1" dirty="0" err="1">
                <a:latin typeface="Cavolini" panose="03000502040302020204" pitchFamily="66" charset="0"/>
                <a:cs typeface="Cavolini" panose="03000502040302020204" pitchFamily="66" charset="0"/>
              </a:rPr>
              <a:t>Pritchard</a:t>
            </a:r>
            <a:r>
              <a:rPr lang="it-IT" sz="2000" i="1" dirty="0">
                <a:latin typeface="Cavolini" panose="03000502040302020204" pitchFamily="66" charset="0"/>
                <a:cs typeface="Cavolini" panose="03000502040302020204" pitchFamily="66" charset="0"/>
              </a:rPr>
              <a:t>, 1969)</a:t>
            </a:r>
            <a:endParaRPr lang="it-IT" sz="2000" dirty="0">
              <a:latin typeface="Cavolini" panose="03000502040302020204" pitchFamily="66" charset="0"/>
              <a:cs typeface="Cavolini" panose="03000502040302020204" pitchFamily="66" charset="0"/>
            </a:endParaRPr>
          </a:p>
          <a:p>
            <a:pPr marL="342900" indent="-342900">
              <a:lnSpc>
                <a:spcPct val="150000"/>
              </a:lnSpc>
              <a:buFont typeface="Arial" panose="020B0604020202020204" pitchFamily="34" charset="0"/>
              <a:buChar char="•"/>
            </a:pPr>
            <a:endParaRPr lang="it-IT" sz="2000" dirty="0">
              <a:latin typeface="Cavolini" panose="03000502040302020204" pitchFamily="66" charset="0"/>
              <a:cs typeface="Cavolini" panose="03000502040302020204" pitchFamily="66" charset="0"/>
            </a:endParaRP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libri e </a:t>
            </a:r>
            <a:r>
              <a:rPr lang="it-IT" sz="2000" dirty="0" err="1">
                <a:latin typeface="Cavolini" panose="03000502040302020204" pitchFamily="66" charset="0"/>
                <a:cs typeface="Cavolini" panose="03000502040302020204" pitchFamily="66" charset="0"/>
              </a:rPr>
              <a:t>ebooks</a:t>
            </a:r>
            <a:endParaRPr lang="it-IT" sz="2000" dirty="0">
              <a:latin typeface="Cavolini" panose="03000502040302020204" pitchFamily="66" charset="0"/>
              <a:cs typeface="Cavolini" panose="03000502040302020204" pitchFamily="66" charset="0"/>
            </a:endParaRP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articoli pubblicati su collane seriali  (es. </a:t>
            </a:r>
            <a:r>
              <a:rPr lang="it-IT" sz="2000" dirty="0" err="1">
                <a:latin typeface="Cavolini" panose="03000502040302020204" pitchFamily="66" charset="0"/>
                <a:cs typeface="Cavolini" panose="03000502040302020204" pitchFamily="66" charset="0"/>
              </a:rPr>
              <a:t>working</a:t>
            </a:r>
            <a:r>
              <a:rPr lang="it-IT" sz="2000" dirty="0">
                <a:latin typeface="Cavolini" panose="03000502040302020204" pitchFamily="66" charset="0"/>
                <a:cs typeface="Cavolini" panose="03000502040302020204" pitchFamily="66" charset="0"/>
              </a:rPr>
              <a:t> </a:t>
            </a:r>
            <a:r>
              <a:rPr lang="it-IT" sz="2000" dirty="0" err="1">
                <a:latin typeface="Cavolini" panose="03000502040302020204" pitchFamily="66" charset="0"/>
                <a:cs typeface="Cavolini" panose="03000502040302020204" pitchFamily="66" charset="0"/>
              </a:rPr>
              <a:t>papers</a:t>
            </a:r>
            <a:r>
              <a:rPr lang="it-IT" sz="2000" dirty="0">
                <a:latin typeface="Cavolini" panose="03000502040302020204" pitchFamily="66" charset="0"/>
                <a:cs typeface="Cavolini" panose="03000502040302020204" pitchFamily="66" charset="0"/>
              </a:rPr>
              <a:t> di un dipartimento) </a:t>
            </a: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atti di convegni </a:t>
            </a: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articoli pubblicati su riviste elettroniche (</a:t>
            </a:r>
            <a:r>
              <a:rPr lang="it-IT" sz="2000" dirty="0" err="1">
                <a:latin typeface="Cavolini" panose="03000502040302020204" pitchFamily="66" charset="0"/>
                <a:cs typeface="Cavolini" panose="03000502040302020204" pitchFamily="66" charset="0"/>
              </a:rPr>
              <a:t>e­journals</a:t>
            </a:r>
            <a:r>
              <a:rPr lang="it-IT" sz="2000" dirty="0">
                <a:latin typeface="Cavolini" panose="03000502040302020204" pitchFamily="66" charset="0"/>
                <a:cs typeface="Cavolini" panose="03000502040302020204" pitchFamily="66" charset="0"/>
              </a:rPr>
              <a:t>) </a:t>
            </a: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articoli elettronici pubblicati in archivi disciplinari o istituzionali (</a:t>
            </a:r>
            <a:r>
              <a:rPr lang="it-IT" sz="2000" dirty="0" err="1">
                <a:latin typeface="Cavolini" panose="03000502040302020204" pitchFamily="66" charset="0"/>
                <a:cs typeface="Cavolini" panose="03000502040302020204" pitchFamily="66" charset="0"/>
              </a:rPr>
              <a:t>e­prints</a:t>
            </a:r>
            <a:r>
              <a:rPr lang="it-IT" sz="2000" dirty="0">
                <a:latin typeface="Cavolini" panose="03000502040302020204" pitchFamily="66" charset="0"/>
                <a:cs typeface="Cavolini" panose="03000502040302020204" pitchFamily="66" charset="0"/>
              </a:rPr>
              <a:t>)</a:t>
            </a:r>
          </a:p>
          <a:p>
            <a:pPr marL="342900" indent="-342900">
              <a:lnSpc>
                <a:spcPct val="150000"/>
              </a:lnSpc>
              <a:buFont typeface="Arial" panose="020B0604020202020204" pitchFamily="34" charset="0"/>
              <a:buChar char="•"/>
            </a:pPr>
            <a:r>
              <a:rPr lang="it-IT" sz="2000" dirty="0">
                <a:latin typeface="Cavolini" panose="03000502040302020204" pitchFamily="66" charset="0"/>
                <a:cs typeface="Cavolini" panose="03000502040302020204" pitchFamily="66" charset="0"/>
              </a:rPr>
              <a:t>articoli scientifici </a:t>
            </a:r>
            <a:r>
              <a:rPr lang="it-IT" sz="2000" dirty="0" err="1">
                <a:latin typeface="Cavolini" panose="03000502040302020204" pitchFamily="66" charset="0"/>
                <a:cs typeface="Cavolini" panose="03000502040302020204" pitchFamily="66" charset="0"/>
              </a:rPr>
              <a:t>peer</a:t>
            </a:r>
            <a:r>
              <a:rPr lang="it-IT" sz="2000" dirty="0">
                <a:latin typeface="Cavolini" panose="03000502040302020204" pitchFamily="66" charset="0"/>
                <a:cs typeface="Cavolini" panose="03000502040302020204" pitchFamily="66" charset="0"/>
              </a:rPr>
              <a:t> </a:t>
            </a:r>
            <a:r>
              <a:rPr lang="it-IT" sz="2000" dirty="0" err="1">
                <a:latin typeface="Cavolini" panose="03000502040302020204" pitchFamily="66" charset="0"/>
                <a:cs typeface="Cavolini" panose="03000502040302020204" pitchFamily="66" charset="0"/>
              </a:rPr>
              <a:t>reviewed</a:t>
            </a:r>
            <a:r>
              <a:rPr lang="it-IT" sz="2000" dirty="0">
                <a:latin typeface="Cavolini" panose="03000502040302020204" pitchFamily="66" charset="0"/>
                <a:cs typeface="Cavolini" panose="03000502040302020204" pitchFamily="66" charset="0"/>
              </a:rPr>
              <a:t> </a:t>
            </a:r>
          </a:p>
        </p:txBody>
      </p:sp>
      <p:sp>
        <p:nvSpPr>
          <p:cNvPr id="2" name="Segnaposto numero diapositiva 1">
            <a:extLst>
              <a:ext uri="{FF2B5EF4-FFF2-40B4-BE49-F238E27FC236}">
                <a16:creationId xmlns:a16="http://schemas.microsoft.com/office/drawing/2014/main" id="{59D14B54-9D7F-B34B-924E-EBB93A07B8A8}"/>
              </a:ext>
            </a:extLst>
          </p:cNvPr>
          <p:cNvSpPr>
            <a:spLocks noGrp="1"/>
          </p:cNvSpPr>
          <p:nvPr>
            <p:ph type="sldNum" sz="quarter" idx="12"/>
          </p:nvPr>
        </p:nvSpPr>
        <p:spPr/>
        <p:txBody>
          <a:bodyPr/>
          <a:lstStyle/>
          <a:p>
            <a:fld id="{B91D9A0B-DB15-0A46-893C-3EE83C865853}" type="slidenum">
              <a:rPr lang="it-IT" smtClean="0"/>
              <a:t>11</a:t>
            </a:fld>
            <a:endParaRPr lang="it-IT"/>
          </a:p>
        </p:txBody>
      </p:sp>
    </p:spTree>
    <p:extLst>
      <p:ext uri="{BB962C8B-B14F-4D97-AF65-F5344CB8AC3E}">
        <p14:creationId xmlns:p14="http://schemas.microsoft.com/office/powerpoint/2010/main" val="93750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B8C30000-9E71-6D49-B043-EA9F90C93E6A}"/>
              </a:ext>
            </a:extLst>
          </p:cNvPr>
          <p:cNvSpPr/>
          <p:nvPr/>
        </p:nvSpPr>
        <p:spPr>
          <a:xfrm>
            <a:off x="2833091" y="1432810"/>
            <a:ext cx="3499944" cy="2335941"/>
          </a:xfrm>
          <a:prstGeom prst="ellipse">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02E4B71E-5BF3-2946-B884-E9C35C2E6796}"/>
              </a:ext>
            </a:extLst>
          </p:cNvPr>
          <p:cNvSpPr txBox="1"/>
          <p:nvPr/>
        </p:nvSpPr>
        <p:spPr>
          <a:xfrm>
            <a:off x="1209900" y="166568"/>
            <a:ext cx="9772227"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Metrologie: Confusione terminologica</a:t>
            </a:r>
          </a:p>
        </p:txBody>
      </p:sp>
      <p:sp>
        <p:nvSpPr>
          <p:cNvPr id="5" name="Rettangolo 4">
            <a:extLst>
              <a:ext uri="{FF2B5EF4-FFF2-40B4-BE49-F238E27FC236}">
                <a16:creationId xmlns:a16="http://schemas.microsoft.com/office/drawing/2014/main" id="{F02356EF-D5EE-264A-A2EE-A3AACC0520CE}"/>
              </a:ext>
            </a:extLst>
          </p:cNvPr>
          <p:cNvSpPr/>
          <p:nvPr/>
        </p:nvSpPr>
        <p:spPr>
          <a:xfrm>
            <a:off x="9882236" y="2936459"/>
            <a:ext cx="2388742" cy="707886"/>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BIBLIOMETRIA</a:t>
            </a:r>
          </a:p>
          <a:p>
            <a:r>
              <a:rPr lang="it-IT" sz="2000" dirty="0">
                <a:latin typeface="Cavolini" panose="03000502040302020204" pitchFamily="66" charset="0"/>
                <a:cs typeface="Cavolini" panose="03000502040302020204" pitchFamily="66" charset="0"/>
              </a:rPr>
              <a:t>documenti </a:t>
            </a:r>
            <a:endParaRPr lang="it-IT" sz="2000" i="1" dirty="0">
              <a:latin typeface="Cavolini" panose="03000502040302020204" pitchFamily="66" charset="0"/>
              <a:cs typeface="Cavolini" panose="03000502040302020204" pitchFamily="66" charset="0"/>
            </a:endParaRPr>
          </a:p>
        </p:txBody>
      </p:sp>
      <p:pic>
        <p:nvPicPr>
          <p:cNvPr id="7" name="Immagine 6" descr="Immagine che contiene sedendo&#10;&#10;Descrizione generata automaticamente">
            <a:extLst>
              <a:ext uri="{FF2B5EF4-FFF2-40B4-BE49-F238E27FC236}">
                <a16:creationId xmlns:a16="http://schemas.microsoft.com/office/drawing/2014/main" id="{9DC0C764-68AA-A847-904F-7AC7FA07D92E}"/>
              </a:ext>
            </a:extLst>
          </p:cNvPr>
          <p:cNvPicPr>
            <a:picLocks noChangeAspect="1"/>
          </p:cNvPicPr>
          <p:nvPr/>
        </p:nvPicPr>
        <p:blipFill rotWithShape="1">
          <a:blip r:embed="rId3"/>
          <a:srcRect r="9338"/>
          <a:stretch/>
        </p:blipFill>
        <p:spPr>
          <a:xfrm>
            <a:off x="7727950" y="3588551"/>
            <a:ext cx="4438650" cy="3059906"/>
          </a:xfrm>
          <a:prstGeom prst="rect">
            <a:avLst/>
          </a:prstGeom>
        </p:spPr>
      </p:pic>
      <p:sp>
        <p:nvSpPr>
          <p:cNvPr id="10" name="Rettangolo 9">
            <a:extLst>
              <a:ext uri="{FF2B5EF4-FFF2-40B4-BE49-F238E27FC236}">
                <a16:creationId xmlns:a16="http://schemas.microsoft.com/office/drawing/2014/main" id="{69D0777F-EC9E-0D47-88D5-25DE3EE419F1}"/>
              </a:ext>
            </a:extLst>
          </p:cNvPr>
          <p:cNvSpPr/>
          <p:nvPr/>
        </p:nvSpPr>
        <p:spPr>
          <a:xfrm>
            <a:off x="7292156" y="3461209"/>
            <a:ext cx="2636887" cy="707886"/>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SCIENTOMETRIA</a:t>
            </a:r>
          </a:p>
          <a:p>
            <a:r>
              <a:rPr lang="it-IT" sz="2000" dirty="0">
                <a:latin typeface="Cavolini" panose="03000502040302020204" pitchFamily="66" charset="0"/>
                <a:cs typeface="Cavolini" panose="03000502040302020204" pitchFamily="66" charset="0"/>
              </a:rPr>
              <a:t>scienza</a:t>
            </a:r>
            <a:endParaRPr lang="it-IT" sz="2000" i="1" dirty="0">
              <a:latin typeface="Cavolini" panose="03000502040302020204" pitchFamily="66" charset="0"/>
              <a:cs typeface="Cavolini" panose="03000502040302020204" pitchFamily="66" charset="0"/>
            </a:endParaRPr>
          </a:p>
        </p:txBody>
      </p:sp>
      <p:sp>
        <p:nvSpPr>
          <p:cNvPr id="11" name="Rettangolo 10">
            <a:extLst>
              <a:ext uri="{FF2B5EF4-FFF2-40B4-BE49-F238E27FC236}">
                <a16:creationId xmlns:a16="http://schemas.microsoft.com/office/drawing/2014/main" id="{83280426-65BC-7140-8839-756FE2A6F1AE}"/>
              </a:ext>
            </a:extLst>
          </p:cNvPr>
          <p:cNvSpPr/>
          <p:nvPr/>
        </p:nvSpPr>
        <p:spPr>
          <a:xfrm>
            <a:off x="5809708" y="4388663"/>
            <a:ext cx="2636887" cy="707886"/>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INFORMETRICA</a:t>
            </a:r>
          </a:p>
          <a:p>
            <a:r>
              <a:rPr lang="it-IT" sz="2000" dirty="0">
                <a:latin typeface="Cavolini" panose="03000502040302020204" pitchFamily="66" charset="0"/>
                <a:cs typeface="Cavolini" panose="03000502040302020204" pitchFamily="66" charset="0"/>
              </a:rPr>
              <a:t>informazione</a:t>
            </a:r>
            <a:endParaRPr lang="it-IT" sz="2000" i="1" dirty="0">
              <a:latin typeface="Cavolini" panose="03000502040302020204" pitchFamily="66" charset="0"/>
              <a:cs typeface="Cavolini" panose="03000502040302020204" pitchFamily="66" charset="0"/>
            </a:endParaRPr>
          </a:p>
        </p:txBody>
      </p:sp>
      <p:sp>
        <p:nvSpPr>
          <p:cNvPr id="12" name="Rettangolo 11">
            <a:extLst>
              <a:ext uri="{FF2B5EF4-FFF2-40B4-BE49-F238E27FC236}">
                <a16:creationId xmlns:a16="http://schemas.microsoft.com/office/drawing/2014/main" id="{B7F554FB-79A6-914D-B750-63BE83EE286A}"/>
              </a:ext>
            </a:extLst>
          </p:cNvPr>
          <p:cNvSpPr/>
          <p:nvPr/>
        </p:nvSpPr>
        <p:spPr>
          <a:xfrm>
            <a:off x="5934734" y="5444656"/>
            <a:ext cx="2386834" cy="1323439"/>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WEBMETRICA,</a:t>
            </a:r>
          </a:p>
          <a:p>
            <a:r>
              <a:rPr lang="it-IT" sz="2000" b="1" dirty="0">
                <a:latin typeface="Cavolini" panose="03000502040302020204" pitchFamily="66" charset="0"/>
                <a:cs typeface="Cavolini" panose="03000502040302020204" pitchFamily="66" charset="0"/>
              </a:rPr>
              <a:t>CYBERMETRICA, </a:t>
            </a:r>
          </a:p>
          <a:p>
            <a:r>
              <a:rPr lang="it-IT" sz="2000" b="1" dirty="0">
                <a:latin typeface="Cavolini" panose="03000502040302020204" pitchFamily="66" charset="0"/>
                <a:cs typeface="Cavolini" panose="03000502040302020204" pitchFamily="66" charset="0"/>
              </a:rPr>
              <a:t>NETMETRICA</a:t>
            </a:r>
          </a:p>
          <a:p>
            <a:r>
              <a:rPr lang="it-IT" sz="2000" dirty="0">
                <a:latin typeface="Cavolini" panose="03000502040302020204" pitchFamily="66" charset="0"/>
                <a:cs typeface="Cavolini" panose="03000502040302020204" pitchFamily="66" charset="0"/>
              </a:rPr>
              <a:t>web</a:t>
            </a:r>
            <a:endParaRPr lang="it-IT" sz="2000" i="1" dirty="0">
              <a:latin typeface="Cavolini" panose="03000502040302020204" pitchFamily="66" charset="0"/>
              <a:cs typeface="Cavolini" panose="03000502040302020204" pitchFamily="66" charset="0"/>
            </a:endParaRPr>
          </a:p>
        </p:txBody>
      </p:sp>
      <p:pic>
        <p:nvPicPr>
          <p:cNvPr id="14" name="Immagine 13" descr="Immagine che contiene oggetto, sedendo&#10;&#10;Descrizione generata automaticamente">
            <a:extLst>
              <a:ext uri="{FF2B5EF4-FFF2-40B4-BE49-F238E27FC236}">
                <a16:creationId xmlns:a16="http://schemas.microsoft.com/office/drawing/2014/main" id="{B25AC9AD-0517-DB4A-AB06-25DEC40C6D9C}"/>
              </a:ext>
            </a:extLst>
          </p:cNvPr>
          <p:cNvPicPr>
            <a:picLocks noChangeAspect="1"/>
          </p:cNvPicPr>
          <p:nvPr/>
        </p:nvPicPr>
        <p:blipFill rotWithShape="1">
          <a:blip r:embed="rId4">
            <a:clrChange>
              <a:clrFrom>
                <a:srgbClr val="FFFFFF"/>
              </a:clrFrom>
              <a:clrTo>
                <a:srgbClr val="FFFFFF">
                  <a:alpha val="0"/>
                </a:srgbClr>
              </a:clrTo>
            </a:clrChange>
          </a:blip>
          <a:srcRect r="9955"/>
          <a:stretch/>
        </p:blipFill>
        <p:spPr>
          <a:xfrm>
            <a:off x="3021205" y="2000974"/>
            <a:ext cx="1082591" cy="1043023"/>
          </a:xfrm>
          <a:prstGeom prst="rect">
            <a:avLst/>
          </a:prstGeom>
        </p:spPr>
      </p:pic>
      <p:sp>
        <p:nvSpPr>
          <p:cNvPr id="2" name="Segnaposto numero diapositiva 1">
            <a:extLst>
              <a:ext uri="{FF2B5EF4-FFF2-40B4-BE49-F238E27FC236}">
                <a16:creationId xmlns:a16="http://schemas.microsoft.com/office/drawing/2014/main" id="{F40E1B21-DAA5-484F-8EF4-C67134E330B3}"/>
              </a:ext>
            </a:extLst>
          </p:cNvPr>
          <p:cNvSpPr>
            <a:spLocks noGrp="1"/>
          </p:cNvSpPr>
          <p:nvPr>
            <p:ph type="sldNum" sz="quarter" idx="12"/>
          </p:nvPr>
        </p:nvSpPr>
        <p:spPr/>
        <p:txBody>
          <a:bodyPr/>
          <a:lstStyle/>
          <a:p>
            <a:fld id="{B91D9A0B-DB15-0A46-893C-3EE83C865853}" type="slidenum">
              <a:rPr lang="it-IT" smtClean="0"/>
              <a:t>12</a:t>
            </a:fld>
            <a:endParaRPr lang="it-IT"/>
          </a:p>
        </p:txBody>
      </p:sp>
      <p:sp>
        <p:nvSpPr>
          <p:cNvPr id="13" name="Rettangolo 12">
            <a:extLst>
              <a:ext uri="{FF2B5EF4-FFF2-40B4-BE49-F238E27FC236}">
                <a16:creationId xmlns:a16="http://schemas.microsoft.com/office/drawing/2014/main" id="{0731DE98-683F-B848-9B3B-CE6E89794708}"/>
              </a:ext>
            </a:extLst>
          </p:cNvPr>
          <p:cNvSpPr/>
          <p:nvPr/>
        </p:nvSpPr>
        <p:spPr>
          <a:xfrm>
            <a:off x="3920890" y="1829993"/>
            <a:ext cx="2388742" cy="1631216"/>
          </a:xfrm>
          <a:prstGeom prst="rect">
            <a:avLst/>
          </a:prstGeom>
        </p:spPr>
        <p:txBody>
          <a:bodyPr wrap="square">
            <a:spAutoFit/>
          </a:bodyPr>
          <a:lstStyle/>
          <a:p>
            <a:pPr algn="ctr"/>
            <a:r>
              <a:rPr lang="it-IT" sz="2000" b="1" dirty="0">
                <a:solidFill>
                  <a:schemeClr val="bg1"/>
                </a:solidFill>
                <a:latin typeface="Cavolini" panose="03000502040302020204" pitchFamily="66" charset="0"/>
                <a:cs typeface="Cavolini" panose="03000502040302020204" pitchFamily="66" charset="0"/>
              </a:rPr>
              <a:t>Discipline riguardanti questioni inerenti misurazioni</a:t>
            </a:r>
            <a:endParaRPr lang="it-IT" sz="2000" i="1" dirty="0">
              <a:solidFill>
                <a:schemeClr val="bg1"/>
              </a:solidFill>
              <a:latin typeface="Cavolini" panose="03000502040302020204" pitchFamily="66" charset="0"/>
              <a:cs typeface="Cavolini" panose="03000502040302020204" pitchFamily="66" charset="0"/>
            </a:endParaRPr>
          </a:p>
        </p:txBody>
      </p:sp>
      <p:sp>
        <p:nvSpPr>
          <p:cNvPr id="6" name="Ovale 5">
            <a:extLst>
              <a:ext uri="{FF2B5EF4-FFF2-40B4-BE49-F238E27FC236}">
                <a16:creationId xmlns:a16="http://schemas.microsoft.com/office/drawing/2014/main" id="{25B0624D-5799-D545-827F-FE641B345466}"/>
              </a:ext>
            </a:extLst>
          </p:cNvPr>
          <p:cNvSpPr/>
          <p:nvPr/>
        </p:nvSpPr>
        <p:spPr>
          <a:xfrm>
            <a:off x="7033548" y="3265694"/>
            <a:ext cx="2369127" cy="102411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82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2E4B71E-5BF3-2946-B884-E9C35C2E6796}"/>
              </a:ext>
            </a:extLst>
          </p:cNvPr>
          <p:cNvSpPr txBox="1"/>
          <p:nvPr/>
        </p:nvSpPr>
        <p:spPr>
          <a:xfrm>
            <a:off x="265822" y="258994"/>
            <a:ext cx="3661580" cy="646331"/>
          </a:xfrm>
          <a:prstGeom prst="rect">
            <a:avLst/>
          </a:prstGeom>
          <a:noFill/>
        </p:spPr>
        <p:txBody>
          <a:bodyPr wrap="none" rtlCol="0">
            <a:spAutoFit/>
          </a:bodyPr>
          <a:lstStyle/>
          <a:p>
            <a:pPr algn="ctr"/>
            <a:r>
              <a:rPr lang="it-IT" sz="3600" b="1" dirty="0" err="1">
                <a:latin typeface="Cavolini" panose="03000502040302020204" pitchFamily="66" charset="0"/>
                <a:cs typeface="Cavolini" panose="03000502040302020204" pitchFamily="66" charset="0"/>
              </a:rPr>
              <a:t>Scientometria</a:t>
            </a:r>
            <a:endParaRPr lang="it-IT" sz="3600" b="1" dirty="0">
              <a:latin typeface="Cavolini" panose="03000502040302020204" pitchFamily="66" charset="0"/>
              <a:cs typeface="Cavolini" panose="03000502040302020204" pitchFamily="66" charset="0"/>
            </a:endParaRPr>
          </a:p>
        </p:txBody>
      </p:sp>
      <p:sp>
        <p:nvSpPr>
          <p:cNvPr id="6" name="Rettangolo 5">
            <a:extLst>
              <a:ext uri="{FF2B5EF4-FFF2-40B4-BE49-F238E27FC236}">
                <a16:creationId xmlns:a16="http://schemas.microsoft.com/office/drawing/2014/main" id="{CD45B404-09E0-7A4A-B75F-2BEAC0F1337C}"/>
              </a:ext>
            </a:extLst>
          </p:cNvPr>
          <p:cNvSpPr/>
          <p:nvPr/>
        </p:nvSpPr>
        <p:spPr>
          <a:xfrm>
            <a:off x="1357745" y="1036675"/>
            <a:ext cx="9864437" cy="1015663"/>
          </a:xfrm>
          <a:prstGeom prst="rect">
            <a:avLst/>
          </a:prstGeom>
        </p:spPr>
        <p:txBody>
          <a:bodyPr wrap="square">
            <a:spAutoFit/>
          </a:bodyPr>
          <a:lstStyle/>
          <a:p>
            <a:r>
              <a:rPr lang="it-IT" sz="2000" dirty="0">
                <a:latin typeface="Cavolini" panose="03000502040302020204" pitchFamily="66" charset="0"/>
                <a:cs typeface="Cavolini" panose="03000502040302020204" pitchFamily="66" charset="0"/>
              </a:rPr>
              <a:t>Applicazione della matematica e dei metodi statistici ai </a:t>
            </a:r>
            <a:r>
              <a:rPr lang="it-IT" sz="2000" b="1" dirty="0">
                <a:latin typeface="Cavolini" panose="03000502040302020204" pitchFamily="66" charset="0"/>
                <a:cs typeface="Cavolini" panose="03000502040302020204" pitchFamily="66" charset="0"/>
              </a:rPr>
              <a:t>prodotti della comunicazione scientifica e tecnologica </a:t>
            </a:r>
            <a:r>
              <a:rPr lang="it-IT" sz="2000" dirty="0">
                <a:latin typeface="Cavolini" panose="03000502040302020204" pitchFamily="66" charset="0"/>
                <a:cs typeface="Cavolini" panose="03000502040302020204" pitchFamily="66" charset="0"/>
              </a:rPr>
              <a:t>finalizzata ad accertare il contributo di scienziati, istituzioni e nazioni al progresso delle conoscenze</a:t>
            </a:r>
          </a:p>
        </p:txBody>
      </p:sp>
      <p:sp>
        <p:nvSpPr>
          <p:cNvPr id="9" name="CasellaDiTesto 8">
            <a:extLst>
              <a:ext uri="{FF2B5EF4-FFF2-40B4-BE49-F238E27FC236}">
                <a16:creationId xmlns:a16="http://schemas.microsoft.com/office/drawing/2014/main" id="{A595A1A9-90D2-854B-ADF2-D43AA0AC46CB}"/>
              </a:ext>
            </a:extLst>
          </p:cNvPr>
          <p:cNvSpPr txBox="1"/>
          <p:nvPr/>
        </p:nvSpPr>
        <p:spPr>
          <a:xfrm>
            <a:off x="224457" y="2423014"/>
            <a:ext cx="3289683" cy="646331"/>
          </a:xfrm>
          <a:prstGeom prst="rect">
            <a:avLst/>
          </a:prstGeom>
          <a:noFill/>
        </p:spPr>
        <p:txBody>
          <a:bodyPr wrap="none" rtlCol="0">
            <a:spAutoFit/>
          </a:bodyPr>
          <a:lstStyle/>
          <a:p>
            <a:pPr algn="ctr"/>
            <a:r>
              <a:rPr lang="it-IT" sz="3600" b="1" dirty="0" err="1">
                <a:latin typeface="Cavolini" panose="03000502040302020204" pitchFamily="66" charset="0"/>
                <a:cs typeface="Cavolini" panose="03000502040302020204" pitchFamily="66" charset="0"/>
              </a:rPr>
              <a:t>Informetrica</a:t>
            </a:r>
            <a:endParaRPr lang="it-IT" sz="3600" b="1" dirty="0">
              <a:latin typeface="Cavolini" panose="03000502040302020204" pitchFamily="66" charset="0"/>
              <a:cs typeface="Cavolini" panose="03000502040302020204" pitchFamily="66" charset="0"/>
            </a:endParaRPr>
          </a:p>
        </p:txBody>
      </p:sp>
      <p:sp>
        <p:nvSpPr>
          <p:cNvPr id="10" name="Rettangolo 9">
            <a:extLst>
              <a:ext uri="{FF2B5EF4-FFF2-40B4-BE49-F238E27FC236}">
                <a16:creationId xmlns:a16="http://schemas.microsoft.com/office/drawing/2014/main" id="{693DEA13-FEB4-9742-A8EA-E3FC94140E46}"/>
              </a:ext>
            </a:extLst>
          </p:cNvPr>
          <p:cNvSpPr/>
          <p:nvPr/>
        </p:nvSpPr>
        <p:spPr>
          <a:xfrm>
            <a:off x="1357745" y="3196281"/>
            <a:ext cx="9864437" cy="707886"/>
          </a:xfrm>
          <a:prstGeom prst="rect">
            <a:avLst/>
          </a:prstGeom>
        </p:spPr>
        <p:txBody>
          <a:bodyPr wrap="square">
            <a:spAutoFit/>
          </a:bodyPr>
          <a:lstStyle/>
          <a:p>
            <a:r>
              <a:rPr lang="it-IT" sz="2000" dirty="0">
                <a:latin typeface="Cavolini" panose="03000502040302020204" pitchFamily="66" charset="0"/>
                <a:cs typeface="Cavolini" panose="03000502040302020204" pitchFamily="66" charset="0"/>
              </a:rPr>
              <a:t>Studio degli aspetti quantitativi </a:t>
            </a:r>
            <a:r>
              <a:rPr lang="it-IT" sz="2000" b="1" dirty="0">
                <a:latin typeface="Cavolini" panose="03000502040302020204" pitchFamily="66" charset="0"/>
                <a:cs typeface="Cavolini" panose="03000502040302020204" pitchFamily="66" charset="0"/>
              </a:rPr>
              <a:t>dell’informazione in qualunque forma </a:t>
            </a:r>
            <a:r>
              <a:rPr lang="it-IT" sz="2000" dirty="0">
                <a:latin typeface="Cavolini" panose="03000502040302020204" pitchFamily="66" charset="0"/>
                <a:cs typeface="Cavolini" panose="03000502040302020204" pitchFamily="66" charset="0"/>
              </a:rPr>
              <a:t>(non solo libri, articoli…) e presso qualunque gruppo sociale (non solo scienziati)</a:t>
            </a:r>
          </a:p>
        </p:txBody>
      </p:sp>
      <p:sp>
        <p:nvSpPr>
          <p:cNvPr id="11" name="CasellaDiTesto 10">
            <a:extLst>
              <a:ext uri="{FF2B5EF4-FFF2-40B4-BE49-F238E27FC236}">
                <a16:creationId xmlns:a16="http://schemas.microsoft.com/office/drawing/2014/main" id="{9157B407-1CE4-C144-86F7-A8D78D961850}"/>
              </a:ext>
            </a:extLst>
          </p:cNvPr>
          <p:cNvSpPr txBox="1"/>
          <p:nvPr/>
        </p:nvSpPr>
        <p:spPr>
          <a:xfrm>
            <a:off x="595746" y="4460661"/>
            <a:ext cx="8663442" cy="646331"/>
          </a:xfrm>
          <a:prstGeom prst="rect">
            <a:avLst/>
          </a:prstGeom>
          <a:noFill/>
        </p:spPr>
        <p:txBody>
          <a:bodyPr wrap="square" rtlCol="0">
            <a:spAutoFit/>
          </a:bodyPr>
          <a:lstStyle/>
          <a:p>
            <a:r>
              <a:rPr lang="it-IT" sz="3600" b="1" dirty="0" err="1">
                <a:latin typeface="Cavolini" panose="03000502040302020204" pitchFamily="66" charset="0"/>
                <a:cs typeface="Cavolini" panose="03000502040302020204" pitchFamily="66" charset="0"/>
              </a:rPr>
              <a:t>Webmetrica</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Cybermetrica</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Netmetrica</a:t>
            </a:r>
            <a:endParaRPr lang="it-IT" sz="3600" b="1" dirty="0">
              <a:latin typeface="Cavolini" panose="03000502040302020204" pitchFamily="66" charset="0"/>
              <a:cs typeface="Cavolini" panose="03000502040302020204" pitchFamily="66" charset="0"/>
            </a:endParaRPr>
          </a:p>
        </p:txBody>
      </p:sp>
      <p:sp>
        <p:nvSpPr>
          <p:cNvPr id="12" name="Rettangolo 11">
            <a:extLst>
              <a:ext uri="{FF2B5EF4-FFF2-40B4-BE49-F238E27FC236}">
                <a16:creationId xmlns:a16="http://schemas.microsoft.com/office/drawing/2014/main" id="{9CC1F831-A126-104C-8F29-C249D429A454}"/>
              </a:ext>
            </a:extLst>
          </p:cNvPr>
          <p:cNvSpPr/>
          <p:nvPr/>
        </p:nvSpPr>
        <p:spPr>
          <a:xfrm>
            <a:off x="1357745" y="5106992"/>
            <a:ext cx="9996055" cy="707886"/>
          </a:xfrm>
          <a:prstGeom prst="rect">
            <a:avLst/>
          </a:prstGeom>
        </p:spPr>
        <p:txBody>
          <a:bodyPr wrap="square">
            <a:spAutoFit/>
          </a:bodyPr>
          <a:lstStyle/>
          <a:p>
            <a:r>
              <a:rPr lang="it-IT" sz="2000" dirty="0">
                <a:latin typeface="Cavolini" panose="03000502040302020204" pitchFamily="66" charset="0"/>
                <a:cs typeface="Cavolini" panose="03000502040302020204" pitchFamily="66" charset="0"/>
              </a:rPr>
              <a:t>Estensione dei metodi </a:t>
            </a:r>
            <a:r>
              <a:rPr lang="it-IT" sz="2000" dirty="0" err="1">
                <a:latin typeface="Cavolini" panose="03000502040302020204" pitchFamily="66" charset="0"/>
                <a:cs typeface="Cavolini" panose="03000502040302020204" pitchFamily="66" charset="0"/>
              </a:rPr>
              <a:t>biblio-sciento-informetrici</a:t>
            </a:r>
            <a:r>
              <a:rPr lang="it-IT" sz="2000" dirty="0">
                <a:latin typeface="Cavolini" panose="03000502040302020204" pitchFamily="66" charset="0"/>
                <a:cs typeface="Cavolini" panose="03000502040302020204" pitchFamily="66" charset="0"/>
              </a:rPr>
              <a:t> ai </a:t>
            </a:r>
            <a:r>
              <a:rPr lang="it-IT" sz="2000" b="1" dirty="0">
                <a:latin typeface="Cavolini" panose="03000502040302020204" pitchFamily="66" charset="0"/>
                <a:cs typeface="Cavolini" panose="03000502040302020204" pitchFamily="66" charset="0"/>
              </a:rPr>
              <a:t>flussi informativi della rete internet</a:t>
            </a:r>
            <a:r>
              <a:rPr lang="it-IT" sz="2000" dirty="0">
                <a:latin typeface="Cavolini" panose="03000502040302020204" pitchFamily="66" charset="0"/>
                <a:cs typeface="Cavolini" panose="03000502040302020204" pitchFamily="66" charset="0"/>
              </a:rPr>
              <a:t> (web, posta elettronica…)</a:t>
            </a:r>
          </a:p>
        </p:txBody>
      </p:sp>
      <p:sp>
        <p:nvSpPr>
          <p:cNvPr id="2" name="Segnaposto numero diapositiva 1">
            <a:extLst>
              <a:ext uri="{FF2B5EF4-FFF2-40B4-BE49-F238E27FC236}">
                <a16:creationId xmlns:a16="http://schemas.microsoft.com/office/drawing/2014/main" id="{D1F4E150-4784-EF40-9E1C-781F12D24CBF}"/>
              </a:ext>
            </a:extLst>
          </p:cNvPr>
          <p:cNvSpPr>
            <a:spLocks noGrp="1"/>
          </p:cNvSpPr>
          <p:nvPr>
            <p:ph type="sldNum" sz="quarter" idx="12"/>
          </p:nvPr>
        </p:nvSpPr>
        <p:spPr/>
        <p:txBody>
          <a:bodyPr/>
          <a:lstStyle/>
          <a:p>
            <a:fld id="{B91D9A0B-DB15-0A46-893C-3EE83C865853}" type="slidenum">
              <a:rPr lang="it-IT" smtClean="0"/>
              <a:t>13</a:t>
            </a:fld>
            <a:endParaRPr lang="it-IT"/>
          </a:p>
        </p:txBody>
      </p:sp>
    </p:spTree>
    <p:extLst>
      <p:ext uri="{BB962C8B-B14F-4D97-AF65-F5344CB8AC3E}">
        <p14:creationId xmlns:p14="http://schemas.microsoft.com/office/powerpoint/2010/main" val="79999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BC1EC5E-641A-A040-A7E9-A6C603C2EAFD}"/>
              </a:ext>
            </a:extLst>
          </p:cNvPr>
          <p:cNvSpPr txBox="1"/>
          <p:nvPr/>
        </p:nvSpPr>
        <p:spPr>
          <a:xfrm>
            <a:off x="3417238" y="166568"/>
            <a:ext cx="5357557"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Metodi </a:t>
            </a:r>
            <a:r>
              <a:rPr lang="it-IT" sz="3600" b="1" dirty="0" err="1">
                <a:latin typeface="Cavolini" panose="03000502040302020204" pitchFamily="66" charset="0"/>
                <a:cs typeface="Cavolini" panose="03000502040302020204" pitchFamily="66" charset="0"/>
              </a:rPr>
              <a:t>bibliometrici</a:t>
            </a:r>
            <a:endParaRPr lang="it-IT" sz="3600" b="1" dirty="0">
              <a:latin typeface="Cavolini" panose="03000502040302020204" pitchFamily="66" charset="0"/>
              <a:cs typeface="Cavolini" panose="03000502040302020204" pitchFamily="66" charset="0"/>
            </a:endParaRPr>
          </a:p>
        </p:txBody>
      </p:sp>
      <p:sp>
        <p:nvSpPr>
          <p:cNvPr id="8" name="Croce 7">
            <a:extLst>
              <a:ext uri="{FF2B5EF4-FFF2-40B4-BE49-F238E27FC236}">
                <a16:creationId xmlns:a16="http://schemas.microsoft.com/office/drawing/2014/main" id="{FA71C9B0-00AB-294D-83E0-796A3E718816}"/>
              </a:ext>
            </a:extLst>
          </p:cNvPr>
          <p:cNvSpPr/>
          <p:nvPr/>
        </p:nvSpPr>
        <p:spPr>
          <a:xfrm>
            <a:off x="5842000" y="3403599"/>
            <a:ext cx="482600" cy="482243"/>
          </a:xfrm>
          <a:prstGeom prst="plus">
            <a:avLst>
              <a:gd name="adj" fmla="val 38889"/>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latin typeface="Cavolini" panose="03000502040302020204" pitchFamily="66" charset="0"/>
              <a:cs typeface="Cavolini" panose="03000502040302020204" pitchFamily="66" charset="0"/>
            </a:endParaRPr>
          </a:p>
        </p:txBody>
      </p:sp>
      <p:grpSp>
        <p:nvGrpSpPr>
          <p:cNvPr id="17" name="Gruppo 16">
            <a:extLst>
              <a:ext uri="{FF2B5EF4-FFF2-40B4-BE49-F238E27FC236}">
                <a16:creationId xmlns:a16="http://schemas.microsoft.com/office/drawing/2014/main" id="{905CE326-C31A-CD43-9225-A894479119D4}"/>
              </a:ext>
            </a:extLst>
          </p:cNvPr>
          <p:cNvGrpSpPr/>
          <p:nvPr/>
        </p:nvGrpSpPr>
        <p:grpSpPr>
          <a:xfrm>
            <a:off x="153988" y="899756"/>
            <a:ext cx="5585639" cy="5412144"/>
            <a:chOff x="534988" y="1128356"/>
            <a:chExt cx="5585639" cy="5412144"/>
          </a:xfrm>
        </p:grpSpPr>
        <p:sp>
          <p:nvSpPr>
            <p:cNvPr id="6" name="Ovale 5">
              <a:extLst>
                <a:ext uri="{FF2B5EF4-FFF2-40B4-BE49-F238E27FC236}">
                  <a16:creationId xmlns:a16="http://schemas.microsoft.com/office/drawing/2014/main" id="{960C07AE-B94A-DB48-9C1C-38B72EB27750}"/>
                </a:ext>
              </a:extLst>
            </p:cNvPr>
            <p:cNvSpPr/>
            <p:nvPr/>
          </p:nvSpPr>
          <p:spPr>
            <a:xfrm>
              <a:off x="534988" y="1128356"/>
              <a:ext cx="5576113" cy="54121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sz="2000">
                <a:solidFill>
                  <a:schemeClr val="tx1"/>
                </a:solidFill>
                <a:latin typeface="Cavolini" panose="03000502040302020204" pitchFamily="66" charset="0"/>
                <a:cs typeface="Cavolini" panose="03000502040302020204" pitchFamily="66" charset="0"/>
              </a:endParaRPr>
            </a:p>
          </p:txBody>
        </p:sp>
        <p:sp>
          <p:nvSpPr>
            <p:cNvPr id="9" name="Rettangolo 8">
              <a:extLst>
                <a:ext uri="{FF2B5EF4-FFF2-40B4-BE49-F238E27FC236}">
                  <a16:creationId xmlns:a16="http://schemas.microsoft.com/office/drawing/2014/main" id="{6177C4B4-3CA3-984F-B7F0-9E5E22F99791}"/>
                </a:ext>
              </a:extLst>
            </p:cNvPr>
            <p:cNvSpPr/>
            <p:nvPr/>
          </p:nvSpPr>
          <p:spPr>
            <a:xfrm>
              <a:off x="544514" y="1345367"/>
              <a:ext cx="5576113" cy="3785652"/>
            </a:xfrm>
            <a:prstGeom prst="rect">
              <a:avLst/>
            </a:prstGeom>
          </p:spPr>
          <p:txBody>
            <a:bodyPr wrap="square">
              <a:spAutoFit/>
            </a:bodyPr>
            <a:lstStyle/>
            <a:p>
              <a:endParaRPr lang="it-IT" sz="2000" dirty="0">
                <a:latin typeface="Cavolini" panose="03000502040302020204" pitchFamily="66" charset="0"/>
                <a:cs typeface="Cavolini" panose="03000502040302020204" pitchFamily="66" charset="0"/>
              </a:endParaRPr>
            </a:p>
            <a:p>
              <a:pPr algn="ctr"/>
              <a:r>
                <a:rPr lang="it-IT" sz="2000" b="1" dirty="0">
                  <a:latin typeface="Cavolini" panose="03000502040302020204" pitchFamily="66" charset="0"/>
                  <a:cs typeface="Cavolini" panose="03000502040302020204" pitchFamily="66" charset="0"/>
                </a:rPr>
                <a:t>DESCRITTIVO</a:t>
              </a:r>
            </a:p>
            <a:p>
              <a:pPr algn="ctr"/>
              <a:r>
                <a:rPr lang="it-IT" sz="2000" dirty="0">
                  <a:latin typeface="Cavolini" panose="03000502040302020204" pitchFamily="66" charset="0"/>
                  <a:cs typeface="Cavolini" panose="03000502040302020204" pitchFamily="66" charset="0"/>
                </a:rPr>
                <a:t>Analisi del contenuto</a:t>
              </a:r>
            </a:p>
            <a:p>
              <a:endParaRPr lang="it-IT" sz="2000" dirty="0">
                <a:latin typeface="Cavolini" panose="03000502040302020204" pitchFamily="66" charset="0"/>
                <a:cs typeface="Cavolini" panose="03000502040302020204" pitchFamily="66" charset="0"/>
              </a:endParaRPr>
            </a:p>
            <a:p>
              <a:pPr algn="ctr"/>
              <a:r>
                <a:rPr lang="it-IT" sz="2000" dirty="0">
                  <a:latin typeface="Cavolini" panose="03000502040302020204" pitchFamily="66" charset="0"/>
                  <a:cs typeface="Cavolini" panose="03000502040302020204" pitchFamily="66" charset="0"/>
                </a:rPr>
                <a:t>studia i modelli di comunicazione e informazione scientifica e loro evoluzione in relazione ad area geografica e settore disciplinare</a:t>
              </a:r>
            </a:p>
            <a:p>
              <a:pPr algn="ctr"/>
              <a:endParaRPr lang="it-IT" sz="2000" dirty="0">
                <a:latin typeface="Cavolini" panose="03000502040302020204" pitchFamily="66" charset="0"/>
                <a:cs typeface="Cavolini" panose="03000502040302020204" pitchFamily="66" charset="0"/>
              </a:endParaRPr>
            </a:p>
            <a:p>
              <a:pPr algn="ctr"/>
              <a:r>
                <a:rPr lang="it-IT" sz="2000" dirty="0">
                  <a:latin typeface="Cavolini" panose="03000502040302020204" pitchFamily="66" charset="0"/>
                  <a:cs typeface="Cavolini" panose="03000502040302020204" pitchFamily="66" charset="0"/>
                </a:rPr>
                <a:t> </a:t>
              </a:r>
            </a:p>
            <a:p>
              <a:pPr algn="ctr"/>
              <a:r>
                <a:rPr lang="it-IT" sz="2000" dirty="0">
                  <a:latin typeface="Cavolini" panose="03000502040302020204" pitchFamily="66" charset="0"/>
                  <a:cs typeface="Cavolini" panose="03000502040302020204" pitchFamily="66" charset="0"/>
                </a:rPr>
                <a:t>Conteggio delle pubblicazioni di intere aree disciplinari</a:t>
              </a:r>
            </a:p>
          </p:txBody>
        </p:sp>
        <p:sp>
          <p:nvSpPr>
            <p:cNvPr id="14" name="Rettangolo 13">
              <a:extLst>
                <a:ext uri="{FF2B5EF4-FFF2-40B4-BE49-F238E27FC236}">
                  <a16:creationId xmlns:a16="http://schemas.microsoft.com/office/drawing/2014/main" id="{7407BBF4-16D6-F54E-9E3F-A93D060FDDA8}"/>
                </a:ext>
              </a:extLst>
            </p:cNvPr>
            <p:cNvSpPr/>
            <p:nvPr/>
          </p:nvSpPr>
          <p:spPr>
            <a:xfrm>
              <a:off x="1818249" y="5622141"/>
              <a:ext cx="3054041" cy="400110"/>
            </a:xfrm>
            <a:prstGeom prst="rect">
              <a:avLst/>
            </a:prstGeom>
          </p:spPr>
          <p:txBody>
            <a:bodyPr wrap="none">
              <a:spAutoFit/>
            </a:bodyPr>
            <a:lstStyle/>
            <a:p>
              <a:pPr algn="ctr"/>
              <a:r>
                <a:rPr lang="it-IT" sz="2000" b="1" u="sng" dirty="0">
                  <a:latin typeface="Cavolini" panose="03000502040302020204" pitchFamily="66" charset="0"/>
                  <a:cs typeface="Cavolini" panose="03000502040302020204" pitchFamily="66" charset="0"/>
                </a:rPr>
                <a:t>Approccio top-down</a:t>
              </a:r>
            </a:p>
          </p:txBody>
        </p:sp>
      </p:grpSp>
      <p:grpSp>
        <p:nvGrpSpPr>
          <p:cNvPr id="18" name="Gruppo 17">
            <a:extLst>
              <a:ext uri="{FF2B5EF4-FFF2-40B4-BE49-F238E27FC236}">
                <a16:creationId xmlns:a16="http://schemas.microsoft.com/office/drawing/2014/main" id="{E5791DBD-C447-F744-96D6-5EC9333D2EF4}"/>
              </a:ext>
            </a:extLst>
          </p:cNvPr>
          <p:cNvGrpSpPr/>
          <p:nvPr/>
        </p:nvGrpSpPr>
        <p:grpSpPr>
          <a:xfrm>
            <a:off x="6422252" y="906200"/>
            <a:ext cx="5698307" cy="5405700"/>
            <a:chOff x="6422252" y="791900"/>
            <a:chExt cx="5698307" cy="5405700"/>
          </a:xfrm>
        </p:grpSpPr>
        <p:sp>
          <p:nvSpPr>
            <p:cNvPr id="7" name="Ovale 6">
              <a:extLst>
                <a:ext uri="{FF2B5EF4-FFF2-40B4-BE49-F238E27FC236}">
                  <a16:creationId xmlns:a16="http://schemas.microsoft.com/office/drawing/2014/main" id="{28BCC887-013F-EE4D-BDA6-DA514FA67BF9}"/>
                </a:ext>
              </a:extLst>
            </p:cNvPr>
            <p:cNvSpPr/>
            <p:nvPr/>
          </p:nvSpPr>
          <p:spPr>
            <a:xfrm>
              <a:off x="6422252" y="791900"/>
              <a:ext cx="5698307" cy="54057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sz="2000">
                <a:solidFill>
                  <a:schemeClr val="tx1"/>
                </a:solidFill>
                <a:latin typeface="Cavolini" panose="03000502040302020204" pitchFamily="66" charset="0"/>
                <a:cs typeface="Cavolini" panose="03000502040302020204" pitchFamily="66" charset="0"/>
              </a:endParaRPr>
            </a:p>
          </p:txBody>
        </p:sp>
        <p:sp>
          <p:nvSpPr>
            <p:cNvPr id="11" name="Rettangolo 10">
              <a:extLst>
                <a:ext uri="{FF2B5EF4-FFF2-40B4-BE49-F238E27FC236}">
                  <a16:creationId xmlns:a16="http://schemas.microsoft.com/office/drawing/2014/main" id="{3D3CDC95-7B1A-FF47-BC23-343E8C2A83F9}"/>
                </a:ext>
              </a:extLst>
            </p:cNvPr>
            <p:cNvSpPr/>
            <p:nvPr/>
          </p:nvSpPr>
          <p:spPr>
            <a:xfrm>
              <a:off x="6541312" y="1294567"/>
              <a:ext cx="5503047" cy="3785652"/>
            </a:xfrm>
            <a:prstGeom prst="rect">
              <a:avLst/>
            </a:prstGeom>
          </p:spPr>
          <p:txBody>
            <a:bodyPr wrap="square">
              <a:spAutoFit/>
            </a:bodyPr>
            <a:lstStyle/>
            <a:p>
              <a:pPr algn="ctr"/>
              <a:r>
                <a:rPr lang="it-IT" sz="2000" b="1" dirty="0">
                  <a:latin typeface="Cavolini" panose="03000502040302020204" pitchFamily="66" charset="0"/>
                  <a:cs typeface="Cavolini" panose="03000502040302020204" pitchFamily="66" charset="0"/>
                </a:rPr>
                <a:t>VALUTATIVO</a:t>
              </a:r>
            </a:p>
            <a:p>
              <a:pPr algn="ctr"/>
              <a:r>
                <a:rPr lang="it-IT" sz="2000" dirty="0">
                  <a:latin typeface="Cavolini" panose="03000502040302020204" pitchFamily="66" charset="0"/>
                  <a:cs typeface="Cavolini" panose="03000502040302020204" pitchFamily="66" charset="0"/>
                </a:rPr>
                <a:t>Analisi delle citazioni </a:t>
              </a:r>
            </a:p>
            <a:p>
              <a:pPr algn="ctr"/>
              <a:endParaRPr lang="it-IT" sz="2000" dirty="0">
                <a:latin typeface="Cavolini" panose="03000502040302020204" pitchFamily="66" charset="0"/>
                <a:cs typeface="Cavolini" panose="03000502040302020204" pitchFamily="66" charset="0"/>
              </a:endParaRPr>
            </a:p>
            <a:p>
              <a:pPr algn="ctr"/>
              <a:r>
                <a:rPr lang="it-IT" sz="2000" dirty="0">
                  <a:latin typeface="Cavolini" panose="03000502040302020204" pitchFamily="66" charset="0"/>
                  <a:cs typeface="Cavolini" panose="03000502040302020204" pitchFamily="66" charset="0"/>
                </a:rPr>
                <a:t>Basata sul presup­posto teorico che il numero di citazioni di una pubblicazione sia un indice di </a:t>
              </a:r>
              <a:r>
                <a:rPr lang="it-IT" sz="2000" dirty="0" err="1">
                  <a:latin typeface="Cavolini" panose="03000502040302020204" pitchFamily="66" charset="0"/>
                  <a:cs typeface="Cavolini" panose="03000502040302020204" pitchFamily="66" charset="0"/>
                </a:rPr>
                <a:t>qualita</a:t>
              </a:r>
              <a:r>
                <a:rPr lang="it-IT" sz="2000" dirty="0">
                  <a:latin typeface="Cavolini" panose="03000502040302020204" pitchFamily="66" charset="0"/>
                  <a:cs typeface="Cavolini" panose="03000502040302020204" pitchFamily="66" charset="0"/>
                </a:rPr>
                <a:t>̀ e rivela l'impatto di un lavoro di ricerca sulla </a:t>
              </a:r>
              <a:r>
                <a:rPr lang="it-IT" sz="2000" dirty="0" err="1">
                  <a:latin typeface="Cavolini" panose="03000502040302020204" pitchFamily="66" charset="0"/>
                  <a:cs typeface="Cavolini" panose="03000502040302020204" pitchFamily="66" charset="0"/>
                </a:rPr>
                <a:t>comunita</a:t>
              </a:r>
              <a:r>
                <a:rPr lang="it-IT" sz="2000" dirty="0">
                  <a:latin typeface="Cavolini" panose="03000502040302020204" pitchFamily="66" charset="0"/>
                  <a:cs typeface="Cavolini" panose="03000502040302020204" pitchFamily="66" charset="0"/>
                </a:rPr>
                <a:t>̀ scien­tifica</a:t>
              </a:r>
            </a:p>
            <a:p>
              <a:pPr algn="ctr"/>
              <a:r>
                <a:rPr lang="it-IT" sz="2000" dirty="0">
                  <a:latin typeface="Cavolini" panose="03000502040302020204" pitchFamily="66" charset="0"/>
                  <a:cs typeface="Cavolini" panose="03000502040302020204" pitchFamily="66" charset="0"/>
                </a:rPr>
                <a:t> </a:t>
              </a:r>
            </a:p>
            <a:p>
              <a:pPr algn="ctr"/>
              <a:r>
                <a:rPr lang="it-IT" sz="2000" dirty="0">
                  <a:latin typeface="Cavolini" panose="03000502040302020204" pitchFamily="66" charset="0"/>
                  <a:cs typeface="Cavolini" panose="03000502040302020204" pitchFamily="66" charset="0"/>
                </a:rPr>
                <a:t>Conteggio citazioni ricevute da un ricercatore </a:t>
              </a:r>
            </a:p>
            <a:p>
              <a:pPr algn="ctr"/>
              <a:r>
                <a:rPr lang="it-IT" sz="2000" dirty="0">
                  <a:latin typeface="Cavolini" panose="03000502040302020204" pitchFamily="66" charset="0"/>
                  <a:cs typeface="Cavolini" panose="03000502040302020204" pitchFamily="66" charset="0"/>
                </a:rPr>
                <a:t>in un dato settore disciplinare</a:t>
              </a:r>
            </a:p>
          </p:txBody>
        </p:sp>
        <p:sp>
          <p:nvSpPr>
            <p:cNvPr id="15" name="Freccia giù 14">
              <a:extLst>
                <a:ext uri="{FF2B5EF4-FFF2-40B4-BE49-F238E27FC236}">
                  <a16:creationId xmlns:a16="http://schemas.microsoft.com/office/drawing/2014/main" id="{21708BF8-6648-A044-BA24-36FCB6594B18}"/>
                </a:ext>
              </a:extLst>
            </p:cNvPr>
            <p:cNvSpPr/>
            <p:nvPr/>
          </p:nvSpPr>
          <p:spPr>
            <a:xfrm rot="10800000">
              <a:off x="8741162" y="5725517"/>
              <a:ext cx="1143000" cy="444500"/>
            </a:xfrm>
            <a:prstGeom prst="downArrow">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latin typeface="Cavolini" panose="03000502040302020204" pitchFamily="66" charset="0"/>
                <a:cs typeface="Cavolini" panose="03000502040302020204" pitchFamily="66" charset="0"/>
              </a:endParaRPr>
            </a:p>
          </p:txBody>
        </p:sp>
        <p:sp>
          <p:nvSpPr>
            <p:cNvPr id="16" name="Rettangolo 15">
              <a:extLst>
                <a:ext uri="{FF2B5EF4-FFF2-40B4-BE49-F238E27FC236}">
                  <a16:creationId xmlns:a16="http://schemas.microsoft.com/office/drawing/2014/main" id="{7EE4AEE2-5778-3D40-AB6F-9B73251B3815}"/>
                </a:ext>
              </a:extLst>
            </p:cNvPr>
            <p:cNvSpPr/>
            <p:nvPr/>
          </p:nvSpPr>
          <p:spPr>
            <a:xfrm>
              <a:off x="7803123" y="5280606"/>
              <a:ext cx="3214341" cy="400110"/>
            </a:xfrm>
            <a:prstGeom prst="rect">
              <a:avLst/>
            </a:prstGeom>
          </p:spPr>
          <p:txBody>
            <a:bodyPr wrap="none">
              <a:spAutoFit/>
            </a:bodyPr>
            <a:lstStyle/>
            <a:p>
              <a:pPr algn="ctr"/>
              <a:r>
                <a:rPr lang="it-IT" sz="2000" b="1" u="sng" dirty="0">
                  <a:latin typeface="Cavolini" panose="03000502040302020204" pitchFamily="66" charset="0"/>
                  <a:cs typeface="Cavolini" panose="03000502040302020204" pitchFamily="66" charset="0"/>
                </a:rPr>
                <a:t>Approccio bottom-up</a:t>
              </a:r>
            </a:p>
          </p:txBody>
        </p:sp>
      </p:grpSp>
      <p:sp>
        <p:nvSpPr>
          <p:cNvPr id="13" name="Freccia giù 12">
            <a:extLst>
              <a:ext uri="{FF2B5EF4-FFF2-40B4-BE49-F238E27FC236}">
                <a16:creationId xmlns:a16="http://schemas.microsoft.com/office/drawing/2014/main" id="{2D3FED8C-DB99-FF49-A775-1639F498CD96}"/>
              </a:ext>
            </a:extLst>
          </p:cNvPr>
          <p:cNvSpPr/>
          <p:nvPr/>
        </p:nvSpPr>
        <p:spPr>
          <a:xfrm>
            <a:off x="2392769" y="5865276"/>
            <a:ext cx="1143000" cy="444500"/>
          </a:xfrm>
          <a:prstGeom prst="downArrow">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latin typeface="Cavolini" panose="03000502040302020204" pitchFamily="66" charset="0"/>
              <a:cs typeface="Cavolini" panose="03000502040302020204" pitchFamily="66" charset="0"/>
            </a:endParaRPr>
          </a:p>
        </p:txBody>
      </p:sp>
      <p:sp>
        <p:nvSpPr>
          <p:cNvPr id="2" name="Segnaposto numero diapositiva 1">
            <a:extLst>
              <a:ext uri="{FF2B5EF4-FFF2-40B4-BE49-F238E27FC236}">
                <a16:creationId xmlns:a16="http://schemas.microsoft.com/office/drawing/2014/main" id="{B92E6817-48D2-F240-B6FD-F9A38831B140}"/>
              </a:ext>
            </a:extLst>
          </p:cNvPr>
          <p:cNvSpPr>
            <a:spLocks noGrp="1"/>
          </p:cNvSpPr>
          <p:nvPr>
            <p:ph type="sldNum" sz="quarter" idx="12"/>
          </p:nvPr>
        </p:nvSpPr>
        <p:spPr/>
        <p:txBody>
          <a:bodyPr/>
          <a:lstStyle/>
          <a:p>
            <a:fld id="{B91D9A0B-DB15-0A46-893C-3EE83C865853}" type="slidenum">
              <a:rPr lang="it-IT" smtClean="0"/>
              <a:t>14</a:t>
            </a:fld>
            <a:endParaRPr lang="it-IT"/>
          </a:p>
        </p:txBody>
      </p:sp>
    </p:spTree>
    <p:extLst>
      <p:ext uri="{BB962C8B-B14F-4D97-AF65-F5344CB8AC3E}">
        <p14:creationId xmlns:p14="http://schemas.microsoft.com/office/powerpoint/2010/main" val="1628354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73B2ED5-2502-BE48-9225-07EFC5363709}"/>
              </a:ext>
            </a:extLst>
          </p:cNvPr>
          <p:cNvSpPr/>
          <p:nvPr/>
        </p:nvSpPr>
        <p:spPr>
          <a:xfrm>
            <a:off x="1039091" y="1265316"/>
            <a:ext cx="10314709" cy="4093428"/>
          </a:xfrm>
          <a:prstGeom prst="rect">
            <a:avLst/>
          </a:prstGeom>
        </p:spPr>
        <p:txBody>
          <a:bodyPr wrap="square">
            <a:spAutoFit/>
          </a:bodyPr>
          <a:lstStyle/>
          <a:p>
            <a:r>
              <a:rPr lang="it-IT" sz="2000" dirty="0">
                <a:latin typeface="Cavolini" panose="03000502040302020204" pitchFamily="66" charset="0"/>
                <a:cs typeface="Cavolini" panose="03000502040302020204" pitchFamily="66" charset="0"/>
              </a:rPr>
              <a:t>I metodi </a:t>
            </a:r>
            <a:r>
              <a:rPr lang="it-IT" sz="2000" dirty="0" err="1">
                <a:latin typeface="Cavolini" panose="03000502040302020204" pitchFamily="66" charset="0"/>
                <a:cs typeface="Cavolini" panose="03000502040302020204" pitchFamily="66" charset="0"/>
              </a:rPr>
              <a:t>bibliometrici</a:t>
            </a:r>
            <a:r>
              <a:rPr lang="it-IT" sz="2000" dirty="0">
                <a:latin typeface="Cavolini" panose="03000502040302020204" pitchFamily="66" charset="0"/>
                <a:cs typeface="Cavolini" panose="03000502040302020204" pitchFamily="66" charset="0"/>
              </a:rPr>
              <a:t> sono fini alla:</a:t>
            </a:r>
          </a:p>
          <a:p>
            <a:r>
              <a:rPr lang="it-IT" sz="2000" dirty="0">
                <a:latin typeface="Cavolini" panose="03000502040302020204" pitchFamily="66" charset="0"/>
                <a:cs typeface="Cavolini" panose="03000502040302020204" pitchFamily="66" charset="0"/>
              </a:rPr>
              <a:t> </a:t>
            </a:r>
          </a:p>
          <a:p>
            <a:r>
              <a:rPr lang="it-IT" sz="2000" dirty="0">
                <a:latin typeface="Cavolini" panose="03000502040302020204" pitchFamily="66" charset="0"/>
                <a:cs typeface="Cavolini" panose="03000502040302020204" pitchFamily="66" charset="0"/>
              </a:rPr>
              <a:t>	1. Valutazione/gestione dei prodotti della comunicazione</a:t>
            </a:r>
          </a:p>
          <a:p>
            <a:r>
              <a:rPr lang="it-IT" sz="2000" dirty="0">
                <a:latin typeface="Cavolini" panose="03000502040302020204" pitchFamily="66" charset="0"/>
                <a:cs typeface="Cavolini" panose="03000502040302020204" pitchFamily="66" charset="0"/>
              </a:rPr>
              <a:t>	2. Valutazione/gestione dei servi­zi </a:t>
            </a:r>
          </a:p>
          <a:p>
            <a:endParaRPr lang="it-IT" sz="2000" dirty="0">
              <a:latin typeface="Cavolini" panose="03000502040302020204" pitchFamily="66" charset="0"/>
              <a:cs typeface="Cavolini" panose="03000502040302020204" pitchFamily="66" charset="0"/>
            </a:endParaRPr>
          </a:p>
          <a:p>
            <a:r>
              <a:rPr lang="it-IT" sz="2000" dirty="0">
                <a:latin typeface="Cavolini" panose="03000502040302020204" pitchFamily="66" charset="0"/>
                <a:cs typeface="Cavolini" panose="03000502040302020204" pitchFamily="66" charset="0"/>
              </a:rPr>
              <a:t>Quindi serve alla:</a:t>
            </a:r>
          </a:p>
          <a:p>
            <a:pPr marL="800100" lvl="1" indent="-342900">
              <a:buFont typeface="Arial" panose="020B0604020202020204" pitchFamily="34" charset="0"/>
              <a:buChar char="•"/>
            </a:pPr>
            <a:r>
              <a:rPr lang="it-IT" sz="2000" dirty="0">
                <a:solidFill>
                  <a:srgbClr val="00B0F0"/>
                </a:solidFill>
                <a:latin typeface="Cavolini" panose="03000502040302020204" pitchFamily="66" charset="0"/>
                <a:cs typeface="Cavolini" panose="03000502040302020204" pitchFamily="66" charset="0"/>
              </a:rPr>
              <a:t>Selezione</a:t>
            </a:r>
            <a:r>
              <a:rPr lang="it-IT" sz="2000" dirty="0">
                <a:latin typeface="Cavolini" panose="03000502040302020204" pitchFamily="66" charset="0"/>
                <a:cs typeface="Cavolini" panose="03000502040302020204" pitchFamily="66" charset="0"/>
              </a:rPr>
              <a:t>, acquisizione, accesso e uso delle collezioni bibliografiche, </a:t>
            </a:r>
            <a:r>
              <a:rPr lang="it-IT" sz="2000" dirty="0">
                <a:solidFill>
                  <a:srgbClr val="00B0F0"/>
                </a:solidFill>
                <a:latin typeface="Cavolini" panose="03000502040302020204" pitchFamily="66" charset="0"/>
                <a:cs typeface="Cavolini" panose="03000502040302020204" pitchFamily="66" charset="0"/>
              </a:rPr>
              <a:t>ma anche per scarto </a:t>
            </a:r>
            <a:r>
              <a:rPr lang="it-IT" sz="2000" dirty="0">
                <a:latin typeface="Cavolini" panose="03000502040302020204" pitchFamily="66" charset="0"/>
                <a:cs typeface="Cavolini" panose="03000502040302020204" pitchFamily="66" charset="0"/>
              </a:rPr>
              <a:t>e conservazione del materiale </a:t>
            </a:r>
          </a:p>
          <a:p>
            <a:pPr marL="800100" lvl="1" indent="-342900">
              <a:buFont typeface="Arial" panose="020B0604020202020204" pitchFamily="34" charset="0"/>
              <a:buChar char="•"/>
            </a:pPr>
            <a:endParaRPr lang="it-IT" sz="2000" dirty="0">
              <a:latin typeface="Cavolini" panose="03000502040302020204" pitchFamily="66" charset="0"/>
              <a:cs typeface="Cavolini" panose="03000502040302020204" pitchFamily="66" charset="0"/>
            </a:endParaRPr>
          </a:p>
          <a:p>
            <a:pPr marL="800100" lvl="1" indent="-342900">
              <a:buFont typeface="Arial" panose="020B0604020202020204" pitchFamily="34" charset="0"/>
              <a:buChar char="•"/>
            </a:pPr>
            <a:r>
              <a:rPr lang="it-IT" sz="2000" dirty="0">
                <a:latin typeface="Cavolini" panose="03000502040302020204" pitchFamily="66" charset="0"/>
                <a:cs typeface="Cavolini" panose="03000502040302020204" pitchFamily="66" charset="0"/>
              </a:rPr>
              <a:t>Determinare impatto e ranking (</a:t>
            </a:r>
            <a:r>
              <a:rPr lang="it-IT" sz="2000" dirty="0">
                <a:solidFill>
                  <a:srgbClr val="00B0F0"/>
                </a:solidFill>
                <a:latin typeface="Cavolini" panose="03000502040302020204" pitchFamily="66" charset="0"/>
                <a:cs typeface="Cavolini" panose="03000502040302020204" pitchFamily="66" charset="0"/>
              </a:rPr>
              <a:t>stilare una graduatoria</a:t>
            </a:r>
            <a:r>
              <a:rPr lang="it-IT" sz="2000" dirty="0">
                <a:latin typeface="Cavolini" panose="03000502040302020204" pitchFamily="66" charset="0"/>
                <a:cs typeface="Cavolini" panose="03000502040302020204" pitchFamily="66" charset="0"/>
              </a:rPr>
              <a:t>) di documenti e riviste </a:t>
            </a:r>
          </a:p>
          <a:p>
            <a:pPr marL="800100" lvl="1" indent="-342900">
              <a:buFont typeface="Arial" panose="020B0604020202020204" pitchFamily="34" charset="0"/>
              <a:buChar char="•"/>
            </a:pPr>
            <a:endParaRPr lang="it-IT" sz="2000" dirty="0">
              <a:latin typeface="Cavolini" panose="03000502040302020204" pitchFamily="66" charset="0"/>
              <a:cs typeface="Cavolini" panose="03000502040302020204" pitchFamily="66" charset="0"/>
            </a:endParaRPr>
          </a:p>
          <a:p>
            <a:pPr marL="800100" lvl="1" indent="-342900">
              <a:buFont typeface="Arial" panose="020B0604020202020204" pitchFamily="34" charset="0"/>
              <a:buChar char="•"/>
            </a:pPr>
            <a:r>
              <a:rPr lang="it-IT" sz="2000" dirty="0">
                <a:latin typeface="Cavolini" panose="03000502040302020204" pitchFamily="66" charset="0"/>
                <a:cs typeface="Cavolini" panose="03000502040302020204" pitchFamily="66" charset="0"/>
              </a:rPr>
              <a:t>Servono ai redattori delle riviste come valido strumento di riferimento per </a:t>
            </a:r>
            <a:r>
              <a:rPr lang="it-IT" sz="2000" dirty="0">
                <a:solidFill>
                  <a:srgbClr val="00B0F0"/>
                </a:solidFill>
                <a:latin typeface="Cavolini" panose="03000502040302020204" pitchFamily="66" charset="0"/>
                <a:cs typeface="Cavolini" panose="03000502040302020204" pitchFamily="66" charset="0"/>
              </a:rPr>
              <a:t>individuare i </a:t>
            </a:r>
            <a:r>
              <a:rPr lang="it-IT" sz="2000" dirty="0" err="1">
                <a:solidFill>
                  <a:srgbClr val="00B0F0"/>
                </a:solidFill>
                <a:latin typeface="Cavolini" panose="03000502040302020204" pitchFamily="66" charset="0"/>
                <a:cs typeface="Cavolini" panose="03000502040302020204" pitchFamily="66" charset="0"/>
              </a:rPr>
              <a:t>peer</a:t>
            </a:r>
            <a:r>
              <a:rPr lang="it-IT" sz="2000" dirty="0">
                <a:solidFill>
                  <a:srgbClr val="00B0F0"/>
                </a:solidFill>
                <a:latin typeface="Cavolini" panose="03000502040302020204" pitchFamily="66" charset="0"/>
                <a:cs typeface="Cavolini" panose="03000502040302020204" pitchFamily="66" charset="0"/>
              </a:rPr>
              <a:t> </a:t>
            </a:r>
            <a:r>
              <a:rPr lang="it-IT" sz="2000" dirty="0" err="1">
                <a:solidFill>
                  <a:srgbClr val="00B0F0"/>
                </a:solidFill>
                <a:latin typeface="Cavolini" panose="03000502040302020204" pitchFamily="66" charset="0"/>
                <a:cs typeface="Cavolini" panose="03000502040302020204" pitchFamily="66" charset="0"/>
              </a:rPr>
              <a:t>reviewers</a:t>
            </a:r>
            <a:r>
              <a:rPr lang="it-IT" sz="2000" dirty="0">
                <a:latin typeface="Cavolini" panose="03000502040302020204" pitchFamily="66" charset="0"/>
                <a:cs typeface="Cavolini" panose="03000502040302020204" pitchFamily="66" charset="0"/>
              </a:rPr>
              <a:t> (revisori alla pari) delle pubblicazioni</a:t>
            </a:r>
          </a:p>
        </p:txBody>
      </p:sp>
      <p:sp>
        <p:nvSpPr>
          <p:cNvPr id="4" name="CasellaDiTesto 3">
            <a:extLst>
              <a:ext uri="{FF2B5EF4-FFF2-40B4-BE49-F238E27FC236}">
                <a16:creationId xmlns:a16="http://schemas.microsoft.com/office/drawing/2014/main" id="{F4A9DE0A-155B-CD4C-9F2B-59B789530CF0}"/>
              </a:ext>
            </a:extLst>
          </p:cNvPr>
          <p:cNvSpPr txBox="1"/>
          <p:nvPr/>
        </p:nvSpPr>
        <p:spPr>
          <a:xfrm>
            <a:off x="2789664" y="166568"/>
            <a:ext cx="6612708" cy="646331"/>
          </a:xfrm>
          <a:prstGeom prst="rect">
            <a:avLst/>
          </a:prstGeom>
          <a:noFill/>
        </p:spPr>
        <p:txBody>
          <a:bodyPr wrap="none" rtlCol="0">
            <a:spAutoFit/>
          </a:bodyPr>
          <a:lstStyle/>
          <a:p>
            <a:pPr algn="ctr"/>
            <a:r>
              <a:rPr lang="it-IT" sz="3600" b="1" dirty="0">
                <a:latin typeface="Cavolini" panose="020B0604020202020204" pitchFamily="34" charset="0"/>
                <a:ea typeface="Ayuthaya" pitchFamily="2" charset="-34"/>
                <a:cs typeface="Cavolini" panose="020B0604020202020204" pitchFamily="34" charset="0"/>
              </a:rPr>
              <a:t>Finalità della </a:t>
            </a:r>
            <a:r>
              <a:rPr lang="it-IT" sz="3600" b="1" dirty="0" err="1">
                <a:latin typeface="Cavolini" panose="020B0604020202020204" pitchFamily="34" charset="0"/>
                <a:ea typeface="Ayuthaya" pitchFamily="2" charset="-34"/>
                <a:cs typeface="Cavolini" panose="020B0604020202020204" pitchFamily="34" charset="0"/>
              </a:rPr>
              <a:t>bibliometria</a:t>
            </a:r>
            <a:endParaRPr lang="it-IT" sz="3600" b="1" dirty="0">
              <a:latin typeface="Cavolini" panose="020B0604020202020204" pitchFamily="34" charset="0"/>
              <a:ea typeface="Ayuthaya" pitchFamily="2" charset="-34"/>
              <a:cs typeface="Cavolini" panose="020B0604020202020204" pitchFamily="34" charset="0"/>
            </a:endParaRPr>
          </a:p>
        </p:txBody>
      </p:sp>
      <p:sp>
        <p:nvSpPr>
          <p:cNvPr id="2" name="Segnaposto numero diapositiva 1">
            <a:extLst>
              <a:ext uri="{FF2B5EF4-FFF2-40B4-BE49-F238E27FC236}">
                <a16:creationId xmlns:a16="http://schemas.microsoft.com/office/drawing/2014/main" id="{715C66F2-C916-4E40-82E4-8B31D0B7A09E}"/>
              </a:ext>
            </a:extLst>
          </p:cNvPr>
          <p:cNvSpPr>
            <a:spLocks noGrp="1"/>
          </p:cNvSpPr>
          <p:nvPr>
            <p:ph type="sldNum" sz="quarter" idx="12"/>
          </p:nvPr>
        </p:nvSpPr>
        <p:spPr/>
        <p:txBody>
          <a:bodyPr/>
          <a:lstStyle/>
          <a:p>
            <a:fld id="{B91D9A0B-DB15-0A46-893C-3EE83C865853}" type="slidenum">
              <a:rPr lang="it-IT" smtClean="0"/>
              <a:t>15</a:t>
            </a:fld>
            <a:endParaRPr lang="it-IT"/>
          </a:p>
        </p:txBody>
      </p:sp>
    </p:spTree>
    <p:extLst>
      <p:ext uri="{BB962C8B-B14F-4D97-AF65-F5344CB8AC3E}">
        <p14:creationId xmlns:p14="http://schemas.microsoft.com/office/powerpoint/2010/main" val="351087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94557A9-8DC2-D649-99DE-44991DC7A2AB}"/>
              </a:ext>
            </a:extLst>
          </p:cNvPr>
          <p:cNvSpPr/>
          <p:nvPr/>
        </p:nvSpPr>
        <p:spPr>
          <a:xfrm>
            <a:off x="967386" y="984701"/>
            <a:ext cx="10257269" cy="4585871"/>
          </a:xfrm>
          <a:prstGeom prst="rect">
            <a:avLst/>
          </a:prstGeom>
        </p:spPr>
        <p:txBody>
          <a:bodyPr wrap="square">
            <a:spAutoFit/>
          </a:bodyPr>
          <a:lstStyle/>
          <a:p>
            <a:r>
              <a:rPr lang="it-IT" sz="2000" dirty="0">
                <a:solidFill>
                  <a:srgbClr val="000000"/>
                </a:solidFill>
                <a:latin typeface="Cavolini" panose="03000502040302020204" pitchFamily="66" charset="0"/>
                <a:cs typeface="Cavolini" panose="03000502040302020204" pitchFamily="66" charset="0"/>
              </a:rPr>
              <a:t>La </a:t>
            </a:r>
            <a:r>
              <a:rPr lang="it-IT" sz="2000" dirty="0" err="1">
                <a:solidFill>
                  <a:srgbClr val="000000"/>
                </a:solidFill>
                <a:latin typeface="Cavolini" panose="03000502040302020204" pitchFamily="66" charset="0"/>
                <a:cs typeface="Cavolini" panose="03000502040302020204" pitchFamily="66" charset="0"/>
              </a:rPr>
              <a:t>bibliometria</a:t>
            </a:r>
            <a:r>
              <a:rPr lang="it-IT" sz="2000" dirty="0">
                <a:solidFill>
                  <a:srgbClr val="000000"/>
                </a:solidFill>
                <a:latin typeface="Cavolini" panose="03000502040302020204" pitchFamily="66" charset="0"/>
                <a:cs typeface="Cavolini" panose="03000502040302020204" pitchFamily="66" charset="0"/>
              </a:rPr>
              <a:t> essendo una disciplina basata sull'analisi quantitativa delle pubblicazio­ni è diventata, soprattutto a seguito dello sviluppo e dell'implementazione delle banche dati citazionali, un efficace strumento nella </a:t>
            </a:r>
            <a:r>
              <a:rPr lang="it-IT" sz="2000" dirty="0">
                <a:solidFill>
                  <a:srgbClr val="00B0F0"/>
                </a:solidFill>
                <a:latin typeface="Cavolini" panose="03000502040302020204" pitchFamily="66" charset="0"/>
                <a:cs typeface="Cavolini" panose="03000502040302020204" pitchFamily="66" charset="0"/>
              </a:rPr>
              <a:t>valutazione della ricerca</a:t>
            </a:r>
            <a:r>
              <a:rPr lang="it-IT" sz="2000" dirty="0">
                <a:solidFill>
                  <a:srgbClr val="000000"/>
                </a:solidFill>
                <a:latin typeface="Cavolini" panose="03000502040302020204" pitchFamily="66" charset="0"/>
                <a:cs typeface="Cavolini" panose="03000502040302020204" pitchFamily="66" charset="0"/>
              </a:rPr>
              <a:t>. </a:t>
            </a:r>
          </a:p>
          <a:p>
            <a:endParaRPr lang="it-IT" sz="2000" dirty="0">
              <a:solidFill>
                <a:srgbClr val="000000"/>
              </a:solidFill>
              <a:latin typeface="Cavolini" panose="03000502040302020204" pitchFamily="66" charset="0"/>
              <a:cs typeface="Cavolini" panose="03000502040302020204" pitchFamily="66" charset="0"/>
            </a:endParaRPr>
          </a:p>
          <a:p>
            <a:r>
              <a:rPr lang="it-IT" sz="2000" dirty="0">
                <a:solidFill>
                  <a:srgbClr val="000000"/>
                </a:solidFill>
                <a:latin typeface="Cavolini" panose="03000502040302020204" pitchFamily="66" charset="0"/>
                <a:cs typeface="Cavolini" panose="03000502040302020204" pitchFamily="66" charset="0"/>
              </a:rPr>
              <a:t>Essa si pone a supporto del metodo di valutazione </a:t>
            </a:r>
            <a:r>
              <a:rPr lang="it-IT" sz="2000" dirty="0" err="1">
                <a:solidFill>
                  <a:srgbClr val="000000"/>
                </a:solidFill>
                <a:latin typeface="Cavolini" panose="03000502040302020204" pitchFamily="66" charset="0"/>
                <a:cs typeface="Cavolini" panose="03000502040302020204" pitchFamily="66" charset="0"/>
              </a:rPr>
              <a:t>peer</a:t>
            </a:r>
            <a:r>
              <a:rPr lang="it-IT" sz="2000" dirty="0">
                <a:solidFill>
                  <a:srgbClr val="000000"/>
                </a:solidFill>
                <a:latin typeface="Cavolini" panose="03000502040302020204" pitchFamily="66" charset="0"/>
                <a:cs typeface="Cavolini" panose="03000502040302020204" pitchFamily="66" charset="0"/>
              </a:rPr>
              <a:t> </a:t>
            </a:r>
            <a:r>
              <a:rPr lang="it-IT" sz="2000" dirty="0" err="1">
                <a:solidFill>
                  <a:srgbClr val="000000"/>
                </a:solidFill>
                <a:latin typeface="Cavolini" panose="03000502040302020204" pitchFamily="66" charset="0"/>
                <a:cs typeface="Cavolini" panose="03000502040302020204" pitchFamily="66" charset="0"/>
              </a:rPr>
              <a:t>reviewing</a:t>
            </a:r>
            <a:r>
              <a:rPr lang="it-IT" sz="2000" dirty="0">
                <a:solidFill>
                  <a:srgbClr val="000000"/>
                </a:solidFill>
                <a:latin typeface="Cavolini" panose="03000502040302020204" pitchFamily="66" charset="0"/>
                <a:cs typeface="Cavolini" panose="03000502040302020204" pitchFamily="66" charset="0"/>
              </a:rPr>
              <a:t>:</a:t>
            </a:r>
          </a:p>
          <a:p>
            <a:pPr marL="800100" lvl="1" indent="-342900">
              <a:buFont typeface="Arial" panose="020B0604020202020204" pitchFamily="34" charset="0"/>
              <a:buChar char="•"/>
            </a:pPr>
            <a:r>
              <a:rPr lang="it-IT" sz="2000" dirty="0">
                <a:solidFill>
                  <a:srgbClr val="000000"/>
                </a:solidFill>
                <a:latin typeface="Cavolini" panose="03000502040302020204" pitchFamily="66" charset="0"/>
                <a:cs typeface="Cavolini" panose="03000502040302020204" pitchFamily="66" charset="0"/>
              </a:rPr>
              <a:t>Rapida</a:t>
            </a:r>
          </a:p>
          <a:p>
            <a:pPr marL="800100" lvl="1" indent="-342900">
              <a:buFont typeface="Arial" panose="020B0604020202020204" pitchFamily="34" charset="0"/>
              <a:buChar char="•"/>
            </a:pPr>
            <a:r>
              <a:rPr lang="it-IT" sz="2000" dirty="0">
                <a:solidFill>
                  <a:srgbClr val="000000"/>
                </a:solidFill>
                <a:latin typeface="Cavolini" panose="03000502040302020204" pitchFamily="66" charset="0"/>
                <a:cs typeface="Cavolini" panose="03000502040302020204" pitchFamily="66" charset="0"/>
              </a:rPr>
              <a:t>meno costosa,</a:t>
            </a:r>
          </a:p>
          <a:p>
            <a:pPr marL="800100" lvl="1" indent="-342900">
              <a:buFont typeface="Arial" panose="020B0604020202020204" pitchFamily="34" charset="0"/>
              <a:buChar char="•"/>
            </a:pPr>
            <a:r>
              <a:rPr lang="it-IT" sz="2000" dirty="0">
                <a:solidFill>
                  <a:srgbClr val="000000"/>
                </a:solidFill>
                <a:latin typeface="Cavolini" panose="03000502040302020204" pitchFamily="66" charset="0"/>
                <a:cs typeface="Cavolini" panose="03000502040302020204" pitchFamily="66" charset="0"/>
              </a:rPr>
              <a:t>i dati su cui poggia sono facilmente estraibili da­gli indici di citazioni disponibili online</a:t>
            </a:r>
          </a:p>
          <a:p>
            <a:pPr marL="342900" indent="-342900">
              <a:buFont typeface="Arial" panose="020B0604020202020204" pitchFamily="34" charset="0"/>
              <a:buChar char="•"/>
            </a:pPr>
            <a:endParaRPr lang="it-IT" sz="1200" dirty="0">
              <a:solidFill>
                <a:srgbClr val="000000"/>
              </a:solidFill>
              <a:latin typeface="Cavolini" panose="03000502040302020204" pitchFamily="66" charset="0"/>
              <a:cs typeface="Cavolini" panose="03000502040302020204" pitchFamily="66" charset="0"/>
            </a:endParaRPr>
          </a:p>
          <a:p>
            <a:endParaRPr lang="it-IT" sz="1200" dirty="0">
              <a:solidFill>
                <a:srgbClr val="000000"/>
              </a:solidFill>
              <a:latin typeface="Cavolini" panose="03000502040302020204" pitchFamily="66" charset="0"/>
              <a:cs typeface="Cavolini" panose="03000502040302020204" pitchFamily="66" charset="0"/>
            </a:endParaRPr>
          </a:p>
          <a:p>
            <a:r>
              <a:rPr lang="it-IT" sz="1200" b="1" i="1" dirty="0">
                <a:solidFill>
                  <a:srgbClr val="000000"/>
                </a:solidFill>
                <a:latin typeface="Cavolini" panose="03000502040302020204" pitchFamily="66" charset="0"/>
                <a:cs typeface="Cavolini" panose="03000502040302020204" pitchFamily="66" charset="0"/>
              </a:rPr>
              <a:t>ESEMPIO DI APPLICAZIONE:</a:t>
            </a:r>
          </a:p>
          <a:p>
            <a:pPr algn="just"/>
            <a:r>
              <a:rPr lang="it-IT" sz="1200" i="1" dirty="0">
                <a:solidFill>
                  <a:srgbClr val="000000"/>
                </a:solidFill>
                <a:latin typeface="Cavolini" panose="03000502040302020204" pitchFamily="66" charset="0"/>
                <a:cs typeface="Cavolini" panose="03000502040302020204" pitchFamily="66" charset="0"/>
              </a:rPr>
              <a:t>Il decreto MIUR del 2009 sulla "Valutazione dei titoli e delle pubblicazioni scientifiche» dei candidati nell'am­bito delle procedure di valutazione comparativa per il reclutamento dei ricercatori univer­sitari prevede sia una valutazione di tipo </a:t>
            </a:r>
            <a:r>
              <a:rPr lang="it-IT" sz="1200" i="1" dirty="0" err="1">
                <a:solidFill>
                  <a:srgbClr val="000000"/>
                </a:solidFill>
                <a:latin typeface="Cavolini" panose="03000502040302020204" pitchFamily="66" charset="0"/>
                <a:cs typeface="Cavolini" panose="03000502040302020204" pitchFamily="66" charset="0"/>
              </a:rPr>
              <a:t>peer</a:t>
            </a:r>
            <a:r>
              <a:rPr lang="it-IT" sz="1200" i="1" dirty="0">
                <a:solidFill>
                  <a:srgbClr val="000000"/>
                </a:solidFill>
                <a:latin typeface="Cavolini" panose="03000502040302020204" pitchFamily="66" charset="0"/>
                <a:cs typeface="Cavolini" panose="03000502040302020204" pitchFamily="66" charset="0"/>
              </a:rPr>
              <a:t> </a:t>
            </a:r>
            <a:r>
              <a:rPr lang="it-IT" sz="1200" i="1" dirty="0" err="1">
                <a:solidFill>
                  <a:srgbClr val="000000"/>
                </a:solidFill>
                <a:latin typeface="Cavolini" panose="03000502040302020204" pitchFamily="66" charset="0"/>
                <a:cs typeface="Cavolini" panose="03000502040302020204" pitchFamily="66" charset="0"/>
              </a:rPr>
              <a:t>reviewing</a:t>
            </a:r>
            <a:r>
              <a:rPr lang="it-IT" sz="1200" i="1" dirty="0">
                <a:solidFill>
                  <a:srgbClr val="000000"/>
                </a:solidFill>
                <a:latin typeface="Cavolini" panose="03000502040302020204" pitchFamily="66" charset="0"/>
                <a:cs typeface="Cavolini" panose="03000502040302020204" pitchFamily="66" charset="0"/>
              </a:rPr>
              <a:t> (art. 3, comma 2), basata su criteri puntualmente elencati, sia una valutazione basata su indicatori </a:t>
            </a:r>
            <a:r>
              <a:rPr lang="it-IT" sz="1200" i="1" dirty="0" err="1">
                <a:solidFill>
                  <a:srgbClr val="000000"/>
                </a:solidFill>
                <a:latin typeface="Cavolini" panose="03000502040302020204" pitchFamily="66" charset="0"/>
                <a:cs typeface="Cavolini" panose="03000502040302020204" pitchFamily="66" charset="0"/>
              </a:rPr>
              <a:t>bibliometrici</a:t>
            </a:r>
            <a:r>
              <a:rPr lang="it-IT" sz="1200" i="1" dirty="0">
                <a:solidFill>
                  <a:srgbClr val="000000"/>
                </a:solidFill>
                <a:latin typeface="Cavolini" panose="03000502040302020204" pitchFamily="66" charset="0"/>
                <a:cs typeface="Cavolini" panose="03000502040302020204" pitchFamily="66" charset="0"/>
              </a:rPr>
              <a:t> (art. 3, </a:t>
            </a:r>
            <a:r>
              <a:rPr lang="it-IT" sz="1200" i="1" dirty="0" err="1">
                <a:solidFill>
                  <a:srgbClr val="000000"/>
                </a:solidFill>
                <a:latin typeface="Cavolini" panose="03000502040302020204" pitchFamily="66" charset="0"/>
                <a:cs typeface="Cavolini" panose="03000502040302020204" pitchFamily="66" charset="0"/>
              </a:rPr>
              <a:t>com­</a:t>
            </a:r>
            <a:r>
              <a:rPr lang="it-IT" sz="1200" i="1" dirty="0">
                <a:solidFill>
                  <a:srgbClr val="000000"/>
                </a:solidFill>
                <a:latin typeface="Cavolini" panose="03000502040302020204" pitchFamily="66" charset="0"/>
                <a:cs typeface="Cavolini" panose="03000502040302020204" pitchFamily="66" charset="0"/>
              </a:rPr>
              <a:t> ma 4), come il numero totale di citazioni, il numero medio di citazioni per pubblicazione, "impact </a:t>
            </a:r>
            <a:r>
              <a:rPr lang="it-IT" sz="1200" i="1" dirty="0" err="1">
                <a:solidFill>
                  <a:srgbClr val="000000"/>
                </a:solidFill>
                <a:latin typeface="Cavolini" panose="03000502040302020204" pitchFamily="66" charset="0"/>
                <a:cs typeface="Cavolini" panose="03000502040302020204" pitchFamily="66" charset="0"/>
              </a:rPr>
              <a:t>factor</a:t>
            </a:r>
            <a:r>
              <a:rPr lang="it-IT" sz="1200" i="1" dirty="0">
                <a:solidFill>
                  <a:srgbClr val="000000"/>
                </a:solidFill>
                <a:latin typeface="Cavolini" panose="03000502040302020204" pitchFamily="66" charset="0"/>
                <a:cs typeface="Cavolini" panose="03000502040302020204" pitchFamily="66" charset="0"/>
              </a:rPr>
              <a:t>" totale, "impact </a:t>
            </a:r>
            <a:r>
              <a:rPr lang="it-IT" sz="1200" i="1" dirty="0" err="1">
                <a:solidFill>
                  <a:srgbClr val="000000"/>
                </a:solidFill>
                <a:latin typeface="Cavolini" panose="03000502040302020204" pitchFamily="66" charset="0"/>
                <a:cs typeface="Cavolini" panose="03000502040302020204" pitchFamily="66" charset="0"/>
              </a:rPr>
              <a:t>factor</a:t>
            </a:r>
            <a:r>
              <a:rPr lang="it-IT" sz="1200" i="1" dirty="0">
                <a:solidFill>
                  <a:srgbClr val="000000"/>
                </a:solidFill>
                <a:latin typeface="Cavolini" panose="03000502040302020204" pitchFamily="66" charset="0"/>
                <a:cs typeface="Cavolini" panose="03000502040302020204" pitchFamily="66" charset="0"/>
              </a:rPr>
              <a:t>" medio per pubblicazione, e combinazioni dei prece­ denti parametri atte a valorizzare l'impatto della produzione scientifica del candidato (in­ dice di </a:t>
            </a:r>
            <a:r>
              <a:rPr lang="it-IT" sz="1200" i="1" dirty="0" err="1">
                <a:solidFill>
                  <a:srgbClr val="000000"/>
                </a:solidFill>
                <a:latin typeface="Cavolini" panose="03000502040302020204" pitchFamily="66" charset="0"/>
                <a:cs typeface="Cavolini" panose="03000502040302020204" pitchFamily="66" charset="0"/>
              </a:rPr>
              <a:t>Hirsch</a:t>
            </a:r>
            <a:r>
              <a:rPr lang="it-IT" sz="1200" i="1" dirty="0">
                <a:solidFill>
                  <a:srgbClr val="000000"/>
                </a:solidFill>
                <a:latin typeface="Cavolini" panose="03000502040302020204" pitchFamily="66" charset="0"/>
                <a:cs typeface="Cavolini" panose="03000502040302020204" pitchFamily="66" charset="0"/>
              </a:rPr>
              <a:t> o simili). La valutazione introdotta dal MIUR per le pubblicazioni scientifi­che che è quindi di tipo "misto", </a:t>
            </a:r>
            <a:r>
              <a:rPr lang="it-IT" sz="1200" i="1" dirty="0" err="1">
                <a:solidFill>
                  <a:srgbClr val="000000"/>
                </a:solidFill>
                <a:latin typeface="Cavolini" panose="03000502040302020204" pitchFamily="66" charset="0"/>
                <a:cs typeface="Cavolini" panose="03000502040302020204" pitchFamily="66" charset="0"/>
              </a:rPr>
              <a:t>cioe</a:t>
            </a:r>
            <a:r>
              <a:rPr lang="it-IT" sz="1200" i="1" dirty="0">
                <a:solidFill>
                  <a:srgbClr val="000000"/>
                </a:solidFill>
                <a:latin typeface="Cavolini" panose="03000502040302020204" pitchFamily="66" charset="0"/>
                <a:cs typeface="Cavolini" panose="03000502040302020204" pitchFamily="66" charset="0"/>
              </a:rPr>
              <a:t>̀ basata su un approccio sia qualitativo (giudizio dei pari) che quantitativo (impiego di indicatori </a:t>
            </a:r>
            <a:r>
              <a:rPr lang="it-IT" sz="1200" i="1" dirty="0" err="1">
                <a:solidFill>
                  <a:srgbClr val="000000"/>
                </a:solidFill>
                <a:latin typeface="Cavolini" panose="03000502040302020204" pitchFamily="66" charset="0"/>
                <a:cs typeface="Cavolini" panose="03000502040302020204" pitchFamily="66" charset="0"/>
              </a:rPr>
              <a:t>bibliometrici</a:t>
            </a:r>
            <a:r>
              <a:rPr lang="it-IT" sz="1200" i="1" dirty="0">
                <a:solidFill>
                  <a:srgbClr val="000000"/>
                </a:solidFill>
                <a:latin typeface="Cavolini" panose="03000502040302020204" pitchFamily="66" charset="0"/>
                <a:cs typeface="Cavolini" panose="03000502040302020204" pitchFamily="66" charset="0"/>
              </a:rPr>
              <a:t>), il cui utilizzo, nella misurazione del produzione del sapere scientifico, è largamente auspicato e incoraggiato. </a:t>
            </a:r>
          </a:p>
          <a:p>
            <a:r>
              <a:rPr lang="it-IT" sz="1200" i="1" dirty="0">
                <a:solidFill>
                  <a:srgbClr val="000000"/>
                </a:solidFill>
                <a:latin typeface="Cavolini" panose="03000502040302020204" pitchFamily="66" charset="0"/>
                <a:cs typeface="Cavolini" panose="03000502040302020204" pitchFamily="66" charset="0"/>
              </a:rPr>
              <a:t> </a:t>
            </a:r>
          </a:p>
        </p:txBody>
      </p:sp>
      <p:sp>
        <p:nvSpPr>
          <p:cNvPr id="4" name="CasellaDiTesto 3">
            <a:extLst>
              <a:ext uri="{FF2B5EF4-FFF2-40B4-BE49-F238E27FC236}">
                <a16:creationId xmlns:a16="http://schemas.microsoft.com/office/drawing/2014/main" id="{FF407865-7D25-8546-9690-4814881DE02D}"/>
              </a:ext>
            </a:extLst>
          </p:cNvPr>
          <p:cNvSpPr txBox="1"/>
          <p:nvPr/>
        </p:nvSpPr>
        <p:spPr>
          <a:xfrm>
            <a:off x="576722" y="166568"/>
            <a:ext cx="11038598" cy="646331"/>
          </a:xfrm>
          <a:prstGeom prst="rect">
            <a:avLst/>
          </a:prstGeom>
          <a:noFill/>
        </p:spPr>
        <p:txBody>
          <a:bodyPr wrap="none" rtlCol="0">
            <a:spAutoFit/>
          </a:bodyPr>
          <a:lstStyle/>
          <a:p>
            <a:pPr algn="ctr"/>
            <a:r>
              <a:rPr lang="it-IT" sz="3600" b="1" dirty="0" err="1">
                <a:latin typeface="Cavolini" panose="03000502040302020204" pitchFamily="66" charset="0"/>
                <a:cs typeface="Cavolini" panose="03000502040302020204" pitchFamily="66" charset="0"/>
              </a:rPr>
              <a:t>Bibliometria</a:t>
            </a:r>
            <a:r>
              <a:rPr lang="it-IT" sz="3600" b="1" dirty="0">
                <a:latin typeface="Cavolini" panose="03000502040302020204" pitchFamily="66" charset="0"/>
                <a:cs typeface="Cavolini" panose="03000502040302020204" pitchFamily="66" charset="0"/>
              </a:rPr>
              <a:t> per la valutazione della ricerca</a:t>
            </a:r>
          </a:p>
        </p:txBody>
      </p:sp>
      <p:sp>
        <p:nvSpPr>
          <p:cNvPr id="2" name="Segnaposto numero diapositiva 1">
            <a:extLst>
              <a:ext uri="{FF2B5EF4-FFF2-40B4-BE49-F238E27FC236}">
                <a16:creationId xmlns:a16="http://schemas.microsoft.com/office/drawing/2014/main" id="{271A7E31-1CFE-8E48-9C2A-253982923E46}"/>
              </a:ext>
            </a:extLst>
          </p:cNvPr>
          <p:cNvSpPr>
            <a:spLocks noGrp="1"/>
          </p:cNvSpPr>
          <p:nvPr>
            <p:ph type="sldNum" sz="quarter" idx="12"/>
          </p:nvPr>
        </p:nvSpPr>
        <p:spPr/>
        <p:txBody>
          <a:bodyPr/>
          <a:lstStyle/>
          <a:p>
            <a:fld id="{B91D9A0B-DB15-0A46-893C-3EE83C865853}" type="slidenum">
              <a:rPr lang="it-IT" smtClean="0"/>
              <a:t>16</a:t>
            </a:fld>
            <a:endParaRPr lang="it-IT" dirty="0"/>
          </a:p>
        </p:txBody>
      </p:sp>
    </p:spTree>
    <p:extLst>
      <p:ext uri="{BB962C8B-B14F-4D97-AF65-F5344CB8AC3E}">
        <p14:creationId xmlns:p14="http://schemas.microsoft.com/office/powerpoint/2010/main" val="221964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9">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Immagine che contiene testo, quotidiano, screenshot&#10;&#10;Descrizione generata automaticamente">
            <a:extLst>
              <a:ext uri="{FF2B5EF4-FFF2-40B4-BE49-F238E27FC236}">
                <a16:creationId xmlns:a16="http://schemas.microsoft.com/office/drawing/2014/main" id="{4DD89BC0-D60F-EB44-878F-326C63E77BBD}"/>
              </a:ext>
            </a:extLst>
          </p:cNvPr>
          <p:cNvPicPr>
            <a:picLocks noChangeAspect="1"/>
          </p:cNvPicPr>
          <p:nvPr/>
        </p:nvPicPr>
        <p:blipFill>
          <a:blip r:embed="rId3"/>
          <a:stretch>
            <a:fillRect/>
          </a:stretch>
        </p:blipFill>
        <p:spPr>
          <a:xfrm>
            <a:off x="2316481" y="1305294"/>
            <a:ext cx="5498268" cy="4247411"/>
          </a:xfrm>
          <a:prstGeom prst="rect">
            <a:avLst/>
          </a:prstGeom>
        </p:spPr>
      </p:pic>
      <p:grpSp>
        <p:nvGrpSpPr>
          <p:cNvPr id="16" name="Group 11">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Segnaposto numero diapositiva 1">
            <a:extLst>
              <a:ext uri="{FF2B5EF4-FFF2-40B4-BE49-F238E27FC236}">
                <a16:creationId xmlns:a16="http://schemas.microsoft.com/office/drawing/2014/main" id="{FEF81408-EDF6-D64E-B90F-4FAF5673A809}"/>
              </a:ext>
            </a:extLst>
          </p:cNvPr>
          <p:cNvSpPr>
            <a:spLocks noGrp="1"/>
          </p:cNvSpPr>
          <p:nvPr>
            <p:ph type="sldNum" sz="quarter" idx="12"/>
          </p:nvPr>
        </p:nvSpPr>
        <p:spPr/>
        <p:txBody>
          <a:bodyPr/>
          <a:lstStyle/>
          <a:p>
            <a:fld id="{B91D9A0B-DB15-0A46-893C-3EE83C865853}" type="slidenum">
              <a:rPr lang="it-IT" smtClean="0"/>
              <a:t>17</a:t>
            </a:fld>
            <a:endParaRPr lang="it-IT" dirty="0"/>
          </a:p>
        </p:txBody>
      </p:sp>
    </p:spTree>
    <p:extLst>
      <p:ext uri="{BB962C8B-B14F-4D97-AF65-F5344CB8AC3E}">
        <p14:creationId xmlns:p14="http://schemas.microsoft.com/office/powerpoint/2010/main" val="387717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33C442-803C-8942-B308-C9BEE6A07677}"/>
              </a:ext>
            </a:extLst>
          </p:cNvPr>
          <p:cNvSpPr txBox="1"/>
          <p:nvPr/>
        </p:nvSpPr>
        <p:spPr>
          <a:xfrm>
            <a:off x="4614682" y="166568"/>
            <a:ext cx="2962670" cy="646331"/>
          </a:xfrm>
          <a:prstGeom prst="rect">
            <a:avLst/>
          </a:prstGeom>
          <a:noFill/>
        </p:spPr>
        <p:txBody>
          <a:bodyPr wrap="none" rtlCol="0">
            <a:spAutoFit/>
          </a:bodyPr>
          <a:lstStyle/>
          <a:p>
            <a:pPr algn="ctr"/>
            <a:r>
              <a:rPr lang="it-IT" sz="3600" b="1" dirty="0" err="1">
                <a:latin typeface="Cavolini" panose="03000502040302020204" pitchFamily="66" charset="0"/>
                <a:cs typeface="Cavolini" panose="03000502040302020204" pitchFamily="66" charset="0"/>
              </a:rPr>
              <a:t>Scientometria</a:t>
            </a:r>
            <a:endParaRPr lang="it-IT" sz="3600" b="1" dirty="0">
              <a:latin typeface="Cavolini" panose="03000502040302020204" pitchFamily="66" charset="0"/>
              <a:cs typeface="Cavolini" panose="03000502040302020204" pitchFamily="66" charset="0"/>
            </a:endParaRPr>
          </a:p>
        </p:txBody>
      </p:sp>
      <p:sp>
        <p:nvSpPr>
          <p:cNvPr id="7" name="Rettangolo 6">
            <a:extLst>
              <a:ext uri="{FF2B5EF4-FFF2-40B4-BE49-F238E27FC236}">
                <a16:creationId xmlns:a16="http://schemas.microsoft.com/office/drawing/2014/main" id="{11CFFA43-E795-234E-A9B6-74ED31576A3C}"/>
              </a:ext>
            </a:extLst>
          </p:cNvPr>
          <p:cNvSpPr/>
          <p:nvPr/>
        </p:nvSpPr>
        <p:spPr>
          <a:xfrm>
            <a:off x="1039091" y="1265316"/>
            <a:ext cx="10314709" cy="4308872"/>
          </a:xfrm>
          <a:prstGeom prst="rect">
            <a:avLst/>
          </a:prstGeom>
        </p:spPr>
        <p:txBody>
          <a:bodyPr wrap="square">
            <a:spAutoFit/>
          </a:bodyPr>
          <a:lstStyle/>
          <a:p>
            <a:r>
              <a:rPr lang="it-IT" dirty="0"/>
              <a:t>La </a:t>
            </a:r>
            <a:r>
              <a:rPr lang="it-IT" dirty="0" err="1"/>
              <a:t>scientometria</a:t>
            </a:r>
            <a:r>
              <a:rPr lang="it-IT" dirty="0"/>
              <a:t>, nata a cavallo tra gli anni 1960 e 1980, è la </a:t>
            </a:r>
            <a:r>
              <a:rPr lang="it-IT" b="1" dirty="0"/>
              <a:t>scienza «che si occupa della misura e dell'analisi della scienza» e delle produzioni scientifiche</a:t>
            </a:r>
            <a:r>
              <a:rPr lang="it-IT" dirty="0"/>
              <a:t>.</a:t>
            </a:r>
          </a:p>
          <a:p>
            <a:endParaRPr lang="it-IT" sz="2000" dirty="0">
              <a:latin typeface="Cavolini" panose="03000502040302020204" pitchFamily="66" charset="0"/>
              <a:cs typeface="Cavolini" panose="03000502040302020204" pitchFamily="66" charset="0"/>
            </a:endParaRPr>
          </a:p>
          <a:p>
            <a:r>
              <a:rPr lang="it-IT" sz="2000" dirty="0"/>
              <a:t>Aspetti cardine della </a:t>
            </a:r>
            <a:r>
              <a:rPr lang="it-IT" sz="2000" dirty="0" err="1"/>
              <a:t>scientometria</a:t>
            </a:r>
            <a:r>
              <a:rPr lang="it-IT" sz="2000" dirty="0"/>
              <a:t> sono la valutazione e la misurazione delle pubblicazioni scientifiche, due elementi che rappresentano delle funzioni fondamentali nel processo di crescita e di disseminazione della conoscenza scientifica.</a:t>
            </a:r>
          </a:p>
          <a:p>
            <a:endParaRPr lang="it-IT" sz="2000" dirty="0">
              <a:latin typeface="Cavolini" panose="03000502040302020204" pitchFamily="66" charset="0"/>
              <a:cs typeface="Cavolini" panose="03000502040302020204" pitchFamily="66" charset="0"/>
            </a:endParaRPr>
          </a:p>
          <a:p>
            <a:r>
              <a:rPr lang="it-IT" sz="2000" dirty="0"/>
              <a:t>Valutare la ricerca significa stabilire norme e criteri per misurare la quantità ed esprimere giudizi sulla qualità di una produzione scientifica. La valutazione della ricerca si basa sia su un approccio qualitativo sia su uno quantitativo e utilizza diversi metodi: l’analisi </a:t>
            </a:r>
            <a:r>
              <a:rPr lang="it-IT" sz="2000" dirty="0" err="1"/>
              <a:t>bibliometrica</a:t>
            </a:r>
            <a:r>
              <a:rPr lang="it-IT" sz="2000" dirty="0"/>
              <a:t>, il panel, la </a:t>
            </a:r>
            <a:r>
              <a:rPr lang="it-IT" sz="2000" dirty="0" err="1"/>
              <a:t>peer</a:t>
            </a:r>
            <a:r>
              <a:rPr lang="it-IT" sz="2000" dirty="0"/>
              <a:t> </a:t>
            </a:r>
            <a:r>
              <a:rPr lang="it-IT" sz="2000" dirty="0" err="1"/>
              <a:t>review</a:t>
            </a:r>
            <a:r>
              <a:rPr lang="it-IT" sz="2000" dirty="0"/>
              <a:t>, l’analisi costi-benefici e il grado di internazionalizzazione. </a:t>
            </a:r>
          </a:p>
          <a:p>
            <a:endParaRPr lang="it-IT" sz="2000" dirty="0">
              <a:latin typeface="Cavolini" panose="03000502040302020204" pitchFamily="66" charset="0"/>
              <a:cs typeface="Cavolini" panose="03000502040302020204" pitchFamily="66" charset="0"/>
            </a:endParaRPr>
          </a:p>
          <a:p>
            <a:r>
              <a:rPr lang="it-IT" sz="2000" dirty="0">
                <a:latin typeface="Cavolini" panose="03000502040302020204" pitchFamily="66" charset="0"/>
                <a:cs typeface="Cavolini" panose="03000502040302020204" pitchFamily="66" charset="0"/>
              </a:rPr>
              <a:t>La </a:t>
            </a:r>
            <a:r>
              <a:rPr lang="it-IT" sz="2000" dirty="0" err="1">
                <a:latin typeface="Cavolini" panose="03000502040302020204" pitchFamily="66" charset="0"/>
                <a:cs typeface="Cavolini" panose="03000502040302020204" pitchFamily="66" charset="0"/>
              </a:rPr>
              <a:t>bibliometria</a:t>
            </a:r>
            <a:r>
              <a:rPr lang="it-IT" sz="2000" dirty="0">
                <a:latin typeface="Cavolini" panose="03000502040302020204" pitchFamily="66" charset="0"/>
                <a:cs typeface="Cavolini" panose="03000502040302020204" pitchFamily="66" charset="0"/>
              </a:rPr>
              <a:t>, nell’ambito della </a:t>
            </a:r>
            <a:r>
              <a:rPr lang="it-IT" sz="2000" dirty="0" err="1">
                <a:latin typeface="Cavolini" panose="03000502040302020204" pitchFamily="66" charset="0"/>
                <a:cs typeface="Cavolini" panose="03000502040302020204" pitchFamily="66" charset="0"/>
              </a:rPr>
              <a:t>scientometria</a:t>
            </a:r>
            <a:r>
              <a:rPr lang="it-IT" sz="2000" dirty="0">
                <a:latin typeface="Cavolini" panose="03000502040302020204" pitchFamily="66" charset="0"/>
                <a:cs typeface="Cavolini" panose="03000502040302020204" pitchFamily="66" charset="0"/>
              </a:rPr>
              <a:t>, </a:t>
            </a:r>
            <a:r>
              <a:rPr lang="it-IT" sz="2000" dirty="0"/>
              <a:t>disciplina scientifica all'interno della </a:t>
            </a:r>
            <a:r>
              <a:rPr lang="it-IT" sz="2000" dirty="0" err="1"/>
              <a:t>scientometria</a:t>
            </a:r>
            <a:r>
              <a:rPr lang="it-IT" sz="2000" dirty="0"/>
              <a:t>, ci si riferisce alla misurazione delle pubblicazioni scientifiche.</a:t>
            </a:r>
            <a:endParaRPr lang="it-IT" sz="2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2252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3E941A2D-50C9-814E-820F-87070509460D}"/>
              </a:ext>
            </a:extLst>
          </p:cNvPr>
          <p:cNvSpPr/>
          <p:nvPr/>
        </p:nvSpPr>
        <p:spPr>
          <a:xfrm>
            <a:off x="8469429" y="1616267"/>
            <a:ext cx="2196771" cy="435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DDDDEAF9-DF61-434D-B21E-829533EE5A30}"/>
              </a:ext>
            </a:extLst>
          </p:cNvPr>
          <p:cNvSpPr/>
          <p:nvPr/>
        </p:nvSpPr>
        <p:spPr>
          <a:xfrm>
            <a:off x="3831168" y="1616267"/>
            <a:ext cx="2834961" cy="435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6" name="CasellaDiTesto 5">
            <a:extLst>
              <a:ext uri="{FF2B5EF4-FFF2-40B4-BE49-F238E27FC236}">
                <a16:creationId xmlns:a16="http://schemas.microsoft.com/office/drawing/2014/main" id="{A0E2C840-8CBF-2F4F-A552-A94A53AA7F2B}"/>
              </a:ext>
            </a:extLst>
          </p:cNvPr>
          <p:cNvSpPr txBox="1"/>
          <p:nvPr/>
        </p:nvSpPr>
        <p:spPr>
          <a:xfrm>
            <a:off x="2944356" y="166568"/>
            <a:ext cx="6303329"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Valutazione della ricerca</a:t>
            </a:r>
          </a:p>
        </p:txBody>
      </p:sp>
      <p:sp>
        <p:nvSpPr>
          <p:cNvPr id="7" name="Rettangolo 6">
            <a:extLst>
              <a:ext uri="{FF2B5EF4-FFF2-40B4-BE49-F238E27FC236}">
                <a16:creationId xmlns:a16="http://schemas.microsoft.com/office/drawing/2014/main" id="{5A4061FF-92FD-4043-BA72-D3335E3A155C}"/>
              </a:ext>
            </a:extLst>
          </p:cNvPr>
          <p:cNvSpPr/>
          <p:nvPr/>
        </p:nvSpPr>
        <p:spPr>
          <a:xfrm>
            <a:off x="421757" y="2567652"/>
            <a:ext cx="1938338" cy="400110"/>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STRUMENTO</a:t>
            </a:r>
          </a:p>
        </p:txBody>
      </p:sp>
      <p:sp>
        <p:nvSpPr>
          <p:cNvPr id="8" name="Rettangolo 7">
            <a:extLst>
              <a:ext uri="{FF2B5EF4-FFF2-40B4-BE49-F238E27FC236}">
                <a16:creationId xmlns:a16="http://schemas.microsoft.com/office/drawing/2014/main" id="{8CD8E05B-1B23-814A-BB04-44ABE8F4286E}"/>
              </a:ext>
            </a:extLst>
          </p:cNvPr>
          <p:cNvSpPr/>
          <p:nvPr/>
        </p:nvSpPr>
        <p:spPr>
          <a:xfrm>
            <a:off x="8420937" y="1651866"/>
            <a:ext cx="2293753" cy="400110"/>
          </a:xfrm>
          <a:prstGeom prst="rect">
            <a:avLst/>
          </a:prstGeom>
        </p:spPr>
        <p:txBody>
          <a:bodyPr wrap="square">
            <a:spAutoFit/>
          </a:bodyPr>
          <a:lstStyle/>
          <a:p>
            <a:pPr algn="ctr"/>
            <a:r>
              <a:rPr lang="it-IT" sz="2000" b="1" dirty="0">
                <a:latin typeface="Cavolini" panose="03000502040302020204" pitchFamily="66" charset="0"/>
                <a:cs typeface="Cavolini" panose="03000502040302020204" pitchFamily="66" charset="0"/>
              </a:rPr>
              <a:t>Analisi quantitativa</a:t>
            </a:r>
          </a:p>
        </p:txBody>
      </p:sp>
      <p:sp>
        <p:nvSpPr>
          <p:cNvPr id="9" name="Rettangolo 8">
            <a:extLst>
              <a:ext uri="{FF2B5EF4-FFF2-40B4-BE49-F238E27FC236}">
                <a16:creationId xmlns:a16="http://schemas.microsoft.com/office/drawing/2014/main" id="{D291D95E-B867-6644-A407-DB0D38999ED3}"/>
              </a:ext>
            </a:extLst>
          </p:cNvPr>
          <p:cNvSpPr/>
          <p:nvPr/>
        </p:nvSpPr>
        <p:spPr>
          <a:xfrm>
            <a:off x="3383747" y="3711872"/>
            <a:ext cx="3883198" cy="2862322"/>
          </a:xfrm>
          <a:prstGeom prst="rect">
            <a:avLst/>
          </a:prstGeom>
        </p:spPr>
        <p:txBody>
          <a:bodyPr wrap="square">
            <a:spAutoFit/>
          </a:bodyPr>
          <a:lstStyle/>
          <a:p>
            <a:pPr algn="just"/>
            <a:r>
              <a:rPr lang="it-IT" dirty="0">
                <a:latin typeface="Cavolini" panose="03000502040302020204" pitchFamily="66" charset="0"/>
                <a:cs typeface="Cavolini" panose="03000502040302020204" pitchFamily="66" charset="0"/>
              </a:rPr>
              <a:t>Rivelazione mediante gli esiti del </a:t>
            </a:r>
            <a:r>
              <a:rPr lang="it-IT" dirty="0" err="1">
                <a:latin typeface="Cavolini" panose="03000502040302020204" pitchFamily="66" charset="0"/>
                <a:cs typeface="Cavolini" panose="03000502040302020204" pitchFamily="66" charset="0"/>
              </a:rPr>
              <a:t>peer-review</a:t>
            </a:r>
            <a:r>
              <a:rPr lang="it-IT" dirty="0">
                <a:latin typeface="Cavolini" panose="03000502040302020204" pitchFamily="66" charset="0"/>
                <a:cs typeface="Cavolini" panose="03000502040302020204" pitchFamily="66" charset="0"/>
              </a:rPr>
              <a:t> o «revisione tra pari». </a:t>
            </a:r>
          </a:p>
          <a:p>
            <a:pPr algn="just"/>
            <a:r>
              <a:rPr lang="it-IT" dirty="0">
                <a:latin typeface="Cavolini" panose="03000502040302020204" pitchFamily="66" charset="0"/>
                <a:cs typeface="Cavolini" panose="03000502040302020204" pitchFamily="66" charset="0"/>
              </a:rPr>
              <a:t>Essa può essere definita come una metodologia e insieme un processo di valutazione di merito sui prodotti di ricerca, la cui conduzione è affidata ad esperti riconosciuti e autorevoli nelle medesime discipline accademiche e di ricerca in cui ricadono i prodotti esaminati</a:t>
            </a:r>
          </a:p>
        </p:txBody>
      </p:sp>
      <p:sp>
        <p:nvSpPr>
          <p:cNvPr id="10" name="Rettangolo 9">
            <a:extLst>
              <a:ext uri="{FF2B5EF4-FFF2-40B4-BE49-F238E27FC236}">
                <a16:creationId xmlns:a16="http://schemas.microsoft.com/office/drawing/2014/main" id="{2D29C41D-C1D7-6840-85FA-4CE262C56E49}"/>
              </a:ext>
            </a:extLst>
          </p:cNvPr>
          <p:cNvSpPr/>
          <p:nvPr/>
        </p:nvSpPr>
        <p:spPr>
          <a:xfrm>
            <a:off x="7629478" y="3691064"/>
            <a:ext cx="3876675" cy="2031325"/>
          </a:xfrm>
          <a:prstGeom prst="rect">
            <a:avLst/>
          </a:prstGeom>
        </p:spPr>
        <p:txBody>
          <a:bodyPr wrap="square">
            <a:spAutoFit/>
          </a:bodyPr>
          <a:lstStyle/>
          <a:p>
            <a:pPr algn="just"/>
            <a:r>
              <a:rPr lang="it-IT" dirty="0">
                <a:latin typeface="Cavolini" panose="03000502040302020204" pitchFamily="66" charset="0"/>
                <a:cs typeface="Cavolini" panose="03000502040302020204" pitchFamily="66" charset="0"/>
              </a:rPr>
              <a:t>Rivelazione tramite analisi citazionale nei database bibliografici internazionali con valori numerici calcolati mediante l’applicazione di appositi indicatori </a:t>
            </a:r>
            <a:r>
              <a:rPr lang="it-IT" dirty="0" err="1">
                <a:latin typeface="Cavolini" panose="03000502040302020204" pitchFamily="66" charset="0"/>
                <a:cs typeface="Cavolini" panose="03000502040302020204" pitchFamily="66" charset="0"/>
              </a:rPr>
              <a:t>bibliometrici</a:t>
            </a:r>
            <a:endParaRPr lang="it-IT" dirty="0">
              <a:latin typeface="Cavolini" panose="03000502040302020204" pitchFamily="66" charset="0"/>
              <a:cs typeface="Cavolini" panose="03000502040302020204" pitchFamily="66" charset="0"/>
            </a:endParaRPr>
          </a:p>
        </p:txBody>
      </p:sp>
      <p:sp>
        <p:nvSpPr>
          <p:cNvPr id="11" name="Rettangolo 10">
            <a:extLst>
              <a:ext uri="{FF2B5EF4-FFF2-40B4-BE49-F238E27FC236}">
                <a16:creationId xmlns:a16="http://schemas.microsoft.com/office/drawing/2014/main" id="{49465D61-CC3B-F049-A42B-BEEB6F6B99FB}"/>
              </a:ext>
            </a:extLst>
          </p:cNvPr>
          <p:cNvSpPr/>
          <p:nvPr/>
        </p:nvSpPr>
        <p:spPr>
          <a:xfrm>
            <a:off x="3847630" y="1651866"/>
            <a:ext cx="2818499" cy="400110"/>
          </a:xfrm>
          <a:prstGeom prst="rect">
            <a:avLst/>
          </a:prstGeom>
        </p:spPr>
        <p:txBody>
          <a:bodyPr wrap="square">
            <a:spAutoFit/>
          </a:bodyPr>
          <a:lstStyle/>
          <a:p>
            <a:pPr algn="ctr"/>
            <a:r>
              <a:rPr lang="it-IT" sz="2000" b="1" dirty="0">
                <a:latin typeface="Cavolini" panose="03000502040302020204" pitchFamily="66" charset="0"/>
                <a:cs typeface="Cavolini" panose="03000502040302020204" pitchFamily="66" charset="0"/>
              </a:rPr>
              <a:t>Analisi qualitativa</a:t>
            </a:r>
          </a:p>
        </p:txBody>
      </p:sp>
      <p:sp>
        <p:nvSpPr>
          <p:cNvPr id="12" name="Rettangolo 11">
            <a:extLst>
              <a:ext uri="{FF2B5EF4-FFF2-40B4-BE49-F238E27FC236}">
                <a16:creationId xmlns:a16="http://schemas.microsoft.com/office/drawing/2014/main" id="{D3EB667D-AAD4-AF44-95FC-018E90664EB2}"/>
              </a:ext>
            </a:extLst>
          </p:cNvPr>
          <p:cNvSpPr/>
          <p:nvPr/>
        </p:nvSpPr>
        <p:spPr>
          <a:xfrm>
            <a:off x="4357806" y="2558359"/>
            <a:ext cx="1643663" cy="400110"/>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PEER-REVIEW</a:t>
            </a:r>
          </a:p>
        </p:txBody>
      </p:sp>
      <p:sp>
        <p:nvSpPr>
          <p:cNvPr id="13" name="Rettangolo 12">
            <a:extLst>
              <a:ext uri="{FF2B5EF4-FFF2-40B4-BE49-F238E27FC236}">
                <a16:creationId xmlns:a16="http://schemas.microsoft.com/office/drawing/2014/main" id="{29A35377-D5A2-1D44-88F9-A35F6CCAB985}"/>
              </a:ext>
            </a:extLst>
          </p:cNvPr>
          <p:cNvSpPr/>
          <p:nvPr/>
        </p:nvSpPr>
        <p:spPr>
          <a:xfrm>
            <a:off x="8672044" y="2544842"/>
            <a:ext cx="1791538" cy="400110"/>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BIBLIOMETRIA</a:t>
            </a:r>
          </a:p>
        </p:txBody>
      </p:sp>
      <p:sp>
        <p:nvSpPr>
          <p:cNvPr id="14" name="Rettangolo 13">
            <a:extLst>
              <a:ext uri="{FF2B5EF4-FFF2-40B4-BE49-F238E27FC236}">
                <a16:creationId xmlns:a16="http://schemas.microsoft.com/office/drawing/2014/main" id="{547A1456-7AA6-BB4E-B4F1-107D1ED55764}"/>
              </a:ext>
            </a:extLst>
          </p:cNvPr>
          <p:cNvSpPr/>
          <p:nvPr/>
        </p:nvSpPr>
        <p:spPr>
          <a:xfrm>
            <a:off x="421756" y="3711872"/>
            <a:ext cx="2961991" cy="400110"/>
          </a:xfrm>
          <a:prstGeom prst="rect">
            <a:avLst/>
          </a:prstGeom>
        </p:spPr>
        <p:txBody>
          <a:bodyPr wrap="square">
            <a:spAutoFit/>
          </a:bodyPr>
          <a:lstStyle/>
          <a:p>
            <a:r>
              <a:rPr lang="it-IT" sz="2000" b="1" dirty="0">
                <a:latin typeface="Cavolini" panose="03000502040302020204" pitchFamily="66" charset="0"/>
                <a:cs typeface="Cavolini" panose="03000502040302020204" pitchFamily="66" charset="0"/>
              </a:rPr>
              <a:t>IN COSA CONSISTE</a:t>
            </a:r>
          </a:p>
        </p:txBody>
      </p:sp>
      <p:sp>
        <p:nvSpPr>
          <p:cNvPr id="17" name="Freccia destra 16">
            <a:extLst>
              <a:ext uri="{FF2B5EF4-FFF2-40B4-BE49-F238E27FC236}">
                <a16:creationId xmlns:a16="http://schemas.microsoft.com/office/drawing/2014/main" id="{7CA8F681-DBF0-A34D-A374-FBC432C430F7}"/>
              </a:ext>
            </a:extLst>
          </p:cNvPr>
          <p:cNvSpPr/>
          <p:nvPr/>
        </p:nvSpPr>
        <p:spPr>
          <a:xfrm>
            <a:off x="2694571" y="2567652"/>
            <a:ext cx="534838" cy="400110"/>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17">
            <a:extLst>
              <a:ext uri="{FF2B5EF4-FFF2-40B4-BE49-F238E27FC236}">
                <a16:creationId xmlns:a16="http://schemas.microsoft.com/office/drawing/2014/main" id="{D12C4429-D30F-7849-95F0-C2303B2FDB12}"/>
              </a:ext>
            </a:extLst>
          </p:cNvPr>
          <p:cNvSpPr/>
          <p:nvPr/>
        </p:nvSpPr>
        <p:spPr>
          <a:xfrm>
            <a:off x="2668313" y="3711872"/>
            <a:ext cx="534838" cy="400110"/>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C88E9F8F-CBE7-DC48-A83D-03BD6E454184}"/>
              </a:ext>
            </a:extLst>
          </p:cNvPr>
          <p:cNvSpPr/>
          <p:nvPr/>
        </p:nvSpPr>
        <p:spPr>
          <a:xfrm>
            <a:off x="-30483" y="953098"/>
            <a:ext cx="12285051" cy="400110"/>
          </a:xfrm>
          <a:prstGeom prst="rect">
            <a:avLst/>
          </a:prstGeom>
        </p:spPr>
        <p:txBody>
          <a:bodyPr wrap="square">
            <a:spAutoFit/>
          </a:bodyPr>
          <a:lstStyle/>
          <a:p>
            <a:pPr algn="ctr"/>
            <a:r>
              <a:rPr lang="it-IT" sz="2000" b="1" u="sng" dirty="0">
                <a:latin typeface="Cavolini" panose="03000502040302020204" pitchFamily="66" charset="0"/>
                <a:cs typeface="Cavolini" panose="03000502040302020204" pitchFamily="66" charset="0"/>
              </a:rPr>
              <a:t>In che modo in prodotti finali della ricerca sono considerati dalla comunità scientifica?</a:t>
            </a:r>
          </a:p>
        </p:txBody>
      </p:sp>
      <p:sp>
        <p:nvSpPr>
          <p:cNvPr id="20" name="Segnaposto numero diapositiva 1">
            <a:extLst>
              <a:ext uri="{FF2B5EF4-FFF2-40B4-BE49-F238E27FC236}">
                <a16:creationId xmlns:a16="http://schemas.microsoft.com/office/drawing/2014/main" id="{DA0F7459-AF14-0F48-ADE0-FCCBCE53F1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9A0B-DB15-0A46-893C-3EE83C865853}" type="slidenum">
              <a:rPr lang="it-IT" smtClean="0"/>
              <a:pPr/>
              <a:t>19</a:t>
            </a:fld>
            <a:endParaRPr lang="it-IT" dirty="0"/>
          </a:p>
        </p:txBody>
      </p:sp>
    </p:spTree>
    <p:extLst>
      <p:ext uri="{BB962C8B-B14F-4D97-AF65-F5344CB8AC3E}">
        <p14:creationId xmlns:p14="http://schemas.microsoft.com/office/powerpoint/2010/main" val="53996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3D0D821-0C82-C646-9C76-223DF28E6336}"/>
              </a:ext>
            </a:extLst>
          </p:cNvPr>
          <p:cNvSpPr txBox="1"/>
          <p:nvPr/>
        </p:nvSpPr>
        <p:spPr>
          <a:xfrm>
            <a:off x="371475" y="166568"/>
            <a:ext cx="11553826" cy="6740307"/>
          </a:xfrm>
          <a:prstGeom prst="rect">
            <a:avLst/>
          </a:prstGeom>
          <a:noFill/>
        </p:spPr>
        <p:txBody>
          <a:bodyPr wrap="square" rtlCol="0">
            <a:spAutoFit/>
          </a:bodyPr>
          <a:lstStyle/>
          <a:p>
            <a:pPr algn="ctr"/>
            <a:r>
              <a:rPr lang="it-IT" sz="3600" b="1" dirty="0" err="1">
                <a:latin typeface="Cavolini" panose="03000502040302020204" pitchFamily="66" charset="0"/>
                <a:cs typeface="Cavolini" panose="03000502040302020204" pitchFamily="66" charset="0"/>
              </a:rPr>
              <a:t>Scientometria</a:t>
            </a:r>
            <a:r>
              <a:rPr lang="it-IT" sz="3600" b="1" dirty="0">
                <a:latin typeface="Cavolini" panose="03000502040302020204" pitchFamily="66" charset="0"/>
                <a:cs typeface="Cavolini" panose="03000502040302020204" pitchFamily="66" charset="0"/>
              </a:rPr>
              <a:t> e </a:t>
            </a:r>
            <a:r>
              <a:rPr lang="it-IT" sz="3600" b="1" dirty="0" err="1">
                <a:latin typeface="Cavolini" panose="03000502040302020204" pitchFamily="66" charset="0"/>
                <a:cs typeface="Cavolini" panose="03000502040302020204" pitchFamily="66" charset="0"/>
              </a:rPr>
              <a:t>Bibliometria</a:t>
            </a:r>
            <a:r>
              <a:rPr lang="it-IT" sz="3600" b="1" dirty="0">
                <a:latin typeface="Cavolini" panose="03000502040302020204" pitchFamily="66" charset="0"/>
                <a:cs typeface="Cavolini" panose="03000502040302020204" pitchFamily="66" charset="0"/>
              </a:rPr>
              <a:t>: Finalità, metodi e strumenti</a:t>
            </a:r>
          </a:p>
          <a:p>
            <a:pPr algn="ctr"/>
            <a:endParaRPr lang="it-IT" b="1" dirty="0">
              <a:latin typeface="Cavolini" panose="03000502040302020204" pitchFamily="66" charset="0"/>
              <a:cs typeface="Cavolini" panose="03000502040302020204" pitchFamily="66" charset="0"/>
            </a:endParaRPr>
          </a:p>
          <a:p>
            <a:pPr algn="ctr"/>
            <a:r>
              <a:rPr lang="it-IT" b="1" dirty="0">
                <a:latin typeface="Cavolini" panose="03000502040302020204" pitchFamily="66" charset="0"/>
                <a:cs typeface="Cavolini" panose="03000502040302020204" pitchFamily="66" charset="0"/>
              </a:rPr>
              <a:t>Corso opzionale 3 CFU</a:t>
            </a:r>
          </a:p>
          <a:p>
            <a:pPr algn="ctr"/>
            <a:r>
              <a:rPr lang="it-IT" b="1" dirty="0">
                <a:latin typeface="Cavolini" panose="03000502040302020204" pitchFamily="66" charset="0"/>
                <a:cs typeface="Cavolini" panose="03000502040302020204" pitchFamily="66" charset="0"/>
              </a:rPr>
              <a:t>AA 2021/2022</a:t>
            </a:r>
          </a:p>
          <a:p>
            <a:pPr algn="ctr"/>
            <a:endParaRPr lang="it-IT" b="1" dirty="0">
              <a:latin typeface="Cavolini" panose="03000502040302020204" pitchFamily="66" charset="0"/>
              <a:cs typeface="Cavolini" panose="03000502040302020204" pitchFamily="66" charset="0"/>
            </a:endParaRPr>
          </a:p>
          <a:p>
            <a:pPr algn="ctr"/>
            <a:endParaRPr lang="it-IT" sz="3600" b="1" dirty="0">
              <a:latin typeface="Cavolini" panose="03000502040302020204" pitchFamily="66" charset="0"/>
              <a:cs typeface="Cavolini" panose="03000502040302020204" pitchFamily="66" charset="0"/>
            </a:endParaRPr>
          </a:p>
          <a:p>
            <a:pPr algn="ctr"/>
            <a:endParaRPr lang="it-IT" sz="3600" b="1" dirty="0">
              <a:latin typeface="Cavolini" panose="03000502040302020204" pitchFamily="66" charset="0"/>
              <a:cs typeface="Cavolini" panose="03000502040302020204" pitchFamily="66" charset="0"/>
            </a:endParaRPr>
          </a:p>
          <a:p>
            <a:pPr algn="ctr"/>
            <a:endParaRPr lang="it-IT" sz="3600" b="1" dirty="0">
              <a:latin typeface="Cavolini" panose="03000502040302020204" pitchFamily="66" charset="0"/>
              <a:cs typeface="Cavolini" panose="03000502040302020204" pitchFamily="66" charset="0"/>
            </a:endParaRPr>
          </a:p>
          <a:p>
            <a:pPr algn="ctr"/>
            <a:endParaRPr lang="it-IT" sz="3600" b="1" dirty="0">
              <a:latin typeface="Cavolini" panose="03000502040302020204" pitchFamily="66" charset="0"/>
              <a:cs typeface="Cavolini" panose="03000502040302020204" pitchFamily="66" charset="0"/>
            </a:endParaRPr>
          </a:p>
          <a:p>
            <a:pPr algn="ctr"/>
            <a:endParaRPr lang="it-IT" sz="3600" b="1" dirty="0">
              <a:latin typeface="Cavolini" panose="03000502040302020204" pitchFamily="66" charset="0"/>
              <a:cs typeface="Cavolini" panose="03000502040302020204" pitchFamily="66" charset="0"/>
            </a:endParaRPr>
          </a:p>
          <a:p>
            <a:pPr algn="ctr"/>
            <a:endParaRPr lang="it-IT" b="1" i="1" dirty="0">
              <a:latin typeface="Cavolini" panose="03000502040302020204" pitchFamily="66" charset="0"/>
              <a:cs typeface="Cavolini" panose="03000502040302020204" pitchFamily="66" charset="0"/>
            </a:endParaRPr>
          </a:p>
          <a:p>
            <a:pPr algn="ctr"/>
            <a:endParaRPr lang="it-IT" b="1" i="1" dirty="0">
              <a:latin typeface="Cavolini" panose="03000502040302020204" pitchFamily="66" charset="0"/>
              <a:cs typeface="Cavolini" panose="03000502040302020204" pitchFamily="66" charset="0"/>
            </a:endParaRPr>
          </a:p>
          <a:p>
            <a:pPr algn="ctr"/>
            <a:r>
              <a:rPr lang="it-IT" b="1" i="1" dirty="0">
                <a:latin typeface="Cavolini" panose="03000502040302020204" pitchFamily="66" charset="0"/>
                <a:cs typeface="Cavolini" panose="03000502040302020204" pitchFamily="66" charset="0"/>
              </a:rPr>
              <a:t>TOPIC: Definizione e presupposti teorici della </a:t>
            </a:r>
            <a:r>
              <a:rPr lang="it-IT" b="1" i="1" dirty="0" err="1">
                <a:latin typeface="Cavolini" panose="03000502040302020204" pitchFamily="66" charset="0"/>
                <a:cs typeface="Cavolini" panose="03000502040302020204" pitchFamily="66" charset="0"/>
              </a:rPr>
              <a:t>bibliometria</a:t>
            </a:r>
            <a:r>
              <a:rPr lang="it-IT" b="1" i="1" dirty="0">
                <a:latin typeface="Cavolini" panose="03000502040302020204" pitchFamily="66" charset="0"/>
                <a:cs typeface="Cavolini" panose="03000502040302020204" pitchFamily="66" charset="0"/>
              </a:rPr>
              <a:t> e </a:t>
            </a:r>
            <a:r>
              <a:rPr lang="it-IT" b="1" i="1" dirty="0" err="1">
                <a:latin typeface="Cavolini" panose="03000502040302020204" pitchFamily="66" charset="0"/>
                <a:cs typeface="Cavolini" panose="03000502040302020204" pitchFamily="66" charset="0"/>
              </a:rPr>
              <a:t>scientometria</a:t>
            </a:r>
            <a:endParaRPr lang="it-IT" b="1" i="1" dirty="0">
              <a:latin typeface="Cavolini" panose="03000502040302020204" pitchFamily="66" charset="0"/>
              <a:cs typeface="Cavolini" panose="03000502040302020204" pitchFamily="66" charset="0"/>
            </a:endParaRPr>
          </a:p>
          <a:p>
            <a:endParaRPr lang="it-IT" sz="3600" b="1" dirty="0">
              <a:latin typeface="Cavolini" panose="03000502040302020204" pitchFamily="66" charset="0"/>
              <a:cs typeface="Cavolini" panose="03000502040302020204" pitchFamily="66" charset="0"/>
            </a:endParaRPr>
          </a:p>
          <a:p>
            <a:r>
              <a:rPr lang="it-IT" b="1" dirty="0">
                <a:latin typeface="Cavolini" panose="03000502040302020204" pitchFamily="66" charset="0"/>
                <a:cs typeface="Cavolini" panose="03000502040302020204" pitchFamily="66" charset="0"/>
              </a:rPr>
              <a:t>		Prof. Angelo Canciello </a:t>
            </a:r>
            <a:br>
              <a:rPr lang="it-IT" b="1" dirty="0">
                <a:latin typeface="Cavolini" panose="03000502040302020204" pitchFamily="66" charset="0"/>
                <a:cs typeface="Cavolini" panose="03000502040302020204" pitchFamily="66" charset="0"/>
              </a:rPr>
            </a:br>
            <a:r>
              <a:rPr lang="it-IT" b="1" dirty="0">
                <a:latin typeface="Cavolini" panose="03000502040302020204" pitchFamily="66" charset="0"/>
                <a:cs typeface="Cavolini" panose="03000502040302020204" pitchFamily="66" charset="0"/>
              </a:rPr>
              <a:t>		Ricevimento: Previo appuntamento concordato via mail</a:t>
            </a:r>
          </a:p>
          <a:p>
            <a:r>
              <a:rPr lang="it-IT" b="1" dirty="0">
                <a:latin typeface="Cavolini" panose="03000502040302020204" pitchFamily="66" charset="0"/>
                <a:cs typeface="Cavolini" panose="03000502040302020204" pitchFamily="66" charset="0"/>
              </a:rPr>
              <a:t>		Email: </a:t>
            </a:r>
            <a:r>
              <a:rPr lang="it-IT" b="1" dirty="0" err="1">
                <a:latin typeface="Cavolini" panose="03000502040302020204" pitchFamily="66" charset="0"/>
                <a:cs typeface="Cavolini" panose="03000502040302020204" pitchFamily="66" charset="0"/>
              </a:rPr>
              <a:t>acanciello@unite.it</a:t>
            </a:r>
            <a:endParaRPr lang="it-IT" b="1" dirty="0">
              <a:latin typeface="Cavolini" panose="03000502040302020204" pitchFamily="66" charset="0"/>
              <a:cs typeface="Cavolini" panose="03000502040302020204" pitchFamily="66" charset="0"/>
            </a:endParaRPr>
          </a:p>
        </p:txBody>
      </p:sp>
      <p:pic>
        <p:nvPicPr>
          <p:cNvPr id="7" name="Immagine 6" descr="Immagine che contiene accessorio, testo, quotidiano, dispositivo&#10;&#10;Descrizione generata automaticamente">
            <a:extLst>
              <a:ext uri="{FF2B5EF4-FFF2-40B4-BE49-F238E27FC236}">
                <a16:creationId xmlns:a16="http://schemas.microsoft.com/office/drawing/2014/main" id="{086272BE-1D93-9D4E-9AE3-51AB1CF5F8BD}"/>
              </a:ext>
            </a:extLst>
          </p:cNvPr>
          <p:cNvPicPr>
            <a:picLocks noChangeAspect="1"/>
          </p:cNvPicPr>
          <p:nvPr/>
        </p:nvPicPr>
        <p:blipFill>
          <a:blip r:embed="rId3">
            <a:alphaModFix amt="41000"/>
          </a:blip>
          <a:stretch>
            <a:fillRect/>
          </a:stretch>
        </p:blipFill>
        <p:spPr>
          <a:xfrm>
            <a:off x="3052762" y="2117425"/>
            <a:ext cx="6086475" cy="2467490"/>
          </a:xfrm>
          <a:prstGeom prst="rect">
            <a:avLst/>
          </a:prstGeom>
        </p:spPr>
      </p:pic>
      <p:pic>
        <p:nvPicPr>
          <p:cNvPr id="8" name="Immagine 7">
            <a:extLst>
              <a:ext uri="{FF2B5EF4-FFF2-40B4-BE49-F238E27FC236}">
                <a16:creationId xmlns:a16="http://schemas.microsoft.com/office/drawing/2014/main" id="{585A993E-7BBE-FF4B-A155-46CB0ACE3B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15" y="6049452"/>
            <a:ext cx="1600200" cy="784860"/>
          </a:xfrm>
          <a:prstGeom prst="rect">
            <a:avLst/>
          </a:prstGeom>
          <a:noFill/>
          <a:ln>
            <a:noFill/>
          </a:ln>
        </p:spPr>
      </p:pic>
      <p:sp>
        <p:nvSpPr>
          <p:cNvPr id="2" name="Segnaposto numero diapositiva 1">
            <a:extLst>
              <a:ext uri="{FF2B5EF4-FFF2-40B4-BE49-F238E27FC236}">
                <a16:creationId xmlns:a16="http://schemas.microsoft.com/office/drawing/2014/main" id="{23CF1F08-4603-0B45-B907-5D1CB54C19A7}"/>
              </a:ext>
            </a:extLst>
          </p:cNvPr>
          <p:cNvSpPr>
            <a:spLocks noGrp="1"/>
          </p:cNvSpPr>
          <p:nvPr>
            <p:ph type="sldNum" sz="quarter" idx="12"/>
          </p:nvPr>
        </p:nvSpPr>
        <p:spPr/>
        <p:txBody>
          <a:bodyPr/>
          <a:lstStyle/>
          <a:p>
            <a:fld id="{B91D9A0B-DB15-0A46-893C-3EE83C865853}" type="slidenum">
              <a:rPr lang="it-IT" smtClean="0"/>
              <a:t>2</a:t>
            </a:fld>
            <a:endParaRPr lang="it-IT"/>
          </a:p>
        </p:txBody>
      </p:sp>
    </p:spTree>
    <p:extLst>
      <p:ext uri="{BB962C8B-B14F-4D97-AF65-F5344CB8AC3E}">
        <p14:creationId xmlns:p14="http://schemas.microsoft.com/office/powerpoint/2010/main" val="314396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5AAE99F-323A-FB4F-A419-8F8E496F9AF5}"/>
              </a:ext>
            </a:extLst>
          </p:cNvPr>
          <p:cNvSpPr/>
          <p:nvPr/>
        </p:nvSpPr>
        <p:spPr>
          <a:xfrm>
            <a:off x="371475" y="1685244"/>
            <a:ext cx="11172825" cy="905556"/>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086899B1-4A6A-A541-8204-AA2E52F044E9}"/>
              </a:ext>
            </a:extLst>
          </p:cNvPr>
          <p:cNvSpPr txBox="1"/>
          <p:nvPr/>
        </p:nvSpPr>
        <p:spPr>
          <a:xfrm>
            <a:off x="1908026" y="166568"/>
            <a:ext cx="8376011" cy="1200329"/>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Indicatori (indici) </a:t>
            </a:r>
            <a:r>
              <a:rPr lang="it-IT" sz="3600" b="1" dirty="0" err="1">
                <a:latin typeface="Cavolini" panose="03000502040302020204" pitchFamily="66" charset="0"/>
                <a:cs typeface="Cavolini" panose="03000502040302020204" pitchFamily="66" charset="0"/>
              </a:rPr>
              <a:t>Bibliometrici</a:t>
            </a:r>
            <a:r>
              <a:rPr lang="it-IT" sz="3600" b="1" dirty="0">
                <a:latin typeface="Cavolini" panose="03000502040302020204" pitchFamily="66" charset="0"/>
                <a:cs typeface="Cavolini" panose="03000502040302020204" pitchFamily="66" charset="0"/>
              </a:rPr>
              <a:t>: </a:t>
            </a:r>
          </a:p>
          <a:p>
            <a:pPr algn="ctr"/>
            <a:r>
              <a:rPr lang="it-IT" sz="3600" b="1" dirty="0">
                <a:latin typeface="Cavolini" panose="03000502040302020204" pitchFamily="66" charset="0"/>
                <a:cs typeface="Cavolini" panose="03000502040302020204" pitchFamily="66" charset="0"/>
              </a:rPr>
              <a:t>Strumenti dell’analisi citazionale</a:t>
            </a:r>
          </a:p>
        </p:txBody>
      </p:sp>
      <p:sp>
        <p:nvSpPr>
          <p:cNvPr id="4" name="Rettangolo 3">
            <a:extLst>
              <a:ext uri="{FF2B5EF4-FFF2-40B4-BE49-F238E27FC236}">
                <a16:creationId xmlns:a16="http://schemas.microsoft.com/office/drawing/2014/main" id="{10B8D23D-5C6F-F248-B321-499E491F93CE}"/>
              </a:ext>
            </a:extLst>
          </p:cNvPr>
          <p:cNvSpPr/>
          <p:nvPr/>
        </p:nvSpPr>
        <p:spPr>
          <a:xfrm>
            <a:off x="348304" y="1576524"/>
            <a:ext cx="11195996" cy="2746906"/>
          </a:xfrm>
          <a:prstGeom prst="rect">
            <a:avLst/>
          </a:prstGeom>
        </p:spPr>
        <p:txBody>
          <a:bodyPr wrap="square">
            <a:spAutoFit/>
          </a:bodyPr>
          <a:lstStyle/>
          <a:p>
            <a:pPr algn="ctr">
              <a:lnSpc>
                <a:spcPct val="150000"/>
              </a:lnSpc>
              <a:spcAft>
                <a:spcPts val="900"/>
              </a:spcAft>
            </a:pPr>
            <a:r>
              <a:rPr lang="it-IT" sz="20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Permettono di valutare quantitativamente l’impatto della ricerca all’interno della comunità disciplinare di appartenenza</a:t>
            </a:r>
          </a:p>
          <a:p>
            <a:pPr algn="ctr">
              <a:lnSpc>
                <a:spcPct val="150000"/>
              </a:lnSpc>
              <a:spcAft>
                <a:spcPts val="900"/>
              </a:spcAft>
            </a:pPr>
            <a:endPar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a:p>
            <a:pPr marL="342900" indent="-342900">
              <a:spcAft>
                <a:spcPts val="900"/>
              </a:spcAft>
              <a:buFont typeface="Arial" panose="020B0604020202020204" pitchFamily="34" charset="0"/>
              <a:buChar char="•"/>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Di norma sono basati sul peso delle citazioni, ma ne esistono anche di natura diversa che non si fondano su algoritmi citazionali. </a:t>
            </a:r>
          </a:p>
          <a:p>
            <a:pPr>
              <a:spcAft>
                <a:spcPts val="900"/>
              </a:spcAft>
            </a:pPr>
            <a:endPar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p:txBody>
      </p:sp>
      <p:pic>
        <p:nvPicPr>
          <p:cNvPr id="7" name="Immagine 6" descr="Immagine che contiene testo&#10;&#10;Descrizione generata automaticamente">
            <a:extLst>
              <a:ext uri="{FF2B5EF4-FFF2-40B4-BE49-F238E27FC236}">
                <a16:creationId xmlns:a16="http://schemas.microsoft.com/office/drawing/2014/main" id="{07EC4064-8911-DB4C-B0B3-A57EB8E20A0C}"/>
              </a:ext>
            </a:extLst>
          </p:cNvPr>
          <p:cNvPicPr>
            <a:picLocks noChangeAspect="1"/>
          </p:cNvPicPr>
          <p:nvPr/>
        </p:nvPicPr>
        <p:blipFill>
          <a:blip r:embed="rId3"/>
          <a:stretch>
            <a:fillRect/>
          </a:stretch>
        </p:blipFill>
        <p:spPr>
          <a:xfrm>
            <a:off x="1851233" y="5348176"/>
            <a:ext cx="878719" cy="1166994"/>
          </a:xfrm>
          <a:prstGeom prst="rect">
            <a:avLst/>
          </a:prstGeom>
        </p:spPr>
      </p:pic>
      <p:pic>
        <p:nvPicPr>
          <p:cNvPr id="9" name="Immagine 8" descr="Immagine che contiene mappa&#10;&#10;Descrizione generata automaticamente">
            <a:extLst>
              <a:ext uri="{FF2B5EF4-FFF2-40B4-BE49-F238E27FC236}">
                <a16:creationId xmlns:a16="http://schemas.microsoft.com/office/drawing/2014/main" id="{3CCA84B1-581E-FA42-ADA7-424FF7650214}"/>
              </a:ext>
            </a:extLst>
          </p:cNvPr>
          <p:cNvPicPr>
            <a:picLocks noChangeAspect="1"/>
          </p:cNvPicPr>
          <p:nvPr/>
        </p:nvPicPr>
        <p:blipFill>
          <a:blip r:embed="rId4"/>
          <a:stretch>
            <a:fillRect/>
          </a:stretch>
        </p:blipFill>
        <p:spPr>
          <a:xfrm>
            <a:off x="2754370" y="5192411"/>
            <a:ext cx="817777" cy="1105104"/>
          </a:xfrm>
          <a:prstGeom prst="rect">
            <a:avLst/>
          </a:prstGeom>
        </p:spPr>
      </p:pic>
      <p:pic>
        <p:nvPicPr>
          <p:cNvPr id="11" name="Immagine 10">
            <a:extLst>
              <a:ext uri="{FF2B5EF4-FFF2-40B4-BE49-F238E27FC236}">
                <a16:creationId xmlns:a16="http://schemas.microsoft.com/office/drawing/2014/main" id="{358B6044-4992-5846-9F7A-F8827FCF977E}"/>
              </a:ext>
            </a:extLst>
          </p:cNvPr>
          <p:cNvPicPr>
            <a:picLocks noChangeAspect="1"/>
          </p:cNvPicPr>
          <p:nvPr/>
        </p:nvPicPr>
        <p:blipFill>
          <a:blip r:embed="rId5"/>
          <a:stretch>
            <a:fillRect/>
          </a:stretch>
        </p:blipFill>
        <p:spPr>
          <a:xfrm>
            <a:off x="3596565" y="5573099"/>
            <a:ext cx="817776" cy="1095989"/>
          </a:xfrm>
          <a:prstGeom prst="rect">
            <a:avLst/>
          </a:prstGeom>
        </p:spPr>
      </p:pic>
      <p:pic>
        <p:nvPicPr>
          <p:cNvPr id="13" name="Immagine 12">
            <a:extLst>
              <a:ext uri="{FF2B5EF4-FFF2-40B4-BE49-F238E27FC236}">
                <a16:creationId xmlns:a16="http://schemas.microsoft.com/office/drawing/2014/main" id="{3193DCDC-C54B-974D-BA27-2F2558FD0393}"/>
              </a:ext>
            </a:extLst>
          </p:cNvPr>
          <p:cNvPicPr>
            <a:picLocks noChangeAspect="1"/>
          </p:cNvPicPr>
          <p:nvPr/>
        </p:nvPicPr>
        <p:blipFill rotWithShape="1">
          <a:blip r:embed="rId6"/>
          <a:srcRect l="23818" t="28089" r="24788"/>
          <a:stretch/>
        </p:blipFill>
        <p:spPr>
          <a:xfrm>
            <a:off x="8016547" y="5502162"/>
            <a:ext cx="1108364" cy="1209659"/>
          </a:xfrm>
          <a:prstGeom prst="rect">
            <a:avLst/>
          </a:prstGeom>
        </p:spPr>
      </p:pic>
      <p:sp>
        <p:nvSpPr>
          <p:cNvPr id="14" name="Rettangolo 13">
            <a:extLst>
              <a:ext uri="{FF2B5EF4-FFF2-40B4-BE49-F238E27FC236}">
                <a16:creationId xmlns:a16="http://schemas.microsoft.com/office/drawing/2014/main" id="{38B848D2-7C66-F448-A542-5477505DB625}"/>
              </a:ext>
            </a:extLst>
          </p:cNvPr>
          <p:cNvSpPr/>
          <p:nvPr/>
        </p:nvSpPr>
        <p:spPr>
          <a:xfrm>
            <a:off x="6096000" y="4307459"/>
            <a:ext cx="6096000" cy="1592744"/>
          </a:xfrm>
          <a:prstGeom prst="rect">
            <a:avLst/>
          </a:prstGeom>
        </p:spPr>
        <p:txBody>
          <a:bodyPr>
            <a:spAutoFit/>
          </a:bodyPr>
          <a:lstStyle/>
          <a:p>
            <a:pPr marL="342900" indent="-342900">
              <a:spcAft>
                <a:spcPts val="900"/>
              </a:spcAft>
              <a:buFont typeface="Arial" panose="020B0604020202020204" pitchFamily="34" charset="0"/>
              <a:buChar char="•"/>
            </a:pPr>
            <a:r>
              <a:rPr lang="it-IT"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Researcher</a:t>
            </a:r>
            <a:r>
              <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rPr>
              <a:t>-level </a:t>
            </a:r>
            <a:r>
              <a:rPr lang="it-IT"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metrics</a:t>
            </a:r>
            <a:endPar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a:p>
            <a:pPr>
              <a:spcAft>
                <a:spcPts val="900"/>
              </a:spcAft>
            </a:pPr>
            <a:r>
              <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Applicati alla produzione di un singolo ricercatore, di un gruppo di lavoro, di una comunità scientifica, di un ateneo, di un intero paese…</a:t>
            </a:r>
          </a:p>
        </p:txBody>
      </p:sp>
      <p:sp>
        <p:nvSpPr>
          <p:cNvPr id="15" name="Rettangolo 14">
            <a:extLst>
              <a:ext uri="{FF2B5EF4-FFF2-40B4-BE49-F238E27FC236}">
                <a16:creationId xmlns:a16="http://schemas.microsoft.com/office/drawing/2014/main" id="{05ADA4BC-44DF-AE45-B956-560B75144B09}"/>
              </a:ext>
            </a:extLst>
          </p:cNvPr>
          <p:cNvSpPr/>
          <p:nvPr/>
        </p:nvSpPr>
        <p:spPr>
          <a:xfrm>
            <a:off x="348304" y="4298913"/>
            <a:ext cx="6096000" cy="761747"/>
          </a:xfrm>
          <a:prstGeom prst="rect">
            <a:avLst/>
          </a:prstGeom>
        </p:spPr>
        <p:txBody>
          <a:bodyPr>
            <a:spAutoFit/>
          </a:bodyPr>
          <a:lstStyle/>
          <a:p>
            <a:pPr>
              <a:spcAft>
                <a:spcPts val="900"/>
              </a:spcAft>
            </a:pPr>
            <a:r>
              <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rPr>
              <a:t>Journal-level </a:t>
            </a:r>
            <a:r>
              <a:rPr lang="it-IT"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metrics</a:t>
            </a:r>
            <a:endPar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a:p>
            <a:pPr marL="342900" indent="-342900">
              <a:spcAft>
                <a:spcPts val="900"/>
              </a:spcAft>
              <a:buFont typeface="Arial" panose="020B0604020202020204" pitchFamily="34" charset="0"/>
              <a:buChar char="•"/>
            </a:pPr>
            <a:r>
              <a:rPr lang="it-IT"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Applicati alla produzione di un periodico</a:t>
            </a:r>
          </a:p>
        </p:txBody>
      </p:sp>
      <p:sp>
        <p:nvSpPr>
          <p:cNvPr id="3" name="Segnaposto numero diapositiva 2">
            <a:extLst>
              <a:ext uri="{FF2B5EF4-FFF2-40B4-BE49-F238E27FC236}">
                <a16:creationId xmlns:a16="http://schemas.microsoft.com/office/drawing/2014/main" id="{C8E9535C-1F6D-C844-8F19-BB08DA9C4AAF}"/>
              </a:ext>
            </a:extLst>
          </p:cNvPr>
          <p:cNvSpPr>
            <a:spLocks noGrp="1"/>
          </p:cNvSpPr>
          <p:nvPr>
            <p:ph type="sldNum" sz="quarter" idx="12"/>
          </p:nvPr>
        </p:nvSpPr>
        <p:spPr/>
        <p:txBody>
          <a:bodyPr/>
          <a:lstStyle/>
          <a:p>
            <a:fld id="{B91D9A0B-DB15-0A46-893C-3EE83C865853}" type="slidenum">
              <a:rPr lang="it-IT" smtClean="0"/>
              <a:t>20</a:t>
            </a:fld>
            <a:endParaRPr lang="it-IT" dirty="0"/>
          </a:p>
        </p:txBody>
      </p:sp>
    </p:spTree>
    <p:extLst>
      <p:ext uri="{BB962C8B-B14F-4D97-AF65-F5344CB8AC3E}">
        <p14:creationId xmlns:p14="http://schemas.microsoft.com/office/powerpoint/2010/main" val="102689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3BF75B9-EA9F-6A49-85EE-4997866D0FE3}"/>
              </a:ext>
            </a:extLst>
          </p:cNvPr>
          <p:cNvSpPr>
            <a:spLocks noGrp="1"/>
          </p:cNvSpPr>
          <p:nvPr>
            <p:ph type="sldNum" sz="quarter" idx="12"/>
          </p:nvPr>
        </p:nvSpPr>
        <p:spPr/>
        <p:txBody>
          <a:bodyPr/>
          <a:lstStyle/>
          <a:p>
            <a:fld id="{B91D9A0B-DB15-0A46-893C-3EE83C865853}" type="slidenum">
              <a:rPr lang="it-IT" smtClean="0"/>
              <a:t>21</a:t>
            </a:fld>
            <a:endParaRPr lang="it-IT"/>
          </a:p>
        </p:txBody>
      </p:sp>
      <p:sp>
        <p:nvSpPr>
          <p:cNvPr id="2" name="CasellaDiTesto 1">
            <a:extLst>
              <a:ext uri="{FF2B5EF4-FFF2-40B4-BE49-F238E27FC236}">
                <a16:creationId xmlns:a16="http://schemas.microsoft.com/office/drawing/2014/main" id="{04F11E62-532C-514F-8337-4E504DB117B3}"/>
              </a:ext>
            </a:extLst>
          </p:cNvPr>
          <p:cNvSpPr txBox="1"/>
          <p:nvPr/>
        </p:nvSpPr>
        <p:spPr>
          <a:xfrm>
            <a:off x="4422818" y="2590800"/>
            <a:ext cx="2864888" cy="923330"/>
          </a:xfrm>
          <a:prstGeom prst="rect">
            <a:avLst/>
          </a:prstGeom>
          <a:noFill/>
        </p:spPr>
        <p:txBody>
          <a:bodyPr wrap="none" rtlCol="0">
            <a:spAutoFit/>
          </a:bodyPr>
          <a:lstStyle/>
          <a:p>
            <a:pPr algn="ctr"/>
            <a:r>
              <a:rPr lang="en-US" sz="5400" b="1" dirty="0" err="1"/>
              <a:t>Lezione</a:t>
            </a:r>
            <a:r>
              <a:rPr lang="en-US" sz="5400" b="1" dirty="0"/>
              <a:t> 2</a:t>
            </a:r>
          </a:p>
        </p:txBody>
      </p:sp>
    </p:spTree>
    <p:extLst>
      <p:ext uri="{BB962C8B-B14F-4D97-AF65-F5344CB8AC3E}">
        <p14:creationId xmlns:p14="http://schemas.microsoft.com/office/powerpoint/2010/main" val="380458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FBD115A-E38F-BA4C-841B-7CC568CA1F61}"/>
              </a:ext>
            </a:extLst>
          </p:cNvPr>
          <p:cNvSpPr/>
          <p:nvPr/>
        </p:nvSpPr>
        <p:spPr>
          <a:xfrm>
            <a:off x="678873" y="1657843"/>
            <a:ext cx="10751127" cy="4247317"/>
          </a:xfrm>
          <a:prstGeom prst="rect">
            <a:avLst/>
          </a:prstGeom>
        </p:spPr>
        <p:txBody>
          <a:bodyPr wrap="square">
            <a:spAutoFit/>
          </a:bodyPr>
          <a:lstStyle/>
          <a:p>
            <a:pPr algn="just"/>
            <a:r>
              <a:rPr lang="it-IT" dirty="0">
                <a:solidFill>
                  <a:srgbClr val="000000"/>
                </a:solidFill>
                <a:latin typeface="Muli"/>
              </a:rPr>
              <a:t>Gli indicatori </a:t>
            </a:r>
            <a:r>
              <a:rPr lang="it-IT" dirty="0" err="1">
                <a:solidFill>
                  <a:srgbClr val="000000"/>
                </a:solidFill>
                <a:latin typeface="Muli"/>
              </a:rPr>
              <a:t>bibliometrici</a:t>
            </a:r>
            <a:r>
              <a:rPr lang="it-IT" dirty="0">
                <a:solidFill>
                  <a:srgbClr val="000000"/>
                </a:solidFill>
                <a:latin typeface="Muli"/>
              </a:rPr>
              <a:t> vengono utilizzati nell’ambito dell’analisi </a:t>
            </a:r>
            <a:r>
              <a:rPr lang="it-IT" dirty="0" err="1">
                <a:solidFill>
                  <a:srgbClr val="000000"/>
                </a:solidFill>
                <a:latin typeface="Muli"/>
              </a:rPr>
              <a:t>scientometrica</a:t>
            </a:r>
            <a:r>
              <a:rPr lang="it-IT" dirty="0">
                <a:solidFill>
                  <a:srgbClr val="000000"/>
                </a:solidFill>
                <a:latin typeface="Muli"/>
              </a:rPr>
              <a:t> per analizzare i modelli di diffusione delle pubblicazioni scientifiche e per valutare il loro impatto sulle comunità scientifiche. </a:t>
            </a:r>
          </a:p>
          <a:p>
            <a:pPr algn="just"/>
            <a:endParaRPr lang="it-IT" u="sng" dirty="0">
              <a:solidFill>
                <a:srgbClr val="000000"/>
              </a:solidFill>
              <a:latin typeface="Muli"/>
            </a:endParaRPr>
          </a:p>
          <a:p>
            <a:pPr algn="just"/>
            <a:r>
              <a:rPr lang="it-IT" u="sng" dirty="0">
                <a:solidFill>
                  <a:srgbClr val="000000"/>
                </a:solidFill>
                <a:latin typeface="Muli"/>
              </a:rPr>
              <a:t>Indicano quanto un ricercatore è prolifico (</a:t>
            </a:r>
            <a:r>
              <a:rPr lang="it-IT" b="1" u="sng" dirty="0">
                <a:solidFill>
                  <a:schemeClr val="accent1"/>
                </a:solidFill>
                <a:latin typeface="Muli"/>
              </a:rPr>
              <a:t>analisi </a:t>
            </a:r>
            <a:r>
              <a:rPr lang="it-IT" b="1" u="sng" dirty="0" err="1">
                <a:solidFill>
                  <a:schemeClr val="accent1"/>
                </a:solidFill>
                <a:latin typeface="Muli"/>
              </a:rPr>
              <a:t>bibliometrica</a:t>
            </a:r>
            <a:r>
              <a:rPr lang="it-IT" b="1" u="sng" dirty="0">
                <a:solidFill>
                  <a:schemeClr val="accent1"/>
                </a:solidFill>
                <a:latin typeface="Muli"/>
              </a:rPr>
              <a:t> quantitativa</a:t>
            </a:r>
            <a:r>
              <a:rPr lang="it-IT" u="sng" dirty="0">
                <a:solidFill>
                  <a:srgbClr val="000000"/>
                </a:solidFill>
                <a:latin typeface="Muli"/>
              </a:rPr>
              <a:t>) e che impatto ha la sua ricerca (</a:t>
            </a:r>
            <a:r>
              <a:rPr lang="it-IT" b="1" u="sng" dirty="0">
                <a:solidFill>
                  <a:srgbClr val="C00000"/>
                </a:solidFill>
                <a:latin typeface="Muli"/>
              </a:rPr>
              <a:t>analisi </a:t>
            </a:r>
            <a:r>
              <a:rPr lang="it-IT" b="1" u="sng" dirty="0" err="1">
                <a:solidFill>
                  <a:srgbClr val="C00000"/>
                </a:solidFill>
                <a:latin typeface="Muli"/>
              </a:rPr>
              <a:t>bibliometrica</a:t>
            </a:r>
            <a:r>
              <a:rPr lang="it-IT" b="1" u="sng" dirty="0">
                <a:solidFill>
                  <a:srgbClr val="C00000"/>
                </a:solidFill>
                <a:latin typeface="Muli"/>
              </a:rPr>
              <a:t> qualitativa</a:t>
            </a:r>
            <a:r>
              <a:rPr lang="it-IT" u="sng" dirty="0">
                <a:solidFill>
                  <a:srgbClr val="000000"/>
                </a:solidFill>
                <a:latin typeface="Muli"/>
              </a:rPr>
              <a:t>)</a:t>
            </a:r>
            <a:r>
              <a:rPr lang="it-IT" dirty="0">
                <a:solidFill>
                  <a:srgbClr val="000000"/>
                </a:solidFill>
                <a:latin typeface="Muli"/>
              </a:rPr>
              <a:t>.</a:t>
            </a:r>
          </a:p>
          <a:p>
            <a:pPr algn="just"/>
            <a:endParaRPr lang="it-IT" dirty="0">
              <a:solidFill>
                <a:srgbClr val="000000"/>
              </a:solidFill>
              <a:latin typeface="Muli"/>
            </a:endParaRPr>
          </a:p>
          <a:p>
            <a:pPr algn="just"/>
            <a:br>
              <a:rPr lang="it-IT" dirty="0">
                <a:solidFill>
                  <a:srgbClr val="000000"/>
                </a:solidFill>
                <a:latin typeface="Muli"/>
              </a:rPr>
            </a:br>
            <a:r>
              <a:rPr lang="it-IT" b="1" dirty="0">
                <a:solidFill>
                  <a:schemeClr val="accent1"/>
                </a:solidFill>
                <a:latin typeface="Muli"/>
              </a:rPr>
              <a:t>L’analisi </a:t>
            </a:r>
            <a:r>
              <a:rPr lang="it-IT" b="1" dirty="0" err="1">
                <a:solidFill>
                  <a:schemeClr val="accent1"/>
                </a:solidFill>
                <a:latin typeface="Muli"/>
              </a:rPr>
              <a:t>bibliometrica</a:t>
            </a:r>
            <a:r>
              <a:rPr lang="it-IT" b="1" dirty="0">
                <a:solidFill>
                  <a:schemeClr val="accent1"/>
                </a:solidFill>
                <a:latin typeface="Muli"/>
              </a:rPr>
              <a:t> quantitativa</a:t>
            </a:r>
            <a:r>
              <a:rPr lang="it-IT" dirty="0">
                <a:solidFill>
                  <a:schemeClr val="accent1"/>
                </a:solidFill>
                <a:latin typeface="Muli"/>
              </a:rPr>
              <a:t> </a:t>
            </a:r>
            <a:r>
              <a:rPr lang="it-IT" dirty="0">
                <a:solidFill>
                  <a:srgbClr val="000000"/>
                </a:solidFill>
                <a:latin typeface="Muli"/>
              </a:rPr>
              <a:t>consente di misurare in termini numerici i prodotti dell’attività di ricerca, prendendo in considerazione uno o più elementi, tra i quali:</a:t>
            </a:r>
          </a:p>
          <a:p>
            <a:pPr algn="just"/>
            <a:endParaRPr lang="it-IT" dirty="0">
              <a:solidFill>
                <a:srgbClr val="000000"/>
              </a:solidFill>
              <a:latin typeface="Muli"/>
            </a:endParaRPr>
          </a:p>
          <a:p>
            <a:pPr marL="804863" indent="-273050">
              <a:buFont typeface="Arial" panose="020B0604020202020204" pitchFamily="34" charset="0"/>
              <a:buChar char="•"/>
            </a:pPr>
            <a:r>
              <a:rPr lang="it-IT" dirty="0">
                <a:solidFill>
                  <a:srgbClr val="000000"/>
                </a:solidFill>
                <a:latin typeface="Muli"/>
              </a:rPr>
              <a:t>il numero delle pubblicazioni di un autore,</a:t>
            </a:r>
          </a:p>
          <a:p>
            <a:pPr marL="804863" indent="-273050">
              <a:buFont typeface="Arial" panose="020B0604020202020204" pitchFamily="34" charset="0"/>
              <a:buChar char="•"/>
            </a:pPr>
            <a:r>
              <a:rPr lang="it-IT" dirty="0">
                <a:solidFill>
                  <a:srgbClr val="000000"/>
                </a:solidFill>
                <a:latin typeface="Muli"/>
              </a:rPr>
              <a:t>il numero di citazioni ricevute da ciascuna pubblicazione, ovvero il </a:t>
            </a:r>
            <a:r>
              <a:rPr lang="it-IT" i="1" dirty="0" err="1">
                <a:solidFill>
                  <a:srgbClr val="000000"/>
                </a:solidFill>
                <a:latin typeface="Muli"/>
              </a:rPr>
              <a:t>Citation</a:t>
            </a:r>
            <a:r>
              <a:rPr lang="it-IT" i="1" dirty="0">
                <a:solidFill>
                  <a:srgbClr val="000000"/>
                </a:solidFill>
                <a:latin typeface="Muli"/>
              </a:rPr>
              <a:t> </a:t>
            </a:r>
            <a:r>
              <a:rPr lang="it-IT" i="1" dirty="0" err="1">
                <a:solidFill>
                  <a:srgbClr val="000000"/>
                </a:solidFill>
                <a:latin typeface="Muli"/>
              </a:rPr>
              <a:t>index</a:t>
            </a:r>
            <a:r>
              <a:rPr lang="it-IT" dirty="0">
                <a:solidFill>
                  <a:srgbClr val="000000"/>
                </a:solidFill>
                <a:latin typeface="Muli"/>
              </a:rPr>
              <a:t>,</a:t>
            </a:r>
          </a:p>
          <a:p>
            <a:pPr marL="804863" indent="-273050">
              <a:buFont typeface="Arial" panose="020B0604020202020204" pitchFamily="34" charset="0"/>
              <a:buChar char="•"/>
            </a:pPr>
            <a:r>
              <a:rPr lang="it-IT" dirty="0">
                <a:solidFill>
                  <a:srgbClr val="000000"/>
                </a:solidFill>
                <a:latin typeface="Muli"/>
              </a:rPr>
              <a:t>il numero di citazioni ricevute dalle riviste (</a:t>
            </a:r>
            <a:r>
              <a:rPr lang="it-IT" dirty="0">
                <a:latin typeface="Muli"/>
              </a:rPr>
              <a:t>Impact Factor</a:t>
            </a:r>
            <a:r>
              <a:rPr lang="it-IT" dirty="0">
                <a:solidFill>
                  <a:srgbClr val="000000"/>
                </a:solidFill>
                <a:latin typeface="Muli"/>
              </a:rPr>
              <a:t>; Journal </a:t>
            </a:r>
            <a:r>
              <a:rPr lang="it-IT" dirty="0" err="1">
                <a:solidFill>
                  <a:srgbClr val="000000"/>
                </a:solidFill>
                <a:latin typeface="Muli"/>
              </a:rPr>
              <a:t>Citation</a:t>
            </a:r>
            <a:r>
              <a:rPr lang="it-IT" dirty="0">
                <a:solidFill>
                  <a:srgbClr val="000000"/>
                </a:solidFill>
                <a:latin typeface="Muli"/>
              </a:rPr>
              <a:t> Report; </a:t>
            </a:r>
            <a:r>
              <a:rPr lang="it-IT" dirty="0" err="1">
                <a:solidFill>
                  <a:srgbClr val="000000"/>
                </a:solidFill>
                <a:latin typeface="Muli"/>
              </a:rPr>
              <a:t>SCImago</a:t>
            </a:r>
            <a:r>
              <a:rPr lang="it-IT" dirty="0">
                <a:solidFill>
                  <a:srgbClr val="000000"/>
                </a:solidFill>
                <a:latin typeface="Muli"/>
              </a:rPr>
              <a:t> Journal </a:t>
            </a:r>
            <a:r>
              <a:rPr lang="it-IT" dirty="0" err="1">
                <a:solidFill>
                  <a:srgbClr val="000000"/>
                </a:solidFill>
                <a:latin typeface="Muli"/>
              </a:rPr>
              <a:t>Rank</a:t>
            </a:r>
            <a:r>
              <a:rPr lang="it-IT" dirty="0">
                <a:solidFill>
                  <a:srgbClr val="000000"/>
                </a:solidFill>
                <a:latin typeface="Muli"/>
              </a:rPr>
              <a:t>),</a:t>
            </a:r>
          </a:p>
          <a:p>
            <a:pPr marL="804863" indent="-273050">
              <a:buFont typeface="Arial" panose="020B0604020202020204" pitchFamily="34" charset="0"/>
              <a:buChar char="•"/>
            </a:pPr>
            <a:r>
              <a:rPr lang="it-IT" dirty="0">
                <a:solidFill>
                  <a:srgbClr val="000000"/>
                </a:solidFill>
                <a:latin typeface="Muli"/>
              </a:rPr>
              <a:t>la produttività e l’impatto delle pubblicazioni di un singolo autore (H-Index).</a:t>
            </a:r>
            <a:endParaRPr lang="it-IT" b="0" i="0" dirty="0">
              <a:solidFill>
                <a:srgbClr val="000000"/>
              </a:solidFill>
              <a:effectLst/>
              <a:latin typeface="Muli"/>
            </a:endParaRPr>
          </a:p>
        </p:txBody>
      </p:sp>
      <p:sp>
        <p:nvSpPr>
          <p:cNvPr id="6" name="CasellaDiTesto 5">
            <a:extLst>
              <a:ext uri="{FF2B5EF4-FFF2-40B4-BE49-F238E27FC236}">
                <a16:creationId xmlns:a16="http://schemas.microsoft.com/office/drawing/2014/main" id="{FF1DC37B-7EAC-6A47-8AF5-48E738D18A14}"/>
              </a:ext>
            </a:extLst>
          </p:cNvPr>
          <p:cNvSpPr txBox="1"/>
          <p:nvPr/>
        </p:nvSpPr>
        <p:spPr>
          <a:xfrm>
            <a:off x="1908026" y="166568"/>
            <a:ext cx="8376011" cy="1200329"/>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Indicatori (indici) </a:t>
            </a:r>
            <a:r>
              <a:rPr lang="it-IT" sz="3600" b="1" dirty="0" err="1">
                <a:latin typeface="Cavolini" panose="03000502040302020204" pitchFamily="66" charset="0"/>
                <a:cs typeface="Cavolini" panose="03000502040302020204" pitchFamily="66" charset="0"/>
              </a:rPr>
              <a:t>Bibliometrici</a:t>
            </a:r>
            <a:r>
              <a:rPr lang="it-IT" sz="3600" b="1" dirty="0">
                <a:latin typeface="Cavolini" panose="03000502040302020204" pitchFamily="66" charset="0"/>
                <a:cs typeface="Cavolini" panose="03000502040302020204" pitchFamily="66" charset="0"/>
              </a:rPr>
              <a:t>: </a:t>
            </a:r>
          </a:p>
          <a:p>
            <a:pPr algn="ctr"/>
            <a:r>
              <a:rPr lang="it-IT" sz="3600" b="1" dirty="0">
                <a:latin typeface="Cavolini" panose="03000502040302020204" pitchFamily="66" charset="0"/>
                <a:cs typeface="Cavolini" panose="03000502040302020204" pitchFamily="66" charset="0"/>
              </a:rPr>
              <a:t>Strumenti dell’analisi citazionale</a:t>
            </a:r>
          </a:p>
        </p:txBody>
      </p:sp>
      <p:sp>
        <p:nvSpPr>
          <p:cNvPr id="7" name="Segnaposto numero diapositiva 2">
            <a:extLst>
              <a:ext uri="{FF2B5EF4-FFF2-40B4-BE49-F238E27FC236}">
                <a16:creationId xmlns:a16="http://schemas.microsoft.com/office/drawing/2014/main" id="{2FA48DB7-EAFA-494F-87C9-492B87715EF9}"/>
              </a:ext>
            </a:extLst>
          </p:cNvPr>
          <p:cNvSpPr>
            <a:spLocks noGrp="1"/>
          </p:cNvSpPr>
          <p:nvPr>
            <p:ph type="sldNum" sz="quarter" idx="12"/>
          </p:nvPr>
        </p:nvSpPr>
        <p:spPr>
          <a:xfrm>
            <a:off x="8610600" y="6356350"/>
            <a:ext cx="2743200" cy="365125"/>
          </a:xfrm>
        </p:spPr>
        <p:txBody>
          <a:bodyPr/>
          <a:lstStyle/>
          <a:p>
            <a:fld id="{B91D9A0B-DB15-0A46-893C-3EE83C865853}" type="slidenum">
              <a:rPr lang="it-IT" smtClean="0"/>
              <a:t>22</a:t>
            </a:fld>
            <a:endParaRPr lang="it-IT" dirty="0"/>
          </a:p>
        </p:txBody>
      </p:sp>
    </p:spTree>
    <p:extLst>
      <p:ext uri="{BB962C8B-B14F-4D97-AF65-F5344CB8AC3E}">
        <p14:creationId xmlns:p14="http://schemas.microsoft.com/office/powerpoint/2010/main" val="109250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0624825-18C7-6847-B38E-33CCB3D6E12D}"/>
              </a:ext>
            </a:extLst>
          </p:cNvPr>
          <p:cNvSpPr>
            <a:spLocks noGrp="1"/>
          </p:cNvSpPr>
          <p:nvPr>
            <p:ph type="sldNum" sz="quarter" idx="12"/>
          </p:nvPr>
        </p:nvSpPr>
        <p:spPr/>
        <p:txBody>
          <a:bodyPr/>
          <a:lstStyle/>
          <a:p>
            <a:fld id="{B91D9A0B-DB15-0A46-893C-3EE83C865853}" type="slidenum">
              <a:rPr lang="it-IT" smtClean="0"/>
              <a:t>23</a:t>
            </a:fld>
            <a:endParaRPr lang="it-IT"/>
          </a:p>
        </p:txBody>
      </p:sp>
      <p:sp>
        <p:nvSpPr>
          <p:cNvPr id="5" name="Rettangolo 4">
            <a:extLst>
              <a:ext uri="{FF2B5EF4-FFF2-40B4-BE49-F238E27FC236}">
                <a16:creationId xmlns:a16="http://schemas.microsoft.com/office/drawing/2014/main" id="{2E03379F-7831-4E4E-90DB-15867E4EF213}"/>
              </a:ext>
            </a:extLst>
          </p:cNvPr>
          <p:cNvSpPr/>
          <p:nvPr/>
        </p:nvSpPr>
        <p:spPr>
          <a:xfrm>
            <a:off x="224308" y="1494503"/>
            <a:ext cx="3699319" cy="3416320"/>
          </a:xfrm>
          <a:prstGeom prst="rect">
            <a:avLst/>
          </a:prstGeom>
        </p:spPr>
        <p:txBody>
          <a:bodyPr wrap="square">
            <a:spAutoFit/>
          </a:bodyPr>
          <a:lstStyle/>
          <a:p>
            <a:r>
              <a:rPr lang="it-IT" dirty="0">
                <a:solidFill>
                  <a:srgbClr val="333333"/>
                </a:solidFill>
                <a:latin typeface="Montserrat"/>
              </a:rPr>
              <a:t>La tabella seguente riporta un prospetto sintetico dei principali indicatori </a:t>
            </a:r>
            <a:r>
              <a:rPr lang="it-IT" dirty="0" err="1">
                <a:solidFill>
                  <a:srgbClr val="333333"/>
                </a:solidFill>
                <a:latin typeface="Montserrat"/>
              </a:rPr>
              <a:t>bibliometrici</a:t>
            </a:r>
            <a:r>
              <a:rPr lang="it-IT" dirty="0">
                <a:solidFill>
                  <a:srgbClr val="333333"/>
                </a:solidFill>
                <a:latin typeface="Montserrat"/>
              </a:rPr>
              <a:t> in uso.</a:t>
            </a:r>
          </a:p>
          <a:p>
            <a:endParaRPr lang="it-IT" dirty="0">
              <a:solidFill>
                <a:srgbClr val="333333"/>
              </a:solidFill>
              <a:latin typeface="Montserrat"/>
            </a:endParaRPr>
          </a:p>
          <a:p>
            <a:r>
              <a:rPr lang="it-IT" dirty="0">
                <a:solidFill>
                  <a:srgbClr val="333333"/>
                </a:solidFill>
                <a:latin typeface="Montserrat"/>
              </a:rPr>
              <a:t>Possono essere raggruppati:</a:t>
            </a:r>
          </a:p>
          <a:p>
            <a:endParaRPr lang="it-IT" dirty="0">
              <a:solidFill>
                <a:srgbClr val="333333"/>
              </a:solidFill>
              <a:latin typeface="Montserrat"/>
            </a:endParaRPr>
          </a:p>
          <a:p>
            <a:pPr marL="285750" indent="-285750">
              <a:buFont typeface="Arial" panose="020B0604020202020204" pitchFamily="34" charset="0"/>
              <a:buChar char="•"/>
            </a:pPr>
            <a:r>
              <a:rPr lang="it-IT" dirty="0">
                <a:solidFill>
                  <a:srgbClr val="333333"/>
                </a:solidFill>
                <a:latin typeface="Montserrat"/>
              </a:rPr>
              <a:t>Secondo il produttore/banca dati di riferimento (</a:t>
            </a:r>
            <a:r>
              <a:rPr lang="it-IT" dirty="0" err="1">
                <a:solidFill>
                  <a:srgbClr val="333333"/>
                </a:solidFill>
                <a:latin typeface="Montserrat"/>
              </a:rPr>
              <a:t>WoS</a:t>
            </a:r>
            <a:r>
              <a:rPr lang="it-IT" dirty="0">
                <a:solidFill>
                  <a:srgbClr val="333333"/>
                </a:solidFill>
                <a:latin typeface="Montserrat"/>
              </a:rPr>
              <a:t>, </a:t>
            </a:r>
            <a:r>
              <a:rPr lang="it-IT" dirty="0" err="1">
                <a:solidFill>
                  <a:srgbClr val="333333"/>
                </a:solidFill>
                <a:latin typeface="Montserrat"/>
              </a:rPr>
              <a:t>Scopus</a:t>
            </a:r>
            <a:r>
              <a:rPr lang="it-IT" dirty="0">
                <a:solidFill>
                  <a:srgbClr val="333333"/>
                </a:solidFill>
                <a:latin typeface="Montserrat"/>
              </a:rPr>
              <a:t>, </a:t>
            </a:r>
            <a:r>
              <a:rPr lang="it-IT" dirty="0" err="1">
                <a:solidFill>
                  <a:srgbClr val="333333"/>
                </a:solidFill>
                <a:latin typeface="Montserrat"/>
              </a:rPr>
              <a:t>Scholar</a:t>
            </a:r>
            <a:r>
              <a:rPr lang="it-IT" dirty="0">
                <a:solidFill>
                  <a:srgbClr val="333333"/>
                </a:solidFill>
                <a:latin typeface="Montserrat"/>
              </a:rPr>
              <a:t>);</a:t>
            </a:r>
          </a:p>
          <a:p>
            <a:pPr marL="285750" indent="-285750">
              <a:buFont typeface="Arial" panose="020B0604020202020204" pitchFamily="34" charset="0"/>
              <a:buChar char="•"/>
            </a:pPr>
            <a:r>
              <a:rPr lang="it-IT" dirty="0">
                <a:solidFill>
                  <a:srgbClr val="333333"/>
                </a:solidFill>
                <a:latin typeface="Montserrat"/>
              </a:rPr>
              <a:t>Secondo l'oggetto/livello della valutazione (citazioni, </a:t>
            </a:r>
            <a:r>
              <a:rPr lang="it-IT" dirty="0" err="1">
                <a:solidFill>
                  <a:srgbClr val="333333"/>
                </a:solidFill>
                <a:latin typeface="Montserrat"/>
              </a:rPr>
              <a:t>num</a:t>
            </a:r>
            <a:r>
              <a:rPr lang="it-IT" dirty="0">
                <a:solidFill>
                  <a:srgbClr val="333333"/>
                </a:solidFill>
                <a:latin typeface="Montserrat"/>
              </a:rPr>
              <a:t> di pubblicazioni)  </a:t>
            </a:r>
            <a:endParaRPr lang="en-US" dirty="0">
              <a:solidFill>
                <a:srgbClr val="333333"/>
              </a:solidFill>
              <a:latin typeface="Montserrat"/>
            </a:endParaRPr>
          </a:p>
        </p:txBody>
      </p:sp>
      <p:sp>
        <p:nvSpPr>
          <p:cNvPr id="6" name="CasellaDiTesto 5">
            <a:extLst>
              <a:ext uri="{FF2B5EF4-FFF2-40B4-BE49-F238E27FC236}">
                <a16:creationId xmlns:a16="http://schemas.microsoft.com/office/drawing/2014/main" id="{66967BFA-3A00-644C-80CA-189EF7A1948E}"/>
              </a:ext>
            </a:extLst>
          </p:cNvPr>
          <p:cNvSpPr txBox="1"/>
          <p:nvPr/>
        </p:nvSpPr>
        <p:spPr>
          <a:xfrm>
            <a:off x="224308" y="147086"/>
            <a:ext cx="3455327"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Bibliometrici</a:t>
            </a:r>
            <a:r>
              <a:rPr lang="it-IT" sz="3600" b="1" dirty="0">
                <a:latin typeface="Cavolini" panose="03000502040302020204" pitchFamily="66" charset="0"/>
                <a:cs typeface="Cavolini" panose="03000502040302020204" pitchFamily="66" charset="0"/>
              </a:rPr>
              <a:t>: </a:t>
            </a:r>
          </a:p>
        </p:txBody>
      </p:sp>
      <p:pic>
        <p:nvPicPr>
          <p:cNvPr id="8" name="Immagine 7">
            <a:extLst>
              <a:ext uri="{FF2B5EF4-FFF2-40B4-BE49-F238E27FC236}">
                <a16:creationId xmlns:a16="http://schemas.microsoft.com/office/drawing/2014/main" id="{3AF87E93-0CE8-2343-8F0C-9369E5403A4C}"/>
              </a:ext>
            </a:extLst>
          </p:cNvPr>
          <p:cNvPicPr>
            <a:picLocks noChangeAspect="1"/>
          </p:cNvPicPr>
          <p:nvPr/>
        </p:nvPicPr>
        <p:blipFill>
          <a:blip r:embed="rId3"/>
          <a:stretch>
            <a:fillRect/>
          </a:stretch>
        </p:blipFill>
        <p:spPr>
          <a:xfrm>
            <a:off x="3923627" y="835996"/>
            <a:ext cx="7700337" cy="4297385"/>
          </a:xfrm>
          <a:prstGeom prst="rect">
            <a:avLst/>
          </a:prstGeom>
        </p:spPr>
      </p:pic>
      <p:sp>
        <p:nvSpPr>
          <p:cNvPr id="9" name="CasellaDiTesto 8">
            <a:extLst>
              <a:ext uri="{FF2B5EF4-FFF2-40B4-BE49-F238E27FC236}">
                <a16:creationId xmlns:a16="http://schemas.microsoft.com/office/drawing/2014/main" id="{D4D4BF77-2594-7D43-9D80-85E1DB47BAF2}"/>
              </a:ext>
            </a:extLst>
          </p:cNvPr>
          <p:cNvSpPr txBox="1"/>
          <p:nvPr/>
        </p:nvSpPr>
        <p:spPr>
          <a:xfrm>
            <a:off x="224308" y="5204998"/>
            <a:ext cx="11399656" cy="1754326"/>
          </a:xfrm>
          <a:prstGeom prst="rect">
            <a:avLst/>
          </a:prstGeom>
          <a:noFill/>
        </p:spPr>
        <p:txBody>
          <a:bodyPr wrap="square" rtlCol="0">
            <a:spAutoFit/>
          </a:bodyPr>
          <a:lstStyle/>
          <a:p>
            <a:r>
              <a:rPr lang="en-US" dirty="0" err="1">
                <a:solidFill>
                  <a:srgbClr val="333333"/>
                </a:solidFill>
                <a:latin typeface="Montserrat"/>
              </a:rPr>
              <a:t>Più</a:t>
            </a:r>
            <a:r>
              <a:rPr lang="en-US" dirty="0">
                <a:solidFill>
                  <a:srgbClr val="333333"/>
                </a:solidFill>
                <a:latin typeface="Montserrat"/>
              </a:rPr>
              <a:t> </a:t>
            </a:r>
            <a:r>
              <a:rPr lang="en-US" dirty="0" err="1">
                <a:solidFill>
                  <a:srgbClr val="333333"/>
                </a:solidFill>
                <a:latin typeface="Montserrat"/>
              </a:rPr>
              <a:t>usati</a:t>
            </a:r>
            <a:r>
              <a:rPr lang="en-US" dirty="0">
                <a:solidFill>
                  <a:srgbClr val="333333"/>
                </a:solidFill>
                <a:latin typeface="Montserrat"/>
              </a:rPr>
              <a:t>: </a:t>
            </a:r>
            <a:r>
              <a:rPr lang="en-US" b="1" dirty="0">
                <a:solidFill>
                  <a:srgbClr val="333333"/>
                </a:solidFill>
                <a:latin typeface="Montserrat"/>
              </a:rPr>
              <a:t>Clarivate</a:t>
            </a:r>
            <a:r>
              <a:rPr lang="en-US" dirty="0">
                <a:solidFill>
                  <a:srgbClr val="333333"/>
                </a:solidFill>
                <a:latin typeface="Montserrat"/>
              </a:rPr>
              <a:t> and </a:t>
            </a:r>
            <a:r>
              <a:rPr lang="en-US" b="1" dirty="0">
                <a:solidFill>
                  <a:srgbClr val="333333"/>
                </a:solidFill>
                <a:latin typeface="Montserrat"/>
              </a:rPr>
              <a:t>Elsevier</a:t>
            </a:r>
          </a:p>
          <a:p>
            <a:endParaRPr lang="en-US" dirty="0">
              <a:solidFill>
                <a:srgbClr val="333333"/>
              </a:solidFill>
              <a:latin typeface="Montserrat"/>
            </a:endParaRPr>
          </a:p>
          <a:p>
            <a:r>
              <a:rPr lang="en-US" dirty="0" err="1">
                <a:solidFill>
                  <a:srgbClr val="333333"/>
                </a:solidFill>
                <a:latin typeface="Montserrat"/>
              </a:rPr>
              <a:t>Più</a:t>
            </a:r>
            <a:r>
              <a:rPr lang="en-US" dirty="0">
                <a:solidFill>
                  <a:srgbClr val="333333"/>
                </a:solidFill>
                <a:latin typeface="Montserrat"/>
              </a:rPr>
              <a:t> </a:t>
            </a:r>
            <a:r>
              <a:rPr lang="en-US" dirty="0" err="1">
                <a:solidFill>
                  <a:srgbClr val="333333"/>
                </a:solidFill>
                <a:latin typeface="Montserrat"/>
              </a:rPr>
              <a:t>recenti</a:t>
            </a:r>
            <a:r>
              <a:rPr lang="en-US" dirty="0">
                <a:solidFill>
                  <a:srgbClr val="333333"/>
                </a:solidFill>
                <a:latin typeface="Montserrat"/>
              </a:rPr>
              <a:t>: </a:t>
            </a:r>
            <a:r>
              <a:rPr lang="it-IT" b="1" dirty="0"/>
              <a:t>Google</a:t>
            </a:r>
            <a:r>
              <a:rPr lang="it-IT" dirty="0"/>
              <a:t> (per le metriche legate al database Google </a:t>
            </a:r>
            <a:r>
              <a:rPr lang="it-IT" dirty="0" err="1"/>
              <a:t>Scholar</a:t>
            </a:r>
            <a:r>
              <a:rPr lang="it-IT" dirty="0"/>
              <a:t>), il </a:t>
            </a:r>
            <a:r>
              <a:rPr lang="it-IT" b="1" dirty="0"/>
              <a:t>National </a:t>
            </a:r>
            <a:r>
              <a:rPr lang="it-IT" b="1" dirty="0" err="1"/>
              <a:t>Institute</a:t>
            </a:r>
            <a:r>
              <a:rPr lang="it-IT" b="1" dirty="0"/>
              <a:t> of </a:t>
            </a:r>
            <a:r>
              <a:rPr lang="it-IT" b="1" dirty="0" err="1"/>
              <a:t>Health</a:t>
            </a:r>
            <a:r>
              <a:rPr lang="it-IT" dirty="0"/>
              <a:t> - NIH (per l'impiego di metriche basate sulla </a:t>
            </a:r>
            <a:r>
              <a:rPr lang="it-IT" dirty="0" err="1"/>
              <a:t>cocitazione</a:t>
            </a:r>
            <a:r>
              <a:rPr lang="it-IT" dirty="0"/>
              <a:t> nel campo biomedico) e la società londinese </a:t>
            </a:r>
            <a:r>
              <a:rPr lang="it-IT" b="1" dirty="0" err="1"/>
              <a:t>Altmetric</a:t>
            </a:r>
            <a:r>
              <a:rPr lang="it-IT" dirty="0"/>
              <a:t> (in riferimento a una pluralità di tipologie di dati e fonti che è possibile usare per le metriche alternative).</a:t>
            </a:r>
            <a:endParaRPr lang="it-IT" dirty="0">
              <a:solidFill>
                <a:srgbClr val="333333"/>
              </a:solidFill>
              <a:latin typeface="Montserrat"/>
            </a:endParaRPr>
          </a:p>
          <a:p>
            <a:endParaRPr lang="en-US" dirty="0"/>
          </a:p>
        </p:txBody>
      </p:sp>
    </p:spTree>
    <p:extLst>
      <p:ext uri="{BB962C8B-B14F-4D97-AF65-F5344CB8AC3E}">
        <p14:creationId xmlns:p14="http://schemas.microsoft.com/office/powerpoint/2010/main" val="239093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D609A54-5103-7548-A075-0C3A27A2286D}"/>
              </a:ext>
            </a:extLst>
          </p:cNvPr>
          <p:cNvSpPr>
            <a:spLocks noGrp="1"/>
          </p:cNvSpPr>
          <p:nvPr>
            <p:ph type="sldNum" sz="quarter" idx="12"/>
          </p:nvPr>
        </p:nvSpPr>
        <p:spPr/>
        <p:txBody>
          <a:bodyPr/>
          <a:lstStyle/>
          <a:p>
            <a:fld id="{B91D9A0B-DB15-0A46-893C-3EE83C865853}" type="slidenum">
              <a:rPr lang="it-IT" smtClean="0"/>
              <a:t>24</a:t>
            </a:fld>
            <a:endParaRPr lang="it-IT"/>
          </a:p>
        </p:txBody>
      </p:sp>
      <p:sp>
        <p:nvSpPr>
          <p:cNvPr id="5" name="CasellaDiTesto 4">
            <a:extLst>
              <a:ext uri="{FF2B5EF4-FFF2-40B4-BE49-F238E27FC236}">
                <a16:creationId xmlns:a16="http://schemas.microsoft.com/office/drawing/2014/main" id="{73964661-98D9-6847-8E1D-293F1E0E0E93}"/>
              </a:ext>
            </a:extLst>
          </p:cNvPr>
          <p:cNvSpPr txBox="1"/>
          <p:nvPr/>
        </p:nvSpPr>
        <p:spPr>
          <a:xfrm>
            <a:off x="-136478" y="130530"/>
            <a:ext cx="8574366"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WoS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Clarivate</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Index</a:t>
            </a:r>
          </a:p>
        </p:txBody>
      </p:sp>
      <p:sp>
        <p:nvSpPr>
          <p:cNvPr id="6" name="Rettangolo 5">
            <a:extLst>
              <a:ext uri="{FF2B5EF4-FFF2-40B4-BE49-F238E27FC236}">
                <a16:creationId xmlns:a16="http://schemas.microsoft.com/office/drawing/2014/main" id="{4663626B-0A5B-A94F-9B3B-40D6945FBFD6}"/>
              </a:ext>
            </a:extLst>
          </p:cNvPr>
          <p:cNvSpPr/>
          <p:nvPr/>
        </p:nvSpPr>
        <p:spPr>
          <a:xfrm>
            <a:off x="310326" y="1327975"/>
            <a:ext cx="11369407" cy="5355312"/>
          </a:xfrm>
          <a:prstGeom prst="rect">
            <a:avLst/>
          </a:prstGeom>
        </p:spPr>
        <p:txBody>
          <a:bodyPr wrap="square">
            <a:spAutoFit/>
          </a:bodyPr>
          <a:lstStyle/>
          <a:p>
            <a:r>
              <a:rPr lang="it-IT" b="1" i="1" dirty="0" err="1">
                <a:solidFill>
                  <a:srgbClr val="333333"/>
                </a:solidFill>
                <a:latin typeface="Montserrat"/>
              </a:rPr>
              <a:t>Citation</a:t>
            </a:r>
            <a:r>
              <a:rPr lang="it-IT" b="1" i="1" dirty="0">
                <a:solidFill>
                  <a:srgbClr val="333333"/>
                </a:solidFill>
                <a:latin typeface="Montserrat"/>
              </a:rPr>
              <a:t> </a:t>
            </a:r>
            <a:r>
              <a:rPr lang="it-IT" b="1" i="1" dirty="0" err="1">
                <a:solidFill>
                  <a:srgbClr val="333333"/>
                </a:solidFill>
                <a:latin typeface="Montserrat"/>
              </a:rPr>
              <a:t>index</a:t>
            </a:r>
            <a:r>
              <a:rPr lang="it-IT" b="1" i="1" dirty="0">
                <a:solidFill>
                  <a:srgbClr val="333333"/>
                </a:solidFill>
                <a:latin typeface="Montserrat"/>
              </a:rPr>
              <a:t> (“</a:t>
            </a:r>
            <a:r>
              <a:rPr lang="it-IT" b="1" i="1" dirty="0" err="1">
                <a:solidFill>
                  <a:srgbClr val="333333"/>
                </a:solidFill>
                <a:latin typeface="Montserrat"/>
              </a:rPr>
              <a:t>times</a:t>
            </a:r>
            <a:r>
              <a:rPr lang="it-IT" b="1" i="1" dirty="0">
                <a:solidFill>
                  <a:srgbClr val="333333"/>
                </a:solidFill>
                <a:latin typeface="Montserrat"/>
              </a:rPr>
              <a:t> </a:t>
            </a:r>
            <a:r>
              <a:rPr lang="it-IT" b="1" i="1" dirty="0" err="1">
                <a:solidFill>
                  <a:srgbClr val="333333"/>
                </a:solidFill>
                <a:latin typeface="Montserrat"/>
              </a:rPr>
              <a:t>cited</a:t>
            </a:r>
            <a:r>
              <a:rPr lang="it-IT" b="1" i="1" dirty="0">
                <a:solidFill>
                  <a:srgbClr val="333333"/>
                </a:solidFill>
                <a:latin typeface="Montserrat"/>
              </a:rPr>
              <a:t>”)</a:t>
            </a:r>
          </a:p>
          <a:p>
            <a:endParaRPr lang="it-IT" dirty="0">
              <a:solidFill>
                <a:srgbClr val="333333"/>
              </a:solidFill>
              <a:latin typeface="Montserrat"/>
            </a:endParaRPr>
          </a:p>
          <a:p>
            <a:r>
              <a:rPr lang="it-IT" dirty="0">
                <a:solidFill>
                  <a:srgbClr val="333333"/>
                </a:solidFill>
                <a:latin typeface="Montserrat"/>
              </a:rPr>
              <a:t>L'indice di citazione (</a:t>
            </a:r>
            <a:r>
              <a:rPr lang="it-IT" dirty="0" err="1">
                <a:solidFill>
                  <a:srgbClr val="333333"/>
                </a:solidFill>
                <a:latin typeface="Montserrat"/>
              </a:rPr>
              <a:t>citation</a:t>
            </a:r>
            <a:r>
              <a:rPr lang="it-IT" dirty="0">
                <a:solidFill>
                  <a:srgbClr val="333333"/>
                </a:solidFill>
                <a:latin typeface="Montserrat"/>
              </a:rPr>
              <a:t> </a:t>
            </a:r>
            <a:r>
              <a:rPr lang="it-IT" dirty="0" err="1">
                <a:solidFill>
                  <a:srgbClr val="333333"/>
                </a:solidFill>
                <a:latin typeface="Montserrat"/>
              </a:rPr>
              <a:t>index</a:t>
            </a:r>
            <a:r>
              <a:rPr lang="it-IT" dirty="0">
                <a:solidFill>
                  <a:srgbClr val="333333"/>
                </a:solidFill>
                <a:latin typeface="Montserrat"/>
              </a:rPr>
              <a:t>) è una metrica a livello di articolo basata sul </a:t>
            </a:r>
            <a:r>
              <a:rPr lang="it-IT" b="1" dirty="0">
                <a:solidFill>
                  <a:srgbClr val="FF0000"/>
                </a:solidFill>
                <a:latin typeface="Montserrat"/>
              </a:rPr>
              <a:t>conteggio delle citazioni ricevute da un articolo pubblicato in una rivista scientifica</a:t>
            </a:r>
            <a:r>
              <a:rPr lang="it-IT" dirty="0">
                <a:solidFill>
                  <a:srgbClr val="333333"/>
                </a:solidFill>
                <a:latin typeface="Montserrat"/>
              </a:rPr>
              <a:t>. Qualunque calcolo del </a:t>
            </a:r>
            <a:r>
              <a:rPr lang="it-IT" dirty="0" err="1">
                <a:solidFill>
                  <a:srgbClr val="333333"/>
                </a:solidFill>
                <a:latin typeface="Montserrat"/>
              </a:rPr>
              <a:t>citation</a:t>
            </a:r>
            <a:r>
              <a:rPr lang="it-IT" dirty="0">
                <a:solidFill>
                  <a:srgbClr val="333333"/>
                </a:solidFill>
                <a:latin typeface="Montserrat"/>
              </a:rPr>
              <a:t> </a:t>
            </a:r>
            <a:r>
              <a:rPr lang="it-IT" dirty="0" err="1">
                <a:solidFill>
                  <a:srgbClr val="333333"/>
                </a:solidFill>
                <a:latin typeface="Montserrat"/>
              </a:rPr>
              <a:t>index</a:t>
            </a:r>
            <a:r>
              <a:rPr lang="it-IT" dirty="0">
                <a:solidFill>
                  <a:srgbClr val="333333"/>
                </a:solidFill>
                <a:latin typeface="Montserrat"/>
              </a:rPr>
              <a:t> si fonda sulla copertura di contenuti scientifici garantita dalla banca dati bibliografica Web of Science (accesso a pagamento), la cui proprietà è recentemente passata da Thomson Reuters a </a:t>
            </a:r>
            <a:r>
              <a:rPr lang="it-IT" dirty="0" err="1">
                <a:solidFill>
                  <a:srgbClr val="333333"/>
                </a:solidFill>
                <a:latin typeface="Montserrat"/>
              </a:rPr>
              <a:t>Clarivate</a:t>
            </a:r>
            <a:r>
              <a:rPr lang="it-IT" dirty="0">
                <a:solidFill>
                  <a:srgbClr val="333333"/>
                </a:solidFill>
                <a:latin typeface="Montserrat"/>
              </a:rPr>
              <a:t> Analytics. </a:t>
            </a:r>
          </a:p>
          <a:p>
            <a:endParaRPr lang="it-IT" dirty="0">
              <a:solidFill>
                <a:srgbClr val="333333"/>
              </a:solidFill>
              <a:latin typeface="Montserrat"/>
            </a:endParaRPr>
          </a:p>
          <a:p>
            <a:r>
              <a:rPr lang="it-IT" dirty="0">
                <a:solidFill>
                  <a:srgbClr val="333333"/>
                </a:solidFill>
                <a:latin typeface="Montserrat"/>
              </a:rPr>
              <a:t>Per i periodici selezionati nella Web of Science Core Collection, ai fini delle citazioni il calcolo viene effettuato su un arco temporale molto ampio: dal 1900 in poi se sono inclusi nel </a:t>
            </a:r>
            <a:r>
              <a:rPr lang="it-IT" b="1" dirty="0">
                <a:solidFill>
                  <a:srgbClr val="333333"/>
                </a:solidFill>
                <a:latin typeface="Montserrat"/>
              </a:rPr>
              <a:t>Science </a:t>
            </a:r>
            <a:r>
              <a:rPr lang="it-IT" b="1" dirty="0" err="1">
                <a:solidFill>
                  <a:srgbClr val="333333"/>
                </a:solidFill>
                <a:latin typeface="Montserrat"/>
              </a:rPr>
              <a:t>Citation</a:t>
            </a:r>
            <a:r>
              <a:rPr lang="it-IT" b="1" dirty="0">
                <a:solidFill>
                  <a:srgbClr val="333333"/>
                </a:solidFill>
                <a:latin typeface="Montserrat"/>
              </a:rPr>
              <a:t> Index</a:t>
            </a:r>
            <a:r>
              <a:rPr lang="it-IT" dirty="0">
                <a:solidFill>
                  <a:srgbClr val="333333"/>
                </a:solidFill>
                <a:latin typeface="Montserrat"/>
              </a:rPr>
              <a:t> (</a:t>
            </a:r>
            <a:r>
              <a:rPr lang="it-IT" b="1" dirty="0">
                <a:solidFill>
                  <a:srgbClr val="333333"/>
                </a:solidFill>
                <a:latin typeface="Montserrat"/>
              </a:rPr>
              <a:t>SCI</a:t>
            </a:r>
            <a:r>
              <a:rPr lang="it-IT" dirty="0">
                <a:solidFill>
                  <a:srgbClr val="333333"/>
                </a:solidFill>
                <a:latin typeface="Montserrat"/>
              </a:rPr>
              <a:t>) o nel </a:t>
            </a:r>
            <a:r>
              <a:rPr lang="it-IT" b="1" dirty="0">
                <a:solidFill>
                  <a:srgbClr val="333333"/>
                </a:solidFill>
                <a:latin typeface="Montserrat"/>
              </a:rPr>
              <a:t>Social </a:t>
            </a:r>
            <a:r>
              <a:rPr lang="it-IT" b="1" dirty="0" err="1">
                <a:solidFill>
                  <a:srgbClr val="333333"/>
                </a:solidFill>
                <a:latin typeface="Montserrat"/>
              </a:rPr>
              <a:t>Sciences</a:t>
            </a:r>
            <a:r>
              <a:rPr lang="it-IT" b="1" dirty="0">
                <a:solidFill>
                  <a:srgbClr val="333333"/>
                </a:solidFill>
                <a:latin typeface="Montserrat"/>
              </a:rPr>
              <a:t> </a:t>
            </a:r>
            <a:r>
              <a:rPr lang="it-IT" b="1" dirty="0" err="1">
                <a:solidFill>
                  <a:srgbClr val="333333"/>
                </a:solidFill>
                <a:latin typeface="Montserrat"/>
              </a:rPr>
              <a:t>Citation</a:t>
            </a:r>
            <a:r>
              <a:rPr lang="it-IT" b="1" dirty="0">
                <a:solidFill>
                  <a:srgbClr val="333333"/>
                </a:solidFill>
                <a:latin typeface="Montserrat"/>
              </a:rPr>
              <a:t> Index</a:t>
            </a:r>
            <a:r>
              <a:rPr lang="it-IT" dirty="0">
                <a:solidFill>
                  <a:srgbClr val="333333"/>
                </a:solidFill>
                <a:latin typeface="Montserrat"/>
              </a:rPr>
              <a:t> (</a:t>
            </a:r>
            <a:r>
              <a:rPr lang="it-IT" b="1" dirty="0">
                <a:solidFill>
                  <a:srgbClr val="333333"/>
                </a:solidFill>
                <a:latin typeface="Montserrat"/>
              </a:rPr>
              <a:t>SSCI</a:t>
            </a:r>
            <a:r>
              <a:rPr lang="it-IT" dirty="0">
                <a:solidFill>
                  <a:srgbClr val="333333"/>
                </a:solidFill>
                <a:latin typeface="Montserrat"/>
              </a:rPr>
              <a:t>); dal 1975 in poi se sono inclusi nell'</a:t>
            </a:r>
            <a:r>
              <a:rPr lang="it-IT" b="1" dirty="0" err="1">
                <a:solidFill>
                  <a:srgbClr val="333333"/>
                </a:solidFill>
                <a:latin typeface="Montserrat"/>
              </a:rPr>
              <a:t>Arts</a:t>
            </a:r>
            <a:r>
              <a:rPr lang="it-IT" b="1" dirty="0">
                <a:solidFill>
                  <a:srgbClr val="333333"/>
                </a:solidFill>
                <a:latin typeface="Montserrat"/>
              </a:rPr>
              <a:t> &amp; </a:t>
            </a:r>
            <a:r>
              <a:rPr lang="it-IT" b="1" dirty="0" err="1">
                <a:solidFill>
                  <a:srgbClr val="333333"/>
                </a:solidFill>
                <a:latin typeface="Montserrat"/>
              </a:rPr>
              <a:t>Humanities</a:t>
            </a:r>
            <a:r>
              <a:rPr lang="it-IT" b="1" dirty="0">
                <a:solidFill>
                  <a:srgbClr val="333333"/>
                </a:solidFill>
                <a:latin typeface="Montserrat"/>
              </a:rPr>
              <a:t> </a:t>
            </a:r>
            <a:r>
              <a:rPr lang="it-IT" b="1" dirty="0" err="1">
                <a:solidFill>
                  <a:srgbClr val="333333"/>
                </a:solidFill>
                <a:latin typeface="Montserrat"/>
              </a:rPr>
              <a:t>Citation</a:t>
            </a:r>
            <a:r>
              <a:rPr lang="it-IT" b="1" dirty="0">
                <a:solidFill>
                  <a:srgbClr val="333333"/>
                </a:solidFill>
                <a:latin typeface="Montserrat"/>
              </a:rPr>
              <a:t> Index</a:t>
            </a:r>
            <a:r>
              <a:rPr lang="it-IT" dirty="0">
                <a:solidFill>
                  <a:srgbClr val="333333"/>
                </a:solidFill>
                <a:latin typeface="Montserrat"/>
              </a:rPr>
              <a:t> (</a:t>
            </a:r>
            <a:r>
              <a:rPr lang="it-IT" b="1" dirty="0">
                <a:solidFill>
                  <a:srgbClr val="333333"/>
                </a:solidFill>
                <a:latin typeface="Montserrat"/>
              </a:rPr>
              <a:t>SCI</a:t>
            </a:r>
            <a:r>
              <a:rPr lang="it-IT" dirty="0">
                <a:solidFill>
                  <a:srgbClr val="333333"/>
                </a:solidFill>
                <a:latin typeface="Montserrat"/>
              </a:rPr>
              <a:t>). </a:t>
            </a:r>
          </a:p>
          <a:p>
            <a:endParaRPr lang="it-IT" dirty="0">
              <a:solidFill>
                <a:srgbClr val="333333"/>
              </a:solidFill>
              <a:latin typeface="Montserrat"/>
            </a:endParaRPr>
          </a:p>
          <a:p>
            <a:r>
              <a:rPr lang="it-IT" dirty="0">
                <a:solidFill>
                  <a:srgbClr val="333333"/>
                </a:solidFill>
                <a:latin typeface="Montserrat"/>
              </a:rPr>
              <a:t>Sebbene gli indici di citazioni possano essere ricavati potenzialmente da qualunque </a:t>
            </a:r>
            <a:r>
              <a:rPr lang="it-IT" dirty="0" err="1">
                <a:solidFill>
                  <a:srgbClr val="333333"/>
                </a:solidFill>
                <a:latin typeface="Montserrat"/>
              </a:rPr>
              <a:t>dababase</a:t>
            </a:r>
            <a:r>
              <a:rPr lang="it-IT" dirty="0">
                <a:solidFill>
                  <a:srgbClr val="333333"/>
                </a:solidFill>
                <a:latin typeface="Montserrat"/>
              </a:rPr>
              <a:t> bibliografico, va riconosciuto che </a:t>
            </a:r>
            <a:r>
              <a:rPr lang="it-IT" b="1" dirty="0">
                <a:solidFill>
                  <a:srgbClr val="FF0000"/>
                </a:solidFill>
                <a:latin typeface="Montserrat"/>
              </a:rPr>
              <a:t>il corpus di letteratura scientifica complessivamente considerato in </a:t>
            </a:r>
            <a:r>
              <a:rPr lang="it-IT" b="1" dirty="0" err="1">
                <a:solidFill>
                  <a:srgbClr val="FF0000"/>
                </a:solidFill>
                <a:latin typeface="Montserrat"/>
              </a:rPr>
              <a:t>WoS</a:t>
            </a:r>
            <a:r>
              <a:rPr lang="it-IT" b="1" dirty="0">
                <a:solidFill>
                  <a:srgbClr val="FF0000"/>
                </a:solidFill>
                <a:latin typeface="Montserrat"/>
              </a:rPr>
              <a:t> è di gran lunga il più ampio</a:t>
            </a:r>
            <a:r>
              <a:rPr lang="it-IT" dirty="0">
                <a:solidFill>
                  <a:srgbClr val="333333"/>
                </a:solidFill>
                <a:latin typeface="Montserrat"/>
              </a:rPr>
              <a:t> (circa 100 milioni di registrazioni bibliografiche per oltre un miliardo di citazioni tracciate, con un incremento di nuove citazioni indicizzate che attualmente si attesta a circa 60-65 milioni ogni anno). In </a:t>
            </a:r>
            <a:r>
              <a:rPr lang="it-IT" dirty="0" err="1">
                <a:solidFill>
                  <a:srgbClr val="333333"/>
                </a:solidFill>
                <a:latin typeface="Montserrat"/>
              </a:rPr>
              <a:t>WoS</a:t>
            </a:r>
            <a:r>
              <a:rPr lang="it-IT" dirty="0">
                <a:solidFill>
                  <a:srgbClr val="333333"/>
                </a:solidFill>
                <a:latin typeface="Montserrat"/>
              </a:rPr>
              <a:t> l'indice di citazioni per ciascun articolo compare accanto al riferimento bibliografico, con la formula "</a:t>
            </a:r>
            <a:r>
              <a:rPr lang="it-IT" b="1" i="1" dirty="0" err="1">
                <a:solidFill>
                  <a:srgbClr val="FF0000"/>
                </a:solidFill>
                <a:latin typeface="Montserrat"/>
              </a:rPr>
              <a:t>times</a:t>
            </a:r>
            <a:r>
              <a:rPr lang="it-IT" b="1" i="1" dirty="0">
                <a:solidFill>
                  <a:srgbClr val="FF0000"/>
                </a:solidFill>
                <a:latin typeface="Montserrat"/>
              </a:rPr>
              <a:t> </a:t>
            </a:r>
            <a:r>
              <a:rPr lang="it-IT" b="1" i="1" dirty="0" err="1">
                <a:solidFill>
                  <a:srgbClr val="FF0000"/>
                </a:solidFill>
                <a:latin typeface="Montserrat"/>
              </a:rPr>
              <a:t>cited</a:t>
            </a:r>
            <a:r>
              <a:rPr lang="it-IT" dirty="0">
                <a:solidFill>
                  <a:srgbClr val="333333"/>
                </a:solidFill>
                <a:latin typeface="Montserrat"/>
              </a:rPr>
              <a:t>" seguita dal numero di citazioni ricevute. Esiste anche la possibilità di visualizzare in </a:t>
            </a:r>
            <a:r>
              <a:rPr lang="it-IT" dirty="0" err="1">
                <a:solidFill>
                  <a:srgbClr val="333333"/>
                </a:solidFill>
                <a:latin typeface="Montserrat"/>
              </a:rPr>
              <a:t>WoS</a:t>
            </a:r>
            <a:r>
              <a:rPr lang="it-IT" dirty="0">
                <a:solidFill>
                  <a:srgbClr val="333333"/>
                </a:solidFill>
                <a:latin typeface="Montserrat"/>
              </a:rPr>
              <a:t> il numero totale (</a:t>
            </a:r>
            <a:r>
              <a:rPr lang="it-IT" b="1" i="1" dirty="0" err="1">
                <a:solidFill>
                  <a:srgbClr val="0070C0"/>
                </a:solidFill>
                <a:latin typeface="Montserrat"/>
              </a:rPr>
              <a:t>total</a:t>
            </a:r>
            <a:r>
              <a:rPr lang="it-IT" b="1" i="1" dirty="0">
                <a:solidFill>
                  <a:srgbClr val="0070C0"/>
                </a:solidFill>
                <a:latin typeface="Montserrat"/>
              </a:rPr>
              <a:t> </a:t>
            </a:r>
            <a:r>
              <a:rPr lang="it-IT" b="1" i="1" dirty="0" err="1">
                <a:solidFill>
                  <a:srgbClr val="0070C0"/>
                </a:solidFill>
                <a:latin typeface="Montserrat"/>
              </a:rPr>
              <a:t>cites</a:t>
            </a:r>
            <a:r>
              <a:rPr lang="it-IT" dirty="0">
                <a:solidFill>
                  <a:srgbClr val="333333"/>
                </a:solidFill>
                <a:latin typeface="Montserrat"/>
              </a:rPr>
              <a:t>) delle </a:t>
            </a:r>
            <a:r>
              <a:rPr lang="it-IT" b="1" dirty="0">
                <a:solidFill>
                  <a:schemeClr val="accent1"/>
                </a:solidFill>
                <a:latin typeface="Montserrat"/>
              </a:rPr>
              <a:t>citazioni ricevute complessivamente da una rivista</a:t>
            </a:r>
            <a:r>
              <a:rPr lang="it-IT" dirty="0">
                <a:solidFill>
                  <a:srgbClr val="333333"/>
                </a:solidFill>
                <a:latin typeface="Montserrat"/>
              </a:rPr>
              <a:t> nel suo insieme (cioè la somma del valore "</a:t>
            </a:r>
            <a:r>
              <a:rPr lang="it-IT" dirty="0" err="1">
                <a:solidFill>
                  <a:srgbClr val="333333"/>
                </a:solidFill>
                <a:latin typeface="Montserrat"/>
              </a:rPr>
              <a:t>times</a:t>
            </a:r>
            <a:r>
              <a:rPr lang="it-IT" dirty="0">
                <a:solidFill>
                  <a:srgbClr val="333333"/>
                </a:solidFill>
                <a:latin typeface="Montserrat"/>
              </a:rPr>
              <a:t> </a:t>
            </a:r>
            <a:r>
              <a:rPr lang="it-IT" dirty="0" err="1">
                <a:solidFill>
                  <a:srgbClr val="333333"/>
                </a:solidFill>
                <a:latin typeface="Montserrat"/>
              </a:rPr>
              <a:t>cited</a:t>
            </a:r>
            <a:r>
              <a:rPr lang="it-IT" dirty="0">
                <a:solidFill>
                  <a:srgbClr val="333333"/>
                </a:solidFill>
                <a:latin typeface="Montserrat"/>
              </a:rPr>
              <a:t>" per tutti gli articoli pubblicati e indicizzati), pertanto la metrica del </a:t>
            </a:r>
            <a:r>
              <a:rPr lang="it-IT" b="1" dirty="0" err="1">
                <a:solidFill>
                  <a:srgbClr val="0070C0"/>
                </a:solidFill>
                <a:latin typeface="Montserrat"/>
              </a:rPr>
              <a:t>citation</a:t>
            </a:r>
            <a:r>
              <a:rPr lang="it-IT" b="1" dirty="0">
                <a:solidFill>
                  <a:srgbClr val="0070C0"/>
                </a:solidFill>
                <a:latin typeface="Montserrat"/>
              </a:rPr>
              <a:t> </a:t>
            </a:r>
            <a:r>
              <a:rPr lang="it-IT" b="1" dirty="0" err="1">
                <a:solidFill>
                  <a:srgbClr val="0070C0"/>
                </a:solidFill>
                <a:latin typeface="Montserrat"/>
              </a:rPr>
              <a:t>index</a:t>
            </a:r>
            <a:r>
              <a:rPr lang="it-IT" b="1" dirty="0">
                <a:solidFill>
                  <a:srgbClr val="0070C0"/>
                </a:solidFill>
                <a:latin typeface="Montserrat"/>
              </a:rPr>
              <a:t> è applicabile anche a livello di rivista</a:t>
            </a:r>
            <a:r>
              <a:rPr lang="it-IT" dirty="0">
                <a:solidFill>
                  <a:srgbClr val="333333"/>
                </a:solidFill>
                <a:latin typeface="Montserrat"/>
              </a:rPr>
              <a:t>.</a:t>
            </a:r>
            <a:endParaRPr lang="it-IT" b="0" i="0" dirty="0">
              <a:solidFill>
                <a:srgbClr val="333333"/>
              </a:solidFill>
              <a:effectLst/>
              <a:latin typeface="Montserrat"/>
            </a:endParaRPr>
          </a:p>
        </p:txBody>
      </p:sp>
      <p:pic>
        <p:nvPicPr>
          <p:cNvPr id="8" name="Immagine 7">
            <a:extLst>
              <a:ext uri="{FF2B5EF4-FFF2-40B4-BE49-F238E27FC236}">
                <a16:creationId xmlns:a16="http://schemas.microsoft.com/office/drawing/2014/main" id="{07433BE2-BA25-2244-851D-8A617B57BD8F}"/>
              </a:ext>
            </a:extLst>
          </p:cNvPr>
          <p:cNvPicPr>
            <a:picLocks noChangeAspect="1"/>
          </p:cNvPicPr>
          <p:nvPr/>
        </p:nvPicPr>
        <p:blipFill>
          <a:blip r:embed="rId2"/>
          <a:stretch>
            <a:fillRect/>
          </a:stretch>
        </p:blipFill>
        <p:spPr>
          <a:xfrm>
            <a:off x="8437888" y="0"/>
            <a:ext cx="3476607" cy="1522811"/>
          </a:xfrm>
          <a:prstGeom prst="rect">
            <a:avLst/>
          </a:prstGeom>
        </p:spPr>
      </p:pic>
    </p:spTree>
    <p:extLst>
      <p:ext uri="{BB962C8B-B14F-4D97-AF65-F5344CB8AC3E}">
        <p14:creationId xmlns:p14="http://schemas.microsoft.com/office/powerpoint/2010/main" val="157201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2">
            <a:extLst>
              <a:ext uri="{FF2B5EF4-FFF2-40B4-BE49-F238E27FC236}">
                <a16:creationId xmlns:a16="http://schemas.microsoft.com/office/drawing/2014/main" id="{11F4D8F5-A83F-C449-829A-32FD3544A2B4}"/>
              </a:ext>
            </a:extLst>
          </p:cNvPr>
          <p:cNvSpPr>
            <a:spLocks noGrp="1"/>
          </p:cNvSpPr>
          <p:nvPr>
            <p:ph type="sldNum" sz="quarter" idx="12"/>
          </p:nvPr>
        </p:nvSpPr>
        <p:spPr>
          <a:xfrm>
            <a:off x="8610600" y="6356350"/>
            <a:ext cx="2743200" cy="365125"/>
          </a:xfrm>
        </p:spPr>
        <p:txBody>
          <a:bodyPr/>
          <a:lstStyle/>
          <a:p>
            <a:fld id="{B91D9A0B-DB15-0A46-893C-3EE83C865853}" type="slidenum">
              <a:rPr lang="it-IT" smtClean="0"/>
              <a:t>25</a:t>
            </a:fld>
            <a:endParaRPr lang="it-IT" dirty="0"/>
          </a:p>
        </p:txBody>
      </p:sp>
      <p:sp>
        <p:nvSpPr>
          <p:cNvPr id="6" name="CasellaDiTesto 5">
            <a:extLst>
              <a:ext uri="{FF2B5EF4-FFF2-40B4-BE49-F238E27FC236}">
                <a16:creationId xmlns:a16="http://schemas.microsoft.com/office/drawing/2014/main" id="{AA16BCA2-2B0F-0145-AFD4-BDD3BDA3637C}"/>
              </a:ext>
            </a:extLst>
          </p:cNvPr>
          <p:cNvSpPr txBox="1"/>
          <p:nvPr/>
        </p:nvSpPr>
        <p:spPr>
          <a:xfrm>
            <a:off x="517131" y="574904"/>
            <a:ext cx="5168403" cy="646331"/>
          </a:xfrm>
          <a:prstGeom prst="rect">
            <a:avLst/>
          </a:prstGeom>
          <a:noFill/>
        </p:spPr>
        <p:txBody>
          <a:bodyPr wrap="none" rtlCol="0">
            <a:spAutoFit/>
          </a:bodyPr>
          <a:lstStyle/>
          <a:p>
            <a:pPr algn="ct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Index: Limitazioni</a:t>
            </a:r>
          </a:p>
        </p:txBody>
      </p:sp>
      <p:sp>
        <p:nvSpPr>
          <p:cNvPr id="7" name="Rettangolo 6">
            <a:extLst>
              <a:ext uri="{FF2B5EF4-FFF2-40B4-BE49-F238E27FC236}">
                <a16:creationId xmlns:a16="http://schemas.microsoft.com/office/drawing/2014/main" id="{D94A489F-4B80-7644-B81E-3E6ED2E9BD58}"/>
              </a:ext>
            </a:extLst>
          </p:cNvPr>
          <p:cNvSpPr/>
          <p:nvPr/>
        </p:nvSpPr>
        <p:spPr>
          <a:xfrm>
            <a:off x="-73304" y="1459230"/>
            <a:ext cx="6925469" cy="4247317"/>
          </a:xfrm>
          <a:prstGeom prst="rect">
            <a:avLst/>
          </a:prstGeom>
        </p:spPr>
        <p:txBody>
          <a:bodyPr wrap="square">
            <a:spAutoFit/>
          </a:bodyPr>
          <a:lstStyle/>
          <a:p>
            <a:endParaRPr lang="it-IT" dirty="0"/>
          </a:p>
          <a:p>
            <a:pPr marL="914400" indent="-341313">
              <a:buFont typeface="+mj-lt"/>
              <a:buAutoNum type="arabicPeriod"/>
            </a:pPr>
            <a:r>
              <a:rPr lang="it-IT" dirty="0"/>
              <a:t>un articolo può non essere presente nelle banche dati di riferimento, per cui non è possibile recuperarne il </a:t>
            </a:r>
            <a:r>
              <a:rPr lang="it-IT" dirty="0" err="1"/>
              <a:t>citation</a:t>
            </a:r>
            <a:r>
              <a:rPr lang="it-IT" dirty="0"/>
              <a:t> </a:t>
            </a:r>
            <a:r>
              <a:rPr lang="it-IT" dirty="0" err="1"/>
              <a:t>index</a:t>
            </a:r>
            <a:r>
              <a:rPr lang="it-IT" dirty="0"/>
              <a:t>; </a:t>
            </a:r>
          </a:p>
          <a:p>
            <a:pPr marL="914400" indent="-341313">
              <a:buFont typeface="+mj-lt"/>
              <a:buAutoNum type="arabicPeriod"/>
            </a:pPr>
            <a:endParaRPr lang="it-IT" dirty="0"/>
          </a:p>
          <a:p>
            <a:pPr marL="914400" indent="-341313">
              <a:buFont typeface="+mj-lt"/>
              <a:buAutoNum type="arabicPeriod"/>
            </a:pPr>
            <a:r>
              <a:rPr lang="it-IT" dirty="0"/>
              <a:t>non tutta la produzione scientifica di un autore può essere presente su Web of Science o </a:t>
            </a:r>
            <a:r>
              <a:rPr lang="it-IT" dirty="0" err="1"/>
              <a:t>Scopus</a:t>
            </a:r>
            <a:r>
              <a:rPr lang="it-IT" dirty="0"/>
              <a:t> e quindi provvista di tale indicatore </a:t>
            </a:r>
            <a:r>
              <a:rPr lang="it-IT" dirty="0" err="1"/>
              <a:t>bibliometrico</a:t>
            </a:r>
            <a:r>
              <a:rPr lang="it-IT" dirty="0"/>
              <a:t> o perché anteriore agli anni analizzati o perché pubblicata su rivista non considerata da tali banche dati.</a:t>
            </a:r>
          </a:p>
          <a:p>
            <a:pPr marL="914400" indent="-341313">
              <a:buFont typeface="+mj-lt"/>
              <a:buAutoNum type="arabicPeriod"/>
            </a:pPr>
            <a:endParaRPr lang="it-IT" dirty="0"/>
          </a:p>
          <a:p>
            <a:pPr marL="914400" indent="-341313">
              <a:buFont typeface="+mj-lt"/>
              <a:buAutoNum type="arabicPeriod"/>
            </a:pPr>
            <a:r>
              <a:rPr lang="it-IT" dirty="0"/>
              <a:t>un articolo presente in entrambe le banche dati può avere un </a:t>
            </a:r>
            <a:r>
              <a:rPr lang="it-IT" dirty="0" err="1"/>
              <a:t>citation</a:t>
            </a:r>
            <a:r>
              <a:rPr lang="it-IT" dirty="0"/>
              <a:t> </a:t>
            </a:r>
            <a:r>
              <a:rPr lang="it-IT" dirty="0" err="1"/>
              <a:t>index</a:t>
            </a:r>
            <a:r>
              <a:rPr lang="it-IT" dirty="0"/>
              <a:t> diverso a seconda del database consultato.</a:t>
            </a:r>
          </a:p>
          <a:p>
            <a:pPr marL="571500" indent="-558800"/>
            <a:endParaRPr lang="it-IT" dirty="0"/>
          </a:p>
          <a:p>
            <a:pPr marL="571500" indent="-558800"/>
            <a:endParaRPr lang="it-IT" dirty="0"/>
          </a:p>
        </p:txBody>
      </p:sp>
      <p:pic>
        <p:nvPicPr>
          <p:cNvPr id="10" name="Immagine 9">
            <a:extLst>
              <a:ext uri="{FF2B5EF4-FFF2-40B4-BE49-F238E27FC236}">
                <a16:creationId xmlns:a16="http://schemas.microsoft.com/office/drawing/2014/main" id="{0211E0FE-A183-8C4E-B0E0-6C00B8E33716}"/>
              </a:ext>
            </a:extLst>
          </p:cNvPr>
          <p:cNvPicPr>
            <a:picLocks noChangeAspect="1"/>
          </p:cNvPicPr>
          <p:nvPr/>
        </p:nvPicPr>
        <p:blipFill>
          <a:blip r:embed="rId3"/>
          <a:stretch>
            <a:fillRect/>
          </a:stretch>
        </p:blipFill>
        <p:spPr>
          <a:xfrm>
            <a:off x="7204554" y="1765197"/>
            <a:ext cx="4655583" cy="3316179"/>
          </a:xfrm>
          <a:prstGeom prst="rect">
            <a:avLst/>
          </a:prstGeom>
        </p:spPr>
      </p:pic>
    </p:spTree>
    <p:extLst>
      <p:ext uri="{BB962C8B-B14F-4D97-AF65-F5344CB8AC3E}">
        <p14:creationId xmlns:p14="http://schemas.microsoft.com/office/powerpoint/2010/main" val="245697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0689CD9-C877-B84A-8B0F-E3745A2F37FB}"/>
              </a:ext>
            </a:extLst>
          </p:cNvPr>
          <p:cNvSpPr>
            <a:spLocks noGrp="1"/>
          </p:cNvSpPr>
          <p:nvPr>
            <p:ph type="sldNum" sz="quarter" idx="12"/>
          </p:nvPr>
        </p:nvSpPr>
        <p:spPr/>
        <p:txBody>
          <a:bodyPr/>
          <a:lstStyle/>
          <a:p>
            <a:fld id="{B91D9A0B-DB15-0A46-893C-3EE83C865853}" type="slidenum">
              <a:rPr lang="it-IT" smtClean="0"/>
              <a:t>26</a:t>
            </a:fld>
            <a:endParaRPr lang="it-IT"/>
          </a:p>
        </p:txBody>
      </p:sp>
      <p:sp>
        <p:nvSpPr>
          <p:cNvPr id="5" name="Rettangolo 4">
            <a:extLst>
              <a:ext uri="{FF2B5EF4-FFF2-40B4-BE49-F238E27FC236}">
                <a16:creationId xmlns:a16="http://schemas.microsoft.com/office/drawing/2014/main" id="{5C1878B0-C955-554F-B72C-54CDC83F35F8}"/>
              </a:ext>
            </a:extLst>
          </p:cNvPr>
          <p:cNvSpPr/>
          <p:nvPr/>
        </p:nvSpPr>
        <p:spPr>
          <a:xfrm>
            <a:off x="286439" y="1089164"/>
            <a:ext cx="11710930" cy="5632311"/>
          </a:xfrm>
          <a:prstGeom prst="rect">
            <a:avLst/>
          </a:prstGeom>
        </p:spPr>
        <p:txBody>
          <a:bodyPr wrap="square">
            <a:spAutoFit/>
          </a:bodyPr>
          <a:lstStyle/>
          <a:p>
            <a:r>
              <a:rPr lang="it-IT" b="1" i="1" dirty="0">
                <a:solidFill>
                  <a:srgbClr val="333333"/>
                </a:solidFill>
                <a:latin typeface="Montserrat"/>
              </a:rPr>
              <a:t>Impact </a:t>
            </a:r>
            <a:r>
              <a:rPr lang="it-IT" b="1" i="1" dirty="0" err="1">
                <a:solidFill>
                  <a:srgbClr val="333333"/>
                </a:solidFill>
                <a:latin typeface="Montserrat"/>
              </a:rPr>
              <a:t>factor</a:t>
            </a:r>
            <a:endParaRPr lang="it-IT" b="1" i="1" dirty="0">
              <a:solidFill>
                <a:srgbClr val="333333"/>
              </a:solidFill>
              <a:latin typeface="Montserrat"/>
            </a:endParaRPr>
          </a:p>
          <a:p>
            <a:endParaRPr lang="it-IT" dirty="0">
              <a:solidFill>
                <a:srgbClr val="333333"/>
              </a:solidFill>
              <a:latin typeface="Montserrat"/>
            </a:endParaRPr>
          </a:p>
          <a:p>
            <a:r>
              <a:rPr lang="it-IT" dirty="0">
                <a:solidFill>
                  <a:srgbClr val="333333"/>
                </a:solidFill>
                <a:latin typeface="Montserrat"/>
              </a:rPr>
              <a:t>L'indicatore </a:t>
            </a:r>
            <a:r>
              <a:rPr lang="it-IT" dirty="0" err="1">
                <a:solidFill>
                  <a:srgbClr val="333333"/>
                </a:solidFill>
                <a:latin typeface="Montserrat"/>
              </a:rPr>
              <a:t>bibliometrico</a:t>
            </a:r>
            <a:r>
              <a:rPr lang="it-IT" dirty="0">
                <a:solidFill>
                  <a:srgbClr val="333333"/>
                </a:solidFill>
                <a:latin typeface="Montserrat"/>
              </a:rPr>
              <a:t> più longevo e conosciuto, comparso per la prima volta nel 1975 all'interno del Journal of </a:t>
            </a:r>
            <a:r>
              <a:rPr lang="it-IT" dirty="0" err="1">
                <a:solidFill>
                  <a:srgbClr val="333333"/>
                </a:solidFill>
                <a:latin typeface="Montserrat"/>
              </a:rPr>
              <a:t>Citation</a:t>
            </a:r>
            <a:r>
              <a:rPr lang="it-IT" dirty="0">
                <a:solidFill>
                  <a:srgbClr val="333333"/>
                </a:solidFill>
                <a:latin typeface="Montserrat"/>
              </a:rPr>
              <a:t> Reports (JCR) pubblicato dall'</a:t>
            </a:r>
            <a:r>
              <a:rPr lang="it-IT" dirty="0" err="1">
                <a:solidFill>
                  <a:srgbClr val="333333"/>
                </a:solidFill>
                <a:latin typeface="Montserrat"/>
              </a:rPr>
              <a:t>Institute</a:t>
            </a:r>
            <a:r>
              <a:rPr lang="it-IT" dirty="0">
                <a:solidFill>
                  <a:srgbClr val="333333"/>
                </a:solidFill>
                <a:latin typeface="Montserrat"/>
              </a:rPr>
              <a:t> for </a:t>
            </a:r>
            <a:r>
              <a:rPr lang="it-IT" dirty="0" err="1">
                <a:solidFill>
                  <a:srgbClr val="333333"/>
                </a:solidFill>
                <a:latin typeface="Montserrat"/>
              </a:rPr>
              <a:t>Scientific</a:t>
            </a:r>
            <a:r>
              <a:rPr lang="it-IT" dirty="0">
                <a:solidFill>
                  <a:srgbClr val="333333"/>
                </a:solidFill>
                <a:latin typeface="Montserrat"/>
              </a:rPr>
              <a:t> Information (ISI) statunitense, è l'Impact </a:t>
            </a:r>
            <a:r>
              <a:rPr lang="it-IT" dirty="0" err="1">
                <a:solidFill>
                  <a:srgbClr val="333333"/>
                </a:solidFill>
                <a:latin typeface="Montserrat"/>
              </a:rPr>
              <a:t>Factor</a:t>
            </a:r>
            <a:r>
              <a:rPr lang="it-IT" dirty="0">
                <a:solidFill>
                  <a:srgbClr val="333333"/>
                </a:solidFill>
                <a:latin typeface="Montserrat"/>
              </a:rPr>
              <a:t> (IF), che </a:t>
            </a:r>
            <a:r>
              <a:rPr lang="it-IT" b="1" dirty="0">
                <a:solidFill>
                  <a:srgbClr val="FF0000"/>
                </a:solidFill>
                <a:latin typeface="Montserrat"/>
              </a:rPr>
              <a:t>misura l'impatto (in senso di popolarità - influenza - autorevolezza) di una rivista</a:t>
            </a:r>
            <a:r>
              <a:rPr lang="it-IT" dirty="0">
                <a:solidFill>
                  <a:srgbClr val="333333"/>
                </a:solidFill>
                <a:latin typeface="Montserrat"/>
              </a:rPr>
              <a:t> in rapporto a un gruppo selezionato di riviste indicizzate dall'ISI relativamente ai </a:t>
            </a:r>
            <a:r>
              <a:rPr lang="it-IT" dirty="0" err="1">
                <a:solidFill>
                  <a:srgbClr val="333333"/>
                </a:solidFill>
                <a:latin typeface="Montserrat"/>
              </a:rPr>
              <a:t>macrosettori</a:t>
            </a:r>
            <a:r>
              <a:rPr lang="it-IT" dirty="0">
                <a:solidFill>
                  <a:srgbClr val="333333"/>
                </a:solidFill>
                <a:latin typeface="Montserrat"/>
              </a:rPr>
              <a:t> disciplinari di afferenza "Science" e "Social Science". </a:t>
            </a:r>
          </a:p>
          <a:p>
            <a:endParaRPr lang="it-IT" dirty="0">
              <a:solidFill>
                <a:srgbClr val="333333"/>
              </a:solidFill>
              <a:latin typeface="Montserrat"/>
            </a:endParaRPr>
          </a:p>
          <a:p>
            <a:r>
              <a:rPr lang="it-IT" dirty="0">
                <a:solidFill>
                  <a:srgbClr val="333333"/>
                </a:solidFill>
                <a:latin typeface="Montserrat"/>
              </a:rPr>
              <a:t>L'Impact </a:t>
            </a:r>
            <a:r>
              <a:rPr lang="it-IT" dirty="0" err="1">
                <a:solidFill>
                  <a:srgbClr val="333333"/>
                </a:solidFill>
                <a:latin typeface="Montserrat"/>
              </a:rPr>
              <a:t>Factor</a:t>
            </a:r>
            <a:r>
              <a:rPr lang="it-IT" dirty="0">
                <a:solidFill>
                  <a:srgbClr val="333333"/>
                </a:solidFill>
                <a:latin typeface="Montserrat"/>
              </a:rPr>
              <a:t> </a:t>
            </a:r>
            <a:r>
              <a:rPr lang="it-IT" b="1" dirty="0">
                <a:solidFill>
                  <a:srgbClr val="FF0000"/>
                </a:solidFill>
                <a:latin typeface="Montserrat"/>
              </a:rPr>
              <a:t>è il tasso medio di citazioni ricevute in una particolare annata dagli articoli pubblicati in una rivista</a:t>
            </a:r>
            <a:r>
              <a:rPr lang="it-IT" dirty="0">
                <a:solidFill>
                  <a:srgbClr val="333333"/>
                </a:solidFill>
                <a:latin typeface="Montserrat"/>
              </a:rPr>
              <a:t>, quale </a:t>
            </a:r>
            <a:r>
              <a:rPr lang="it-IT" b="1" dirty="0">
                <a:solidFill>
                  <a:schemeClr val="accent1"/>
                </a:solidFill>
                <a:latin typeface="Montserrat"/>
              </a:rPr>
              <a:t>risulta dall'analisi citazionale dei due anni precedenti a quello per il quale si effettua la valutazione</a:t>
            </a:r>
            <a:r>
              <a:rPr lang="it-IT" dirty="0">
                <a:solidFill>
                  <a:srgbClr val="333333"/>
                </a:solidFill>
                <a:latin typeface="Montserrat"/>
              </a:rPr>
              <a:t>. I dati relativi all'IF sono ottenuti dall'elaborazione dei contenuti del database Web of Science Core Collection e pubblicati nei Journal of </a:t>
            </a:r>
            <a:r>
              <a:rPr lang="it-IT" dirty="0" err="1">
                <a:solidFill>
                  <a:srgbClr val="333333"/>
                </a:solidFill>
                <a:latin typeface="Montserrat"/>
              </a:rPr>
              <a:t>Citation</a:t>
            </a:r>
            <a:r>
              <a:rPr lang="it-IT" dirty="0">
                <a:solidFill>
                  <a:srgbClr val="333333"/>
                </a:solidFill>
                <a:latin typeface="Montserrat"/>
              </a:rPr>
              <a:t> Reports. </a:t>
            </a:r>
          </a:p>
          <a:p>
            <a:endParaRPr lang="it-IT" dirty="0">
              <a:solidFill>
                <a:srgbClr val="333333"/>
              </a:solidFill>
              <a:latin typeface="Montserrat"/>
            </a:endParaRPr>
          </a:p>
          <a:p>
            <a:r>
              <a:rPr lang="it-IT" dirty="0">
                <a:solidFill>
                  <a:srgbClr val="333333"/>
                </a:solidFill>
                <a:latin typeface="Montserrat"/>
              </a:rPr>
              <a:t>Conoscere l'impact </a:t>
            </a:r>
            <a:r>
              <a:rPr lang="it-IT" dirty="0" err="1">
                <a:solidFill>
                  <a:srgbClr val="333333"/>
                </a:solidFill>
                <a:latin typeface="Montserrat"/>
              </a:rPr>
              <a:t>factor</a:t>
            </a:r>
            <a:r>
              <a:rPr lang="it-IT" dirty="0">
                <a:solidFill>
                  <a:srgbClr val="333333"/>
                </a:solidFill>
                <a:latin typeface="Montserrat"/>
              </a:rPr>
              <a:t> di una rivista è utile: </a:t>
            </a:r>
          </a:p>
          <a:p>
            <a:pPr marL="285750" indent="-285750">
              <a:buFont typeface="Arial" panose="020B0604020202020204" pitchFamily="34" charset="0"/>
              <a:buChar char="•"/>
            </a:pPr>
            <a:r>
              <a:rPr lang="it-IT" dirty="0">
                <a:solidFill>
                  <a:srgbClr val="333333"/>
                </a:solidFill>
                <a:latin typeface="Montserrat"/>
              </a:rPr>
              <a:t>ai lettori per individuare i </a:t>
            </a:r>
            <a:r>
              <a:rPr lang="it-IT" dirty="0" err="1">
                <a:solidFill>
                  <a:srgbClr val="333333"/>
                </a:solidFill>
                <a:latin typeface="Montserrat"/>
              </a:rPr>
              <a:t>journals</a:t>
            </a:r>
            <a:r>
              <a:rPr lang="it-IT" dirty="0">
                <a:solidFill>
                  <a:srgbClr val="333333"/>
                </a:solidFill>
                <a:latin typeface="Montserrat"/>
              </a:rPr>
              <a:t> maggiormente accreditati; </a:t>
            </a:r>
          </a:p>
          <a:p>
            <a:pPr marL="285750" indent="-285750">
              <a:buFont typeface="Arial" panose="020B0604020202020204" pitchFamily="34" charset="0"/>
              <a:buChar char="•"/>
            </a:pPr>
            <a:r>
              <a:rPr lang="it-IT" dirty="0">
                <a:solidFill>
                  <a:srgbClr val="333333"/>
                </a:solidFill>
                <a:latin typeface="Montserrat"/>
              </a:rPr>
              <a:t>agli autori per scegliere su quale periodico sia più conveniente pubblicare; </a:t>
            </a:r>
          </a:p>
          <a:p>
            <a:pPr marL="285750" indent="-285750">
              <a:buFont typeface="Arial" panose="020B0604020202020204" pitchFamily="34" charset="0"/>
              <a:buChar char="•"/>
            </a:pPr>
            <a:r>
              <a:rPr lang="it-IT" dirty="0">
                <a:solidFill>
                  <a:srgbClr val="333333"/>
                </a:solidFill>
                <a:latin typeface="Montserrat"/>
              </a:rPr>
              <a:t>ai bibliotecari per avere indicazioni utili per lo sviluppo e la gestione delle collezioni di periodici. </a:t>
            </a:r>
          </a:p>
          <a:p>
            <a:pPr marL="285750" indent="-285750">
              <a:buFont typeface="Arial" panose="020B0604020202020204" pitchFamily="34" charset="0"/>
              <a:buChar char="•"/>
            </a:pPr>
            <a:r>
              <a:rPr lang="it-IT" dirty="0">
                <a:solidFill>
                  <a:srgbClr val="333333"/>
                </a:solidFill>
                <a:latin typeface="Montserrat"/>
              </a:rPr>
              <a:t>agli enti che nei diversi Paesi si occupano di qualità della ricerca e di finanziamenti dei progetti di ricerca </a:t>
            </a:r>
          </a:p>
          <a:p>
            <a:endParaRPr lang="it-IT" dirty="0">
              <a:solidFill>
                <a:srgbClr val="333333"/>
              </a:solidFill>
              <a:latin typeface="Montserrat"/>
            </a:endParaRPr>
          </a:p>
          <a:p>
            <a:r>
              <a:rPr lang="it-IT" dirty="0">
                <a:solidFill>
                  <a:srgbClr val="333333"/>
                </a:solidFill>
                <a:latin typeface="Montserrat"/>
              </a:rPr>
              <a:t>Va detto, tuttavia, che tale impiego dell'IF va forse al di là delle intenzioni originarie con cui questo strumento </a:t>
            </a:r>
            <a:r>
              <a:rPr lang="it-IT" dirty="0" err="1">
                <a:solidFill>
                  <a:srgbClr val="333333"/>
                </a:solidFill>
                <a:latin typeface="Montserrat"/>
              </a:rPr>
              <a:t>bibliometrico</a:t>
            </a:r>
            <a:r>
              <a:rPr lang="it-IT" dirty="0">
                <a:solidFill>
                  <a:srgbClr val="333333"/>
                </a:solidFill>
                <a:latin typeface="Montserrat"/>
              </a:rPr>
              <a:t> è stato ideato.</a:t>
            </a:r>
            <a:endParaRPr lang="it-IT"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B533756F-CC53-634B-871A-CC790E14383A}"/>
              </a:ext>
            </a:extLst>
          </p:cNvPr>
          <p:cNvSpPr txBox="1"/>
          <p:nvPr/>
        </p:nvSpPr>
        <p:spPr>
          <a:xfrm>
            <a:off x="1833990" y="195135"/>
            <a:ext cx="7994534"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WoS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Clarivate</a:t>
            </a:r>
            <a:r>
              <a:rPr lang="it-IT" sz="3600" b="1" dirty="0">
                <a:latin typeface="Cavolini" panose="03000502040302020204" pitchFamily="66" charset="0"/>
                <a:cs typeface="Cavolini" panose="03000502040302020204" pitchFamily="66" charset="0"/>
              </a:rPr>
              <a:t>): IF</a:t>
            </a:r>
          </a:p>
        </p:txBody>
      </p:sp>
      <p:pic>
        <p:nvPicPr>
          <p:cNvPr id="7" name="Immagine 6">
            <a:extLst>
              <a:ext uri="{FF2B5EF4-FFF2-40B4-BE49-F238E27FC236}">
                <a16:creationId xmlns:a16="http://schemas.microsoft.com/office/drawing/2014/main" id="{6DD081D4-E06D-EC4B-B80A-D9874C565506}"/>
              </a:ext>
            </a:extLst>
          </p:cNvPr>
          <p:cNvPicPr>
            <a:picLocks noChangeAspect="1"/>
          </p:cNvPicPr>
          <p:nvPr/>
        </p:nvPicPr>
        <p:blipFill>
          <a:blip r:embed="rId2"/>
          <a:stretch>
            <a:fillRect/>
          </a:stretch>
        </p:blipFill>
        <p:spPr>
          <a:xfrm>
            <a:off x="8715393" y="0"/>
            <a:ext cx="3476607" cy="1522811"/>
          </a:xfrm>
          <a:prstGeom prst="rect">
            <a:avLst/>
          </a:prstGeom>
        </p:spPr>
      </p:pic>
    </p:spTree>
    <p:extLst>
      <p:ext uri="{BB962C8B-B14F-4D97-AF65-F5344CB8AC3E}">
        <p14:creationId xmlns:p14="http://schemas.microsoft.com/office/powerpoint/2010/main" val="416213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BDECB7-D447-3C49-83C3-77AFEF0DCE19}"/>
              </a:ext>
            </a:extLst>
          </p:cNvPr>
          <p:cNvSpPr txBox="1"/>
          <p:nvPr/>
        </p:nvSpPr>
        <p:spPr>
          <a:xfrm>
            <a:off x="2929004" y="154663"/>
            <a:ext cx="6521963"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Impact </a:t>
            </a:r>
            <a:r>
              <a:rPr lang="it-IT" sz="3600" b="1" dirty="0" err="1">
                <a:latin typeface="Cavolini" panose="03000502040302020204" pitchFamily="66" charset="0"/>
                <a:cs typeface="Cavolini" panose="03000502040302020204" pitchFamily="66" charset="0"/>
              </a:rPr>
              <a:t>Factor</a:t>
            </a:r>
            <a:r>
              <a:rPr lang="it-IT" sz="3600" b="1" dirty="0">
                <a:latin typeface="Cavolini" panose="03000502040302020204" pitchFamily="66" charset="0"/>
                <a:cs typeface="Cavolini" panose="03000502040302020204" pitchFamily="66" charset="0"/>
              </a:rPr>
              <a:t> (IF)</a:t>
            </a:r>
          </a:p>
        </p:txBody>
      </p:sp>
      <p:sp>
        <p:nvSpPr>
          <p:cNvPr id="3" name="Rettangolo 2">
            <a:extLst>
              <a:ext uri="{FF2B5EF4-FFF2-40B4-BE49-F238E27FC236}">
                <a16:creationId xmlns:a16="http://schemas.microsoft.com/office/drawing/2014/main" id="{07184CCF-89DA-D743-8127-B7DB0A7AA282}"/>
              </a:ext>
            </a:extLst>
          </p:cNvPr>
          <p:cNvSpPr/>
          <p:nvPr/>
        </p:nvSpPr>
        <p:spPr>
          <a:xfrm>
            <a:off x="784874" y="4458446"/>
            <a:ext cx="10810225" cy="1477328"/>
          </a:xfrm>
          <a:prstGeom prst="rect">
            <a:avLst/>
          </a:prstGeom>
        </p:spPr>
        <p:txBody>
          <a:bodyPr wrap="square">
            <a:spAutoFit/>
          </a:bodyPr>
          <a:lstStyle/>
          <a:p>
            <a:pPr algn="just">
              <a:spcAft>
                <a:spcPts val="600"/>
              </a:spcAft>
              <a:buSzPts val="1000"/>
              <a:tabLst>
                <a:tab pos="457200" algn="l"/>
              </a:tabLst>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Indice coperto da copyright, e può essere fornito e consultato solo tramite i prodotti dell’editore Thomson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Reuter</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p>
          <a:p>
            <a:pPr algn="just">
              <a:spcAft>
                <a:spcPts val="600"/>
              </a:spcAft>
              <a:buSzPts val="1000"/>
              <a:tabLst>
                <a:tab pos="457200" algn="l"/>
              </a:tabLst>
            </a:pPr>
            <a:endPar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a:p>
            <a:pPr algn="just">
              <a:spcAft>
                <a:spcPts val="600"/>
              </a:spcAft>
              <a:buSzPts val="1000"/>
              <a:tabLst>
                <a:tab pos="457200" algn="l"/>
              </a:tabLst>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Disponibile al database </a:t>
            </a:r>
            <a:r>
              <a:rPr lang="it-IT" sz="2000" i="1" u="sng" dirty="0">
                <a:latin typeface="Cavolini" panose="03000502040302020204" pitchFamily="66" charset="0"/>
                <a:ea typeface="Times New Roman" panose="02020603050405020304" pitchFamily="18" charset="0"/>
                <a:cs typeface="Cavolini" panose="03000502040302020204" pitchFamily="66" charset="0"/>
                <a:hlinkClick r:id="rId3" tooltip="JCR">
                  <a:extLst>
                    <a:ext uri="{A12FA001-AC4F-418D-AE19-62706E023703}">
                      <ahyp:hlinkClr xmlns:ahyp="http://schemas.microsoft.com/office/drawing/2018/hyperlinkcolor" val="tx"/>
                    </a:ext>
                  </a:extLst>
                </a:hlinkClick>
              </a:rPr>
              <a:t>Journal Citations Reports</a:t>
            </a:r>
            <a:r>
              <a:rPr lang="it-IT" sz="2000" i="1" dirty="0">
                <a:solidFill>
                  <a:srgbClr val="80008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a:latin typeface="Cavolini" panose="03000502040302020204" pitchFamily="66" charset="0"/>
                <a:ea typeface="Calibri" panose="020F0502020204030204" pitchFamily="34" charset="0"/>
                <a:cs typeface="Cavolini" panose="03000502040302020204" pitchFamily="66" charset="0"/>
                <a:hlinkClick r:id="rId4"/>
              </a:rPr>
              <a:t>https://jcr.clarivate.com/</a:t>
            </a:r>
            <a:endParaRPr lang="it-IT" sz="2000" dirty="0">
              <a:effectLst/>
              <a:latin typeface="Cavolini" panose="03000502040302020204" pitchFamily="66" charset="0"/>
              <a:ea typeface="Calibri" panose="020F0502020204030204" pitchFamily="34" charset="0"/>
              <a:cs typeface="Cavolini" panose="03000502040302020204" pitchFamily="66" charset="0"/>
            </a:endParaRPr>
          </a:p>
        </p:txBody>
      </p:sp>
      <p:pic>
        <p:nvPicPr>
          <p:cNvPr id="6" name="Immagine 5" descr="Immagine che contiene testo&#10;&#10;Descrizione generata automaticamente">
            <a:extLst>
              <a:ext uri="{FF2B5EF4-FFF2-40B4-BE49-F238E27FC236}">
                <a16:creationId xmlns:a16="http://schemas.microsoft.com/office/drawing/2014/main" id="{8152AED1-69A8-8F4B-8E07-2C2DDC78DEEF}"/>
              </a:ext>
            </a:extLst>
          </p:cNvPr>
          <p:cNvPicPr>
            <a:picLocks noChangeAspect="1"/>
          </p:cNvPicPr>
          <p:nvPr/>
        </p:nvPicPr>
        <p:blipFill>
          <a:blip r:embed="rId5"/>
          <a:stretch>
            <a:fillRect/>
          </a:stretch>
        </p:blipFill>
        <p:spPr>
          <a:xfrm>
            <a:off x="2247501" y="1792496"/>
            <a:ext cx="4229100" cy="1943100"/>
          </a:xfrm>
          <a:prstGeom prst="rect">
            <a:avLst/>
          </a:prstGeom>
        </p:spPr>
      </p:pic>
      <p:sp>
        <p:nvSpPr>
          <p:cNvPr id="8" name="Rettangolo 7">
            <a:extLst>
              <a:ext uri="{FF2B5EF4-FFF2-40B4-BE49-F238E27FC236}">
                <a16:creationId xmlns:a16="http://schemas.microsoft.com/office/drawing/2014/main" id="{9AB3493D-9C38-C244-830E-2BC4476E3EE6}"/>
              </a:ext>
            </a:extLst>
          </p:cNvPr>
          <p:cNvSpPr/>
          <p:nvPr/>
        </p:nvSpPr>
        <p:spPr>
          <a:xfrm>
            <a:off x="1873250" y="1234920"/>
            <a:ext cx="8445500" cy="336054"/>
          </a:xfrm>
          <a:prstGeom prst="rect">
            <a:avLst/>
          </a:prstGeom>
        </p:spPr>
        <p:txBody>
          <a:bodyPr wrap="square">
            <a:spAutoFit/>
          </a:bodyPr>
          <a:lstStyle/>
          <a:p>
            <a:pPr>
              <a:lnSpc>
                <a:spcPts val="1800"/>
              </a:lnSpc>
              <a:spcAft>
                <a:spcPts val="600"/>
              </a:spcAft>
              <a:buSzPts val="1000"/>
              <a:tabLst>
                <a:tab pos="457200" algn="l"/>
              </a:tabLst>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Valuta il valore di impatto di una </a:t>
            </a:r>
            <a:r>
              <a:rPr lang="it-IT" sz="20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pubblicazione</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periodica</a:t>
            </a:r>
          </a:p>
        </p:txBody>
      </p:sp>
      <p:sp>
        <p:nvSpPr>
          <p:cNvPr id="4" name="Segnaposto numero diapositiva 3">
            <a:extLst>
              <a:ext uri="{FF2B5EF4-FFF2-40B4-BE49-F238E27FC236}">
                <a16:creationId xmlns:a16="http://schemas.microsoft.com/office/drawing/2014/main" id="{4C96FE4E-68F5-B64F-97B4-CB93C8F80A29}"/>
              </a:ext>
            </a:extLst>
          </p:cNvPr>
          <p:cNvSpPr>
            <a:spLocks noGrp="1"/>
          </p:cNvSpPr>
          <p:nvPr>
            <p:ph type="sldNum" sz="quarter" idx="12"/>
          </p:nvPr>
        </p:nvSpPr>
        <p:spPr/>
        <p:txBody>
          <a:bodyPr/>
          <a:lstStyle/>
          <a:p>
            <a:fld id="{B91D9A0B-DB15-0A46-893C-3EE83C865853}" type="slidenum">
              <a:rPr lang="it-IT" smtClean="0"/>
              <a:t>27</a:t>
            </a:fld>
            <a:endParaRPr lang="it-IT"/>
          </a:p>
        </p:txBody>
      </p:sp>
      <p:sp>
        <p:nvSpPr>
          <p:cNvPr id="5" name="Rettangolo 4">
            <a:extLst>
              <a:ext uri="{FF2B5EF4-FFF2-40B4-BE49-F238E27FC236}">
                <a16:creationId xmlns:a16="http://schemas.microsoft.com/office/drawing/2014/main" id="{2AAD8285-EE36-1E4E-A9D0-62805CB5982F}"/>
              </a:ext>
            </a:extLst>
          </p:cNvPr>
          <p:cNvSpPr/>
          <p:nvPr/>
        </p:nvSpPr>
        <p:spPr>
          <a:xfrm>
            <a:off x="7005747" y="2485015"/>
            <a:ext cx="2992854" cy="646331"/>
          </a:xfrm>
          <a:prstGeom prst="rect">
            <a:avLst/>
          </a:prstGeom>
        </p:spPr>
        <p:txBody>
          <a:bodyPr wrap="square">
            <a:spAutoFit/>
          </a:bodyPr>
          <a:lstStyle/>
          <a:p>
            <a:pPr algn="ctr"/>
            <a:r>
              <a:rPr lang="it-IT" sz="1200" dirty="0">
                <a:latin typeface="Cavolini" panose="03000502040302020204" pitchFamily="66" charset="0"/>
                <a:cs typeface="Cavolini" panose="03000502040302020204" pitchFamily="66" charset="0"/>
              </a:rPr>
              <a:t>numero di citazioni dei lavori pubblicati in una certa rivista </a:t>
            </a:r>
          </a:p>
          <a:p>
            <a:pPr algn="ctr"/>
            <a:endParaRPr lang="it-IT" sz="1200" dirty="0">
              <a:latin typeface="Cavolini" panose="03000502040302020204" pitchFamily="66" charset="0"/>
              <a:cs typeface="Cavolini" panose="03000502040302020204" pitchFamily="66" charset="0"/>
            </a:endParaRPr>
          </a:p>
        </p:txBody>
      </p:sp>
      <p:sp>
        <p:nvSpPr>
          <p:cNvPr id="7" name="Rettangolo 6">
            <a:extLst>
              <a:ext uri="{FF2B5EF4-FFF2-40B4-BE49-F238E27FC236}">
                <a16:creationId xmlns:a16="http://schemas.microsoft.com/office/drawing/2014/main" id="{5980263B-2F2F-D94C-B138-A624C9ECB74A}"/>
              </a:ext>
            </a:extLst>
          </p:cNvPr>
          <p:cNvSpPr/>
          <p:nvPr/>
        </p:nvSpPr>
        <p:spPr>
          <a:xfrm>
            <a:off x="6982219" y="3030244"/>
            <a:ext cx="2968925" cy="646331"/>
          </a:xfrm>
          <a:prstGeom prst="rect">
            <a:avLst/>
          </a:prstGeom>
        </p:spPr>
        <p:txBody>
          <a:bodyPr wrap="square">
            <a:spAutoFit/>
          </a:bodyPr>
          <a:lstStyle/>
          <a:p>
            <a:pPr algn="ctr"/>
            <a:r>
              <a:rPr lang="it-IT" sz="1200" dirty="0">
                <a:latin typeface="Cavolini" panose="03000502040302020204" pitchFamily="66" charset="0"/>
                <a:cs typeface="Cavolini" panose="03000502040302020204" pitchFamily="66" charset="0"/>
              </a:rPr>
              <a:t>numero totale di lavori pubblicati dalla stessa rivista nei due anni precedenti</a:t>
            </a:r>
          </a:p>
        </p:txBody>
      </p:sp>
      <p:cxnSp>
        <p:nvCxnSpPr>
          <p:cNvPr id="10" name="Connettore 1 9">
            <a:extLst>
              <a:ext uri="{FF2B5EF4-FFF2-40B4-BE49-F238E27FC236}">
                <a16:creationId xmlns:a16="http://schemas.microsoft.com/office/drawing/2014/main" id="{0A7CD8EF-17B7-7044-B5DA-CF0F15C6E918}"/>
              </a:ext>
            </a:extLst>
          </p:cNvPr>
          <p:cNvCxnSpPr/>
          <p:nvPr/>
        </p:nvCxnSpPr>
        <p:spPr>
          <a:xfrm>
            <a:off x="6905483" y="3019052"/>
            <a:ext cx="32341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A30D55D9-1EF2-8B43-962C-D6A3EE299436}"/>
              </a:ext>
            </a:extLst>
          </p:cNvPr>
          <p:cNvPicPr>
            <a:picLocks noChangeAspect="1"/>
          </p:cNvPicPr>
          <p:nvPr/>
        </p:nvPicPr>
        <p:blipFill>
          <a:blip r:embed="rId6"/>
          <a:stretch>
            <a:fillRect/>
          </a:stretch>
        </p:blipFill>
        <p:spPr>
          <a:xfrm>
            <a:off x="8715393" y="0"/>
            <a:ext cx="3476607" cy="1522811"/>
          </a:xfrm>
          <a:prstGeom prst="rect">
            <a:avLst/>
          </a:prstGeom>
        </p:spPr>
      </p:pic>
    </p:spTree>
    <p:extLst>
      <p:ext uri="{BB962C8B-B14F-4D97-AF65-F5344CB8AC3E}">
        <p14:creationId xmlns:p14="http://schemas.microsoft.com/office/powerpoint/2010/main" val="107209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880CAB1-E725-3340-94A2-34173949CB99}"/>
              </a:ext>
            </a:extLst>
          </p:cNvPr>
          <p:cNvSpPr>
            <a:spLocks noGrp="1"/>
          </p:cNvSpPr>
          <p:nvPr>
            <p:ph type="sldNum" sz="quarter" idx="12"/>
          </p:nvPr>
        </p:nvSpPr>
        <p:spPr/>
        <p:txBody>
          <a:bodyPr/>
          <a:lstStyle/>
          <a:p>
            <a:fld id="{B91D9A0B-DB15-0A46-893C-3EE83C865853}" type="slidenum">
              <a:rPr lang="it-IT" smtClean="0"/>
              <a:t>28</a:t>
            </a:fld>
            <a:endParaRPr lang="it-IT"/>
          </a:p>
        </p:txBody>
      </p:sp>
      <p:sp>
        <p:nvSpPr>
          <p:cNvPr id="5" name="Rettangolo 4">
            <a:extLst>
              <a:ext uri="{FF2B5EF4-FFF2-40B4-BE49-F238E27FC236}">
                <a16:creationId xmlns:a16="http://schemas.microsoft.com/office/drawing/2014/main" id="{59FB1CD5-0318-FF4F-A03E-8CCA1F9BDF90}"/>
              </a:ext>
            </a:extLst>
          </p:cNvPr>
          <p:cNvSpPr/>
          <p:nvPr/>
        </p:nvSpPr>
        <p:spPr>
          <a:xfrm>
            <a:off x="591403" y="1679392"/>
            <a:ext cx="10762397" cy="4524315"/>
          </a:xfrm>
          <a:prstGeom prst="rect">
            <a:avLst/>
          </a:prstGeom>
        </p:spPr>
        <p:txBody>
          <a:bodyPr wrap="square">
            <a:spAutoFit/>
          </a:bodyPr>
          <a:lstStyle/>
          <a:p>
            <a:r>
              <a:rPr lang="it-IT" b="1" i="1" dirty="0" err="1">
                <a:solidFill>
                  <a:srgbClr val="333333"/>
                </a:solidFill>
                <a:latin typeface="Montserrat"/>
              </a:rPr>
              <a:t>Immediacy</a:t>
            </a:r>
            <a:r>
              <a:rPr lang="it-IT" b="1" i="1" dirty="0">
                <a:solidFill>
                  <a:srgbClr val="333333"/>
                </a:solidFill>
                <a:latin typeface="Montserrat"/>
              </a:rPr>
              <a:t> </a:t>
            </a:r>
            <a:r>
              <a:rPr lang="it-IT" b="1" i="1" dirty="0" err="1">
                <a:solidFill>
                  <a:srgbClr val="333333"/>
                </a:solidFill>
                <a:latin typeface="Montserrat"/>
              </a:rPr>
              <a:t>index</a:t>
            </a:r>
            <a:endParaRPr lang="it-IT" b="1" i="1" dirty="0">
              <a:solidFill>
                <a:srgbClr val="333333"/>
              </a:solidFill>
              <a:latin typeface="Montserrat"/>
            </a:endParaRPr>
          </a:p>
          <a:p>
            <a:endParaRPr lang="it-IT" dirty="0">
              <a:solidFill>
                <a:srgbClr val="333333"/>
              </a:solidFill>
              <a:latin typeface="Montserrat"/>
            </a:endParaRPr>
          </a:p>
          <a:p>
            <a:r>
              <a:rPr lang="it-IT" dirty="0">
                <a:solidFill>
                  <a:srgbClr val="333333"/>
                </a:solidFill>
                <a:latin typeface="Montserrat"/>
              </a:rPr>
              <a:t>Si tratta di un indicatore </a:t>
            </a:r>
            <a:r>
              <a:rPr lang="it-IT" dirty="0" err="1">
                <a:solidFill>
                  <a:srgbClr val="333333"/>
                </a:solidFill>
                <a:latin typeface="Montserrat"/>
              </a:rPr>
              <a:t>bibliometrico</a:t>
            </a:r>
            <a:r>
              <a:rPr lang="it-IT" dirty="0">
                <a:solidFill>
                  <a:srgbClr val="333333"/>
                </a:solidFill>
                <a:latin typeface="Montserrat"/>
              </a:rPr>
              <a:t> che </a:t>
            </a:r>
            <a:r>
              <a:rPr lang="it-IT" b="1" dirty="0">
                <a:solidFill>
                  <a:srgbClr val="FF0000"/>
                </a:solidFill>
                <a:latin typeface="Montserrat"/>
              </a:rPr>
              <a:t>misura le citazioni ricevute da una rivista nell'anno in cui i suoi articoli sono stati pubblicati</a:t>
            </a:r>
            <a:r>
              <a:rPr lang="it-IT" dirty="0">
                <a:solidFill>
                  <a:srgbClr val="333333"/>
                </a:solidFill>
                <a:latin typeface="Montserrat"/>
              </a:rPr>
              <a:t> (a differenza dell'IF che misura l'impatto in relazione ai due anni precedenti). Anche nel caso dell'</a:t>
            </a:r>
            <a:r>
              <a:rPr lang="it-IT" dirty="0" err="1">
                <a:solidFill>
                  <a:srgbClr val="333333"/>
                </a:solidFill>
                <a:latin typeface="Montserrat"/>
              </a:rPr>
              <a:t>Immediacy</a:t>
            </a:r>
            <a:r>
              <a:rPr lang="it-IT" dirty="0">
                <a:solidFill>
                  <a:srgbClr val="333333"/>
                </a:solidFill>
                <a:latin typeface="Montserrat"/>
              </a:rPr>
              <a:t> </a:t>
            </a:r>
            <a:r>
              <a:rPr lang="it-IT" dirty="0" err="1">
                <a:solidFill>
                  <a:srgbClr val="333333"/>
                </a:solidFill>
                <a:latin typeface="Montserrat"/>
              </a:rPr>
              <a:t>index</a:t>
            </a:r>
            <a:r>
              <a:rPr lang="it-IT" dirty="0">
                <a:solidFill>
                  <a:srgbClr val="333333"/>
                </a:solidFill>
                <a:latin typeface="Montserrat"/>
              </a:rPr>
              <a:t>, i dati sono ricavati dall'elaborazione dei contenuti del database Web of Science e pubblicati nei Journal of </a:t>
            </a:r>
            <a:r>
              <a:rPr lang="it-IT" dirty="0" err="1">
                <a:solidFill>
                  <a:srgbClr val="333333"/>
                </a:solidFill>
                <a:latin typeface="Montserrat"/>
              </a:rPr>
              <a:t>Citation</a:t>
            </a:r>
            <a:r>
              <a:rPr lang="it-IT" dirty="0">
                <a:solidFill>
                  <a:srgbClr val="333333"/>
                </a:solidFill>
                <a:latin typeface="Montserrat"/>
              </a:rPr>
              <a:t> Reports. </a:t>
            </a:r>
          </a:p>
          <a:p>
            <a:endParaRPr lang="it-IT" dirty="0">
              <a:solidFill>
                <a:srgbClr val="333333"/>
              </a:solidFill>
              <a:latin typeface="Montserrat"/>
            </a:endParaRPr>
          </a:p>
          <a:p>
            <a:r>
              <a:rPr lang="it-IT" dirty="0">
                <a:solidFill>
                  <a:srgbClr val="333333"/>
                </a:solidFill>
                <a:latin typeface="Montserrat"/>
              </a:rPr>
              <a:t>L'</a:t>
            </a:r>
            <a:r>
              <a:rPr lang="it-IT" dirty="0" err="1">
                <a:solidFill>
                  <a:srgbClr val="333333"/>
                </a:solidFill>
                <a:latin typeface="Montserrat"/>
              </a:rPr>
              <a:t>Immediacy</a:t>
            </a:r>
            <a:r>
              <a:rPr lang="it-IT" dirty="0">
                <a:solidFill>
                  <a:srgbClr val="333333"/>
                </a:solidFill>
                <a:latin typeface="Montserrat"/>
              </a:rPr>
              <a:t> </a:t>
            </a:r>
            <a:r>
              <a:rPr lang="it-IT" dirty="0" err="1">
                <a:solidFill>
                  <a:srgbClr val="333333"/>
                </a:solidFill>
                <a:latin typeface="Montserrat"/>
              </a:rPr>
              <a:t>index</a:t>
            </a:r>
            <a:r>
              <a:rPr lang="it-IT" dirty="0">
                <a:solidFill>
                  <a:srgbClr val="333333"/>
                </a:solidFill>
                <a:latin typeface="Montserrat"/>
              </a:rPr>
              <a:t>, misurando l'immediatezza e la prossimità delle citazioni rispetto alla data di uscita degli articoli all'interno di una rivista</a:t>
            </a:r>
            <a:r>
              <a:rPr lang="it-IT" b="1" dirty="0">
                <a:solidFill>
                  <a:schemeClr val="accent1"/>
                </a:solidFill>
                <a:latin typeface="Montserrat"/>
              </a:rPr>
              <a:t>, offre un'indicazione molto chiara sulla rapidità con cui un articolo della rivista viene mediamente citato</a:t>
            </a:r>
            <a:r>
              <a:rPr lang="it-IT" dirty="0">
                <a:solidFill>
                  <a:srgbClr val="333333"/>
                </a:solidFill>
                <a:latin typeface="Montserrat"/>
              </a:rPr>
              <a:t> rispetto alla sua data di pubblicazione, e sulla frequenza con cui gli articoli vengono citati in uno stesso anno. </a:t>
            </a:r>
          </a:p>
          <a:p>
            <a:endParaRPr lang="it-IT" dirty="0">
              <a:solidFill>
                <a:srgbClr val="333333"/>
              </a:solidFill>
              <a:latin typeface="Montserrat"/>
            </a:endParaRPr>
          </a:p>
          <a:p>
            <a:r>
              <a:rPr lang="it-IT" dirty="0">
                <a:solidFill>
                  <a:srgbClr val="333333"/>
                </a:solidFill>
                <a:latin typeface="Montserrat"/>
              </a:rPr>
              <a:t>L'indicatore pertanto si presta bene a segnalare il </a:t>
            </a:r>
            <a:r>
              <a:rPr lang="it-IT" b="1" dirty="0">
                <a:solidFill>
                  <a:schemeClr val="accent1"/>
                </a:solidFill>
                <a:latin typeface="Montserrat"/>
              </a:rPr>
              <a:t>grado di innovatività, originalità e attualità dei contenuti </a:t>
            </a:r>
            <a:r>
              <a:rPr lang="it-IT" dirty="0">
                <a:solidFill>
                  <a:srgbClr val="333333"/>
                </a:solidFill>
                <a:latin typeface="Montserrat"/>
              </a:rPr>
              <a:t>pubblicati, oltre che il suo </a:t>
            </a:r>
            <a:r>
              <a:rPr lang="it-IT" b="1" dirty="0">
                <a:solidFill>
                  <a:schemeClr val="accent1"/>
                </a:solidFill>
                <a:latin typeface="Montserrat"/>
              </a:rPr>
              <a:t>apprezzamento da parte della comunità scientifica</a:t>
            </a:r>
            <a:r>
              <a:rPr lang="it-IT" dirty="0">
                <a:solidFill>
                  <a:srgbClr val="333333"/>
                </a:solidFill>
                <a:latin typeface="Montserrat"/>
              </a:rPr>
              <a:t>. In alcune discipline (es. fisica, medicina), per la loro stessa natura, l'indicatore nel complesso tende ad avere livelli mediamente più elevati che in altre (es. diritto).</a:t>
            </a:r>
            <a:endParaRPr lang="it-IT"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45EE25FE-524A-0A44-8186-BC96A320202C}"/>
              </a:ext>
            </a:extLst>
          </p:cNvPr>
          <p:cNvSpPr txBox="1"/>
          <p:nvPr/>
        </p:nvSpPr>
        <p:spPr>
          <a:xfrm>
            <a:off x="591403" y="299901"/>
            <a:ext cx="7610261" cy="1200329"/>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WoS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Clarivate</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Immediacy</a:t>
            </a:r>
            <a:r>
              <a:rPr lang="it-IT" sz="3600" b="1" dirty="0">
                <a:latin typeface="Cavolini" panose="03000502040302020204" pitchFamily="66" charset="0"/>
                <a:cs typeface="Cavolini" panose="03000502040302020204" pitchFamily="66" charset="0"/>
              </a:rPr>
              <a:t> Index</a:t>
            </a:r>
          </a:p>
        </p:txBody>
      </p:sp>
      <p:pic>
        <p:nvPicPr>
          <p:cNvPr id="7" name="Immagine 6">
            <a:extLst>
              <a:ext uri="{FF2B5EF4-FFF2-40B4-BE49-F238E27FC236}">
                <a16:creationId xmlns:a16="http://schemas.microsoft.com/office/drawing/2014/main" id="{F315F0AA-3BB2-6442-A942-D57333855F67}"/>
              </a:ext>
            </a:extLst>
          </p:cNvPr>
          <p:cNvPicPr>
            <a:picLocks noChangeAspect="1"/>
          </p:cNvPicPr>
          <p:nvPr/>
        </p:nvPicPr>
        <p:blipFill>
          <a:blip r:embed="rId2"/>
          <a:stretch>
            <a:fillRect/>
          </a:stretch>
        </p:blipFill>
        <p:spPr>
          <a:xfrm>
            <a:off x="8610600" y="67000"/>
            <a:ext cx="3476607" cy="1522811"/>
          </a:xfrm>
          <a:prstGeom prst="rect">
            <a:avLst/>
          </a:prstGeom>
        </p:spPr>
      </p:pic>
    </p:spTree>
    <p:extLst>
      <p:ext uri="{BB962C8B-B14F-4D97-AF65-F5344CB8AC3E}">
        <p14:creationId xmlns:p14="http://schemas.microsoft.com/office/powerpoint/2010/main" val="397142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8FF31AE-5187-ED41-A3BE-F4096166A2F2}"/>
              </a:ext>
            </a:extLst>
          </p:cNvPr>
          <p:cNvSpPr>
            <a:spLocks noGrp="1"/>
          </p:cNvSpPr>
          <p:nvPr>
            <p:ph type="sldNum" sz="quarter" idx="12"/>
          </p:nvPr>
        </p:nvSpPr>
        <p:spPr/>
        <p:txBody>
          <a:bodyPr/>
          <a:lstStyle/>
          <a:p>
            <a:fld id="{B91D9A0B-DB15-0A46-893C-3EE83C865853}" type="slidenum">
              <a:rPr lang="it-IT" smtClean="0"/>
              <a:t>29</a:t>
            </a:fld>
            <a:endParaRPr lang="it-IT"/>
          </a:p>
        </p:txBody>
      </p:sp>
      <p:sp>
        <p:nvSpPr>
          <p:cNvPr id="5" name="Rettangolo 4">
            <a:extLst>
              <a:ext uri="{FF2B5EF4-FFF2-40B4-BE49-F238E27FC236}">
                <a16:creationId xmlns:a16="http://schemas.microsoft.com/office/drawing/2014/main" id="{7839DB20-7FA6-4348-AE48-71888E473A63}"/>
              </a:ext>
            </a:extLst>
          </p:cNvPr>
          <p:cNvSpPr/>
          <p:nvPr/>
        </p:nvSpPr>
        <p:spPr>
          <a:xfrm>
            <a:off x="318448" y="1718313"/>
            <a:ext cx="11350388" cy="4524315"/>
          </a:xfrm>
          <a:prstGeom prst="rect">
            <a:avLst/>
          </a:prstGeom>
        </p:spPr>
        <p:txBody>
          <a:bodyPr wrap="square">
            <a:spAutoFit/>
          </a:bodyPr>
          <a:lstStyle/>
          <a:p>
            <a:r>
              <a:rPr lang="it-IT" b="1" i="1" dirty="0" err="1">
                <a:solidFill>
                  <a:srgbClr val="333333"/>
                </a:solidFill>
                <a:latin typeface="Montserrat"/>
              </a:rPr>
              <a:t>Cited</a:t>
            </a:r>
            <a:r>
              <a:rPr lang="it-IT" b="1" i="1" dirty="0">
                <a:solidFill>
                  <a:srgbClr val="333333"/>
                </a:solidFill>
                <a:latin typeface="Montserrat"/>
              </a:rPr>
              <a:t> </a:t>
            </a:r>
            <a:r>
              <a:rPr lang="it-IT" b="1" i="1" dirty="0" err="1">
                <a:solidFill>
                  <a:srgbClr val="333333"/>
                </a:solidFill>
                <a:latin typeface="Montserrat"/>
              </a:rPr>
              <a:t>half</a:t>
            </a:r>
            <a:r>
              <a:rPr lang="it-IT" b="1" i="1" dirty="0">
                <a:solidFill>
                  <a:srgbClr val="333333"/>
                </a:solidFill>
                <a:latin typeface="Montserrat"/>
              </a:rPr>
              <a:t>-life</a:t>
            </a:r>
          </a:p>
          <a:p>
            <a:endParaRPr lang="it-IT" dirty="0">
              <a:solidFill>
                <a:srgbClr val="333333"/>
              </a:solidFill>
              <a:latin typeface="Montserrat"/>
            </a:endParaRPr>
          </a:p>
          <a:p>
            <a:r>
              <a:rPr lang="it-IT" dirty="0">
                <a:solidFill>
                  <a:srgbClr val="333333"/>
                </a:solidFill>
                <a:latin typeface="Montserrat"/>
              </a:rPr>
              <a:t>Questo indicatore </a:t>
            </a:r>
            <a:r>
              <a:rPr lang="it-IT" dirty="0" err="1">
                <a:solidFill>
                  <a:srgbClr val="333333"/>
                </a:solidFill>
                <a:latin typeface="Montserrat"/>
              </a:rPr>
              <a:t>bibliometrico</a:t>
            </a:r>
            <a:r>
              <a:rPr lang="it-IT" dirty="0">
                <a:solidFill>
                  <a:srgbClr val="333333"/>
                </a:solidFill>
                <a:latin typeface="Montserrat"/>
              </a:rPr>
              <a:t>, analizzando la </a:t>
            </a:r>
            <a:r>
              <a:rPr lang="it-IT" b="1" dirty="0">
                <a:solidFill>
                  <a:srgbClr val="FF0000"/>
                </a:solidFill>
                <a:latin typeface="Montserrat"/>
              </a:rPr>
              <a:t>distribuzione nel tempo delle citazioni nelle riviste</a:t>
            </a:r>
            <a:r>
              <a:rPr lang="it-IT" dirty="0">
                <a:latin typeface="Montserrat"/>
              </a:rPr>
              <a:t>, </a:t>
            </a:r>
            <a:r>
              <a:rPr lang="it-IT" b="1" dirty="0">
                <a:solidFill>
                  <a:schemeClr val="accent1"/>
                </a:solidFill>
                <a:latin typeface="Montserrat"/>
              </a:rPr>
              <a:t>ne denota il grado di vitalità, misurando la vita media delle citazioni ricevute dall'insieme dei suoi articoli</a:t>
            </a:r>
            <a:r>
              <a:rPr lang="it-IT" dirty="0">
                <a:solidFill>
                  <a:srgbClr val="333333"/>
                </a:solidFill>
                <a:latin typeface="Montserrat"/>
              </a:rPr>
              <a:t>. </a:t>
            </a:r>
          </a:p>
          <a:p>
            <a:endParaRPr lang="it-IT" dirty="0">
              <a:solidFill>
                <a:srgbClr val="333333"/>
              </a:solidFill>
              <a:latin typeface="Montserrat"/>
            </a:endParaRPr>
          </a:p>
          <a:p>
            <a:r>
              <a:rPr lang="it-IT" dirty="0">
                <a:solidFill>
                  <a:srgbClr val="333333"/>
                </a:solidFill>
                <a:latin typeface="Montserrat"/>
              </a:rPr>
              <a:t>Per ciascuna rivista, il valore dell'indicatore si calcola sommando il numero di anni di pubblicazione, a partire da quello in corso e andando a ritroso nel tempo, nei quali è stato registrato il 50% del totale delle citazioni ricevute da quella rivista nell'anno in corso. </a:t>
            </a:r>
          </a:p>
          <a:p>
            <a:endParaRPr lang="it-IT" dirty="0">
              <a:solidFill>
                <a:srgbClr val="333333"/>
              </a:solidFill>
              <a:latin typeface="Montserrat"/>
            </a:endParaRPr>
          </a:p>
          <a:p>
            <a:r>
              <a:rPr lang="it-IT" dirty="0">
                <a:solidFill>
                  <a:srgbClr val="333333"/>
                </a:solidFill>
                <a:latin typeface="Montserrat"/>
              </a:rPr>
              <a:t>Come per l'Impact </a:t>
            </a:r>
            <a:r>
              <a:rPr lang="it-IT" dirty="0" err="1">
                <a:solidFill>
                  <a:srgbClr val="333333"/>
                </a:solidFill>
                <a:latin typeface="Montserrat"/>
              </a:rPr>
              <a:t>Factor</a:t>
            </a:r>
            <a:r>
              <a:rPr lang="it-IT" dirty="0">
                <a:solidFill>
                  <a:srgbClr val="333333"/>
                </a:solidFill>
                <a:latin typeface="Montserrat"/>
              </a:rPr>
              <a:t> e l'</a:t>
            </a:r>
            <a:r>
              <a:rPr lang="it-IT" dirty="0" err="1">
                <a:solidFill>
                  <a:srgbClr val="333333"/>
                </a:solidFill>
                <a:latin typeface="Montserrat"/>
              </a:rPr>
              <a:t>Immediacy</a:t>
            </a:r>
            <a:r>
              <a:rPr lang="it-IT" dirty="0">
                <a:solidFill>
                  <a:srgbClr val="333333"/>
                </a:solidFill>
                <a:latin typeface="Montserrat"/>
              </a:rPr>
              <a:t> </a:t>
            </a:r>
            <a:r>
              <a:rPr lang="it-IT" dirty="0" err="1">
                <a:solidFill>
                  <a:srgbClr val="333333"/>
                </a:solidFill>
                <a:latin typeface="Montserrat"/>
              </a:rPr>
              <a:t>index</a:t>
            </a:r>
            <a:r>
              <a:rPr lang="it-IT" dirty="0">
                <a:solidFill>
                  <a:srgbClr val="333333"/>
                </a:solidFill>
                <a:latin typeface="Montserrat"/>
              </a:rPr>
              <a:t>, i dati del </a:t>
            </a:r>
            <a:r>
              <a:rPr lang="it-IT" dirty="0" err="1">
                <a:solidFill>
                  <a:srgbClr val="333333"/>
                </a:solidFill>
                <a:latin typeface="Montserrat"/>
              </a:rPr>
              <a:t>Cited</a:t>
            </a:r>
            <a:r>
              <a:rPr lang="it-IT" dirty="0">
                <a:solidFill>
                  <a:srgbClr val="333333"/>
                </a:solidFill>
                <a:latin typeface="Montserrat"/>
              </a:rPr>
              <a:t> </a:t>
            </a:r>
            <a:r>
              <a:rPr lang="it-IT" dirty="0" err="1">
                <a:solidFill>
                  <a:srgbClr val="333333"/>
                </a:solidFill>
                <a:latin typeface="Montserrat"/>
              </a:rPr>
              <a:t>half</a:t>
            </a:r>
            <a:r>
              <a:rPr lang="it-IT" dirty="0">
                <a:solidFill>
                  <a:srgbClr val="333333"/>
                </a:solidFill>
                <a:latin typeface="Montserrat"/>
              </a:rPr>
              <a:t>-life sono ricavati dall'elaborazione dei contenuti del database Web of Science e pubblicati nei Journal of </a:t>
            </a:r>
            <a:r>
              <a:rPr lang="it-IT" dirty="0" err="1">
                <a:solidFill>
                  <a:srgbClr val="333333"/>
                </a:solidFill>
                <a:latin typeface="Montserrat"/>
              </a:rPr>
              <a:t>Citation</a:t>
            </a:r>
            <a:r>
              <a:rPr lang="it-IT" dirty="0">
                <a:solidFill>
                  <a:srgbClr val="333333"/>
                </a:solidFill>
                <a:latin typeface="Montserrat"/>
              </a:rPr>
              <a:t> Reports. </a:t>
            </a:r>
          </a:p>
          <a:p>
            <a:endParaRPr lang="it-IT" dirty="0">
              <a:solidFill>
                <a:srgbClr val="333333"/>
              </a:solidFill>
              <a:latin typeface="Montserrat"/>
            </a:endParaRPr>
          </a:p>
          <a:p>
            <a:r>
              <a:rPr lang="it-IT" dirty="0">
                <a:solidFill>
                  <a:srgbClr val="333333"/>
                </a:solidFill>
                <a:latin typeface="Montserrat"/>
              </a:rPr>
              <a:t>Il database di riferimento </a:t>
            </a:r>
            <a:r>
              <a:rPr lang="it-IT" b="1" dirty="0">
                <a:solidFill>
                  <a:srgbClr val="FF0000"/>
                </a:solidFill>
                <a:latin typeface="Montserrat"/>
              </a:rPr>
              <a:t>è in grado non solo di misurare la persistenza della validità nel tempo (età media) dei contenuti scientifici </a:t>
            </a:r>
            <a:r>
              <a:rPr lang="it-IT" dirty="0">
                <a:solidFill>
                  <a:srgbClr val="333333"/>
                </a:solidFill>
                <a:latin typeface="Montserrat"/>
              </a:rPr>
              <a:t>di un periodico attraverso l'esame delle citazioni ricevute dagli articoli che vi sono stati pubblicati (</a:t>
            </a:r>
            <a:r>
              <a:rPr lang="it-IT" dirty="0" err="1">
                <a:solidFill>
                  <a:srgbClr val="333333"/>
                </a:solidFill>
                <a:latin typeface="Montserrat"/>
              </a:rPr>
              <a:t>Cited</a:t>
            </a:r>
            <a:r>
              <a:rPr lang="it-IT" dirty="0">
                <a:solidFill>
                  <a:srgbClr val="333333"/>
                </a:solidFill>
                <a:latin typeface="Montserrat"/>
              </a:rPr>
              <a:t> </a:t>
            </a:r>
            <a:r>
              <a:rPr lang="it-IT" dirty="0" err="1">
                <a:solidFill>
                  <a:srgbClr val="333333"/>
                </a:solidFill>
                <a:latin typeface="Montserrat"/>
              </a:rPr>
              <a:t>Half</a:t>
            </a:r>
            <a:r>
              <a:rPr lang="it-IT" dirty="0">
                <a:solidFill>
                  <a:srgbClr val="333333"/>
                </a:solidFill>
                <a:latin typeface="Montserrat"/>
              </a:rPr>
              <a:t>-life: conteggio delle citazioni ricevute nel medio periodo), </a:t>
            </a:r>
            <a:r>
              <a:rPr lang="it-IT" b="1" dirty="0">
                <a:solidFill>
                  <a:schemeClr val="accent1"/>
                </a:solidFill>
                <a:latin typeface="Montserrat"/>
              </a:rPr>
              <a:t>ma anche di effettuare un calcolo dell'età media degli articoli citati nel medesimo periodico</a:t>
            </a:r>
            <a:r>
              <a:rPr lang="it-IT" dirty="0">
                <a:solidFill>
                  <a:srgbClr val="333333"/>
                </a:solidFill>
                <a:latin typeface="Montserrat"/>
              </a:rPr>
              <a:t> (</a:t>
            </a:r>
            <a:r>
              <a:rPr lang="it-IT" b="1" dirty="0" err="1">
                <a:solidFill>
                  <a:schemeClr val="accent1"/>
                </a:solidFill>
                <a:latin typeface="Montserrat"/>
              </a:rPr>
              <a:t>Citing</a:t>
            </a:r>
            <a:r>
              <a:rPr lang="it-IT" b="1" dirty="0">
                <a:solidFill>
                  <a:schemeClr val="accent1"/>
                </a:solidFill>
                <a:latin typeface="Montserrat"/>
              </a:rPr>
              <a:t> </a:t>
            </a:r>
            <a:r>
              <a:rPr lang="it-IT" b="1" dirty="0" err="1">
                <a:solidFill>
                  <a:schemeClr val="accent1"/>
                </a:solidFill>
                <a:latin typeface="Montserrat"/>
              </a:rPr>
              <a:t>Half</a:t>
            </a:r>
            <a:r>
              <a:rPr lang="it-IT" b="1" dirty="0">
                <a:solidFill>
                  <a:schemeClr val="accent1"/>
                </a:solidFill>
                <a:latin typeface="Montserrat"/>
              </a:rPr>
              <a:t>-life</a:t>
            </a:r>
            <a:r>
              <a:rPr lang="it-IT" dirty="0">
                <a:solidFill>
                  <a:srgbClr val="333333"/>
                </a:solidFill>
                <a:latin typeface="Montserrat"/>
              </a:rPr>
              <a:t>: conteggio delle citazioni effettuate nel medio periodo).</a:t>
            </a:r>
            <a:endParaRPr lang="it-IT"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BAEF2EF9-9FB1-BD44-A722-598C1FC43BD8}"/>
              </a:ext>
            </a:extLst>
          </p:cNvPr>
          <p:cNvSpPr txBox="1"/>
          <p:nvPr/>
        </p:nvSpPr>
        <p:spPr>
          <a:xfrm>
            <a:off x="128019" y="228240"/>
            <a:ext cx="8142524"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WoS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Clarivate</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Cited</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half</a:t>
            </a:r>
            <a:r>
              <a:rPr lang="it-IT" sz="3600" b="1" dirty="0">
                <a:latin typeface="Cavolini" panose="03000502040302020204" pitchFamily="66" charset="0"/>
                <a:cs typeface="Cavolini" panose="03000502040302020204" pitchFamily="66" charset="0"/>
              </a:rPr>
              <a:t>-life</a:t>
            </a:r>
          </a:p>
        </p:txBody>
      </p:sp>
      <p:pic>
        <p:nvPicPr>
          <p:cNvPr id="7" name="Immagine 6">
            <a:extLst>
              <a:ext uri="{FF2B5EF4-FFF2-40B4-BE49-F238E27FC236}">
                <a16:creationId xmlns:a16="http://schemas.microsoft.com/office/drawing/2014/main" id="{51E52D7B-943E-3A4E-BA8F-1B5C96DE416C}"/>
              </a:ext>
            </a:extLst>
          </p:cNvPr>
          <p:cNvPicPr>
            <a:picLocks noChangeAspect="1"/>
          </p:cNvPicPr>
          <p:nvPr/>
        </p:nvPicPr>
        <p:blipFill>
          <a:blip r:embed="rId2"/>
          <a:stretch>
            <a:fillRect/>
          </a:stretch>
        </p:blipFill>
        <p:spPr>
          <a:xfrm>
            <a:off x="8474122" y="0"/>
            <a:ext cx="3476607" cy="1522811"/>
          </a:xfrm>
          <a:prstGeom prst="rect">
            <a:avLst/>
          </a:prstGeom>
        </p:spPr>
      </p:pic>
    </p:spTree>
    <p:extLst>
      <p:ext uri="{BB962C8B-B14F-4D97-AF65-F5344CB8AC3E}">
        <p14:creationId xmlns:p14="http://schemas.microsoft.com/office/powerpoint/2010/main" val="304280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B32F0A3-042D-D64A-9304-895C13B28CD4}"/>
              </a:ext>
            </a:extLst>
          </p:cNvPr>
          <p:cNvSpPr>
            <a:spLocks noGrp="1"/>
          </p:cNvSpPr>
          <p:nvPr>
            <p:ph type="sldNum" sz="quarter" idx="12"/>
          </p:nvPr>
        </p:nvSpPr>
        <p:spPr/>
        <p:txBody>
          <a:bodyPr/>
          <a:lstStyle/>
          <a:p>
            <a:fld id="{B91D9A0B-DB15-0A46-893C-3EE83C865853}" type="slidenum">
              <a:rPr lang="it-IT" smtClean="0"/>
              <a:t>3</a:t>
            </a:fld>
            <a:endParaRPr lang="it-IT"/>
          </a:p>
        </p:txBody>
      </p:sp>
      <p:sp>
        <p:nvSpPr>
          <p:cNvPr id="5" name="CasellaDiTesto 4">
            <a:extLst>
              <a:ext uri="{FF2B5EF4-FFF2-40B4-BE49-F238E27FC236}">
                <a16:creationId xmlns:a16="http://schemas.microsoft.com/office/drawing/2014/main" id="{038EA883-D9E6-754B-9840-A8AC284C0A54}"/>
              </a:ext>
            </a:extLst>
          </p:cNvPr>
          <p:cNvSpPr txBox="1"/>
          <p:nvPr/>
        </p:nvSpPr>
        <p:spPr>
          <a:xfrm>
            <a:off x="4539350" y="166568"/>
            <a:ext cx="3113353"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Un po’ di storia</a:t>
            </a:r>
          </a:p>
        </p:txBody>
      </p:sp>
      <p:sp>
        <p:nvSpPr>
          <p:cNvPr id="6" name="CasellaDiTesto 5">
            <a:extLst>
              <a:ext uri="{FF2B5EF4-FFF2-40B4-BE49-F238E27FC236}">
                <a16:creationId xmlns:a16="http://schemas.microsoft.com/office/drawing/2014/main" id="{D73BB53C-A7A3-264E-AC03-C61B28F44213}"/>
              </a:ext>
            </a:extLst>
          </p:cNvPr>
          <p:cNvSpPr txBox="1"/>
          <p:nvPr/>
        </p:nvSpPr>
        <p:spPr>
          <a:xfrm>
            <a:off x="1293047" y="1260764"/>
            <a:ext cx="9605951" cy="4247317"/>
          </a:xfrm>
          <a:prstGeom prst="rect">
            <a:avLst/>
          </a:prstGeom>
          <a:noFill/>
        </p:spPr>
        <p:txBody>
          <a:bodyPr wrap="square" rtlCol="0">
            <a:spAutoFit/>
          </a:bodyPr>
          <a:lstStyle/>
          <a:p>
            <a:r>
              <a:rPr lang="it-IT" dirty="0"/>
              <a:t>La definizione della disciplina e l'introduzione del termine “</a:t>
            </a:r>
            <a:r>
              <a:rPr lang="it-IT" dirty="0" err="1"/>
              <a:t>bibliometria</a:t>
            </a:r>
            <a:r>
              <a:rPr lang="it-IT" dirty="0"/>
              <a:t>” si fa comune­ mente risalire ad </a:t>
            </a:r>
            <a:r>
              <a:rPr lang="it-IT" b="1" dirty="0">
                <a:solidFill>
                  <a:srgbClr val="C00000"/>
                </a:solidFill>
              </a:rPr>
              <a:t>Alan </a:t>
            </a:r>
            <a:r>
              <a:rPr lang="it-IT" b="1" dirty="0" err="1">
                <a:solidFill>
                  <a:srgbClr val="C00000"/>
                </a:solidFill>
              </a:rPr>
              <a:t>Pritchard</a:t>
            </a:r>
            <a:r>
              <a:rPr lang="it-IT" b="1" dirty="0">
                <a:solidFill>
                  <a:srgbClr val="C00000"/>
                </a:solidFill>
              </a:rPr>
              <a:t> </a:t>
            </a:r>
            <a:r>
              <a:rPr lang="it-IT" dirty="0"/>
              <a:t>che, in un articolo del 1969, propose di sostituire il termine poco utilizzato e alquanto ambiguo di “bibliografia statistica” (</a:t>
            </a:r>
            <a:r>
              <a:rPr lang="it-IT" i="1" dirty="0" err="1"/>
              <a:t>statistical</a:t>
            </a:r>
            <a:r>
              <a:rPr lang="it-IT" i="1" dirty="0"/>
              <a:t> </a:t>
            </a:r>
            <a:r>
              <a:rPr lang="it-IT" i="1" dirty="0" err="1"/>
              <a:t>bibliography</a:t>
            </a:r>
            <a:r>
              <a:rPr lang="it-IT" dirty="0"/>
              <a:t>) con “</a:t>
            </a:r>
            <a:r>
              <a:rPr lang="it-IT" dirty="0" err="1"/>
              <a:t>bibliometria</a:t>
            </a:r>
            <a:r>
              <a:rPr lang="it-IT" dirty="0"/>
              <a:t>” (</a:t>
            </a:r>
            <a:r>
              <a:rPr lang="it-IT" i="1" dirty="0" err="1"/>
              <a:t>bibliometrics</a:t>
            </a:r>
            <a:r>
              <a:rPr lang="it-IT" dirty="0"/>
              <a:t>) per indicare </a:t>
            </a:r>
            <a:r>
              <a:rPr lang="it-IT" b="1" dirty="0">
                <a:solidFill>
                  <a:srgbClr val="00B0F0"/>
                </a:solidFill>
              </a:rPr>
              <a:t>l'applicazione della matematica e dei metodi statistici ai libri e alle altre forme di comunicazione scritta</a:t>
            </a:r>
            <a:r>
              <a:rPr lang="it-IT" dirty="0"/>
              <a:t>. </a:t>
            </a:r>
          </a:p>
          <a:p>
            <a:r>
              <a:rPr lang="it-IT" dirty="0"/>
              <a:t>	- </a:t>
            </a:r>
            <a:r>
              <a:rPr lang="it-IT" b="1" i="1" dirty="0"/>
              <a:t>Journal of </a:t>
            </a:r>
            <a:r>
              <a:rPr lang="it-IT" b="1" i="1" dirty="0" err="1"/>
              <a:t>Documentation</a:t>
            </a:r>
            <a:r>
              <a:rPr lang="it-IT" b="1" i="1" dirty="0"/>
              <a:t> (1969) 25(4):348-349</a:t>
            </a:r>
          </a:p>
          <a:p>
            <a:endParaRPr lang="it-IT" dirty="0"/>
          </a:p>
          <a:p>
            <a:r>
              <a:rPr lang="it-IT" dirty="0"/>
              <a:t>In realtà, l'equivalente francese del termine (</a:t>
            </a:r>
            <a:r>
              <a:rPr lang="it-IT" i="1" dirty="0" err="1"/>
              <a:t>bibliometrie</a:t>
            </a:r>
            <a:r>
              <a:rPr lang="it-IT" dirty="0"/>
              <a:t>) era già stato usato in campo biblioteconomico da Paul </a:t>
            </a:r>
            <a:r>
              <a:rPr lang="it-IT" dirty="0" err="1"/>
              <a:t>Otlet</a:t>
            </a:r>
            <a:r>
              <a:rPr lang="it-IT" dirty="0"/>
              <a:t> nel 1934, il quale dedicò una sezione del suo </a:t>
            </a:r>
            <a:r>
              <a:rPr lang="it-IT" i="1" dirty="0" err="1"/>
              <a:t>Traite</a:t>
            </a:r>
            <a:r>
              <a:rPr lang="it-IT" i="1" dirty="0"/>
              <a:t>́ de </a:t>
            </a:r>
            <a:r>
              <a:rPr lang="it-IT" i="1" dirty="0" err="1"/>
              <a:t>documentation</a:t>
            </a:r>
            <a:r>
              <a:rPr lang="it-IT" i="1" dirty="0"/>
              <a:t> </a:t>
            </a:r>
            <a:r>
              <a:rPr lang="it-IT" dirty="0"/>
              <a:t>all'argomento </a:t>
            </a:r>
            <a:r>
              <a:rPr lang="it-IT" i="1" dirty="0"/>
              <a:t>Le </a:t>
            </a:r>
            <a:r>
              <a:rPr lang="it-IT" i="1" dirty="0" err="1"/>
              <a:t>livre</a:t>
            </a:r>
            <a:r>
              <a:rPr lang="it-IT" i="1" dirty="0"/>
              <a:t> et la </a:t>
            </a:r>
            <a:r>
              <a:rPr lang="it-IT" i="1" dirty="0" err="1"/>
              <a:t>mesure</a:t>
            </a:r>
            <a:r>
              <a:rPr lang="it-IT" i="1" dirty="0"/>
              <a:t> – </a:t>
            </a:r>
            <a:r>
              <a:rPr lang="it-IT" i="1" dirty="0" err="1"/>
              <a:t>Bibliometrie</a:t>
            </a:r>
            <a:r>
              <a:rPr lang="it-IT" dirty="0"/>
              <a:t>, e da S. </a:t>
            </a:r>
            <a:r>
              <a:rPr lang="it-IT" dirty="0" err="1"/>
              <a:t>R</a:t>
            </a:r>
            <a:r>
              <a:rPr lang="it-IT" dirty="0"/>
              <a:t>. </a:t>
            </a:r>
            <a:r>
              <a:rPr lang="it-IT" dirty="0" err="1"/>
              <a:t>Ranganathan</a:t>
            </a:r>
            <a:r>
              <a:rPr lang="it-IT" dirty="0"/>
              <a:t> nel 1948 che, in occasione della conferenza ASLIB di </a:t>
            </a:r>
            <a:r>
              <a:rPr lang="it-IT" dirty="0" err="1"/>
              <a:t>Leamington</a:t>
            </a:r>
            <a:r>
              <a:rPr lang="it-IT" dirty="0"/>
              <a:t> Spa, preferì invece parlare di '</a:t>
            </a:r>
            <a:r>
              <a:rPr lang="it-IT" dirty="0" err="1"/>
              <a:t>librametry</a:t>
            </a:r>
            <a:r>
              <a:rPr lang="it-IT" dirty="0"/>
              <a:t>', traendo chiaramente spunto dalla metrologie scientifiche esistenti in altre discipline (</a:t>
            </a:r>
            <a:r>
              <a:rPr lang="it-IT" i="1" dirty="0" err="1"/>
              <a:t>biometry</a:t>
            </a:r>
            <a:r>
              <a:rPr lang="it-IT" i="1" dirty="0"/>
              <a:t>, </a:t>
            </a:r>
            <a:r>
              <a:rPr lang="it-IT" i="1" dirty="0" err="1"/>
              <a:t>econometry</a:t>
            </a:r>
            <a:r>
              <a:rPr lang="it-IT" i="1" dirty="0"/>
              <a:t>, </a:t>
            </a:r>
            <a:r>
              <a:rPr lang="it-IT" i="1" dirty="0" err="1"/>
              <a:t>psy</a:t>
            </a:r>
            <a:r>
              <a:rPr lang="it-IT" i="1" dirty="0"/>
              <a:t>­ </a:t>
            </a:r>
            <a:r>
              <a:rPr lang="it-IT" i="1" dirty="0" err="1"/>
              <a:t>chometry</a:t>
            </a:r>
            <a:r>
              <a:rPr lang="it-IT" i="1" dirty="0"/>
              <a:t> </a:t>
            </a:r>
            <a:r>
              <a:rPr lang="it-IT" dirty="0"/>
              <a:t>etc.), come di quella disciplina basata sull'impiego di metodi matematici per l'otti­mizzazione dei flussi informativi nei servizi bibliotecari (</a:t>
            </a:r>
            <a:r>
              <a:rPr lang="it-IT" dirty="0" err="1"/>
              <a:t>Ranganathan</a:t>
            </a:r>
            <a:r>
              <a:rPr lang="it-IT" dirty="0"/>
              <a:t> 1949).</a:t>
            </a:r>
          </a:p>
          <a:p>
            <a:endParaRPr lang="en-US" dirty="0"/>
          </a:p>
        </p:txBody>
      </p:sp>
    </p:spTree>
    <p:extLst>
      <p:ext uri="{BB962C8B-B14F-4D97-AF65-F5344CB8AC3E}">
        <p14:creationId xmlns:p14="http://schemas.microsoft.com/office/powerpoint/2010/main" val="291473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E5FDD77-86D2-F84C-B038-79C4FCE74A32}"/>
              </a:ext>
            </a:extLst>
          </p:cNvPr>
          <p:cNvSpPr>
            <a:spLocks noGrp="1"/>
          </p:cNvSpPr>
          <p:nvPr>
            <p:ph type="sldNum" sz="quarter" idx="12"/>
          </p:nvPr>
        </p:nvSpPr>
        <p:spPr/>
        <p:txBody>
          <a:bodyPr/>
          <a:lstStyle/>
          <a:p>
            <a:fld id="{B91D9A0B-DB15-0A46-893C-3EE83C865853}" type="slidenum">
              <a:rPr lang="it-IT" smtClean="0"/>
              <a:t>30</a:t>
            </a:fld>
            <a:endParaRPr lang="it-IT"/>
          </a:p>
        </p:txBody>
      </p:sp>
      <p:sp>
        <p:nvSpPr>
          <p:cNvPr id="5" name="Rettangolo 4">
            <a:extLst>
              <a:ext uri="{FF2B5EF4-FFF2-40B4-BE49-F238E27FC236}">
                <a16:creationId xmlns:a16="http://schemas.microsoft.com/office/drawing/2014/main" id="{95A42044-8B5F-2642-913C-8E0D36D11CF6}"/>
              </a:ext>
            </a:extLst>
          </p:cNvPr>
          <p:cNvSpPr/>
          <p:nvPr/>
        </p:nvSpPr>
        <p:spPr>
          <a:xfrm>
            <a:off x="504967" y="1366163"/>
            <a:ext cx="11116101" cy="5355312"/>
          </a:xfrm>
          <a:prstGeom prst="rect">
            <a:avLst/>
          </a:prstGeom>
        </p:spPr>
        <p:txBody>
          <a:bodyPr wrap="square">
            <a:spAutoFit/>
          </a:bodyPr>
          <a:lstStyle/>
          <a:p>
            <a:r>
              <a:rPr lang="it-IT" b="1" i="1" dirty="0" err="1">
                <a:solidFill>
                  <a:srgbClr val="333333"/>
                </a:solidFill>
                <a:latin typeface="Montserrat"/>
              </a:rPr>
              <a:t>Eigenfactor</a:t>
            </a:r>
            <a:r>
              <a:rPr lang="it-IT" b="1" i="1" dirty="0">
                <a:solidFill>
                  <a:srgbClr val="333333"/>
                </a:solidFill>
                <a:latin typeface="Montserrat"/>
              </a:rPr>
              <a:t> e </a:t>
            </a:r>
            <a:r>
              <a:rPr lang="it-IT" b="1" i="1" dirty="0" err="1">
                <a:solidFill>
                  <a:srgbClr val="333333"/>
                </a:solidFill>
                <a:latin typeface="Montserrat"/>
              </a:rPr>
              <a:t>Article</a:t>
            </a:r>
            <a:r>
              <a:rPr lang="it-IT" b="1" i="1" dirty="0">
                <a:solidFill>
                  <a:srgbClr val="333333"/>
                </a:solidFill>
                <a:latin typeface="Montserrat"/>
              </a:rPr>
              <a:t> </a:t>
            </a:r>
            <a:r>
              <a:rPr lang="it-IT" b="1" i="1" dirty="0" err="1">
                <a:solidFill>
                  <a:srgbClr val="333333"/>
                </a:solidFill>
                <a:latin typeface="Montserrat"/>
              </a:rPr>
              <a:t>influence</a:t>
            </a:r>
            <a:r>
              <a:rPr lang="it-IT" b="1" i="1" dirty="0">
                <a:solidFill>
                  <a:srgbClr val="333333"/>
                </a:solidFill>
                <a:latin typeface="Montserrat"/>
              </a:rPr>
              <a:t> score</a:t>
            </a:r>
          </a:p>
          <a:p>
            <a:r>
              <a:rPr lang="it-IT" dirty="0">
                <a:solidFill>
                  <a:srgbClr val="333333"/>
                </a:solidFill>
                <a:latin typeface="Montserrat"/>
              </a:rPr>
              <a:t>Nato come progetto di ricerca dell'Università di Washington, l'</a:t>
            </a:r>
            <a:r>
              <a:rPr lang="it-IT" dirty="0" err="1">
                <a:solidFill>
                  <a:srgbClr val="333333"/>
                </a:solidFill>
                <a:latin typeface="Montserrat"/>
              </a:rPr>
              <a:t>Eigenfactor</a:t>
            </a:r>
            <a:r>
              <a:rPr lang="it-IT" dirty="0">
                <a:solidFill>
                  <a:srgbClr val="333333"/>
                </a:solidFill>
                <a:latin typeface="Montserrat"/>
              </a:rPr>
              <a:t> &lt;</a:t>
            </a:r>
            <a:r>
              <a:rPr lang="it-IT" u="sng" dirty="0">
                <a:solidFill>
                  <a:srgbClr val="315572"/>
                </a:solidFill>
                <a:latin typeface="Montserrat"/>
                <a:hlinkClick r:id="rId2"/>
              </a:rPr>
              <a:t>http://www.eigenfactor.org/index.php</a:t>
            </a:r>
            <a:r>
              <a:rPr lang="it-IT" dirty="0">
                <a:solidFill>
                  <a:srgbClr val="333333"/>
                </a:solidFill>
                <a:latin typeface="Montserrat"/>
              </a:rPr>
              <a:t>&gt; si pone come </a:t>
            </a:r>
            <a:r>
              <a:rPr lang="it-IT" b="1" dirty="0">
                <a:solidFill>
                  <a:srgbClr val="FF0000"/>
                </a:solidFill>
                <a:latin typeface="Montserrat"/>
              </a:rPr>
              <a:t>nuovo modello matematico per calcolare l'impatto delle riviste alternativo all'IF</a:t>
            </a:r>
            <a:r>
              <a:rPr lang="it-IT" dirty="0">
                <a:solidFill>
                  <a:srgbClr val="333333"/>
                </a:solidFill>
                <a:latin typeface="Montserrat"/>
              </a:rPr>
              <a:t>; si rifà all'algoritmo del </a:t>
            </a:r>
            <a:r>
              <a:rPr lang="it-IT" dirty="0" err="1">
                <a:solidFill>
                  <a:srgbClr val="333333"/>
                </a:solidFill>
                <a:latin typeface="Montserrat"/>
              </a:rPr>
              <a:t>PageRank</a:t>
            </a:r>
            <a:r>
              <a:rPr lang="it-IT" dirty="0">
                <a:solidFill>
                  <a:srgbClr val="333333"/>
                </a:solidFill>
                <a:latin typeface="Montserrat"/>
              </a:rPr>
              <a:t> di Google ma, mentre Google dà punteggi ai siti, </a:t>
            </a:r>
            <a:r>
              <a:rPr lang="it-IT" dirty="0" err="1">
                <a:solidFill>
                  <a:srgbClr val="333333"/>
                </a:solidFill>
                <a:latin typeface="Montserrat"/>
              </a:rPr>
              <a:t>Eigenfactor</a:t>
            </a:r>
            <a:r>
              <a:rPr lang="it-IT" dirty="0">
                <a:solidFill>
                  <a:srgbClr val="333333"/>
                </a:solidFill>
                <a:latin typeface="Montserrat"/>
              </a:rPr>
              <a:t> dà punteggi alle riviste. Le riviste sono classificate </a:t>
            </a:r>
            <a:r>
              <a:rPr lang="it-IT" b="1" dirty="0">
                <a:solidFill>
                  <a:schemeClr val="accent1"/>
                </a:solidFill>
                <a:latin typeface="Montserrat"/>
              </a:rPr>
              <a:t>in base al numero di citazioni in entrata</a:t>
            </a:r>
            <a:r>
              <a:rPr lang="it-IT" dirty="0">
                <a:solidFill>
                  <a:srgbClr val="333333"/>
                </a:solidFill>
                <a:latin typeface="Montserrat"/>
              </a:rPr>
              <a:t>, </a:t>
            </a:r>
            <a:r>
              <a:rPr lang="it-IT" b="1" dirty="0">
                <a:solidFill>
                  <a:schemeClr val="accent1"/>
                </a:solidFill>
                <a:latin typeface="Montserrat"/>
              </a:rPr>
              <a:t>laddove citazioni provenienti da riviste di alto livello (in un dato settore disciplinare) sono pesate in modo da dare un maggiore contributo al punteggio </a:t>
            </a:r>
            <a:r>
              <a:rPr lang="it-IT" b="1" dirty="0" err="1">
                <a:solidFill>
                  <a:schemeClr val="accent1"/>
                </a:solidFill>
                <a:latin typeface="Montserrat"/>
              </a:rPr>
              <a:t>Eigenfactor</a:t>
            </a:r>
            <a:r>
              <a:rPr lang="it-IT" b="1" dirty="0">
                <a:solidFill>
                  <a:schemeClr val="accent1"/>
                </a:solidFill>
                <a:latin typeface="Montserrat"/>
              </a:rPr>
              <a:t> </a:t>
            </a:r>
            <a:r>
              <a:rPr lang="it-IT" dirty="0">
                <a:solidFill>
                  <a:srgbClr val="333333"/>
                </a:solidFill>
                <a:latin typeface="Montserrat"/>
              </a:rPr>
              <a:t>rispetto a quelle da riviste di basso livello. Attraverso l'utilizzo di questo algoritmo, vengono calcolate due misure:</a:t>
            </a:r>
          </a:p>
          <a:p>
            <a:endParaRPr lang="it-IT" dirty="0">
              <a:solidFill>
                <a:srgbClr val="333333"/>
              </a:solidFill>
              <a:latin typeface="Montserrat"/>
            </a:endParaRPr>
          </a:p>
          <a:p>
            <a:pPr marL="285750" indent="-285750">
              <a:buFont typeface="Arial" panose="020B0604020202020204" pitchFamily="34" charset="0"/>
              <a:buChar char="•"/>
            </a:pPr>
            <a:r>
              <a:rPr lang="it-IT" b="1" u="sng" dirty="0" err="1">
                <a:solidFill>
                  <a:srgbClr val="333333"/>
                </a:solidFill>
                <a:latin typeface="Montserrat"/>
              </a:rPr>
              <a:t>Eigenfactor</a:t>
            </a:r>
            <a:r>
              <a:rPr lang="it-IT" b="1" u="sng" dirty="0">
                <a:solidFill>
                  <a:srgbClr val="333333"/>
                </a:solidFill>
                <a:latin typeface="Montserrat"/>
              </a:rPr>
              <a:t> score</a:t>
            </a:r>
            <a:r>
              <a:rPr lang="it-IT" dirty="0">
                <a:solidFill>
                  <a:srgbClr val="333333"/>
                </a:solidFill>
                <a:latin typeface="Montserrat"/>
              </a:rPr>
              <a:t>: punteggio che misura </a:t>
            </a:r>
            <a:r>
              <a:rPr lang="it-IT" b="1" dirty="0">
                <a:solidFill>
                  <a:schemeClr val="accent2"/>
                </a:solidFill>
                <a:latin typeface="Montserrat"/>
              </a:rPr>
              <a:t>il valore complessivo di tutti gli articoli pubblicati in una rivista </a:t>
            </a:r>
            <a:r>
              <a:rPr lang="it-IT" dirty="0">
                <a:latin typeface="Montserrat"/>
              </a:rPr>
              <a:t>in un determinato anno, in base a determinati criteri di </a:t>
            </a:r>
            <a:r>
              <a:rPr lang="it-IT" b="1" dirty="0">
                <a:solidFill>
                  <a:schemeClr val="accent2"/>
                </a:solidFill>
                <a:latin typeface="Montserrat"/>
              </a:rPr>
              <a:t>qualità e autorevolezza dei contenuti</a:t>
            </a:r>
            <a:r>
              <a:rPr lang="it-IT" dirty="0">
                <a:solidFill>
                  <a:srgbClr val="333333"/>
                </a:solidFill>
                <a:latin typeface="Montserrat"/>
              </a:rPr>
              <a:t>;</a:t>
            </a:r>
          </a:p>
          <a:p>
            <a:endParaRPr lang="it-IT" dirty="0">
              <a:solidFill>
                <a:srgbClr val="333333"/>
              </a:solidFill>
              <a:latin typeface="Montserrat"/>
            </a:endParaRPr>
          </a:p>
          <a:p>
            <a:pPr marL="285750" indent="-285750">
              <a:buFont typeface="Arial" panose="020B0604020202020204" pitchFamily="34" charset="0"/>
              <a:buChar char="•"/>
            </a:pPr>
            <a:r>
              <a:rPr lang="it-IT" b="1" u="sng" dirty="0" err="1">
                <a:solidFill>
                  <a:srgbClr val="333333"/>
                </a:solidFill>
                <a:latin typeface="Montserrat"/>
              </a:rPr>
              <a:t>Article</a:t>
            </a:r>
            <a:r>
              <a:rPr lang="it-IT" b="1" u="sng" dirty="0">
                <a:solidFill>
                  <a:srgbClr val="333333"/>
                </a:solidFill>
                <a:latin typeface="Montserrat"/>
              </a:rPr>
              <a:t> </a:t>
            </a:r>
            <a:r>
              <a:rPr lang="it-IT" b="1" u="sng" dirty="0" err="1">
                <a:solidFill>
                  <a:srgbClr val="333333"/>
                </a:solidFill>
                <a:latin typeface="Montserrat"/>
              </a:rPr>
              <a:t>Influence</a:t>
            </a:r>
            <a:r>
              <a:rPr lang="it-IT" b="1" u="sng" dirty="0">
                <a:solidFill>
                  <a:srgbClr val="333333"/>
                </a:solidFill>
                <a:latin typeface="Montserrat"/>
              </a:rPr>
              <a:t> score</a:t>
            </a:r>
            <a:r>
              <a:rPr lang="it-IT" dirty="0">
                <a:solidFill>
                  <a:srgbClr val="333333"/>
                </a:solidFill>
                <a:latin typeface="Montserrat"/>
              </a:rPr>
              <a:t>: misura un punteggio medio relativo </a:t>
            </a:r>
            <a:r>
              <a:rPr lang="it-IT" b="1" dirty="0">
                <a:solidFill>
                  <a:schemeClr val="accent6"/>
                </a:solidFill>
                <a:latin typeface="Montserrat"/>
              </a:rPr>
              <a:t>all'influsso esercitato degli articoli di una rivista sulla comunità scientifica; intende quindi pesare il prestigio di una rivista</a:t>
            </a:r>
            <a:r>
              <a:rPr lang="it-IT" dirty="0">
                <a:solidFill>
                  <a:srgbClr val="333333"/>
                </a:solidFill>
                <a:latin typeface="Montserrat"/>
              </a:rPr>
              <a:t>, ed è un parametro comparabile (che si può usare in maniera complementare o alternativa) all'Impact </a:t>
            </a:r>
            <a:r>
              <a:rPr lang="it-IT" dirty="0" err="1">
                <a:solidFill>
                  <a:srgbClr val="333333"/>
                </a:solidFill>
                <a:latin typeface="Montserrat"/>
              </a:rPr>
              <a:t>factor</a:t>
            </a:r>
            <a:r>
              <a:rPr lang="it-IT" dirty="0">
                <a:solidFill>
                  <a:srgbClr val="333333"/>
                </a:solidFill>
                <a:latin typeface="Montserrat"/>
              </a:rPr>
              <a:t>.</a:t>
            </a:r>
          </a:p>
          <a:p>
            <a:pPr marL="285750" indent="-285750">
              <a:buFont typeface="Arial" panose="020B0604020202020204" pitchFamily="34" charset="0"/>
              <a:buChar char="•"/>
            </a:pPr>
            <a:endParaRPr lang="it-IT" dirty="0">
              <a:solidFill>
                <a:srgbClr val="333333"/>
              </a:solidFill>
              <a:latin typeface="Montserrat"/>
            </a:endParaRPr>
          </a:p>
          <a:p>
            <a:r>
              <a:rPr lang="it-IT" dirty="0">
                <a:solidFill>
                  <a:srgbClr val="333333"/>
                </a:solidFill>
                <a:latin typeface="Montserrat"/>
              </a:rPr>
              <a:t>Le caratteristiche principali di questi indicatori riguardano la gratuità dell'accesso, </a:t>
            </a:r>
            <a:r>
              <a:rPr lang="it-IT" b="1" dirty="0">
                <a:solidFill>
                  <a:srgbClr val="333333"/>
                </a:solidFill>
                <a:latin typeface="Montserrat"/>
              </a:rPr>
              <a:t>lo spettro temporale </a:t>
            </a:r>
            <a:r>
              <a:rPr lang="it-IT" dirty="0">
                <a:solidFill>
                  <a:srgbClr val="333333"/>
                </a:solidFill>
                <a:latin typeface="Montserrat"/>
              </a:rPr>
              <a:t>previsto (che è assai più ampio di quello dell'IF: </a:t>
            </a:r>
            <a:r>
              <a:rPr lang="it-IT" b="1" dirty="0">
                <a:solidFill>
                  <a:srgbClr val="333333"/>
                </a:solidFill>
                <a:latin typeface="Montserrat"/>
              </a:rPr>
              <a:t>5 anni anziché 2</a:t>
            </a:r>
            <a:r>
              <a:rPr lang="it-IT" dirty="0">
                <a:solidFill>
                  <a:srgbClr val="333333"/>
                </a:solidFill>
                <a:latin typeface="Montserrat"/>
              </a:rPr>
              <a:t>), e </a:t>
            </a:r>
            <a:r>
              <a:rPr lang="it-IT" b="1" dirty="0">
                <a:solidFill>
                  <a:srgbClr val="333333"/>
                </a:solidFill>
                <a:latin typeface="Montserrat"/>
              </a:rPr>
              <a:t>la scelta delle fonti </a:t>
            </a:r>
            <a:r>
              <a:rPr lang="it-IT" dirty="0">
                <a:solidFill>
                  <a:srgbClr val="333333"/>
                </a:solidFill>
                <a:latin typeface="Montserrat"/>
              </a:rPr>
              <a:t>per il calcolo delle citazioni, che ricade sui Journal of </a:t>
            </a:r>
            <a:r>
              <a:rPr lang="it-IT" dirty="0" err="1">
                <a:solidFill>
                  <a:srgbClr val="333333"/>
                </a:solidFill>
                <a:latin typeface="Montserrat"/>
              </a:rPr>
              <a:t>Citation</a:t>
            </a:r>
            <a:r>
              <a:rPr lang="it-IT" dirty="0">
                <a:solidFill>
                  <a:srgbClr val="333333"/>
                </a:solidFill>
                <a:latin typeface="Montserrat"/>
              </a:rPr>
              <a:t> Reports di </a:t>
            </a:r>
            <a:r>
              <a:rPr lang="it-IT" dirty="0" err="1">
                <a:solidFill>
                  <a:srgbClr val="333333"/>
                </a:solidFill>
                <a:latin typeface="Montserrat"/>
              </a:rPr>
              <a:t>Clarivate</a:t>
            </a:r>
            <a:r>
              <a:rPr lang="it-IT" dirty="0">
                <a:solidFill>
                  <a:srgbClr val="333333"/>
                </a:solidFill>
                <a:latin typeface="Montserrat"/>
              </a:rPr>
              <a:t> Analytics (è per questo che i valori </a:t>
            </a:r>
            <a:r>
              <a:rPr lang="it-IT" dirty="0" err="1">
                <a:solidFill>
                  <a:srgbClr val="333333"/>
                </a:solidFill>
                <a:latin typeface="Montserrat"/>
              </a:rPr>
              <a:t>Eigenfactor</a:t>
            </a:r>
            <a:r>
              <a:rPr lang="it-IT" dirty="0">
                <a:solidFill>
                  <a:srgbClr val="333333"/>
                </a:solidFill>
                <a:latin typeface="Montserrat"/>
              </a:rPr>
              <a:t> e </a:t>
            </a:r>
            <a:r>
              <a:rPr lang="it-IT" dirty="0" err="1">
                <a:solidFill>
                  <a:srgbClr val="333333"/>
                </a:solidFill>
                <a:latin typeface="Montserrat"/>
              </a:rPr>
              <a:t>Article</a:t>
            </a:r>
            <a:r>
              <a:rPr lang="it-IT" dirty="0">
                <a:solidFill>
                  <a:srgbClr val="333333"/>
                </a:solidFill>
                <a:latin typeface="Montserrat"/>
              </a:rPr>
              <a:t> </a:t>
            </a:r>
            <a:r>
              <a:rPr lang="it-IT" dirty="0" err="1">
                <a:solidFill>
                  <a:srgbClr val="333333"/>
                </a:solidFill>
                <a:latin typeface="Montserrat"/>
              </a:rPr>
              <a:t>Influence</a:t>
            </a:r>
            <a:r>
              <a:rPr lang="it-IT" dirty="0">
                <a:solidFill>
                  <a:srgbClr val="333333"/>
                </a:solidFill>
                <a:latin typeface="Montserrat"/>
              </a:rPr>
              <a:t> Score sono registrati anche su JCR), ma </a:t>
            </a:r>
            <a:r>
              <a:rPr lang="it-IT" b="1" dirty="0">
                <a:solidFill>
                  <a:srgbClr val="333333"/>
                </a:solidFill>
                <a:latin typeface="Montserrat"/>
              </a:rPr>
              <a:t>comprende anche altre riviste scientifiche non indicizzate in Web of Science</a:t>
            </a:r>
            <a:r>
              <a:rPr lang="it-IT" dirty="0">
                <a:solidFill>
                  <a:srgbClr val="333333"/>
                </a:solidFill>
                <a:latin typeface="Montserrat"/>
              </a:rPr>
              <a:t>.</a:t>
            </a:r>
            <a:endParaRPr lang="it-IT"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837DEDCD-EF39-0246-9B73-E07548487408}"/>
              </a:ext>
            </a:extLst>
          </p:cNvPr>
          <p:cNvSpPr txBox="1"/>
          <p:nvPr/>
        </p:nvSpPr>
        <p:spPr>
          <a:xfrm>
            <a:off x="170595" y="0"/>
            <a:ext cx="8747078"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WoS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Clarivate</a:t>
            </a:r>
            <a:r>
              <a:rPr lang="it-IT" sz="3600" b="1" dirty="0">
                <a:latin typeface="Cavolini" panose="03000502040302020204" pitchFamily="66" charset="0"/>
                <a:cs typeface="Cavolini" panose="03000502040302020204" pitchFamily="66" charset="0"/>
              </a:rPr>
              <a:t>): </a:t>
            </a:r>
            <a:r>
              <a:rPr lang="it-IT" sz="3600" b="1" i="1" dirty="0" err="1">
                <a:solidFill>
                  <a:srgbClr val="333333"/>
                </a:solidFill>
                <a:latin typeface="Montserrat"/>
              </a:rPr>
              <a:t>Eigenfactor</a:t>
            </a:r>
            <a:r>
              <a:rPr lang="it-IT" sz="3600" b="1" i="1" dirty="0">
                <a:solidFill>
                  <a:srgbClr val="333333"/>
                </a:solidFill>
                <a:latin typeface="Montserrat"/>
              </a:rPr>
              <a:t> e </a:t>
            </a:r>
            <a:r>
              <a:rPr lang="it-IT" sz="3600" b="1" i="1" dirty="0" err="1">
                <a:solidFill>
                  <a:srgbClr val="333333"/>
                </a:solidFill>
                <a:latin typeface="Montserrat"/>
              </a:rPr>
              <a:t>Article</a:t>
            </a:r>
            <a:r>
              <a:rPr lang="it-IT" sz="3600" b="1" i="1" dirty="0">
                <a:solidFill>
                  <a:srgbClr val="333333"/>
                </a:solidFill>
                <a:latin typeface="Montserrat"/>
              </a:rPr>
              <a:t> </a:t>
            </a:r>
            <a:r>
              <a:rPr lang="it-IT" sz="3600" b="1" i="1" dirty="0" err="1">
                <a:solidFill>
                  <a:srgbClr val="333333"/>
                </a:solidFill>
                <a:latin typeface="Montserrat"/>
              </a:rPr>
              <a:t>influence</a:t>
            </a:r>
            <a:r>
              <a:rPr lang="it-IT" sz="3600" b="1" i="1" dirty="0">
                <a:solidFill>
                  <a:srgbClr val="333333"/>
                </a:solidFill>
                <a:latin typeface="Montserrat"/>
              </a:rPr>
              <a:t> score</a:t>
            </a:r>
            <a:endParaRPr lang="it-IT" sz="3600" dirty="0">
              <a:solidFill>
                <a:srgbClr val="333333"/>
              </a:solidFill>
              <a:latin typeface="Montserrat"/>
            </a:endParaRPr>
          </a:p>
        </p:txBody>
      </p:sp>
      <p:pic>
        <p:nvPicPr>
          <p:cNvPr id="7" name="Immagine 6">
            <a:extLst>
              <a:ext uri="{FF2B5EF4-FFF2-40B4-BE49-F238E27FC236}">
                <a16:creationId xmlns:a16="http://schemas.microsoft.com/office/drawing/2014/main" id="{36042574-41C4-5445-A720-4D330E7654D1}"/>
              </a:ext>
            </a:extLst>
          </p:cNvPr>
          <p:cNvPicPr>
            <a:picLocks noChangeAspect="1"/>
          </p:cNvPicPr>
          <p:nvPr/>
        </p:nvPicPr>
        <p:blipFill rotWithShape="1">
          <a:blip r:embed="rId3"/>
          <a:srcRect t="14687" b="448"/>
          <a:stretch/>
        </p:blipFill>
        <p:spPr>
          <a:xfrm>
            <a:off x="8610600" y="0"/>
            <a:ext cx="3476607" cy="1292323"/>
          </a:xfrm>
          <a:prstGeom prst="rect">
            <a:avLst/>
          </a:prstGeom>
        </p:spPr>
      </p:pic>
    </p:spTree>
    <p:extLst>
      <p:ext uri="{BB962C8B-B14F-4D97-AF65-F5344CB8AC3E}">
        <p14:creationId xmlns:p14="http://schemas.microsoft.com/office/powerpoint/2010/main" val="44249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89B1644-5F5B-6F47-917E-12E1126A412E}"/>
              </a:ext>
            </a:extLst>
          </p:cNvPr>
          <p:cNvSpPr>
            <a:spLocks noGrp="1"/>
          </p:cNvSpPr>
          <p:nvPr>
            <p:ph type="sldNum" sz="quarter" idx="12"/>
          </p:nvPr>
        </p:nvSpPr>
        <p:spPr/>
        <p:txBody>
          <a:bodyPr/>
          <a:lstStyle/>
          <a:p>
            <a:fld id="{B91D9A0B-DB15-0A46-893C-3EE83C865853}" type="slidenum">
              <a:rPr lang="it-IT" smtClean="0"/>
              <a:t>31</a:t>
            </a:fld>
            <a:endParaRPr lang="it-IT"/>
          </a:p>
        </p:txBody>
      </p:sp>
      <p:sp>
        <p:nvSpPr>
          <p:cNvPr id="5" name="CasellaDiTesto 4">
            <a:extLst>
              <a:ext uri="{FF2B5EF4-FFF2-40B4-BE49-F238E27FC236}">
                <a16:creationId xmlns:a16="http://schemas.microsoft.com/office/drawing/2014/main" id="{F3EE1B42-FF05-1A42-A781-B96AF50CF845}"/>
              </a:ext>
            </a:extLst>
          </p:cNvPr>
          <p:cNvSpPr txBox="1"/>
          <p:nvPr/>
        </p:nvSpPr>
        <p:spPr>
          <a:xfrm>
            <a:off x="1824383" y="605958"/>
            <a:ext cx="7883216" cy="1200329"/>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Scopus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Elsevier</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Index</a:t>
            </a:r>
          </a:p>
        </p:txBody>
      </p:sp>
      <p:sp>
        <p:nvSpPr>
          <p:cNvPr id="6" name="Rettangolo 5">
            <a:extLst>
              <a:ext uri="{FF2B5EF4-FFF2-40B4-BE49-F238E27FC236}">
                <a16:creationId xmlns:a16="http://schemas.microsoft.com/office/drawing/2014/main" id="{737C1A49-3672-1544-9A45-2DEC64E4AEBA}"/>
              </a:ext>
            </a:extLst>
          </p:cNvPr>
          <p:cNvSpPr/>
          <p:nvPr/>
        </p:nvSpPr>
        <p:spPr>
          <a:xfrm>
            <a:off x="604902" y="2439614"/>
            <a:ext cx="7662275" cy="3139321"/>
          </a:xfrm>
          <a:prstGeom prst="rect">
            <a:avLst/>
          </a:prstGeom>
        </p:spPr>
        <p:txBody>
          <a:bodyPr wrap="square">
            <a:spAutoFit/>
          </a:bodyPr>
          <a:lstStyle/>
          <a:p>
            <a:r>
              <a:rPr lang="it-IT" b="1" i="1" dirty="0" err="1">
                <a:solidFill>
                  <a:srgbClr val="333333"/>
                </a:solidFill>
                <a:latin typeface="Montserrat"/>
              </a:rPr>
              <a:t>Citation</a:t>
            </a:r>
            <a:r>
              <a:rPr lang="it-IT" b="1" i="1" dirty="0">
                <a:solidFill>
                  <a:srgbClr val="333333"/>
                </a:solidFill>
                <a:latin typeface="Montserrat"/>
              </a:rPr>
              <a:t> </a:t>
            </a:r>
            <a:r>
              <a:rPr lang="it-IT" b="1" i="1" dirty="0" err="1">
                <a:solidFill>
                  <a:srgbClr val="333333"/>
                </a:solidFill>
                <a:latin typeface="Montserrat"/>
              </a:rPr>
              <a:t>index</a:t>
            </a:r>
            <a:r>
              <a:rPr lang="it-IT" b="1" i="1" dirty="0">
                <a:solidFill>
                  <a:srgbClr val="333333"/>
                </a:solidFill>
                <a:latin typeface="Montserrat"/>
              </a:rPr>
              <a:t> (“</a:t>
            </a:r>
            <a:r>
              <a:rPr lang="it-IT" b="1" i="1" dirty="0" err="1">
                <a:solidFill>
                  <a:srgbClr val="333333"/>
                </a:solidFill>
                <a:latin typeface="Montserrat"/>
              </a:rPr>
              <a:t>cited</a:t>
            </a:r>
            <a:r>
              <a:rPr lang="it-IT" b="1" i="1" dirty="0">
                <a:solidFill>
                  <a:srgbClr val="333333"/>
                </a:solidFill>
                <a:latin typeface="Montserrat"/>
              </a:rPr>
              <a:t> by”)</a:t>
            </a:r>
          </a:p>
          <a:p>
            <a:endParaRPr lang="it-IT" dirty="0">
              <a:solidFill>
                <a:srgbClr val="333333"/>
              </a:solidFill>
              <a:latin typeface="Montserrat"/>
            </a:endParaRPr>
          </a:p>
          <a:p>
            <a:r>
              <a:rPr lang="it-IT" dirty="0" err="1">
                <a:solidFill>
                  <a:srgbClr val="333333"/>
                </a:solidFill>
                <a:latin typeface="Montserrat"/>
              </a:rPr>
              <a:t>Elsevier</a:t>
            </a:r>
            <a:r>
              <a:rPr lang="it-IT" dirty="0">
                <a:solidFill>
                  <a:srgbClr val="333333"/>
                </a:solidFill>
                <a:latin typeface="Montserrat"/>
              </a:rPr>
              <a:t> ha previsto, tra le funzioni della banca dati </a:t>
            </a:r>
            <a:r>
              <a:rPr lang="it-IT" dirty="0" err="1">
                <a:solidFill>
                  <a:srgbClr val="333333"/>
                </a:solidFill>
                <a:latin typeface="Montserrat"/>
              </a:rPr>
              <a:t>Scopus</a:t>
            </a:r>
            <a:r>
              <a:rPr lang="it-IT" dirty="0">
                <a:solidFill>
                  <a:srgbClr val="333333"/>
                </a:solidFill>
                <a:latin typeface="Montserrat"/>
              </a:rPr>
              <a:t>, un set di indicatori </a:t>
            </a:r>
            <a:r>
              <a:rPr lang="it-IT" dirty="0" err="1">
                <a:solidFill>
                  <a:srgbClr val="333333"/>
                </a:solidFill>
                <a:latin typeface="Montserrat"/>
              </a:rPr>
              <a:t>bibliometrici</a:t>
            </a:r>
            <a:r>
              <a:rPr lang="it-IT" dirty="0">
                <a:solidFill>
                  <a:srgbClr val="333333"/>
                </a:solidFill>
                <a:latin typeface="Montserrat"/>
              </a:rPr>
              <a:t>, tra cui un </a:t>
            </a:r>
            <a:r>
              <a:rPr lang="it-IT" b="1" dirty="0">
                <a:solidFill>
                  <a:srgbClr val="FF0000"/>
                </a:solidFill>
                <a:latin typeface="Montserrat"/>
              </a:rPr>
              <a:t>indice di citazione a livello di articolo, basato per l'appunto sulla copertura di contenuti della propria banca dati</a:t>
            </a:r>
            <a:r>
              <a:rPr lang="it-IT" dirty="0">
                <a:solidFill>
                  <a:srgbClr val="333333"/>
                </a:solidFill>
                <a:latin typeface="Montserrat"/>
              </a:rPr>
              <a:t> (che è inferiore per spettro cronologico e per quantità rispetto a </a:t>
            </a:r>
            <a:r>
              <a:rPr lang="it-IT" dirty="0" err="1">
                <a:solidFill>
                  <a:srgbClr val="333333"/>
                </a:solidFill>
                <a:latin typeface="Montserrat"/>
              </a:rPr>
              <a:t>WoS</a:t>
            </a:r>
            <a:r>
              <a:rPr lang="it-IT" dirty="0">
                <a:solidFill>
                  <a:srgbClr val="333333"/>
                </a:solidFill>
                <a:latin typeface="Montserrat"/>
              </a:rPr>
              <a:t>). </a:t>
            </a:r>
          </a:p>
          <a:p>
            <a:endParaRPr lang="it-IT" dirty="0">
              <a:solidFill>
                <a:srgbClr val="333333"/>
              </a:solidFill>
              <a:latin typeface="Montserrat"/>
            </a:endParaRPr>
          </a:p>
          <a:p>
            <a:r>
              <a:rPr lang="it-IT" dirty="0">
                <a:solidFill>
                  <a:srgbClr val="333333"/>
                </a:solidFill>
                <a:latin typeface="Montserrat"/>
              </a:rPr>
              <a:t>In </a:t>
            </a:r>
            <a:r>
              <a:rPr lang="it-IT" dirty="0" err="1">
                <a:solidFill>
                  <a:srgbClr val="333333"/>
                </a:solidFill>
                <a:latin typeface="Montserrat"/>
              </a:rPr>
              <a:t>Scopus</a:t>
            </a:r>
            <a:r>
              <a:rPr lang="it-IT" dirty="0">
                <a:solidFill>
                  <a:srgbClr val="333333"/>
                </a:solidFill>
                <a:latin typeface="Montserrat"/>
              </a:rPr>
              <a:t>, tale conteggio delle citazioni ricevute da un articolo pubblicato in una rivista scientifica presente nel database viene riportato accanto al riferimento bibliografico con l'espressione "</a:t>
            </a:r>
            <a:r>
              <a:rPr lang="it-IT" dirty="0" err="1">
                <a:solidFill>
                  <a:srgbClr val="333333"/>
                </a:solidFill>
                <a:latin typeface="Montserrat"/>
              </a:rPr>
              <a:t>cited</a:t>
            </a:r>
            <a:r>
              <a:rPr lang="it-IT" dirty="0">
                <a:solidFill>
                  <a:srgbClr val="333333"/>
                </a:solidFill>
                <a:latin typeface="Montserrat"/>
              </a:rPr>
              <a:t> by" seguita dal numero di citazioni ricevute.</a:t>
            </a:r>
            <a:endParaRPr lang="it-IT" b="0" i="0" dirty="0">
              <a:solidFill>
                <a:srgbClr val="333333"/>
              </a:solidFill>
              <a:effectLst/>
              <a:latin typeface="Montserrat"/>
            </a:endParaRPr>
          </a:p>
        </p:txBody>
      </p:sp>
      <p:pic>
        <p:nvPicPr>
          <p:cNvPr id="8" name="Immagine 7">
            <a:extLst>
              <a:ext uri="{FF2B5EF4-FFF2-40B4-BE49-F238E27FC236}">
                <a16:creationId xmlns:a16="http://schemas.microsoft.com/office/drawing/2014/main" id="{60B72CD7-9E48-544C-B992-3ED1BA977541}"/>
              </a:ext>
            </a:extLst>
          </p:cNvPr>
          <p:cNvPicPr>
            <a:picLocks noChangeAspect="1"/>
          </p:cNvPicPr>
          <p:nvPr/>
        </p:nvPicPr>
        <p:blipFill>
          <a:blip r:embed="rId2"/>
          <a:stretch>
            <a:fillRect/>
          </a:stretch>
        </p:blipFill>
        <p:spPr>
          <a:xfrm>
            <a:off x="9982200" y="139057"/>
            <a:ext cx="2087943" cy="2087943"/>
          </a:xfrm>
          <a:prstGeom prst="rect">
            <a:avLst/>
          </a:prstGeom>
        </p:spPr>
      </p:pic>
      <p:pic>
        <p:nvPicPr>
          <p:cNvPr id="9" name="Immagine 8">
            <a:extLst>
              <a:ext uri="{FF2B5EF4-FFF2-40B4-BE49-F238E27FC236}">
                <a16:creationId xmlns:a16="http://schemas.microsoft.com/office/drawing/2014/main" id="{62C6F7CF-57C3-C448-8312-7DDC2489468B}"/>
              </a:ext>
            </a:extLst>
          </p:cNvPr>
          <p:cNvPicPr>
            <a:picLocks noChangeAspect="1"/>
          </p:cNvPicPr>
          <p:nvPr/>
        </p:nvPicPr>
        <p:blipFill>
          <a:blip r:embed="rId3"/>
          <a:stretch>
            <a:fillRect/>
          </a:stretch>
        </p:blipFill>
        <p:spPr>
          <a:xfrm>
            <a:off x="8610600" y="2439614"/>
            <a:ext cx="3457182" cy="3416628"/>
          </a:xfrm>
          <a:prstGeom prst="rect">
            <a:avLst/>
          </a:prstGeom>
        </p:spPr>
      </p:pic>
    </p:spTree>
    <p:extLst>
      <p:ext uri="{BB962C8B-B14F-4D97-AF65-F5344CB8AC3E}">
        <p14:creationId xmlns:p14="http://schemas.microsoft.com/office/powerpoint/2010/main" val="2078573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F0F1ACD-548E-4E4D-BBC0-A5ED4DCD1A12}"/>
              </a:ext>
            </a:extLst>
          </p:cNvPr>
          <p:cNvSpPr>
            <a:spLocks noGrp="1"/>
          </p:cNvSpPr>
          <p:nvPr>
            <p:ph type="sldNum" sz="quarter" idx="12"/>
          </p:nvPr>
        </p:nvSpPr>
        <p:spPr/>
        <p:txBody>
          <a:bodyPr/>
          <a:lstStyle/>
          <a:p>
            <a:fld id="{B91D9A0B-DB15-0A46-893C-3EE83C865853}" type="slidenum">
              <a:rPr lang="it-IT" smtClean="0"/>
              <a:t>32</a:t>
            </a:fld>
            <a:endParaRPr lang="it-IT"/>
          </a:p>
        </p:txBody>
      </p:sp>
      <p:sp>
        <p:nvSpPr>
          <p:cNvPr id="5" name="Rettangolo 4">
            <a:extLst>
              <a:ext uri="{FF2B5EF4-FFF2-40B4-BE49-F238E27FC236}">
                <a16:creationId xmlns:a16="http://schemas.microsoft.com/office/drawing/2014/main" id="{74438487-E38D-884A-93BB-FF231E05E564}"/>
              </a:ext>
            </a:extLst>
          </p:cNvPr>
          <p:cNvSpPr/>
          <p:nvPr/>
        </p:nvSpPr>
        <p:spPr>
          <a:xfrm>
            <a:off x="464025" y="2139708"/>
            <a:ext cx="11368583" cy="2862322"/>
          </a:xfrm>
          <a:prstGeom prst="rect">
            <a:avLst/>
          </a:prstGeom>
        </p:spPr>
        <p:txBody>
          <a:bodyPr wrap="square">
            <a:spAutoFit/>
          </a:bodyPr>
          <a:lstStyle/>
          <a:p>
            <a:r>
              <a:rPr lang="it-IT" b="1" i="1" dirty="0" err="1">
                <a:solidFill>
                  <a:srgbClr val="333333"/>
                </a:solidFill>
                <a:latin typeface="Montserrat"/>
              </a:rPr>
              <a:t>Citescore</a:t>
            </a:r>
            <a:r>
              <a:rPr lang="it-IT" b="1" i="1" dirty="0">
                <a:solidFill>
                  <a:srgbClr val="333333"/>
                </a:solidFill>
                <a:latin typeface="Montserrat"/>
              </a:rPr>
              <a:t> </a:t>
            </a:r>
            <a:r>
              <a:rPr lang="it-IT" dirty="0">
                <a:solidFill>
                  <a:srgbClr val="333333"/>
                </a:solidFill>
                <a:latin typeface="Montserrat"/>
              </a:rPr>
              <a:t>&lt;</a:t>
            </a:r>
            <a:r>
              <a:rPr lang="it-IT" u="sng" dirty="0">
                <a:solidFill>
                  <a:srgbClr val="315572"/>
                </a:solidFill>
                <a:latin typeface="Montserrat"/>
                <a:hlinkClick r:id="rId2"/>
              </a:rPr>
              <a:t>https://www.scopus.com/sources</a:t>
            </a:r>
            <a:r>
              <a:rPr lang="it-IT" dirty="0">
                <a:solidFill>
                  <a:srgbClr val="333333"/>
                </a:solidFill>
                <a:latin typeface="Montserrat"/>
              </a:rPr>
              <a:t>&gt;</a:t>
            </a:r>
          </a:p>
          <a:p>
            <a:endParaRPr lang="it-IT" dirty="0">
              <a:solidFill>
                <a:srgbClr val="333333"/>
              </a:solidFill>
              <a:latin typeface="Montserrat"/>
            </a:endParaRPr>
          </a:p>
          <a:p>
            <a:r>
              <a:rPr lang="it-IT" dirty="0">
                <a:solidFill>
                  <a:srgbClr val="333333"/>
                </a:solidFill>
                <a:latin typeface="Montserrat"/>
              </a:rPr>
              <a:t>Si tratta di un </a:t>
            </a:r>
            <a:r>
              <a:rPr lang="it-IT" b="1" dirty="0">
                <a:solidFill>
                  <a:srgbClr val="FF0000"/>
                </a:solidFill>
                <a:latin typeface="Montserrat"/>
              </a:rPr>
              <a:t>nuovo indicatore</a:t>
            </a:r>
            <a:r>
              <a:rPr lang="it-IT" dirty="0">
                <a:solidFill>
                  <a:srgbClr val="333333"/>
                </a:solidFill>
                <a:latin typeface="Montserrat"/>
              </a:rPr>
              <a:t> </a:t>
            </a:r>
            <a:r>
              <a:rPr lang="it-IT" dirty="0" err="1">
                <a:solidFill>
                  <a:srgbClr val="333333"/>
                </a:solidFill>
                <a:latin typeface="Montserrat"/>
              </a:rPr>
              <a:t>bibliometrico</a:t>
            </a:r>
            <a:r>
              <a:rPr lang="it-IT" dirty="0">
                <a:solidFill>
                  <a:srgbClr val="333333"/>
                </a:solidFill>
                <a:latin typeface="Montserrat"/>
              </a:rPr>
              <a:t> a livello di rivista introdotto nel 2016 da </a:t>
            </a:r>
            <a:r>
              <a:rPr lang="it-IT" dirty="0" err="1">
                <a:solidFill>
                  <a:srgbClr val="333333"/>
                </a:solidFill>
                <a:latin typeface="Montserrat"/>
              </a:rPr>
              <a:t>Elsevier</a:t>
            </a:r>
            <a:r>
              <a:rPr lang="it-IT" dirty="0">
                <a:solidFill>
                  <a:srgbClr val="333333"/>
                </a:solidFill>
                <a:latin typeface="Montserrat"/>
              </a:rPr>
              <a:t>, dal funzionamento analogo e </a:t>
            </a:r>
            <a:r>
              <a:rPr lang="it-IT" b="1" dirty="0">
                <a:solidFill>
                  <a:srgbClr val="FF0000"/>
                </a:solidFill>
                <a:latin typeface="Montserrat"/>
              </a:rPr>
              <a:t>volutamente alternativo all'Impact </a:t>
            </a:r>
            <a:r>
              <a:rPr lang="it-IT" b="1" dirty="0" err="1">
                <a:solidFill>
                  <a:srgbClr val="FF0000"/>
                </a:solidFill>
                <a:latin typeface="Montserrat"/>
              </a:rPr>
              <a:t>Factor</a:t>
            </a:r>
            <a:r>
              <a:rPr lang="it-IT" dirty="0">
                <a:solidFill>
                  <a:srgbClr val="333333"/>
                </a:solidFill>
                <a:latin typeface="Montserrat"/>
              </a:rPr>
              <a:t>. </a:t>
            </a:r>
          </a:p>
          <a:p>
            <a:endParaRPr lang="it-IT" dirty="0">
              <a:solidFill>
                <a:srgbClr val="333333"/>
              </a:solidFill>
              <a:latin typeface="Montserrat"/>
            </a:endParaRPr>
          </a:p>
          <a:p>
            <a:r>
              <a:rPr lang="it-IT" dirty="0" err="1">
                <a:solidFill>
                  <a:srgbClr val="333333"/>
                </a:solidFill>
                <a:latin typeface="Montserrat"/>
              </a:rPr>
              <a:t>Citescore</a:t>
            </a:r>
            <a:r>
              <a:rPr lang="it-IT" dirty="0">
                <a:solidFill>
                  <a:srgbClr val="333333"/>
                </a:solidFill>
                <a:latin typeface="Montserrat"/>
              </a:rPr>
              <a:t> accoglie la metodologia dell'indicatore RIP (</a:t>
            </a:r>
            <a:r>
              <a:rPr lang="it-IT" i="1" dirty="0" err="1">
                <a:solidFill>
                  <a:srgbClr val="333333"/>
                </a:solidFill>
                <a:latin typeface="Montserrat"/>
              </a:rPr>
              <a:t>Raw</a:t>
            </a:r>
            <a:r>
              <a:rPr lang="it-IT" i="1" dirty="0">
                <a:solidFill>
                  <a:srgbClr val="333333"/>
                </a:solidFill>
                <a:latin typeface="Montserrat"/>
              </a:rPr>
              <a:t> Impact per </a:t>
            </a:r>
            <a:r>
              <a:rPr lang="it-IT" i="1" dirty="0" err="1">
                <a:solidFill>
                  <a:srgbClr val="333333"/>
                </a:solidFill>
                <a:latin typeface="Montserrat"/>
              </a:rPr>
              <a:t>Publication</a:t>
            </a:r>
            <a:r>
              <a:rPr lang="it-IT" dirty="0">
                <a:solidFill>
                  <a:srgbClr val="333333"/>
                </a:solidFill>
                <a:latin typeface="Montserrat"/>
              </a:rPr>
              <a:t>) sviluppato dal Centre for Science and Technology </a:t>
            </a:r>
            <a:r>
              <a:rPr lang="it-IT" dirty="0" err="1">
                <a:solidFill>
                  <a:srgbClr val="333333"/>
                </a:solidFill>
                <a:latin typeface="Montserrat"/>
              </a:rPr>
              <a:t>Studies</a:t>
            </a:r>
            <a:r>
              <a:rPr lang="it-IT" dirty="0">
                <a:solidFill>
                  <a:srgbClr val="333333"/>
                </a:solidFill>
                <a:latin typeface="Montserrat"/>
              </a:rPr>
              <a:t> (CWTS) dell'Università di Leida, </a:t>
            </a:r>
            <a:r>
              <a:rPr lang="it-IT" b="1" dirty="0">
                <a:solidFill>
                  <a:schemeClr val="accent1"/>
                </a:solidFill>
                <a:latin typeface="Montserrat"/>
              </a:rPr>
              <a:t>e basandosi sulla banca dati </a:t>
            </a:r>
            <a:r>
              <a:rPr lang="it-IT" b="1" dirty="0" err="1">
                <a:solidFill>
                  <a:schemeClr val="accent1"/>
                </a:solidFill>
                <a:latin typeface="Montserrat"/>
              </a:rPr>
              <a:t>Scopus</a:t>
            </a:r>
            <a:r>
              <a:rPr lang="it-IT" b="1" dirty="0">
                <a:solidFill>
                  <a:schemeClr val="accent1"/>
                </a:solidFill>
                <a:latin typeface="Montserrat"/>
              </a:rPr>
              <a:t> quale fonte dei dati bibliografici</a:t>
            </a:r>
            <a:r>
              <a:rPr lang="it-IT" dirty="0">
                <a:solidFill>
                  <a:srgbClr val="333333"/>
                </a:solidFill>
                <a:latin typeface="Montserrat"/>
              </a:rPr>
              <a:t>, misura l'impatto dei periodici scientifici indicizzati, dividendo il </a:t>
            </a:r>
            <a:r>
              <a:rPr lang="it-IT" i="1" u="sng" dirty="0">
                <a:solidFill>
                  <a:srgbClr val="333333"/>
                </a:solidFill>
                <a:latin typeface="Montserrat"/>
              </a:rPr>
              <a:t>numero delle citazioni ricevute </a:t>
            </a:r>
            <a:r>
              <a:rPr lang="it-IT" dirty="0">
                <a:solidFill>
                  <a:srgbClr val="333333"/>
                </a:solidFill>
                <a:latin typeface="Montserrat"/>
              </a:rPr>
              <a:t>in un dato anno dagli articoli di ciascuna rivista pubblicati </a:t>
            </a:r>
            <a:r>
              <a:rPr lang="it-IT" u="sng" dirty="0">
                <a:solidFill>
                  <a:srgbClr val="333333"/>
                </a:solidFill>
                <a:latin typeface="Montserrat"/>
              </a:rPr>
              <a:t>nel triennio precedente per il totale degli articoli pubblicati in quella stessa rivista nel medesimo triennio.</a:t>
            </a:r>
            <a:endParaRPr lang="it-IT" b="0" i="0" u="sng" dirty="0">
              <a:solidFill>
                <a:srgbClr val="333333"/>
              </a:solidFill>
              <a:effectLst/>
              <a:latin typeface="Montserrat"/>
            </a:endParaRPr>
          </a:p>
        </p:txBody>
      </p:sp>
      <p:sp>
        <p:nvSpPr>
          <p:cNvPr id="6" name="CasellaDiTesto 5">
            <a:extLst>
              <a:ext uri="{FF2B5EF4-FFF2-40B4-BE49-F238E27FC236}">
                <a16:creationId xmlns:a16="http://schemas.microsoft.com/office/drawing/2014/main" id="{104D9067-6FA2-B54F-957A-ABEAF6CAC254}"/>
              </a:ext>
            </a:extLst>
          </p:cNvPr>
          <p:cNvSpPr txBox="1"/>
          <p:nvPr/>
        </p:nvSpPr>
        <p:spPr>
          <a:xfrm>
            <a:off x="1974695" y="139057"/>
            <a:ext cx="7883216"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Indicatori </a:t>
            </a:r>
            <a:r>
              <a:rPr lang="it-IT" sz="3600" b="1" dirty="0" err="1">
                <a:latin typeface="Cavolini" panose="03000502040302020204" pitchFamily="66" charset="0"/>
                <a:cs typeface="Cavolini" panose="03000502040302020204" pitchFamily="66" charset="0"/>
              </a:rPr>
              <a:t>Scopus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Elsevier</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Citescore</a:t>
            </a:r>
            <a:endParaRPr lang="it-IT" sz="3600" b="1" dirty="0">
              <a:latin typeface="Cavolini" panose="03000502040302020204" pitchFamily="66" charset="0"/>
              <a:cs typeface="Cavolini" panose="03000502040302020204" pitchFamily="66" charset="0"/>
            </a:endParaRPr>
          </a:p>
        </p:txBody>
      </p:sp>
      <p:pic>
        <p:nvPicPr>
          <p:cNvPr id="7" name="Immagine 6">
            <a:extLst>
              <a:ext uri="{FF2B5EF4-FFF2-40B4-BE49-F238E27FC236}">
                <a16:creationId xmlns:a16="http://schemas.microsoft.com/office/drawing/2014/main" id="{BFD9FC86-5CC7-F547-8C9C-09D4E0BE2F4A}"/>
              </a:ext>
            </a:extLst>
          </p:cNvPr>
          <p:cNvPicPr>
            <a:picLocks noChangeAspect="1"/>
          </p:cNvPicPr>
          <p:nvPr/>
        </p:nvPicPr>
        <p:blipFill>
          <a:blip r:embed="rId3"/>
          <a:stretch>
            <a:fillRect/>
          </a:stretch>
        </p:blipFill>
        <p:spPr>
          <a:xfrm>
            <a:off x="9982200" y="139057"/>
            <a:ext cx="2087943" cy="2087943"/>
          </a:xfrm>
          <a:prstGeom prst="rect">
            <a:avLst/>
          </a:prstGeom>
        </p:spPr>
      </p:pic>
    </p:spTree>
    <p:extLst>
      <p:ext uri="{BB962C8B-B14F-4D97-AF65-F5344CB8AC3E}">
        <p14:creationId xmlns:p14="http://schemas.microsoft.com/office/powerpoint/2010/main" val="246340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FC1CA9-A1BD-4D41-BEB0-FD719825B69A}"/>
              </a:ext>
            </a:extLst>
          </p:cNvPr>
          <p:cNvSpPr>
            <a:spLocks noGrp="1"/>
          </p:cNvSpPr>
          <p:nvPr>
            <p:ph type="sldNum" sz="quarter" idx="12"/>
          </p:nvPr>
        </p:nvSpPr>
        <p:spPr/>
        <p:txBody>
          <a:bodyPr/>
          <a:lstStyle/>
          <a:p>
            <a:fld id="{B91D9A0B-DB15-0A46-893C-3EE83C865853}" type="slidenum">
              <a:rPr lang="it-IT" smtClean="0"/>
              <a:t>33</a:t>
            </a:fld>
            <a:endParaRPr lang="it-IT"/>
          </a:p>
        </p:txBody>
      </p:sp>
      <p:pic>
        <p:nvPicPr>
          <p:cNvPr id="5" name="Immagine 4">
            <a:extLst>
              <a:ext uri="{FF2B5EF4-FFF2-40B4-BE49-F238E27FC236}">
                <a16:creationId xmlns:a16="http://schemas.microsoft.com/office/drawing/2014/main" id="{5638FAC4-2754-4145-B026-1A6B19E71AA9}"/>
              </a:ext>
            </a:extLst>
          </p:cNvPr>
          <p:cNvPicPr>
            <a:picLocks noChangeAspect="1"/>
          </p:cNvPicPr>
          <p:nvPr/>
        </p:nvPicPr>
        <p:blipFill>
          <a:blip r:embed="rId2"/>
          <a:stretch>
            <a:fillRect/>
          </a:stretch>
        </p:blipFill>
        <p:spPr>
          <a:xfrm>
            <a:off x="9982200" y="139057"/>
            <a:ext cx="2087943" cy="2087943"/>
          </a:xfrm>
          <a:prstGeom prst="rect">
            <a:avLst/>
          </a:prstGeom>
        </p:spPr>
      </p:pic>
      <p:sp>
        <p:nvSpPr>
          <p:cNvPr id="2" name="Rettangolo 1">
            <a:extLst>
              <a:ext uri="{FF2B5EF4-FFF2-40B4-BE49-F238E27FC236}">
                <a16:creationId xmlns:a16="http://schemas.microsoft.com/office/drawing/2014/main" id="{12018CEA-A7EB-9441-971C-7F67F85496D4}"/>
              </a:ext>
            </a:extLst>
          </p:cNvPr>
          <p:cNvSpPr/>
          <p:nvPr/>
        </p:nvSpPr>
        <p:spPr>
          <a:xfrm>
            <a:off x="627714" y="2003623"/>
            <a:ext cx="10877348" cy="3693319"/>
          </a:xfrm>
          <a:prstGeom prst="rect">
            <a:avLst/>
          </a:prstGeom>
        </p:spPr>
        <p:txBody>
          <a:bodyPr wrap="square">
            <a:spAutoFit/>
          </a:bodyPr>
          <a:lstStyle/>
          <a:p>
            <a:r>
              <a:rPr lang="en-US" b="1" i="1" dirty="0">
                <a:solidFill>
                  <a:srgbClr val="333333"/>
                </a:solidFill>
                <a:latin typeface="Montserrat"/>
              </a:rPr>
              <a:t>Source Normalized Impact per Paper (SNIP)</a:t>
            </a:r>
          </a:p>
          <a:p>
            <a:endParaRPr lang="en-US" dirty="0">
              <a:solidFill>
                <a:srgbClr val="333333"/>
              </a:solidFill>
              <a:latin typeface="Montserrat"/>
            </a:endParaRPr>
          </a:p>
          <a:p>
            <a:r>
              <a:rPr lang="en-US" dirty="0" err="1">
                <a:solidFill>
                  <a:srgbClr val="333333"/>
                </a:solidFill>
                <a:latin typeface="Montserrat"/>
              </a:rPr>
              <a:t>L'indicatore</a:t>
            </a:r>
            <a:r>
              <a:rPr lang="en-US" dirty="0">
                <a:solidFill>
                  <a:srgbClr val="333333"/>
                </a:solidFill>
                <a:latin typeface="Montserrat"/>
              </a:rPr>
              <a:t> Source Normalized Impact per Paper (SNIP)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stato</a:t>
            </a:r>
            <a:r>
              <a:rPr lang="en-US" dirty="0">
                <a:solidFill>
                  <a:srgbClr val="333333"/>
                </a:solidFill>
                <a:latin typeface="Montserrat"/>
              </a:rPr>
              <a:t> </a:t>
            </a:r>
            <a:r>
              <a:rPr lang="en-US" dirty="0" err="1">
                <a:solidFill>
                  <a:srgbClr val="333333"/>
                </a:solidFill>
                <a:latin typeface="Montserrat"/>
              </a:rPr>
              <a:t>creato</a:t>
            </a:r>
            <a:r>
              <a:rPr lang="en-US" dirty="0">
                <a:solidFill>
                  <a:srgbClr val="333333"/>
                </a:solidFill>
                <a:latin typeface="Montserrat"/>
              </a:rPr>
              <a:t> </a:t>
            </a:r>
            <a:r>
              <a:rPr lang="en-US" dirty="0" err="1">
                <a:solidFill>
                  <a:srgbClr val="333333"/>
                </a:solidFill>
                <a:latin typeface="Montserrat"/>
              </a:rPr>
              <a:t>nel</a:t>
            </a:r>
            <a:r>
              <a:rPr lang="en-US" dirty="0">
                <a:solidFill>
                  <a:srgbClr val="333333"/>
                </a:solidFill>
                <a:latin typeface="Montserrat"/>
              </a:rPr>
              <a:t> 2009 da Henk F. </a:t>
            </a:r>
            <a:r>
              <a:rPr lang="en-US" dirty="0" err="1">
                <a:solidFill>
                  <a:srgbClr val="333333"/>
                </a:solidFill>
                <a:latin typeface="Montserrat"/>
              </a:rPr>
              <a:t>Moed</a:t>
            </a:r>
            <a:r>
              <a:rPr lang="en-US" dirty="0">
                <a:solidFill>
                  <a:srgbClr val="333333"/>
                </a:solidFill>
                <a:latin typeface="Montserrat"/>
              </a:rPr>
              <a:t>, </a:t>
            </a:r>
            <a:r>
              <a:rPr lang="en-US" dirty="0" err="1">
                <a:solidFill>
                  <a:srgbClr val="333333"/>
                </a:solidFill>
                <a:latin typeface="Montserrat"/>
              </a:rPr>
              <a:t>allora</a:t>
            </a:r>
            <a:r>
              <a:rPr lang="en-US" dirty="0">
                <a:solidFill>
                  <a:srgbClr val="333333"/>
                </a:solidFill>
                <a:latin typeface="Montserrat"/>
              </a:rPr>
              <a:t> </a:t>
            </a:r>
            <a:r>
              <a:rPr lang="en-US" dirty="0" err="1">
                <a:solidFill>
                  <a:srgbClr val="333333"/>
                </a:solidFill>
                <a:latin typeface="Montserrat"/>
              </a:rPr>
              <a:t>professore</a:t>
            </a:r>
            <a:r>
              <a:rPr lang="en-US" dirty="0">
                <a:solidFill>
                  <a:srgbClr val="333333"/>
                </a:solidFill>
                <a:latin typeface="Montserrat"/>
              </a:rPr>
              <a:t> al Centre for Science and Technology Studies (CWTS), </a:t>
            </a:r>
            <a:r>
              <a:rPr lang="en-US" dirty="0" err="1">
                <a:solidFill>
                  <a:srgbClr val="333333"/>
                </a:solidFill>
                <a:latin typeface="Montserrat"/>
              </a:rPr>
              <a:t>Università</a:t>
            </a:r>
            <a:r>
              <a:rPr lang="en-US" dirty="0">
                <a:solidFill>
                  <a:srgbClr val="333333"/>
                </a:solidFill>
                <a:latin typeface="Montserrat"/>
              </a:rPr>
              <a:t> di Leida, e dal 2010 </a:t>
            </a:r>
            <a:r>
              <a:rPr lang="en-US" dirty="0" err="1">
                <a:solidFill>
                  <a:srgbClr val="333333"/>
                </a:solidFill>
                <a:latin typeface="Montserrat"/>
              </a:rPr>
              <a:t>divenuto</a:t>
            </a:r>
            <a:r>
              <a:rPr lang="en-US" dirty="0">
                <a:solidFill>
                  <a:srgbClr val="333333"/>
                </a:solidFill>
                <a:latin typeface="Montserrat"/>
              </a:rPr>
              <a:t> </a:t>
            </a:r>
            <a:r>
              <a:rPr lang="en-US" dirty="0" err="1">
                <a:solidFill>
                  <a:srgbClr val="333333"/>
                </a:solidFill>
                <a:latin typeface="Montserrat"/>
              </a:rPr>
              <a:t>consulente</a:t>
            </a:r>
            <a:r>
              <a:rPr lang="en-US" dirty="0">
                <a:solidFill>
                  <a:srgbClr val="333333"/>
                </a:solidFill>
                <a:latin typeface="Montserrat"/>
              </a:rPr>
              <a:t> </a:t>
            </a:r>
            <a:r>
              <a:rPr lang="en-US" dirty="0" err="1">
                <a:solidFill>
                  <a:srgbClr val="333333"/>
                </a:solidFill>
                <a:latin typeface="Montserrat"/>
              </a:rPr>
              <a:t>scientifico</a:t>
            </a:r>
            <a:r>
              <a:rPr lang="en-US" dirty="0">
                <a:solidFill>
                  <a:srgbClr val="333333"/>
                </a:solidFill>
                <a:latin typeface="Montserrat"/>
              </a:rPr>
              <a:t> di Elsevier. </a:t>
            </a:r>
          </a:p>
          <a:p>
            <a:endParaRPr lang="en-US" dirty="0">
              <a:solidFill>
                <a:srgbClr val="333333"/>
              </a:solidFill>
              <a:latin typeface="Montserrat"/>
            </a:endParaRPr>
          </a:p>
          <a:p>
            <a:r>
              <a:rPr lang="en-US" dirty="0">
                <a:solidFill>
                  <a:srgbClr val="333333"/>
                </a:solidFill>
                <a:latin typeface="Montserrat"/>
              </a:rPr>
              <a:t>SNIP, </a:t>
            </a:r>
            <a:r>
              <a:rPr lang="en-US" dirty="0" err="1">
                <a:solidFill>
                  <a:srgbClr val="333333"/>
                </a:solidFill>
                <a:latin typeface="Montserrat"/>
              </a:rPr>
              <a:t>riveduto</a:t>
            </a:r>
            <a:r>
              <a:rPr lang="en-US" dirty="0">
                <a:solidFill>
                  <a:srgbClr val="333333"/>
                </a:solidFill>
                <a:latin typeface="Montserrat"/>
              </a:rPr>
              <a:t> e </a:t>
            </a:r>
            <a:r>
              <a:rPr lang="en-US" dirty="0" err="1">
                <a:solidFill>
                  <a:srgbClr val="333333"/>
                </a:solidFill>
                <a:latin typeface="Montserrat"/>
              </a:rPr>
              <a:t>modificato</a:t>
            </a:r>
            <a:r>
              <a:rPr lang="en-US" dirty="0">
                <a:solidFill>
                  <a:srgbClr val="333333"/>
                </a:solidFill>
                <a:latin typeface="Montserrat"/>
              </a:rPr>
              <a:t> </a:t>
            </a:r>
            <a:r>
              <a:rPr lang="en-US" dirty="0" err="1">
                <a:solidFill>
                  <a:srgbClr val="333333"/>
                </a:solidFill>
                <a:latin typeface="Montserrat"/>
              </a:rPr>
              <a:t>nel</a:t>
            </a:r>
            <a:r>
              <a:rPr lang="en-US" dirty="0">
                <a:solidFill>
                  <a:srgbClr val="333333"/>
                </a:solidFill>
                <a:latin typeface="Montserrat"/>
              </a:rPr>
              <a:t> 2012, </a:t>
            </a:r>
            <a:r>
              <a:rPr lang="en-US" b="1" dirty="0" err="1">
                <a:solidFill>
                  <a:srgbClr val="FF0000"/>
                </a:solidFill>
                <a:latin typeface="Montserrat"/>
              </a:rPr>
              <a:t>misura</a:t>
            </a:r>
            <a:r>
              <a:rPr lang="en-US" b="1" dirty="0">
                <a:solidFill>
                  <a:srgbClr val="FF0000"/>
                </a:solidFill>
                <a:latin typeface="Montserrat"/>
              </a:rPr>
              <a:t> </a:t>
            </a:r>
            <a:r>
              <a:rPr lang="en-US" b="1" dirty="0" err="1">
                <a:solidFill>
                  <a:srgbClr val="FF0000"/>
                </a:solidFill>
                <a:latin typeface="Montserrat"/>
              </a:rPr>
              <a:t>l'impatto</a:t>
            </a:r>
            <a:r>
              <a:rPr lang="en-US" b="1" dirty="0">
                <a:solidFill>
                  <a:srgbClr val="FF0000"/>
                </a:solidFill>
                <a:latin typeface="Montserrat"/>
              </a:rPr>
              <a:t> </a:t>
            </a:r>
            <a:r>
              <a:rPr lang="en-US" b="1" dirty="0" err="1">
                <a:solidFill>
                  <a:srgbClr val="FF0000"/>
                </a:solidFill>
                <a:latin typeface="Montserrat"/>
              </a:rPr>
              <a:t>contestuale</a:t>
            </a:r>
            <a:r>
              <a:rPr lang="en-US" b="1" dirty="0">
                <a:solidFill>
                  <a:srgbClr val="FF0000"/>
                </a:solidFill>
                <a:latin typeface="Montserrat"/>
              </a:rPr>
              <a:t> </a:t>
            </a:r>
            <a:r>
              <a:rPr lang="en-US" b="1" dirty="0" err="1">
                <a:solidFill>
                  <a:srgbClr val="FF0000"/>
                </a:solidFill>
                <a:latin typeface="Montserrat"/>
              </a:rPr>
              <a:t>delle</a:t>
            </a:r>
            <a:r>
              <a:rPr lang="en-US" b="1" dirty="0">
                <a:solidFill>
                  <a:srgbClr val="FF0000"/>
                </a:solidFill>
                <a:latin typeface="Montserrat"/>
              </a:rPr>
              <a:t> </a:t>
            </a:r>
            <a:r>
              <a:rPr lang="en-US" b="1" dirty="0" err="1">
                <a:solidFill>
                  <a:srgbClr val="FF0000"/>
                </a:solidFill>
                <a:latin typeface="Montserrat"/>
              </a:rPr>
              <a:t>citazioni</a:t>
            </a:r>
            <a:r>
              <a:rPr lang="en-US" b="1" dirty="0">
                <a:solidFill>
                  <a:srgbClr val="FF0000"/>
                </a:solidFill>
                <a:latin typeface="Montserrat"/>
              </a:rPr>
              <a:t>, </a:t>
            </a:r>
            <a:r>
              <a:rPr lang="en-US" b="1" dirty="0" err="1">
                <a:solidFill>
                  <a:srgbClr val="FF0000"/>
                </a:solidFill>
                <a:latin typeface="Montserrat"/>
              </a:rPr>
              <a:t>pesandole</a:t>
            </a:r>
            <a:r>
              <a:rPr lang="en-US" b="1" dirty="0">
                <a:solidFill>
                  <a:srgbClr val="FF0000"/>
                </a:solidFill>
                <a:latin typeface="Montserrat"/>
              </a:rPr>
              <a:t> in </a:t>
            </a:r>
            <a:r>
              <a:rPr lang="en-US" b="1" dirty="0" err="1">
                <a:solidFill>
                  <a:srgbClr val="FF0000"/>
                </a:solidFill>
                <a:latin typeface="Montserrat"/>
              </a:rPr>
              <a:t>rapporto</a:t>
            </a:r>
            <a:r>
              <a:rPr lang="en-US" b="1" dirty="0">
                <a:solidFill>
                  <a:srgbClr val="FF0000"/>
                </a:solidFill>
                <a:latin typeface="Montserrat"/>
              </a:rPr>
              <a:t> al </a:t>
            </a:r>
            <a:r>
              <a:rPr lang="en-US" b="1" dirty="0" err="1">
                <a:solidFill>
                  <a:srgbClr val="FF0000"/>
                </a:solidFill>
                <a:latin typeface="Montserrat"/>
              </a:rPr>
              <a:t>totale</a:t>
            </a:r>
            <a:r>
              <a:rPr lang="en-US" b="1" dirty="0">
                <a:solidFill>
                  <a:srgbClr val="FF0000"/>
                </a:solidFill>
                <a:latin typeface="Montserrat"/>
              </a:rPr>
              <a:t> </a:t>
            </a:r>
            <a:r>
              <a:rPr lang="en-US" b="1" dirty="0" err="1">
                <a:solidFill>
                  <a:srgbClr val="FF0000"/>
                </a:solidFill>
                <a:latin typeface="Montserrat"/>
              </a:rPr>
              <a:t>delle</a:t>
            </a:r>
            <a:r>
              <a:rPr lang="en-US" b="1" dirty="0">
                <a:solidFill>
                  <a:srgbClr val="FF0000"/>
                </a:solidFill>
                <a:latin typeface="Montserrat"/>
              </a:rPr>
              <a:t> </a:t>
            </a:r>
            <a:r>
              <a:rPr lang="en-US" b="1" dirty="0" err="1">
                <a:solidFill>
                  <a:srgbClr val="FF0000"/>
                </a:solidFill>
                <a:latin typeface="Montserrat"/>
              </a:rPr>
              <a:t>citazioni</a:t>
            </a:r>
            <a:r>
              <a:rPr lang="en-US" b="1" dirty="0">
                <a:solidFill>
                  <a:srgbClr val="FF0000"/>
                </a:solidFill>
                <a:latin typeface="Montserrat"/>
              </a:rPr>
              <a:t> per </a:t>
            </a:r>
            <a:r>
              <a:rPr lang="en-US" b="1" dirty="0" err="1">
                <a:solidFill>
                  <a:srgbClr val="FF0000"/>
                </a:solidFill>
                <a:latin typeface="Montserrat"/>
              </a:rPr>
              <a:t>singola</a:t>
            </a:r>
            <a:r>
              <a:rPr lang="en-US" b="1" dirty="0">
                <a:solidFill>
                  <a:srgbClr val="FF0000"/>
                </a:solidFill>
                <a:latin typeface="Montserrat"/>
              </a:rPr>
              <a:t> </a:t>
            </a:r>
            <a:r>
              <a:rPr lang="en-US" b="1" dirty="0" err="1">
                <a:solidFill>
                  <a:srgbClr val="FF0000"/>
                </a:solidFill>
                <a:latin typeface="Montserrat"/>
              </a:rPr>
              <a:t>disciplina</a:t>
            </a:r>
            <a:r>
              <a:rPr lang="en-US" b="1" dirty="0">
                <a:solidFill>
                  <a:srgbClr val="FF0000"/>
                </a:solidFill>
                <a:latin typeface="Montserrat"/>
              </a:rPr>
              <a:t>. </a:t>
            </a:r>
            <a:r>
              <a:rPr lang="en-US" dirty="0">
                <a:solidFill>
                  <a:srgbClr val="333333"/>
                </a:solidFill>
                <a:latin typeface="Montserrat"/>
              </a:rPr>
              <a:t>Di </a:t>
            </a:r>
            <a:r>
              <a:rPr lang="en-US" dirty="0" err="1">
                <a:solidFill>
                  <a:srgbClr val="333333"/>
                </a:solidFill>
                <a:latin typeface="Montserrat"/>
              </a:rPr>
              <a:t>conseguenza</a:t>
            </a:r>
            <a:r>
              <a:rPr lang="en-US" dirty="0">
                <a:solidFill>
                  <a:srgbClr val="333333"/>
                </a:solidFill>
                <a:latin typeface="Montserrat"/>
              </a:rPr>
              <a:t>, </a:t>
            </a:r>
            <a:r>
              <a:rPr lang="en-US" b="1" dirty="0" err="1">
                <a:solidFill>
                  <a:schemeClr val="accent1"/>
                </a:solidFill>
                <a:latin typeface="Montserrat"/>
              </a:rPr>
              <a:t>l'impatto</a:t>
            </a:r>
            <a:r>
              <a:rPr lang="en-US" b="1" dirty="0">
                <a:solidFill>
                  <a:schemeClr val="accent1"/>
                </a:solidFill>
                <a:latin typeface="Montserrat"/>
              </a:rPr>
              <a:t> di </a:t>
            </a:r>
            <a:r>
              <a:rPr lang="en-US" b="1" dirty="0" err="1">
                <a:solidFill>
                  <a:schemeClr val="accent1"/>
                </a:solidFill>
                <a:latin typeface="Montserrat"/>
              </a:rPr>
              <a:t>ogni</a:t>
            </a:r>
            <a:r>
              <a:rPr lang="en-US" b="1" dirty="0">
                <a:solidFill>
                  <a:schemeClr val="accent1"/>
                </a:solidFill>
                <a:latin typeface="Montserrat"/>
              </a:rPr>
              <a:t> </a:t>
            </a:r>
            <a:r>
              <a:rPr lang="en-US" b="1" dirty="0" err="1">
                <a:solidFill>
                  <a:schemeClr val="accent1"/>
                </a:solidFill>
                <a:latin typeface="Montserrat"/>
              </a:rPr>
              <a:t>singola</a:t>
            </a:r>
            <a:r>
              <a:rPr lang="en-US" b="1" dirty="0">
                <a:solidFill>
                  <a:schemeClr val="accent1"/>
                </a:solidFill>
                <a:latin typeface="Montserrat"/>
              </a:rPr>
              <a:t> </a:t>
            </a:r>
            <a:r>
              <a:rPr lang="en-US" b="1" dirty="0" err="1">
                <a:solidFill>
                  <a:schemeClr val="accent1"/>
                </a:solidFill>
                <a:latin typeface="Montserrat"/>
              </a:rPr>
              <a:t>citazione</a:t>
            </a:r>
            <a:r>
              <a:rPr lang="en-US" b="1" dirty="0">
                <a:solidFill>
                  <a:schemeClr val="accent1"/>
                </a:solidFill>
                <a:latin typeface="Montserrat"/>
              </a:rPr>
              <a:t> </a:t>
            </a:r>
            <a:r>
              <a:rPr lang="en-US" b="1" dirty="0" err="1">
                <a:solidFill>
                  <a:schemeClr val="accent1"/>
                </a:solidFill>
                <a:latin typeface="Montserrat"/>
              </a:rPr>
              <a:t>riceve</a:t>
            </a:r>
            <a:r>
              <a:rPr lang="en-US" b="1" dirty="0">
                <a:solidFill>
                  <a:schemeClr val="accent1"/>
                </a:solidFill>
                <a:latin typeface="Montserrat"/>
              </a:rPr>
              <a:t> un </a:t>
            </a:r>
            <a:r>
              <a:rPr lang="en-US" b="1" dirty="0" err="1">
                <a:solidFill>
                  <a:schemeClr val="accent1"/>
                </a:solidFill>
                <a:latin typeface="Montserrat"/>
              </a:rPr>
              <a:t>valore</a:t>
            </a:r>
            <a:r>
              <a:rPr lang="en-US" b="1" dirty="0">
                <a:solidFill>
                  <a:schemeClr val="accent1"/>
                </a:solidFill>
                <a:latin typeface="Montserrat"/>
              </a:rPr>
              <a:t> </a:t>
            </a:r>
            <a:r>
              <a:rPr lang="en-US" b="1" dirty="0" err="1">
                <a:solidFill>
                  <a:schemeClr val="accent1"/>
                </a:solidFill>
                <a:latin typeface="Montserrat"/>
              </a:rPr>
              <a:t>più</a:t>
            </a:r>
            <a:r>
              <a:rPr lang="en-US" b="1" dirty="0">
                <a:solidFill>
                  <a:schemeClr val="accent1"/>
                </a:solidFill>
                <a:latin typeface="Montserrat"/>
              </a:rPr>
              <a:t> alto in </a:t>
            </a:r>
            <a:r>
              <a:rPr lang="en-US" b="1" dirty="0" err="1">
                <a:solidFill>
                  <a:schemeClr val="accent1"/>
                </a:solidFill>
                <a:latin typeface="Montserrat"/>
              </a:rPr>
              <a:t>quegli</a:t>
            </a:r>
            <a:r>
              <a:rPr lang="en-US" b="1" dirty="0">
                <a:solidFill>
                  <a:schemeClr val="accent1"/>
                </a:solidFill>
                <a:latin typeface="Montserrat"/>
              </a:rPr>
              <a:t> </a:t>
            </a:r>
            <a:r>
              <a:rPr lang="en-US" b="1" dirty="0" err="1">
                <a:solidFill>
                  <a:schemeClr val="accent1"/>
                </a:solidFill>
                <a:latin typeface="Montserrat"/>
              </a:rPr>
              <a:t>ambiti</a:t>
            </a:r>
            <a:r>
              <a:rPr lang="en-US" b="1" dirty="0">
                <a:solidFill>
                  <a:schemeClr val="accent1"/>
                </a:solidFill>
                <a:latin typeface="Montserrat"/>
              </a:rPr>
              <a:t> </a:t>
            </a:r>
            <a:r>
              <a:rPr lang="en-US" b="1" dirty="0" err="1">
                <a:solidFill>
                  <a:schemeClr val="accent1"/>
                </a:solidFill>
                <a:latin typeface="Montserrat"/>
              </a:rPr>
              <a:t>disciplinari</a:t>
            </a:r>
            <a:r>
              <a:rPr lang="en-US" b="1" dirty="0">
                <a:solidFill>
                  <a:schemeClr val="accent1"/>
                </a:solidFill>
                <a:latin typeface="Montserrat"/>
              </a:rPr>
              <a:t> in cui le </a:t>
            </a:r>
            <a:r>
              <a:rPr lang="en-US" b="1" dirty="0" err="1">
                <a:solidFill>
                  <a:schemeClr val="accent1"/>
                </a:solidFill>
                <a:latin typeface="Montserrat"/>
              </a:rPr>
              <a:t>citazioni</a:t>
            </a:r>
            <a:r>
              <a:rPr lang="en-US" b="1" dirty="0">
                <a:solidFill>
                  <a:schemeClr val="accent1"/>
                </a:solidFill>
                <a:latin typeface="Montserrat"/>
              </a:rPr>
              <a:t> </a:t>
            </a:r>
            <a:r>
              <a:rPr lang="en-US" b="1" dirty="0" err="1">
                <a:solidFill>
                  <a:schemeClr val="accent1"/>
                </a:solidFill>
                <a:latin typeface="Montserrat"/>
              </a:rPr>
              <a:t>sono</a:t>
            </a:r>
            <a:r>
              <a:rPr lang="en-US" b="1" dirty="0">
                <a:solidFill>
                  <a:schemeClr val="accent1"/>
                </a:solidFill>
                <a:latin typeface="Montserrat"/>
              </a:rPr>
              <a:t> </a:t>
            </a:r>
            <a:r>
              <a:rPr lang="en-US" b="1" dirty="0" err="1">
                <a:solidFill>
                  <a:schemeClr val="accent1"/>
                </a:solidFill>
                <a:latin typeface="Montserrat"/>
              </a:rPr>
              <a:t>meno</a:t>
            </a:r>
            <a:r>
              <a:rPr lang="en-US" b="1" dirty="0">
                <a:solidFill>
                  <a:schemeClr val="accent1"/>
                </a:solidFill>
                <a:latin typeface="Montserrat"/>
              </a:rPr>
              <a:t> </a:t>
            </a:r>
            <a:r>
              <a:rPr lang="en-US" b="1" dirty="0" err="1">
                <a:solidFill>
                  <a:schemeClr val="accent1"/>
                </a:solidFill>
                <a:latin typeface="Montserrat"/>
              </a:rPr>
              <a:t>frequenti</a:t>
            </a:r>
            <a:r>
              <a:rPr lang="en-US" b="1" dirty="0">
                <a:solidFill>
                  <a:schemeClr val="accent1"/>
                </a:solidFill>
                <a:latin typeface="Montserrat"/>
              </a:rPr>
              <a:t>, e </a:t>
            </a:r>
            <a:r>
              <a:rPr lang="en-US" b="1" dirty="0" err="1">
                <a:solidFill>
                  <a:schemeClr val="accent1"/>
                </a:solidFill>
                <a:latin typeface="Montserrat"/>
              </a:rPr>
              <a:t>viceversa</a:t>
            </a:r>
            <a:r>
              <a:rPr lang="en-US" dirty="0">
                <a:solidFill>
                  <a:srgbClr val="333333"/>
                </a:solidFill>
                <a:latin typeface="Montserrat"/>
              </a:rPr>
              <a:t>. A </a:t>
            </a:r>
            <a:r>
              <a:rPr lang="en-US" dirty="0" err="1">
                <a:solidFill>
                  <a:srgbClr val="333333"/>
                </a:solidFill>
                <a:latin typeface="Montserrat"/>
              </a:rPr>
              <a:t>differenza</a:t>
            </a:r>
            <a:r>
              <a:rPr lang="en-US" dirty="0">
                <a:solidFill>
                  <a:srgbClr val="333333"/>
                </a:solidFill>
                <a:latin typeface="Montserrat"/>
              </a:rPr>
              <a:t> </a:t>
            </a:r>
            <a:r>
              <a:rPr lang="en-US" dirty="0" err="1">
                <a:solidFill>
                  <a:srgbClr val="333333"/>
                </a:solidFill>
                <a:latin typeface="Montserrat"/>
              </a:rPr>
              <a:t>dell'Impact</a:t>
            </a:r>
            <a:r>
              <a:rPr lang="en-US" dirty="0">
                <a:solidFill>
                  <a:srgbClr val="333333"/>
                </a:solidFill>
                <a:latin typeface="Montserrat"/>
              </a:rPr>
              <a:t> Factor, SNIP </a:t>
            </a:r>
            <a:r>
              <a:rPr lang="en-US" dirty="0" err="1">
                <a:solidFill>
                  <a:srgbClr val="333333"/>
                </a:solidFill>
                <a:latin typeface="Montserrat"/>
              </a:rPr>
              <a:t>effettua</a:t>
            </a:r>
            <a:r>
              <a:rPr lang="en-US" dirty="0">
                <a:solidFill>
                  <a:srgbClr val="333333"/>
                </a:solidFill>
                <a:latin typeface="Montserrat"/>
              </a:rPr>
              <a:t> </a:t>
            </a:r>
            <a:r>
              <a:rPr lang="en-US" dirty="0" err="1">
                <a:solidFill>
                  <a:srgbClr val="333333"/>
                </a:solidFill>
                <a:latin typeface="Montserrat"/>
              </a:rPr>
              <a:t>correzioni</a:t>
            </a:r>
            <a:r>
              <a:rPr lang="en-US" dirty="0">
                <a:solidFill>
                  <a:srgbClr val="333333"/>
                </a:solidFill>
                <a:latin typeface="Montserrat"/>
              </a:rPr>
              <a:t> per le </a:t>
            </a:r>
            <a:r>
              <a:rPr lang="en-US" dirty="0" err="1">
                <a:solidFill>
                  <a:srgbClr val="333333"/>
                </a:solidFill>
                <a:latin typeface="Montserrat"/>
              </a:rPr>
              <a:t>differenze</a:t>
            </a:r>
            <a:r>
              <a:rPr lang="en-US" dirty="0">
                <a:solidFill>
                  <a:srgbClr val="333333"/>
                </a:solidFill>
                <a:latin typeface="Montserrat"/>
              </a:rPr>
              <a:t> </a:t>
            </a:r>
            <a:r>
              <a:rPr lang="en-US" dirty="0" err="1">
                <a:solidFill>
                  <a:srgbClr val="333333"/>
                </a:solidFill>
                <a:latin typeface="Montserrat"/>
              </a:rPr>
              <a:t>nelle</a:t>
            </a:r>
            <a:r>
              <a:rPr lang="en-US" dirty="0">
                <a:solidFill>
                  <a:srgbClr val="333333"/>
                </a:solidFill>
                <a:latin typeface="Montserrat"/>
              </a:rPr>
              <a:t> </a:t>
            </a:r>
            <a:r>
              <a:rPr lang="en-US" dirty="0" err="1">
                <a:solidFill>
                  <a:srgbClr val="333333"/>
                </a:solidFill>
                <a:latin typeface="Montserrat"/>
              </a:rPr>
              <a:t>pratiche</a:t>
            </a:r>
            <a:r>
              <a:rPr lang="en-US" dirty="0">
                <a:solidFill>
                  <a:srgbClr val="333333"/>
                </a:solidFill>
                <a:latin typeface="Montserrat"/>
              </a:rPr>
              <a:t> </a:t>
            </a:r>
            <a:r>
              <a:rPr lang="en-US" dirty="0" err="1">
                <a:solidFill>
                  <a:srgbClr val="333333"/>
                </a:solidFill>
                <a:latin typeface="Montserrat"/>
              </a:rPr>
              <a:t>citazionali</a:t>
            </a:r>
            <a:r>
              <a:rPr lang="en-US" dirty="0">
                <a:solidFill>
                  <a:srgbClr val="333333"/>
                </a:solidFill>
                <a:latin typeface="Montserrat"/>
              </a:rPr>
              <a:t> </a:t>
            </a:r>
            <a:r>
              <a:rPr lang="en-US" dirty="0" err="1">
                <a:solidFill>
                  <a:srgbClr val="333333"/>
                </a:solidFill>
                <a:latin typeface="Montserrat"/>
              </a:rPr>
              <a:t>esistenti</a:t>
            </a:r>
            <a:r>
              <a:rPr lang="en-US" dirty="0">
                <a:solidFill>
                  <a:srgbClr val="333333"/>
                </a:solidFill>
                <a:latin typeface="Montserrat"/>
              </a:rPr>
              <a:t> </a:t>
            </a:r>
            <a:r>
              <a:rPr lang="en-US" dirty="0" err="1">
                <a:solidFill>
                  <a:srgbClr val="333333"/>
                </a:solidFill>
                <a:latin typeface="Montserrat"/>
              </a:rPr>
              <a:t>tra</a:t>
            </a:r>
            <a:r>
              <a:rPr lang="en-US" dirty="0">
                <a:solidFill>
                  <a:srgbClr val="333333"/>
                </a:solidFill>
                <a:latin typeface="Montserrat"/>
              </a:rPr>
              <a:t> </a:t>
            </a:r>
            <a:r>
              <a:rPr lang="en-US" dirty="0" err="1">
                <a:solidFill>
                  <a:srgbClr val="333333"/>
                </a:solidFill>
                <a:latin typeface="Montserrat"/>
              </a:rPr>
              <a:t>ambiti</a:t>
            </a:r>
            <a:r>
              <a:rPr lang="en-US" dirty="0">
                <a:solidFill>
                  <a:srgbClr val="333333"/>
                </a:solidFill>
                <a:latin typeface="Montserrat"/>
              </a:rPr>
              <a:t> </a:t>
            </a:r>
            <a:r>
              <a:rPr lang="en-US" dirty="0" err="1">
                <a:solidFill>
                  <a:srgbClr val="333333"/>
                </a:solidFill>
                <a:latin typeface="Montserrat"/>
              </a:rPr>
              <a:t>disciplinari</a:t>
            </a:r>
            <a:r>
              <a:rPr lang="en-US" dirty="0">
                <a:solidFill>
                  <a:srgbClr val="333333"/>
                </a:solidFill>
                <a:latin typeface="Montserrat"/>
              </a:rPr>
              <a:t> </a:t>
            </a:r>
            <a:r>
              <a:rPr lang="en-US" dirty="0" err="1">
                <a:solidFill>
                  <a:srgbClr val="333333"/>
                </a:solidFill>
                <a:latin typeface="Montserrat"/>
              </a:rPr>
              <a:t>diversi</a:t>
            </a:r>
            <a:r>
              <a:rPr lang="en-US" dirty="0">
                <a:solidFill>
                  <a:srgbClr val="333333"/>
                </a:solidFill>
                <a:latin typeface="Montserrat"/>
              </a:rPr>
              <a:t>, con </a:t>
            </a:r>
            <a:r>
              <a:rPr lang="en-US" dirty="0" err="1">
                <a:solidFill>
                  <a:srgbClr val="333333"/>
                </a:solidFill>
                <a:latin typeface="Montserrat"/>
              </a:rPr>
              <a:t>l'intenzione</a:t>
            </a:r>
            <a:r>
              <a:rPr lang="en-US" dirty="0">
                <a:solidFill>
                  <a:srgbClr val="333333"/>
                </a:solidFill>
                <a:latin typeface="Montserrat"/>
              </a:rPr>
              <a:t> di </a:t>
            </a:r>
            <a:r>
              <a:rPr lang="en-US" dirty="0" err="1">
                <a:solidFill>
                  <a:srgbClr val="333333"/>
                </a:solidFill>
                <a:latin typeface="Montserrat"/>
              </a:rPr>
              <a:t>offrire</a:t>
            </a:r>
            <a:r>
              <a:rPr lang="en-US" dirty="0">
                <a:solidFill>
                  <a:srgbClr val="333333"/>
                </a:solidFill>
                <a:latin typeface="Montserrat"/>
              </a:rPr>
              <a:t> </a:t>
            </a:r>
            <a:r>
              <a:rPr lang="en-US" dirty="0" err="1">
                <a:solidFill>
                  <a:srgbClr val="333333"/>
                </a:solidFill>
                <a:latin typeface="Montserrat"/>
              </a:rPr>
              <a:t>una</a:t>
            </a:r>
            <a:r>
              <a:rPr lang="en-US" dirty="0">
                <a:solidFill>
                  <a:srgbClr val="333333"/>
                </a:solidFill>
                <a:latin typeface="Montserrat"/>
              </a:rPr>
              <a:t> </a:t>
            </a:r>
            <a:r>
              <a:rPr lang="en-US" dirty="0" err="1">
                <a:solidFill>
                  <a:srgbClr val="333333"/>
                </a:solidFill>
                <a:latin typeface="Montserrat"/>
              </a:rPr>
              <a:t>comparazione</a:t>
            </a:r>
            <a:r>
              <a:rPr lang="en-US" dirty="0">
                <a:solidFill>
                  <a:srgbClr val="333333"/>
                </a:solidFill>
                <a:latin typeface="Montserrat"/>
              </a:rPr>
              <a:t> </a:t>
            </a:r>
            <a:r>
              <a:rPr lang="en-US" dirty="0" err="1">
                <a:solidFill>
                  <a:srgbClr val="333333"/>
                </a:solidFill>
                <a:latin typeface="Montserrat"/>
              </a:rPr>
              <a:t>più</a:t>
            </a:r>
            <a:r>
              <a:rPr lang="en-US" dirty="0">
                <a:solidFill>
                  <a:srgbClr val="333333"/>
                </a:solidFill>
                <a:latin typeface="Montserrat"/>
              </a:rPr>
              <a:t> </a:t>
            </a:r>
            <a:r>
              <a:rPr lang="en-US" dirty="0" err="1">
                <a:solidFill>
                  <a:srgbClr val="333333"/>
                </a:solidFill>
                <a:latin typeface="Montserrat"/>
              </a:rPr>
              <a:t>accurata</a:t>
            </a:r>
            <a:r>
              <a:rPr lang="en-US" dirty="0">
                <a:solidFill>
                  <a:srgbClr val="333333"/>
                </a:solidFill>
                <a:latin typeface="Montserrat"/>
              </a:rPr>
              <a:t> </a:t>
            </a:r>
            <a:r>
              <a:rPr lang="en-US" dirty="0" err="1">
                <a:solidFill>
                  <a:srgbClr val="333333"/>
                </a:solidFill>
                <a:latin typeface="Montserrat"/>
              </a:rPr>
              <a:t>dell'impatto</a:t>
            </a:r>
            <a:r>
              <a:rPr lang="en-US" dirty="0">
                <a:solidFill>
                  <a:srgbClr val="333333"/>
                </a:solidFill>
                <a:latin typeface="Montserrat"/>
              </a:rPr>
              <a:t> </a:t>
            </a:r>
            <a:r>
              <a:rPr lang="en-US" dirty="0" err="1">
                <a:solidFill>
                  <a:srgbClr val="333333"/>
                </a:solidFill>
                <a:latin typeface="Montserrat"/>
              </a:rPr>
              <a:t>citazionale</a:t>
            </a:r>
            <a:r>
              <a:rPr lang="en-US" dirty="0">
                <a:solidFill>
                  <a:srgbClr val="333333"/>
                </a:solidFill>
                <a:latin typeface="Montserrat"/>
              </a:rPr>
              <a:t>. </a:t>
            </a:r>
            <a:r>
              <a:rPr lang="en-US" dirty="0" err="1">
                <a:solidFill>
                  <a:srgbClr val="333333"/>
                </a:solidFill>
                <a:latin typeface="Montserrat"/>
              </a:rPr>
              <a:t>L'intervallo</a:t>
            </a:r>
            <a:r>
              <a:rPr lang="en-US" dirty="0">
                <a:solidFill>
                  <a:srgbClr val="333333"/>
                </a:solidFill>
                <a:latin typeface="Montserrat"/>
              </a:rPr>
              <a:t> </a:t>
            </a:r>
            <a:r>
              <a:rPr lang="en-US" dirty="0" err="1">
                <a:solidFill>
                  <a:srgbClr val="333333"/>
                </a:solidFill>
                <a:latin typeface="Montserrat"/>
              </a:rPr>
              <a:t>temporale</a:t>
            </a:r>
            <a:r>
              <a:rPr lang="en-US" dirty="0">
                <a:solidFill>
                  <a:srgbClr val="333333"/>
                </a:solidFill>
                <a:latin typeface="Montserrat"/>
              </a:rPr>
              <a:t> di </a:t>
            </a:r>
            <a:r>
              <a:rPr lang="en-US" dirty="0" err="1">
                <a:solidFill>
                  <a:srgbClr val="333333"/>
                </a:solidFill>
                <a:latin typeface="Montserrat"/>
              </a:rPr>
              <a:t>riferimento</a:t>
            </a:r>
            <a:r>
              <a:rPr lang="en-US" dirty="0">
                <a:solidFill>
                  <a:srgbClr val="333333"/>
                </a:solidFill>
                <a:latin typeface="Montserrat"/>
              </a:rPr>
              <a:t> per lo SNIP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il</a:t>
            </a:r>
            <a:r>
              <a:rPr lang="en-US" dirty="0">
                <a:solidFill>
                  <a:srgbClr val="333333"/>
                </a:solidFill>
                <a:latin typeface="Montserrat"/>
              </a:rPr>
              <a:t> </a:t>
            </a:r>
            <a:r>
              <a:rPr lang="en-US" u="sng" dirty="0" err="1">
                <a:solidFill>
                  <a:srgbClr val="333333"/>
                </a:solidFill>
                <a:latin typeface="Montserrat"/>
              </a:rPr>
              <a:t>triennio</a:t>
            </a:r>
            <a:r>
              <a:rPr lang="en-US" u="sng" dirty="0">
                <a:solidFill>
                  <a:srgbClr val="333333"/>
                </a:solidFill>
                <a:latin typeface="Montserrat"/>
              </a:rPr>
              <a:t> </a:t>
            </a:r>
            <a:r>
              <a:rPr lang="en-US" u="sng" dirty="0" err="1">
                <a:solidFill>
                  <a:srgbClr val="333333"/>
                </a:solidFill>
                <a:latin typeface="Montserrat"/>
              </a:rPr>
              <a:t>precedente</a:t>
            </a:r>
            <a:r>
              <a:rPr lang="en-US" dirty="0">
                <a:solidFill>
                  <a:srgbClr val="333333"/>
                </a:solidFill>
                <a:latin typeface="Montserrat"/>
              </a:rPr>
              <a:t> </a:t>
            </a:r>
            <a:r>
              <a:rPr lang="en-US" dirty="0" err="1">
                <a:solidFill>
                  <a:srgbClr val="333333"/>
                </a:solidFill>
                <a:latin typeface="Montserrat"/>
              </a:rPr>
              <a:t>l'anno</a:t>
            </a:r>
            <a:r>
              <a:rPr lang="en-US" dirty="0">
                <a:solidFill>
                  <a:srgbClr val="333333"/>
                </a:solidFill>
                <a:latin typeface="Montserrat"/>
              </a:rPr>
              <a:t> di </a:t>
            </a:r>
            <a:r>
              <a:rPr lang="en-US" dirty="0" err="1">
                <a:solidFill>
                  <a:srgbClr val="333333"/>
                </a:solidFill>
                <a:latin typeface="Montserrat"/>
              </a:rPr>
              <a:t>osservazione</a:t>
            </a:r>
            <a:r>
              <a:rPr lang="en-US" dirty="0">
                <a:solidFill>
                  <a:srgbClr val="333333"/>
                </a:solidFill>
                <a:latin typeface="Montserrat"/>
              </a:rPr>
              <a:t>. </a:t>
            </a:r>
            <a:r>
              <a:rPr lang="en-US" dirty="0" err="1">
                <a:solidFill>
                  <a:srgbClr val="333333"/>
                </a:solidFill>
                <a:latin typeface="Montserrat"/>
              </a:rPr>
              <a:t>L'indicatore</a:t>
            </a:r>
            <a:r>
              <a:rPr lang="en-US" dirty="0">
                <a:solidFill>
                  <a:srgbClr val="333333"/>
                </a:solidFill>
                <a:latin typeface="Montserrat"/>
              </a:rPr>
              <a:t>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inserito</a:t>
            </a:r>
            <a:r>
              <a:rPr lang="en-US" dirty="0">
                <a:solidFill>
                  <a:srgbClr val="333333"/>
                </a:solidFill>
                <a:latin typeface="Montserrat"/>
              </a:rPr>
              <a:t> </a:t>
            </a:r>
            <a:r>
              <a:rPr lang="en-US" dirty="0" err="1">
                <a:solidFill>
                  <a:srgbClr val="333333"/>
                </a:solidFill>
                <a:latin typeface="Montserrat"/>
              </a:rPr>
              <a:t>anche</a:t>
            </a:r>
            <a:r>
              <a:rPr lang="en-US" dirty="0">
                <a:solidFill>
                  <a:srgbClr val="333333"/>
                </a:solidFill>
                <a:latin typeface="Montserrat"/>
              </a:rPr>
              <a:t> </a:t>
            </a:r>
            <a:r>
              <a:rPr lang="en-US" dirty="0" err="1">
                <a:solidFill>
                  <a:srgbClr val="333333"/>
                </a:solidFill>
                <a:latin typeface="Montserrat"/>
              </a:rPr>
              <a:t>nella</a:t>
            </a:r>
            <a:r>
              <a:rPr lang="en-US" dirty="0">
                <a:solidFill>
                  <a:srgbClr val="333333"/>
                </a:solidFill>
                <a:latin typeface="Montserrat"/>
              </a:rPr>
              <a:t> </a:t>
            </a:r>
            <a:r>
              <a:rPr lang="en-US" dirty="0" err="1">
                <a:solidFill>
                  <a:srgbClr val="333333"/>
                </a:solidFill>
                <a:latin typeface="Montserrat"/>
              </a:rPr>
              <a:t>funzione</a:t>
            </a:r>
            <a:r>
              <a:rPr lang="en-US" dirty="0">
                <a:solidFill>
                  <a:srgbClr val="333333"/>
                </a:solidFill>
                <a:latin typeface="Montserrat"/>
              </a:rPr>
              <a:t> "Journal Metrics" del database Scopus.</a:t>
            </a:r>
            <a:endParaRPr lang="en-US"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F2BA7FF9-379F-824D-B28A-938449308E99}"/>
              </a:ext>
            </a:extLst>
          </p:cNvPr>
          <p:cNvSpPr txBox="1"/>
          <p:nvPr/>
        </p:nvSpPr>
        <p:spPr>
          <a:xfrm>
            <a:off x="627714" y="143886"/>
            <a:ext cx="9680490"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Database </a:t>
            </a:r>
            <a:r>
              <a:rPr lang="it-IT" sz="3600" b="1" dirty="0" err="1">
                <a:latin typeface="Cavolini" panose="03000502040302020204" pitchFamily="66" charset="0"/>
                <a:cs typeface="Cavolini" panose="03000502040302020204" pitchFamily="66" charset="0"/>
              </a:rPr>
              <a:t>Scopus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Elsevier</a:t>
            </a:r>
            <a:r>
              <a:rPr lang="it-IT" sz="3600" b="1" dirty="0">
                <a:latin typeface="Cavolini" panose="03000502040302020204" pitchFamily="66" charset="0"/>
                <a:cs typeface="Cavolini" panose="03000502040302020204" pitchFamily="66" charset="0"/>
              </a:rPr>
              <a:t>): Indicatori </a:t>
            </a:r>
            <a:r>
              <a:rPr lang="en-US" sz="3600" b="1" i="1" dirty="0">
                <a:solidFill>
                  <a:srgbClr val="333333"/>
                </a:solidFill>
                <a:latin typeface="Montserrat"/>
              </a:rPr>
              <a:t>Source Normalized Impact per Paper (SNIP)</a:t>
            </a:r>
            <a:endParaRPr lang="it-IT" sz="36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8548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B9C6FE8-513B-2E44-9AB4-6D598F611730}"/>
              </a:ext>
            </a:extLst>
          </p:cNvPr>
          <p:cNvSpPr>
            <a:spLocks noGrp="1"/>
          </p:cNvSpPr>
          <p:nvPr>
            <p:ph type="sldNum" sz="quarter" idx="12"/>
          </p:nvPr>
        </p:nvSpPr>
        <p:spPr/>
        <p:txBody>
          <a:bodyPr/>
          <a:lstStyle/>
          <a:p>
            <a:fld id="{B91D9A0B-DB15-0A46-893C-3EE83C865853}" type="slidenum">
              <a:rPr lang="it-IT" smtClean="0"/>
              <a:t>34</a:t>
            </a:fld>
            <a:endParaRPr lang="it-IT"/>
          </a:p>
        </p:txBody>
      </p:sp>
      <p:sp>
        <p:nvSpPr>
          <p:cNvPr id="5" name="Rettangolo 4">
            <a:extLst>
              <a:ext uri="{FF2B5EF4-FFF2-40B4-BE49-F238E27FC236}">
                <a16:creationId xmlns:a16="http://schemas.microsoft.com/office/drawing/2014/main" id="{A5B6238A-22D2-6B4C-A7D9-D91A56878994}"/>
              </a:ext>
            </a:extLst>
          </p:cNvPr>
          <p:cNvSpPr/>
          <p:nvPr/>
        </p:nvSpPr>
        <p:spPr>
          <a:xfrm>
            <a:off x="450376" y="1862709"/>
            <a:ext cx="11386782" cy="3970318"/>
          </a:xfrm>
          <a:prstGeom prst="rect">
            <a:avLst/>
          </a:prstGeom>
        </p:spPr>
        <p:txBody>
          <a:bodyPr wrap="square">
            <a:spAutoFit/>
          </a:bodyPr>
          <a:lstStyle/>
          <a:p>
            <a:r>
              <a:rPr lang="en-US" b="1" i="1" dirty="0" err="1">
                <a:solidFill>
                  <a:srgbClr val="333333"/>
                </a:solidFill>
                <a:latin typeface="Montserrat"/>
              </a:rPr>
              <a:t>SCImago</a:t>
            </a:r>
            <a:r>
              <a:rPr lang="en-US" b="1" i="1" dirty="0">
                <a:solidFill>
                  <a:srgbClr val="333333"/>
                </a:solidFill>
                <a:latin typeface="Montserrat"/>
              </a:rPr>
              <a:t> Journal Rank (SJR) </a:t>
            </a:r>
            <a:r>
              <a:rPr lang="en-US" dirty="0">
                <a:solidFill>
                  <a:srgbClr val="333333"/>
                </a:solidFill>
                <a:latin typeface="Montserrat"/>
              </a:rPr>
              <a:t>&lt;</a:t>
            </a:r>
            <a:r>
              <a:rPr lang="en-US" u="sng" dirty="0">
                <a:solidFill>
                  <a:srgbClr val="315572"/>
                </a:solidFill>
                <a:latin typeface="Montserrat"/>
                <a:hlinkClick r:id="rId2"/>
              </a:rPr>
              <a:t>http://www.scimagojr.com/journalrank.php</a:t>
            </a:r>
            <a:r>
              <a:rPr lang="en-US" dirty="0">
                <a:solidFill>
                  <a:srgbClr val="333333"/>
                </a:solidFill>
                <a:latin typeface="Montserrat"/>
              </a:rPr>
              <a:t>&gt;</a:t>
            </a:r>
          </a:p>
          <a:p>
            <a:endParaRPr lang="en-US" dirty="0">
              <a:solidFill>
                <a:srgbClr val="333333"/>
              </a:solidFill>
              <a:latin typeface="Montserrat"/>
            </a:endParaRPr>
          </a:p>
          <a:p>
            <a:r>
              <a:rPr lang="en-US" dirty="0">
                <a:solidFill>
                  <a:srgbClr val="333333"/>
                </a:solidFill>
                <a:latin typeface="Montserrat"/>
              </a:rPr>
              <a:t>Database ad accesso libero </a:t>
            </a:r>
            <a:r>
              <a:rPr lang="en-US" dirty="0" err="1">
                <a:solidFill>
                  <a:srgbClr val="333333"/>
                </a:solidFill>
                <a:latin typeface="Montserrat"/>
              </a:rPr>
              <a:t>nato</a:t>
            </a:r>
            <a:r>
              <a:rPr lang="en-US" dirty="0">
                <a:solidFill>
                  <a:srgbClr val="333333"/>
                </a:solidFill>
                <a:latin typeface="Montserrat"/>
              </a:rPr>
              <a:t> </a:t>
            </a:r>
            <a:r>
              <a:rPr lang="en-US" dirty="0" err="1">
                <a:solidFill>
                  <a:srgbClr val="333333"/>
                </a:solidFill>
                <a:latin typeface="Montserrat"/>
              </a:rPr>
              <a:t>nato</a:t>
            </a:r>
            <a:r>
              <a:rPr lang="en-US" dirty="0">
                <a:solidFill>
                  <a:srgbClr val="333333"/>
                </a:solidFill>
                <a:latin typeface="Montserrat"/>
              </a:rPr>
              <a:t> del 2007 per </a:t>
            </a:r>
            <a:r>
              <a:rPr lang="en-US" dirty="0" err="1">
                <a:solidFill>
                  <a:srgbClr val="333333"/>
                </a:solidFill>
                <a:latin typeface="Montserrat"/>
              </a:rPr>
              <a:t>finalità</a:t>
            </a:r>
            <a:r>
              <a:rPr lang="en-US" dirty="0">
                <a:solidFill>
                  <a:srgbClr val="333333"/>
                </a:solidFill>
                <a:latin typeface="Montserrat"/>
              </a:rPr>
              <a:t> </a:t>
            </a:r>
            <a:r>
              <a:rPr lang="en-US" dirty="0" err="1">
                <a:solidFill>
                  <a:srgbClr val="333333"/>
                </a:solidFill>
                <a:latin typeface="Montserrat"/>
              </a:rPr>
              <a:t>bibliometriche</a:t>
            </a:r>
            <a:r>
              <a:rPr lang="en-US" dirty="0">
                <a:solidFill>
                  <a:srgbClr val="333333"/>
                </a:solidFill>
                <a:latin typeface="Montserrat"/>
              </a:rPr>
              <a:t>, da </a:t>
            </a:r>
            <a:r>
              <a:rPr lang="en-US" dirty="0" err="1">
                <a:solidFill>
                  <a:srgbClr val="333333"/>
                </a:solidFill>
                <a:latin typeface="Montserrat"/>
              </a:rPr>
              <a:t>una</a:t>
            </a:r>
            <a:r>
              <a:rPr lang="en-US" dirty="0">
                <a:solidFill>
                  <a:srgbClr val="333333"/>
                </a:solidFill>
                <a:latin typeface="Montserrat"/>
              </a:rPr>
              <a:t> </a:t>
            </a:r>
            <a:r>
              <a:rPr lang="en-US" dirty="0" err="1">
                <a:solidFill>
                  <a:srgbClr val="333333"/>
                </a:solidFill>
                <a:latin typeface="Montserrat"/>
              </a:rPr>
              <a:t>collaborazione</a:t>
            </a:r>
            <a:r>
              <a:rPr lang="en-US" dirty="0">
                <a:solidFill>
                  <a:srgbClr val="333333"/>
                </a:solidFill>
                <a:latin typeface="Montserrat"/>
              </a:rPr>
              <a:t> </a:t>
            </a:r>
            <a:r>
              <a:rPr lang="en-US" dirty="0" err="1">
                <a:solidFill>
                  <a:srgbClr val="333333"/>
                </a:solidFill>
                <a:latin typeface="Montserrat"/>
              </a:rPr>
              <a:t>tra</a:t>
            </a:r>
            <a:r>
              <a:rPr lang="en-US" dirty="0">
                <a:solidFill>
                  <a:srgbClr val="333333"/>
                </a:solidFill>
                <a:latin typeface="Montserrat"/>
              </a:rPr>
              <a:t> </a:t>
            </a:r>
            <a:r>
              <a:rPr lang="en-US" dirty="0" err="1">
                <a:solidFill>
                  <a:srgbClr val="333333"/>
                </a:solidFill>
                <a:latin typeface="Montserrat"/>
              </a:rPr>
              <a:t>alcune</a:t>
            </a:r>
            <a:r>
              <a:rPr lang="en-US" dirty="0">
                <a:solidFill>
                  <a:srgbClr val="333333"/>
                </a:solidFill>
                <a:latin typeface="Montserrat"/>
              </a:rPr>
              <a:t> </a:t>
            </a:r>
            <a:r>
              <a:rPr lang="en-US" dirty="0" err="1">
                <a:solidFill>
                  <a:srgbClr val="333333"/>
                </a:solidFill>
                <a:latin typeface="Montserrat"/>
              </a:rPr>
              <a:t>università</a:t>
            </a:r>
            <a:r>
              <a:rPr lang="en-US" dirty="0">
                <a:solidFill>
                  <a:srgbClr val="333333"/>
                </a:solidFill>
                <a:latin typeface="Montserrat"/>
              </a:rPr>
              <a:t> </a:t>
            </a:r>
            <a:r>
              <a:rPr lang="en-US" dirty="0" err="1">
                <a:solidFill>
                  <a:srgbClr val="333333"/>
                </a:solidFill>
                <a:latin typeface="Montserrat"/>
              </a:rPr>
              <a:t>spagnole</a:t>
            </a:r>
            <a:r>
              <a:rPr lang="en-US" dirty="0">
                <a:solidFill>
                  <a:srgbClr val="333333"/>
                </a:solidFill>
                <a:latin typeface="Montserrat"/>
              </a:rPr>
              <a:t> e </a:t>
            </a:r>
            <a:r>
              <a:rPr lang="en-US" dirty="0" err="1">
                <a:solidFill>
                  <a:srgbClr val="333333"/>
                </a:solidFill>
                <a:latin typeface="Montserrat"/>
              </a:rPr>
              <a:t>l'editore</a:t>
            </a:r>
            <a:r>
              <a:rPr lang="en-US" dirty="0">
                <a:solidFill>
                  <a:srgbClr val="333333"/>
                </a:solidFill>
                <a:latin typeface="Montserrat"/>
              </a:rPr>
              <a:t> Elsevier.</a:t>
            </a:r>
          </a:p>
          <a:p>
            <a:endParaRPr lang="en-US" dirty="0">
              <a:solidFill>
                <a:srgbClr val="333333"/>
              </a:solidFill>
              <a:latin typeface="Montserrat"/>
            </a:endParaRPr>
          </a:p>
          <a:p>
            <a:r>
              <a:rPr lang="en-US" dirty="0" err="1">
                <a:solidFill>
                  <a:srgbClr val="333333"/>
                </a:solidFill>
                <a:latin typeface="Montserrat"/>
              </a:rPr>
              <a:t>L'indicatore</a:t>
            </a:r>
            <a:r>
              <a:rPr lang="en-US" dirty="0">
                <a:solidFill>
                  <a:srgbClr val="333333"/>
                </a:solidFill>
                <a:latin typeface="Montserrat"/>
              </a:rPr>
              <a:t> </a:t>
            </a:r>
            <a:r>
              <a:rPr lang="en-US" dirty="0" err="1">
                <a:solidFill>
                  <a:srgbClr val="333333"/>
                </a:solidFill>
                <a:latin typeface="Montserrat"/>
              </a:rPr>
              <a:t>bibliometrico</a:t>
            </a:r>
            <a:r>
              <a:rPr lang="en-US" dirty="0">
                <a:solidFill>
                  <a:srgbClr val="333333"/>
                </a:solidFill>
                <a:latin typeface="Montserrat"/>
              </a:rPr>
              <a:t> </a:t>
            </a:r>
            <a:r>
              <a:rPr lang="en-US" dirty="0" err="1">
                <a:solidFill>
                  <a:srgbClr val="333333"/>
                </a:solidFill>
                <a:latin typeface="Montserrat"/>
              </a:rPr>
              <a:t>che</a:t>
            </a:r>
            <a:r>
              <a:rPr lang="en-US" dirty="0">
                <a:solidFill>
                  <a:srgbClr val="333333"/>
                </a:solidFill>
                <a:latin typeface="Montserrat"/>
              </a:rPr>
              <a:t> </a:t>
            </a:r>
            <a:r>
              <a:rPr lang="en-US" dirty="0" err="1">
                <a:solidFill>
                  <a:srgbClr val="333333"/>
                </a:solidFill>
                <a:latin typeface="Montserrat"/>
              </a:rPr>
              <a:t>Scimago</a:t>
            </a:r>
            <a:r>
              <a:rPr lang="en-US" dirty="0">
                <a:solidFill>
                  <a:srgbClr val="333333"/>
                </a:solidFill>
                <a:latin typeface="Montserrat"/>
              </a:rPr>
              <a:t> </a:t>
            </a:r>
            <a:r>
              <a:rPr lang="en-US" dirty="0" err="1">
                <a:solidFill>
                  <a:srgbClr val="333333"/>
                </a:solidFill>
                <a:latin typeface="Montserrat"/>
              </a:rPr>
              <a:t>sviluppa</a:t>
            </a:r>
            <a:r>
              <a:rPr lang="en-US" dirty="0">
                <a:solidFill>
                  <a:srgbClr val="333333"/>
                </a:solidFill>
                <a:latin typeface="Montserrat"/>
              </a:rPr>
              <a:t>, </a:t>
            </a:r>
            <a:r>
              <a:rPr lang="en-US" dirty="0" err="1">
                <a:solidFill>
                  <a:srgbClr val="333333"/>
                </a:solidFill>
                <a:latin typeface="Montserrat"/>
              </a:rPr>
              <a:t>il</a:t>
            </a:r>
            <a:r>
              <a:rPr lang="en-US" dirty="0">
                <a:solidFill>
                  <a:srgbClr val="333333"/>
                </a:solidFill>
                <a:latin typeface="Montserrat"/>
              </a:rPr>
              <a:t> </a:t>
            </a:r>
            <a:r>
              <a:rPr lang="en-US" u="sng" dirty="0">
                <a:solidFill>
                  <a:srgbClr val="315572"/>
                </a:solidFill>
                <a:latin typeface="Montserrat"/>
                <a:hlinkClick r:id="rId3"/>
              </a:rPr>
              <a:t>Journal rank</a:t>
            </a:r>
            <a:r>
              <a:rPr lang="en-US" dirty="0">
                <a:solidFill>
                  <a:srgbClr val="333333"/>
                </a:solidFill>
                <a:latin typeface="Montserrat"/>
              </a:rPr>
              <a:t>, la cui </a:t>
            </a:r>
            <a:r>
              <a:rPr lang="en-US" dirty="0" err="1">
                <a:solidFill>
                  <a:srgbClr val="333333"/>
                </a:solidFill>
                <a:latin typeface="Montserrat"/>
              </a:rPr>
              <a:t>fonte</a:t>
            </a:r>
            <a:r>
              <a:rPr lang="en-US" dirty="0">
                <a:solidFill>
                  <a:srgbClr val="333333"/>
                </a:solidFill>
                <a:latin typeface="Montserrat"/>
              </a:rPr>
              <a:t> </a:t>
            </a:r>
            <a:r>
              <a:rPr lang="en-US" dirty="0" err="1">
                <a:solidFill>
                  <a:srgbClr val="333333"/>
                </a:solidFill>
                <a:latin typeface="Montserrat"/>
              </a:rPr>
              <a:t>sono</a:t>
            </a:r>
            <a:r>
              <a:rPr lang="en-US" dirty="0">
                <a:solidFill>
                  <a:srgbClr val="333333"/>
                </a:solidFill>
                <a:latin typeface="Montserrat"/>
              </a:rPr>
              <a:t> le </a:t>
            </a:r>
            <a:r>
              <a:rPr lang="en-US" dirty="0" err="1">
                <a:solidFill>
                  <a:srgbClr val="333333"/>
                </a:solidFill>
                <a:latin typeface="Montserrat"/>
              </a:rPr>
              <a:t>riviste</a:t>
            </a:r>
            <a:r>
              <a:rPr lang="en-US" dirty="0">
                <a:solidFill>
                  <a:srgbClr val="333333"/>
                </a:solidFill>
                <a:latin typeface="Montserrat"/>
              </a:rPr>
              <a:t> </a:t>
            </a:r>
            <a:r>
              <a:rPr lang="en-US" dirty="0" err="1">
                <a:solidFill>
                  <a:srgbClr val="333333"/>
                </a:solidFill>
                <a:latin typeface="Montserrat"/>
              </a:rPr>
              <a:t>indicizzate</a:t>
            </a:r>
            <a:r>
              <a:rPr lang="en-US" dirty="0">
                <a:solidFill>
                  <a:srgbClr val="333333"/>
                </a:solidFill>
                <a:latin typeface="Montserrat"/>
              </a:rPr>
              <a:t> in Scopus dal 1996, </a:t>
            </a:r>
            <a:r>
              <a:rPr lang="en-US" dirty="0" err="1">
                <a:solidFill>
                  <a:srgbClr val="333333"/>
                </a:solidFill>
                <a:latin typeface="Montserrat"/>
              </a:rPr>
              <a:t>si</a:t>
            </a:r>
            <a:r>
              <a:rPr lang="en-US" dirty="0">
                <a:solidFill>
                  <a:srgbClr val="333333"/>
                </a:solidFill>
                <a:latin typeface="Montserrat"/>
              </a:rPr>
              <a:t> pone come </a:t>
            </a:r>
            <a:r>
              <a:rPr lang="en-US" dirty="0" err="1">
                <a:solidFill>
                  <a:srgbClr val="333333"/>
                </a:solidFill>
                <a:latin typeface="Montserrat"/>
              </a:rPr>
              <a:t>il</a:t>
            </a:r>
            <a:r>
              <a:rPr lang="en-US" dirty="0">
                <a:solidFill>
                  <a:srgbClr val="333333"/>
                </a:solidFill>
                <a:latin typeface="Montserrat"/>
              </a:rPr>
              <a:t> </a:t>
            </a:r>
            <a:r>
              <a:rPr lang="en-US" b="1" dirty="0" err="1">
                <a:solidFill>
                  <a:srgbClr val="FF0000"/>
                </a:solidFill>
                <a:latin typeface="Montserrat"/>
              </a:rPr>
              <a:t>principale</a:t>
            </a:r>
            <a:r>
              <a:rPr lang="en-US" b="1" dirty="0">
                <a:solidFill>
                  <a:srgbClr val="FF0000"/>
                </a:solidFill>
                <a:latin typeface="Montserrat"/>
              </a:rPr>
              <a:t> </a:t>
            </a:r>
            <a:r>
              <a:rPr lang="en-US" b="1" dirty="0" err="1">
                <a:solidFill>
                  <a:srgbClr val="FF0000"/>
                </a:solidFill>
                <a:latin typeface="Montserrat"/>
              </a:rPr>
              <a:t>concorrente</a:t>
            </a:r>
            <a:r>
              <a:rPr lang="en-US" b="1" dirty="0">
                <a:solidFill>
                  <a:srgbClr val="FF0000"/>
                </a:solidFill>
                <a:latin typeface="Montserrat"/>
              </a:rPr>
              <a:t> </a:t>
            </a:r>
            <a:r>
              <a:rPr lang="en-US" b="1" dirty="0" err="1">
                <a:solidFill>
                  <a:srgbClr val="FF0000"/>
                </a:solidFill>
                <a:latin typeface="Montserrat"/>
              </a:rPr>
              <a:t>dell'Impact</a:t>
            </a:r>
            <a:r>
              <a:rPr lang="en-US" b="1" dirty="0">
                <a:solidFill>
                  <a:srgbClr val="FF0000"/>
                </a:solidFill>
                <a:latin typeface="Montserrat"/>
              </a:rPr>
              <a:t> factor </a:t>
            </a:r>
            <a:r>
              <a:rPr lang="en-US" dirty="0" err="1">
                <a:solidFill>
                  <a:srgbClr val="333333"/>
                </a:solidFill>
                <a:latin typeface="Montserrat"/>
              </a:rPr>
              <a:t>ricavabile</a:t>
            </a:r>
            <a:r>
              <a:rPr lang="en-US" dirty="0">
                <a:solidFill>
                  <a:srgbClr val="333333"/>
                </a:solidFill>
                <a:latin typeface="Montserrat"/>
              </a:rPr>
              <a:t> </a:t>
            </a:r>
            <a:r>
              <a:rPr lang="en-US" dirty="0" err="1">
                <a:solidFill>
                  <a:srgbClr val="333333"/>
                </a:solidFill>
                <a:latin typeface="Montserrat"/>
              </a:rPr>
              <a:t>dai</a:t>
            </a:r>
            <a:r>
              <a:rPr lang="en-US" dirty="0">
                <a:solidFill>
                  <a:srgbClr val="333333"/>
                </a:solidFill>
                <a:latin typeface="Montserrat"/>
              </a:rPr>
              <a:t> Journal Citation Reports di Clarivate. </a:t>
            </a:r>
            <a:r>
              <a:rPr lang="en-US" dirty="0" err="1">
                <a:solidFill>
                  <a:srgbClr val="333333"/>
                </a:solidFill>
                <a:latin typeface="Montserrat"/>
              </a:rPr>
              <a:t>L'indicatore</a:t>
            </a:r>
            <a:r>
              <a:rPr lang="en-US" dirty="0">
                <a:solidFill>
                  <a:srgbClr val="333333"/>
                </a:solidFill>
                <a:latin typeface="Montserrat"/>
              </a:rPr>
              <a:t>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inserito</a:t>
            </a:r>
            <a:r>
              <a:rPr lang="en-US" dirty="0">
                <a:solidFill>
                  <a:srgbClr val="333333"/>
                </a:solidFill>
                <a:latin typeface="Montserrat"/>
              </a:rPr>
              <a:t> </a:t>
            </a:r>
            <a:r>
              <a:rPr lang="en-US" dirty="0" err="1">
                <a:solidFill>
                  <a:srgbClr val="333333"/>
                </a:solidFill>
                <a:latin typeface="Montserrat"/>
              </a:rPr>
              <a:t>anche</a:t>
            </a:r>
            <a:r>
              <a:rPr lang="en-US" dirty="0">
                <a:solidFill>
                  <a:srgbClr val="333333"/>
                </a:solidFill>
                <a:latin typeface="Montserrat"/>
              </a:rPr>
              <a:t> </a:t>
            </a:r>
            <a:r>
              <a:rPr lang="en-US" dirty="0" err="1">
                <a:solidFill>
                  <a:srgbClr val="333333"/>
                </a:solidFill>
                <a:latin typeface="Montserrat"/>
              </a:rPr>
              <a:t>nella</a:t>
            </a:r>
            <a:r>
              <a:rPr lang="en-US" dirty="0">
                <a:solidFill>
                  <a:srgbClr val="333333"/>
                </a:solidFill>
                <a:latin typeface="Montserrat"/>
              </a:rPr>
              <a:t> </a:t>
            </a:r>
            <a:r>
              <a:rPr lang="en-US" dirty="0" err="1">
                <a:solidFill>
                  <a:srgbClr val="333333"/>
                </a:solidFill>
                <a:latin typeface="Montserrat"/>
              </a:rPr>
              <a:t>funzione</a:t>
            </a:r>
            <a:r>
              <a:rPr lang="en-US" dirty="0">
                <a:solidFill>
                  <a:srgbClr val="333333"/>
                </a:solidFill>
                <a:latin typeface="Montserrat"/>
              </a:rPr>
              <a:t> "Journal Metrics" del database Scopus. Il SJR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sviluppato</a:t>
            </a:r>
            <a:r>
              <a:rPr lang="en-US" dirty="0">
                <a:solidFill>
                  <a:srgbClr val="333333"/>
                </a:solidFill>
                <a:latin typeface="Montserrat"/>
              </a:rPr>
              <a:t> a </a:t>
            </a:r>
            <a:r>
              <a:rPr lang="en-US" dirty="0" err="1">
                <a:solidFill>
                  <a:srgbClr val="333333"/>
                </a:solidFill>
                <a:latin typeface="Montserrat"/>
              </a:rPr>
              <a:t>partire</a:t>
            </a:r>
            <a:r>
              <a:rPr lang="en-US" dirty="0">
                <a:solidFill>
                  <a:srgbClr val="333333"/>
                </a:solidFill>
                <a:latin typeface="Montserrat"/>
              </a:rPr>
              <a:t> </a:t>
            </a:r>
            <a:r>
              <a:rPr lang="en-US" dirty="0" err="1">
                <a:solidFill>
                  <a:srgbClr val="333333"/>
                </a:solidFill>
                <a:latin typeface="Montserrat"/>
              </a:rPr>
              <a:t>dall'algoritmo</a:t>
            </a:r>
            <a:r>
              <a:rPr lang="en-US" dirty="0">
                <a:solidFill>
                  <a:srgbClr val="333333"/>
                </a:solidFill>
                <a:latin typeface="Montserrat"/>
              </a:rPr>
              <a:t> del PageRank di Google. </a:t>
            </a:r>
          </a:p>
          <a:p>
            <a:endParaRPr lang="en-US" dirty="0">
              <a:solidFill>
                <a:srgbClr val="333333"/>
              </a:solidFill>
              <a:latin typeface="Montserrat"/>
            </a:endParaRPr>
          </a:p>
          <a:p>
            <a:r>
              <a:rPr lang="en-US" dirty="0">
                <a:solidFill>
                  <a:srgbClr val="333333"/>
                </a:solidFill>
                <a:latin typeface="Montserrat"/>
              </a:rPr>
              <a:t>In </a:t>
            </a:r>
            <a:r>
              <a:rPr lang="en-US" dirty="0" err="1">
                <a:solidFill>
                  <a:srgbClr val="333333"/>
                </a:solidFill>
                <a:latin typeface="Montserrat"/>
              </a:rPr>
              <a:t>estrema</a:t>
            </a:r>
            <a:r>
              <a:rPr lang="en-US" dirty="0">
                <a:solidFill>
                  <a:srgbClr val="333333"/>
                </a:solidFill>
                <a:latin typeface="Montserrat"/>
              </a:rPr>
              <a:t> </a:t>
            </a:r>
            <a:r>
              <a:rPr lang="en-US" dirty="0" err="1">
                <a:solidFill>
                  <a:srgbClr val="333333"/>
                </a:solidFill>
                <a:latin typeface="Montserrat"/>
              </a:rPr>
              <a:t>sintesi</a:t>
            </a:r>
            <a:r>
              <a:rPr lang="en-US" dirty="0">
                <a:solidFill>
                  <a:srgbClr val="333333"/>
                </a:solidFill>
                <a:latin typeface="Montserrat"/>
              </a:rPr>
              <a:t>, </a:t>
            </a:r>
            <a:r>
              <a:rPr lang="en-US" dirty="0" err="1">
                <a:solidFill>
                  <a:srgbClr val="333333"/>
                </a:solidFill>
                <a:latin typeface="Montserrat"/>
              </a:rPr>
              <a:t>il</a:t>
            </a:r>
            <a:r>
              <a:rPr lang="en-US" dirty="0">
                <a:solidFill>
                  <a:srgbClr val="333333"/>
                </a:solidFill>
                <a:latin typeface="Montserrat"/>
              </a:rPr>
              <a:t> </a:t>
            </a:r>
            <a:r>
              <a:rPr lang="en-US" dirty="0" err="1">
                <a:solidFill>
                  <a:srgbClr val="333333"/>
                </a:solidFill>
                <a:latin typeface="Montserrat"/>
              </a:rPr>
              <a:t>suo</a:t>
            </a:r>
            <a:r>
              <a:rPr lang="en-US" dirty="0">
                <a:solidFill>
                  <a:srgbClr val="333333"/>
                </a:solidFill>
                <a:latin typeface="Montserrat"/>
              </a:rPr>
              <a:t> </a:t>
            </a:r>
            <a:r>
              <a:rPr lang="en-US" dirty="0" err="1">
                <a:solidFill>
                  <a:srgbClr val="333333"/>
                </a:solidFill>
                <a:latin typeface="Montserrat"/>
              </a:rPr>
              <a:t>funzionamento</a:t>
            </a:r>
            <a:r>
              <a:rPr lang="en-US" dirty="0">
                <a:solidFill>
                  <a:srgbClr val="333333"/>
                </a:solidFill>
                <a:latin typeface="Montserrat"/>
              </a:rPr>
              <a:t> </a:t>
            </a:r>
            <a:r>
              <a:rPr lang="en-US" dirty="0" err="1">
                <a:solidFill>
                  <a:srgbClr val="333333"/>
                </a:solidFill>
                <a:latin typeface="Montserrat"/>
              </a:rPr>
              <a:t>si</a:t>
            </a:r>
            <a:r>
              <a:rPr lang="en-US" dirty="0">
                <a:solidFill>
                  <a:srgbClr val="333333"/>
                </a:solidFill>
                <a:latin typeface="Montserrat"/>
              </a:rPr>
              <a:t> </a:t>
            </a:r>
            <a:r>
              <a:rPr lang="en-US" dirty="0" err="1">
                <a:solidFill>
                  <a:srgbClr val="333333"/>
                </a:solidFill>
                <a:latin typeface="Montserrat"/>
              </a:rPr>
              <a:t>basa</a:t>
            </a:r>
            <a:r>
              <a:rPr lang="en-US" dirty="0">
                <a:solidFill>
                  <a:srgbClr val="333333"/>
                </a:solidFill>
                <a:latin typeface="Montserrat"/>
              </a:rPr>
              <a:t> </a:t>
            </a:r>
            <a:r>
              <a:rPr lang="en-US" dirty="0" err="1">
                <a:solidFill>
                  <a:srgbClr val="333333"/>
                </a:solidFill>
                <a:latin typeface="Montserrat"/>
              </a:rPr>
              <a:t>su</a:t>
            </a:r>
            <a:r>
              <a:rPr lang="en-US" dirty="0">
                <a:solidFill>
                  <a:srgbClr val="333333"/>
                </a:solidFill>
                <a:latin typeface="Montserrat"/>
              </a:rPr>
              <a:t> un </a:t>
            </a:r>
            <a:r>
              <a:rPr lang="en-US" dirty="0" err="1">
                <a:solidFill>
                  <a:srgbClr val="333333"/>
                </a:solidFill>
                <a:latin typeface="Montserrat"/>
              </a:rPr>
              <a:t>sistema</a:t>
            </a:r>
            <a:r>
              <a:rPr lang="en-US" dirty="0">
                <a:solidFill>
                  <a:srgbClr val="333333"/>
                </a:solidFill>
                <a:latin typeface="Montserrat"/>
              </a:rPr>
              <a:t> di </a:t>
            </a:r>
            <a:r>
              <a:rPr lang="en-US" b="1" dirty="0" err="1">
                <a:solidFill>
                  <a:schemeClr val="accent1"/>
                </a:solidFill>
                <a:latin typeface="Montserrat"/>
              </a:rPr>
              <a:t>pesatura</a:t>
            </a:r>
            <a:r>
              <a:rPr lang="en-US" b="1" dirty="0">
                <a:solidFill>
                  <a:schemeClr val="accent1"/>
                </a:solidFill>
                <a:latin typeface="Montserrat"/>
              </a:rPr>
              <a:t> </a:t>
            </a:r>
            <a:r>
              <a:rPr lang="en-US" b="1" dirty="0" err="1">
                <a:solidFill>
                  <a:schemeClr val="accent1"/>
                </a:solidFill>
                <a:latin typeface="Montserrat"/>
              </a:rPr>
              <a:t>delle</a:t>
            </a:r>
            <a:r>
              <a:rPr lang="en-US" b="1" dirty="0">
                <a:solidFill>
                  <a:schemeClr val="accent1"/>
                </a:solidFill>
                <a:latin typeface="Montserrat"/>
              </a:rPr>
              <a:t> </a:t>
            </a:r>
            <a:r>
              <a:rPr lang="en-US" b="1" dirty="0" err="1">
                <a:solidFill>
                  <a:schemeClr val="accent1"/>
                </a:solidFill>
                <a:latin typeface="Montserrat"/>
              </a:rPr>
              <a:t>citazioni</a:t>
            </a:r>
            <a:r>
              <a:rPr lang="en-US" b="1" dirty="0">
                <a:solidFill>
                  <a:schemeClr val="accent1"/>
                </a:solidFill>
                <a:latin typeface="Montserrat"/>
              </a:rPr>
              <a:t> </a:t>
            </a:r>
            <a:r>
              <a:rPr lang="en-US" b="1" dirty="0" err="1">
                <a:solidFill>
                  <a:schemeClr val="accent1"/>
                </a:solidFill>
                <a:latin typeface="Montserrat"/>
              </a:rPr>
              <a:t>ricevute</a:t>
            </a:r>
            <a:r>
              <a:rPr lang="en-US" b="1" dirty="0">
                <a:solidFill>
                  <a:schemeClr val="accent1"/>
                </a:solidFill>
                <a:latin typeface="Montserrat"/>
              </a:rPr>
              <a:t> </a:t>
            </a:r>
            <a:r>
              <a:rPr lang="en-US" b="1" dirty="0" err="1">
                <a:solidFill>
                  <a:schemeClr val="accent1"/>
                </a:solidFill>
                <a:latin typeface="Montserrat"/>
              </a:rPr>
              <a:t>che</a:t>
            </a:r>
            <a:r>
              <a:rPr lang="en-US" b="1" dirty="0">
                <a:solidFill>
                  <a:schemeClr val="accent1"/>
                </a:solidFill>
                <a:latin typeface="Montserrat"/>
              </a:rPr>
              <a:t> </a:t>
            </a:r>
            <a:r>
              <a:rPr lang="en-US" b="1" dirty="0" err="1">
                <a:solidFill>
                  <a:schemeClr val="accent1"/>
                </a:solidFill>
                <a:latin typeface="Montserrat"/>
              </a:rPr>
              <a:t>prende</a:t>
            </a:r>
            <a:r>
              <a:rPr lang="en-US" b="1" dirty="0">
                <a:solidFill>
                  <a:schemeClr val="accent1"/>
                </a:solidFill>
                <a:latin typeface="Montserrat"/>
              </a:rPr>
              <a:t> in </a:t>
            </a:r>
            <a:r>
              <a:rPr lang="en-US" b="1" dirty="0" err="1">
                <a:solidFill>
                  <a:schemeClr val="accent1"/>
                </a:solidFill>
                <a:latin typeface="Montserrat"/>
              </a:rPr>
              <a:t>considerazione</a:t>
            </a:r>
            <a:r>
              <a:rPr lang="en-US" b="1" dirty="0">
                <a:solidFill>
                  <a:schemeClr val="accent1"/>
                </a:solidFill>
                <a:latin typeface="Montserrat"/>
              </a:rPr>
              <a:t>, al di </a:t>
            </a:r>
            <a:r>
              <a:rPr lang="en-US" b="1" dirty="0" err="1">
                <a:solidFill>
                  <a:schemeClr val="accent1"/>
                </a:solidFill>
                <a:latin typeface="Montserrat"/>
              </a:rPr>
              <a:t>là</a:t>
            </a:r>
            <a:r>
              <a:rPr lang="en-US" b="1" dirty="0">
                <a:solidFill>
                  <a:schemeClr val="accent1"/>
                </a:solidFill>
                <a:latin typeface="Montserrat"/>
              </a:rPr>
              <a:t> del </a:t>
            </a:r>
            <a:r>
              <a:rPr lang="en-US" b="1" dirty="0" err="1">
                <a:solidFill>
                  <a:schemeClr val="accent1"/>
                </a:solidFill>
                <a:latin typeface="Montserrat"/>
              </a:rPr>
              <a:t>numero</a:t>
            </a:r>
            <a:r>
              <a:rPr lang="en-US" dirty="0">
                <a:solidFill>
                  <a:srgbClr val="333333"/>
                </a:solidFill>
                <a:latin typeface="Montserrat"/>
              </a:rPr>
              <a:t> </a:t>
            </a:r>
            <a:r>
              <a:rPr lang="en-US" dirty="0" err="1">
                <a:solidFill>
                  <a:srgbClr val="333333"/>
                </a:solidFill>
                <a:latin typeface="Montserrat"/>
              </a:rPr>
              <a:t>delle</a:t>
            </a:r>
            <a:r>
              <a:rPr lang="en-US" dirty="0">
                <a:solidFill>
                  <a:srgbClr val="333333"/>
                </a:solidFill>
                <a:latin typeface="Montserrat"/>
              </a:rPr>
              <a:t> </a:t>
            </a:r>
            <a:r>
              <a:rPr lang="en-US" dirty="0" err="1">
                <a:solidFill>
                  <a:srgbClr val="333333"/>
                </a:solidFill>
                <a:latin typeface="Montserrat"/>
              </a:rPr>
              <a:t>citazioni</a:t>
            </a:r>
            <a:r>
              <a:rPr lang="en-US" dirty="0">
                <a:solidFill>
                  <a:srgbClr val="333333"/>
                </a:solidFill>
                <a:latin typeface="Montserrat"/>
              </a:rPr>
              <a:t>, </a:t>
            </a:r>
            <a:r>
              <a:rPr lang="en-US" dirty="0" err="1">
                <a:solidFill>
                  <a:srgbClr val="333333"/>
                </a:solidFill>
                <a:latin typeface="Montserrat"/>
              </a:rPr>
              <a:t>altri</a:t>
            </a:r>
            <a:r>
              <a:rPr lang="en-US" dirty="0">
                <a:solidFill>
                  <a:srgbClr val="333333"/>
                </a:solidFill>
                <a:latin typeface="Montserrat"/>
              </a:rPr>
              <a:t> due </a:t>
            </a:r>
            <a:r>
              <a:rPr lang="en-US" dirty="0" err="1">
                <a:solidFill>
                  <a:srgbClr val="333333"/>
                </a:solidFill>
                <a:latin typeface="Montserrat"/>
              </a:rPr>
              <a:t>parametri</a:t>
            </a:r>
            <a:r>
              <a:rPr lang="en-US" dirty="0">
                <a:solidFill>
                  <a:srgbClr val="333333"/>
                </a:solidFill>
                <a:latin typeface="Montserrat"/>
              </a:rPr>
              <a:t>: 1) </a:t>
            </a:r>
            <a:r>
              <a:rPr lang="en-US" dirty="0" err="1">
                <a:solidFill>
                  <a:srgbClr val="333333"/>
                </a:solidFill>
                <a:latin typeface="Montserrat"/>
              </a:rPr>
              <a:t>il</a:t>
            </a:r>
            <a:r>
              <a:rPr lang="en-US" dirty="0">
                <a:solidFill>
                  <a:srgbClr val="333333"/>
                </a:solidFill>
                <a:latin typeface="Montserrat"/>
              </a:rPr>
              <a:t> </a:t>
            </a:r>
            <a:r>
              <a:rPr lang="en-US" b="1" dirty="0">
                <a:solidFill>
                  <a:schemeClr val="accent1"/>
                </a:solidFill>
                <a:latin typeface="Montserrat"/>
              </a:rPr>
              <a:t>campo </a:t>
            </a:r>
            <a:r>
              <a:rPr lang="en-US" b="1" dirty="0" err="1">
                <a:solidFill>
                  <a:schemeClr val="accent1"/>
                </a:solidFill>
                <a:latin typeface="Montserrat"/>
              </a:rPr>
              <a:t>disciplinare</a:t>
            </a:r>
            <a:r>
              <a:rPr lang="en-US" dirty="0">
                <a:solidFill>
                  <a:srgbClr val="333333"/>
                </a:solidFill>
                <a:latin typeface="Montserrat"/>
              </a:rPr>
              <a:t> o </a:t>
            </a:r>
            <a:r>
              <a:rPr lang="en-US" dirty="0" err="1">
                <a:solidFill>
                  <a:srgbClr val="333333"/>
                </a:solidFill>
                <a:latin typeface="Montserrat"/>
              </a:rPr>
              <a:t>ambito</a:t>
            </a:r>
            <a:r>
              <a:rPr lang="en-US" dirty="0">
                <a:solidFill>
                  <a:srgbClr val="333333"/>
                </a:solidFill>
                <a:latin typeface="Montserrat"/>
              </a:rPr>
              <a:t> </a:t>
            </a:r>
            <a:r>
              <a:rPr lang="en-US" dirty="0" err="1">
                <a:solidFill>
                  <a:srgbClr val="333333"/>
                </a:solidFill>
                <a:latin typeface="Montserrat"/>
              </a:rPr>
              <a:t>tematico</a:t>
            </a:r>
            <a:r>
              <a:rPr lang="en-US" dirty="0">
                <a:solidFill>
                  <a:srgbClr val="333333"/>
                </a:solidFill>
                <a:latin typeface="Montserrat"/>
              </a:rPr>
              <a:t> (</a:t>
            </a:r>
            <a:r>
              <a:rPr lang="en-US" i="1" dirty="0">
                <a:solidFill>
                  <a:srgbClr val="333333"/>
                </a:solidFill>
                <a:latin typeface="Montserrat"/>
              </a:rPr>
              <a:t>subject field</a:t>
            </a:r>
            <a:r>
              <a:rPr lang="en-US" dirty="0">
                <a:solidFill>
                  <a:srgbClr val="333333"/>
                </a:solidFill>
                <a:latin typeface="Montserrat"/>
              </a:rPr>
              <a:t>) e 2) </a:t>
            </a:r>
            <a:r>
              <a:rPr lang="en-US" b="1" dirty="0" err="1">
                <a:solidFill>
                  <a:schemeClr val="accent1"/>
                </a:solidFill>
                <a:latin typeface="Montserrat"/>
              </a:rPr>
              <a:t>il</a:t>
            </a:r>
            <a:r>
              <a:rPr lang="en-US" b="1" dirty="0">
                <a:solidFill>
                  <a:schemeClr val="accent1"/>
                </a:solidFill>
                <a:latin typeface="Montserrat"/>
              </a:rPr>
              <a:t> </a:t>
            </a:r>
            <a:r>
              <a:rPr lang="en-US" b="1" dirty="0" err="1">
                <a:solidFill>
                  <a:schemeClr val="accent1"/>
                </a:solidFill>
                <a:latin typeface="Montserrat"/>
              </a:rPr>
              <a:t>prestigio</a:t>
            </a:r>
            <a:r>
              <a:rPr lang="en-US" b="1" dirty="0">
                <a:solidFill>
                  <a:schemeClr val="accent1"/>
                </a:solidFill>
                <a:latin typeface="Montserrat"/>
              </a:rPr>
              <a:t> (</a:t>
            </a:r>
            <a:r>
              <a:rPr lang="en-US" b="1" i="1" dirty="0">
                <a:solidFill>
                  <a:schemeClr val="accent1"/>
                </a:solidFill>
                <a:latin typeface="Montserrat"/>
              </a:rPr>
              <a:t>SJR prestige</a:t>
            </a:r>
            <a:r>
              <a:rPr lang="en-US" b="1" dirty="0">
                <a:solidFill>
                  <a:schemeClr val="accent1"/>
                </a:solidFill>
                <a:latin typeface="Montserrat"/>
              </a:rPr>
              <a:t>) </a:t>
            </a:r>
            <a:r>
              <a:rPr lang="en-US" b="1" dirty="0" err="1">
                <a:solidFill>
                  <a:schemeClr val="accent1"/>
                </a:solidFill>
                <a:latin typeface="Montserrat"/>
              </a:rPr>
              <a:t>delle</a:t>
            </a:r>
            <a:r>
              <a:rPr lang="en-US" b="1" dirty="0">
                <a:solidFill>
                  <a:schemeClr val="accent1"/>
                </a:solidFill>
                <a:latin typeface="Montserrat"/>
              </a:rPr>
              <a:t> </a:t>
            </a:r>
            <a:r>
              <a:rPr lang="en-US" b="1" dirty="0" err="1">
                <a:solidFill>
                  <a:schemeClr val="accent1"/>
                </a:solidFill>
                <a:latin typeface="Montserrat"/>
              </a:rPr>
              <a:t>riviste</a:t>
            </a:r>
            <a:r>
              <a:rPr lang="en-US" b="1" dirty="0">
                <a:solidFill>
                  <a:schemeClr val="accent1"/>
                </a:solidFill>
                <a:latin typeface="Montserrat"/>
              </a:rPr>
              <a:t> </a:t>
            </a:r>
            <a:r>
              <a:rPr lang="en-US" dirty="0">
                <a:solidFill>
                  <a:srgbClr val="333333"/>
                </a:solidFill>
                <a:latin typeface="Montserrat"/>
              </a:rPr>
              <a:t>da cui </a:t>
            </a:r>
            <a:r>
              <a:rPr lang="en-US" dirty="0" err="1">
                <a:solidFill>
                  <a:srgbClr val="333333"/>
                </a:solidFill>
                <a:latin typeface="Montserrat"/>
              </a:rPr>
              <a:t>provengono</a:t>
            </a:r>
            <a:r>
              <a:rPr lang="en-US" dirty="0">
                <a:solidFill>
                  <a:srgbClr val="333333"/>
                </a:solidFill>
                <a:latin typeface="Montserrat"/>
              </a:rPr>
              <a:t> le </a:t>
            </a:r>
            <a:r>
              <a:rPr lang="en-US" dirty="0" err="1">
                <a:solidFill>
                  <a:srgbClr val="333333"/>
                </a:solidFill>
                <a:latin typeface="Montserrat"/>
              </a:rPr>
              <a:t>citazioni</a:t>
            </a:r>
            <a:r>
              <a:rPr lang="en-US" dirty="0">
                <a:solidFill>
                  <a:srgbClr val="333333"/>
                </a:solidFill>
                <a:latin typeface="Montserrat"/>
              </a:rPr>
              <a:t> </a:t>
            </a:r>
            <a:r>
              <a:rPr lang="en-US" dirty="0" err="1">
                <a:solidFill>
                  <a:srgbClr val="333333"/>
                </a:solidFill>
                <a:latin typeface="Montserrat"/>
              </a:rPr>
              <a:t>ricevute</a:t>
            </a:r>
            <a:r>
              <a:rPr lang="en-US" dirty="0">
                <a:solidFill>
                  <a:srgbClr val="333333"/>
                </a:solidFill>
                <a:latin typeface="Montserrat"/>
              </a:rPr>
              <a:t>. Lo </a:t>
            </a:r>
            <a:r>
              <a:rPr lang="en-US" dirty="0" err="1">
                <a:solidFill>
                  <a:srgbClr val="333333"/>
                </a:solidFill>
                <a:latin typeface="Montserrat"/>
              </a:rPr>
              <a:t>spettro</a:t>
            </a:r>
            <a:r>
              <a:rPr lang="en-US" dirty="0">
                <a:solidFill>
                  <a:srgbClr val="333333"/>
                </a:solidFill>
                <a:latin typeface="Montserrat"/>
              </a:rPr>
              <a:t> </a:t>
            </a:r>
            <a:r>
              <a:rPr lang="en-US" dirty="0" err="1">
                <a:solidFill>
                  <a:srgbClr val="333333"/>
                </a:solidFill>
                <a:latin typeface="Montserrat"/>
              </a:rPr>
              <a:t>temporale</a:t>
            </a:r>
            <a:r>
              <a:rPr lang="en-US" dirty="0">
                <a:solidFill>
                  <a:srgbClr val="333333"/>
                </a:solidFill>
                <a:latin typeface="Montserrat"/>
              </a:rPr>
              <a:t> di </a:t>
            </a:r>
            <a:r>
              <a:rPr lang="en-US" dirty="0" err="1">
                <a:solidFill>
                  <a:srgbClr val="333333"/>
                </a:solidFill>
                <a:latin typeface="Montserrat"/>
              </a:rPr>
              <a:t>riferimento</a:t>
            </a:r>
            <a:r>
              <a:rPr lang="en-US" dirty="0">
                <a:solidFill>
                  <a:srgbClr val="333333"/>
                </a:solidFill>
                <a:latin typeface="Montserrat"/>
              </a:rPr>
              <a:t> per </a:t>
            </a:r>
            <a:r>
              <a:rPr lang="en-US" dirty="0" err="1">
                <a:solidFill>
                  <a:srgbClr val="333333"/>
                </a:solidFill>
                <a:latin typeface="Montserrat"/>
              </a:rPr>
              <a:t>il</a:t>
            </a:r>
            <a:r>
              <a:rPr lang="en-US" dirty="0">
                <a:solidFill>
                  <a:srgbClr val="333333"/>
                </a:solidFill>
                <a:latin typeface="Montserrat"/>
              </a:rPr>
              <a:t> SJR, come per </a:t>
            </a:r>
            <a:r>
              <a:rPr lang="en-US" dirty="0" err="1">
                <a:solidFill>
                  <a:srgbClr val="333333"/>
                </a:solidFill>
                <a:latin typeface="Montserrat"/>
              </a:rPr>
              <a:t>Citescore</a:t>
            </a:r>
            <a:r>
              <a:rPr lang="en-US" dirty="0">
                <a:solidFill>
                  <a:srgbClr val="333333"/>
                </a:solidFill>
                <a:latin typeface="Montserrat"/>
              </a:rPr>
              <a:t>, </a:t>
            </a:r>
            <a:r>
              <a:rPr lang="en-US" dirty="0" err="1">
                <a:solidFill>
                  <a:srgbClr val="333333"/>
                </a:solidFill>
                <a:latin typeface="Montserrat"/>
              </a:rPr>
              <a:t>è</a:t>
            </a:r>
            <a:r>
              <a:rPr lang="en-US" dirty="0">
                <a:solidFill>
                  <a:srgbClr val="333333"/>
                </a:solidFill>
                <a:latin typeface="Montserrat"/>
              </a:rPr>
              <a:t> </a:t>
            </a:r>
            <a:r>
              <a:rPr lang="en-US" dirty="0" err="1">
                <a:solidFill>
                  <a:srgbClr val="333333"/>
                </a:solidFill>
                <a:latin typeface="Montserrat"/>
              </a:rPr>
              <a:t>il</a:t>
            </a:r>
            <a:r>
              <a:rPr lang="en-US" dirty="0">
                <a:solidFill>
                  <a:srgbClr val="333333"/>
                </a:solidFill>
                <a:latin typeface="Montserrat"/>
              </a:rPr>
              <a:t> </a:t>
            </a:r>
            <a:r>
              <a:rPr lang="en-US" u="sng" dirty="0" err="1">
                <a:solidFill>
                  <a:srgbClr val="333333"/>
                </a:solidFill>
                <a:latin typeface="Montserrat"/>
              </a:rPr>
              <a:t>triennio</a:t>
            </a:r>
            <a:r>
              <a:rPr lang="en-US" u="sng" dirty="0">
                <a:solidFill>
                  <a:srgbClr val="333333"/>
                </a:solidFill>
                <a:latin typeface="Montserrat"/>
              </a:rPr>
              <a:t> </a:t>
            </a:r>
            <a:r>
              <a:rPr lang="en-US" u="sng" dirty="0" err="1">
                <a:solidFill>
                  <a:srgbClr val="333333"/>
                </a:solidFill>
                <a:latin typeface="Montserrat"/>
              </a:rPr>
              <a:t>precedente</a:t>
            </a:r>
            <a:r>
              <a:rPr lang="en-US" dirty="0">
                <a:solidFill>
                  <a:srgbClr val="333333"/>
                </a:solidFill>
                <a:latin typeface="Montserrat"/>
              </a:rPr>
              <a:t> </a:t>
            </a:r>
            <a:r>
              <a:rPr lang="en-US" dirty="0" err="1">
                <a:solidFill>
                  <a:srgbClr val="333333"/>
                </a:solidFill>
                <a:latin typeface="Montserrat"/>
              </a:rPr>
              <a:t>l'anno</a:t>
            </a:r>
            <a:r>
              <a:rPr lang="en-US" dirty="0">
                <a:solidFill>
                  <a:srgbClr val="333333"/>
                </a:solidFill>
                <a:latin typeface="Montserrat"/>
              </a:rPr>
              <a:t> di </a:t>
            </a:r>
            <a:r>
              <a:rPr lang="en-US" dirty="0" err="1">
                <a:solidFill>
                  <a:srgbClr val="333333"/>
                </a:solidFill>
                <a:latin typeface="Montserrat"/>
              </a:rPr>
              <a:t>osservazione</a:t>
            </a:r>
            <a:r>
              <a:rPr lang="en-US" dirty="0">
                <a:solidFill>
                  <a:srgbClr val="333333"/>
                </a:solidFill>
                <a:latin typeface="Montserrat"/>
              </a:rPr>
              <a:t>.</a:t>
            </a:r>
            <a:endParaRPr lang="en-US" b="0" i="0" dirty="0">
              <a:solidFill>
                <a:srgbClr val="333333"/>
              </a:solidFill>
              <a:effectLst/>
              <a:latin typeface="Montserrat"/>
            </a:endParaRPr>
          </a:p>
        </p:txBody>
      </p:sp>
      <p:sp>
        <p:nvSpPr>
          <p:cNvPr id="6" name="CasellaDiTesto 5">
            <a:extLst>
              <a:ext uri="{FF2B5EF4-FFF2-40B4-BE49-F238E27FC236}">
                <a16:creationId xmlns:a16="http://schemas.microsoft.com/office/drawing/2014/main" id="{B24467B8-858D-804F-8DA8-318B182AC230}"/>
              </a:ext>
            </a:extLst>
          </p:cNvPr>
          <p:cNvSpPr txBox="1"/>
          <p:nvPr/>
        </p:nvSpPr>
        <p:spPr>
          <a:xfrm>
            <a:off x="450376" y="180421"/>
            <a:ext cx="7883216" cy="1200329"/>
          </a:xfrm>
          <a:prstGeom prst="rect">
            <a:avLst/>
          </a:prstGeom>
          <a:noFill/>
        </p:spPr>
        <p:txBody>
          <a:bodyPr wrap="square" rtlCol="0">
            <a:spAutoFit/>
          </a:bodyPr>
          <a:lstStyle/>
          <a:p>
            <a:r>
              <a:rPr lang="en-US" sz="3600" b="1" i="1" dirty="0">
                <a:solidFill>
                  <a:srgbClr val="333333"/>
                </a:solidFill>
                <a:latin typeface="Montserrat"/>
              </a:rPr>
              <a:t>Database </a:t>
            </a:r>
            <a:r>
              <a:rPr lang="en-US" sz="3600" b="1" i="1" dirty="0" err="1">
                <a:solidFill>
                  <a:srgbClr val="333333"/>
                </a:solidFill>
                <a:latin typeface="Montserrat"/>
              </a:rPr>
              <a:t>SCImago</a:t>
            </a:r>
            <a:r>
              <a:rPr lang="en-US" sz="3600" b="1" i="1" dirty="0">
                <a:solidFill>
                  <a:srgbClr val="333333"/>
                </a:solidFill>
                <a:latin typeface="Montserrat"/>
              </a:rPr>
              <a:t> Journal Rank (SJR): </a:t>
            </a:r>
            <a:r>
              <a:rPr lang="en-US" sz="3600" b="1" i="1" dirty="0" err="1">
                <a:solidFill>
                  <a:srgbClr val="333333"/>
                </a:solidFill>
                <a:latin typeface="Montserrat"/>
              </a:rPr>
              <a:t>Indicatore</a:t>
            </a:r>
            <a:r>
              <a:rPr lang="en-US" sz="3600" b="1" i="1" dirty="0">
                <a:solidFill>
                  <a:srgbClr val="333333"/>
                </a:solidFill>
                <a:latin typeface="Montserrat"/>
              </a:rPr>
              <a:t> Journal Rank</a:t>
            </a:r>
            <a:endParaRPr lang="it-IT" sz="3600" b="1" dirty="0">
              <a:latin typeface="Cavolini" panose="03000502040302020204" pitchFamily="66" charset="0"/>
              <a:cs typeface="Cavolini" panose="03000502040302020204" pitchFamily="66" charset="0"/>
            </a:endParaRPr>
          </a:p>
        </p:txBody>
      </p:sp>
      <p:pic>
        <p:nvPicPr>
          <p:cNvPr id="11" name="Immagine 10">
            <a:extLst>
              <a:ext uri="{FF2B5EF4-FFF2-40B4-BE49-F238E27FC236}">
                <a16:creationId xmlns:a16="http://schemas.microsoft.com/office/drawing/2014/main" id="{3BD67D41-53CE-8E40-9D5F-3CC148E3C78B}"/>
              </a:ext>
            </a:extLst>
          </p:cNvPr>
          <p:cNvPicPr>
            <a:picLocks noChangeAspect="1"/>
          </p:cNvPicPr>
          <p:nvPr/>
        </p:nvPicPr>
        <p:blipFill>
          <a:blip r:embed="rId4"/>
          <a:stretch>
            <a:fillRect/>
          </a:stretch>
        </p:blipFill>
        <p:spPr>
          <a:xfrm>
            <a:off x="8501418" y="180421"/>
            <a:ext cx="3512250" cy="906387"/>
          </a:xfrm>
          <a:prstGeom prst="rect">
            <a:avLst/>
          </a:prstGeom>
        </p:spPr>
      </p:pic>
      <p:pic>
        <p:nvPicPr>
          <p:cNvPr id="13" name="Immagine 12">
            <a:extLst>
              <a:ext uri="{FF2B5EF4-FFF2-40B4-BE49-F238E27FC236}">
                <a16:creationId xmlns:a16="http://schemas.microsoft.com/office/drawing/2014/main" id="{EA7A776C-AFEE-6A4D-B0FA-97C34A22AD82}"/>
              </a:ext>
            </a:extLst>
          </p:cNvPr>
          <p:cNvPicPr>
            <a:picLocks noChangeAspect="1"/>
          </p:cNvPicPr>
          <p:nvPr/>
        </p:nvPicPr>
        <p:blipFill>
          <a:blip r:embed="rId5"/>
          <a:stretch>
            <a:fillRect/>
          </a:stretch>
        </p:blipFill>
        <p:spPr>
          <a:xfrm>
            <a:off x="10410850" y="1086808"/>
            <a:ext cx="1594134" cy="1141745"/>
          </a:xfrm>
          <a:prstGeom prst="rect">
            <a:avLst/>
          </a:prstGeom>
        </p:spPr>
      </p:pic>
    </p:spTree>
    <p:extLst>
      <p:ext uri="{BB962C8B-B14F-4D97-AF65-F5344CB8AC3E}">
        <p14:creationId xmlns:p14="http://schemas.microsoft.com/office/powerpoint/2010/main" val="12017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E3A370C-C0BC-E947-A3BD-B96C4C2B1729}"/>
              </a:ext>
            </a:extLst>
          </p:cNvPr>
          <p:cNvSpPr>
            <a:spLocks noGrp="1"/>
          </p:cNvSpPr>
          <p:nvPr>
            <p:ph type="sldNum" sz="quarter" idx="12"/>
          </p:nvPr>
        </p:nvSpPr>
        <p:spPr/>
        <p:txBody>
          <a:bodyPr/>
          <a:lstStyle/>
          <a:p>
            <a:fld id="{B91D9A0B-DB15-0A46-893C-3EE83C865853}" type="slidenum">
              <a:rPr lang="it-IT" smtClean="0"/>
              <a:t>35</a:t>
            </a:fld>
            <a:endParaRPr lang="it-IT"/>
          </a:p>
        </p:txBody>
      </p:sp>
      <p:sp>
        <p:nvSpPr>
          <p:cNvPr id="5" name="CasellaDiTesto 4">
            <a:extLst>
              <a:ext uri="{FF2B5EF4-FFF2-40B4-BE49-F238E27FC236}">
                <a16:creationId xmlns:a16="http://schemas.microsoft.com/office/drawing/2014/main" id="{3DC82EDA-8C92-F443-9091-81F945069BDA}"/>
              </a:ext>
            </a:extLst>
          </p:cNvPr>
          <p:cNvSpPr txBox="1"/>
          <p:nvPr/>
        </p:nvSpPr>
        <p:spPr>
          <a:xfrm>
            <a:off x="589128" y="180421"/>
            <a:ext cx="7883216"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Database </a:t>
            </a:r>
            <a:r>
              <a:rPr lang="it-IT" sz="3600" b="1" dirty="0" err="1">
                <a:latin typeface="Cavolini" panose="03000502040302020204" pitchFamily="66" charset="0"/>
                <a:cs typeface="Cavolini" panose="03000502040302020204" pitchFamily="66" charset="0"/>
              </a:rPr>
              <a:t>Scopus</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Elsevier</a:t>
            </a:r>
            <a:r>
              <a:rPr lang="it-IT" sz="3600" b="1" dirty="0">
                <a:latin typeface="Cavolini" panose="03000502040302020204" pitchFamily="66" charset="0"/>
                <a:cs typeface="Cavolini" panose="03000502040302020204" pitchFamily="66" charset="0"/>
              </a:rPr>
              <a:t>): </a:t>
            </a:r>
            <a:r>
              <a:rPr lang="en-US" sz="3600" b="1" i="1" dirty="0" err="1">
                <a:solidFill>
                  <a:srgbClr val="333333"/>
                </a:solidFill>
                <a:latin typeface="Montserrat"/>
              </a:rPr>
              <a:t>SCImago</a:t>
            </a:r>
            <a:r>
              <a:rPr lang="en-US" sz="3600" b="1" i="1" dirty="0">
                <a:solidFill>
                  <a:srgbClr val="333333"/>
                </a:solidFill>
                <a:latin typeface="Montserrat"/>
              </a:rPr>
              <a:t> Country Rank (SJR)</a:t>
            </a:r>
            <a:endParaRPr lang="it-IT" sz="3600" b="1" dirty="0">
              <a:latin typeface="Cavolini" panose="03000502040302020204" pitchFamily="66" charset="0"/>
              <a:cs typeface="Cavolini" panose="03000502040302020204" pitchFamily="66" charset="0"/>
            </a:endParaRPr>
          </a:p>
        </p:txBody>
      </p:sp>
      <p:sp>
        <p:nvSpPr>
          <p:cNvPr id="7" name="Rettangolo 6">
            <a:extLst>
              <a:ext uri="{FF2B5EF4-FFF2-40B4-BE49-F238E27FC236}">
                <a16:creationId xmlns:a16="http://schemas.microsoft.com/office/drawing/2014/main" id="{3A34BAFC-77A5-EB40-8F28-6A46CF9D90A2}"/>
              </a:ext>
            </a:extLst>
          </p:cNvPr>
          <p:cNvSpPr/>
          <p:nvPr/>
        </p:nvSpPr>
        <p:spPr>
          <a:xfrm>
            <a:off x="589128" y="2222493"/>
            <a:ext cx="11013744" cy="1754326"/>
          </a:xfrm>
          <a:prstGeom prst="rect">
            <a:avLst/>
          </a:prstGeom>
        </p:spPr>
        <p:txBody>
          <a:bodyPr wrap="square">
            <a:spAutoFit/>
          </a:bodyPr>
          <a:lstStyle/>
          <a:p>
            <a:r>
              <a:rPr lang="en-US" b="1" i="1" dirty="0" err="1">
                <a:solidFill>
                  <a:srgbClr val="333333"/>
                </a:solidFill>
                <a:latin typeface="Montserrat"/>
              </a:rPr>
              <a:t>SCImago</a:t>
            </a:r>
            <a:r>
              <a:rPr lang="en-US" b="1" i="1" dirty="0">
                <a:solidFill>
                  <a:srgbClr val="333333"/>
                </a:solidFill>
                <a:latin typeface="Montserrat"/>
              </a:rPr>
              <a:t> Country Rank </a:t>
            </a:r>
            <a:r>
              <a:rPr lang="en-US" dirty="0">
                <a:solidFill>
                  <a:srgbClr val="333333"/>
                </a:solidFill>
                <a:latin typeface="Montserrat"/>
              </a:rPr>
              <a:t>&lt;</a:t>
            </a:r>
            <a:r>
              <a:rPr lang="en-US" u="sng" dirty="0">
                <a:solidFill>
                  <a:srgbClr val="315572"/>
                </a:solidFill>
                <a:latin typeface="Montserrat"/>
                <a:hlinkClick r:id="rId2"/>
              </a:rPr>
              <a:t>http://www.scimagojr.com/countryrank.php</a:t>
            </a:r>
            <a:r>
              <a:rPr lang="en-US" dirty="0">
                <a:solidFill>
                  <a:srgbClr val="333333"/>
                </a:solidFill>
                <a:latin typeface="Montserrat"/>
              </a:rPr>
              <a:t>&gt;</a:t>
            </a:r>
            <a:endParaRPr lang="en-US" dirty="0"/>
          </a:p>
          <a:p>
            <a:endParaRPr lang="it-IT" dirty="0">
              <a:solidFill>
                <a:srgbClr val="333333"/>
              </a:solidFill>
              <a:latin typeface="Montserrat"/>
            </a:endParaRPr>
          </a:p>
          <a:p>
            <a:r>
              <a:rPr lang="it-IT" dirty="0" err="1">
                <a:solidFill>
                  <a:srgbClr val="333333"/>
                </a:solidFill>
                <a:latin typeface="Montserrat"/>
              </a:rPr>
              <a:t>SCImago</a:t>
            </a:r>
            <a:r>
              <a:rPr lang="it-IT" dirty="0">
                <a:solidFill>
                  <a:srgbClr val="333333"/>
                </a:solidFill>
                <a:latin typeface="Montserrat"/>
              </a:rPr>
              <a:t>, oltre a calcolare l'impatto per rivista, con i medesimi criteri del SJR </a:t>
            </a:r>
            <a:r>
              <a:rPr lang="it-IT" b="1" dirty="0">
                <a:solidFill>
                  <a:srgbClr val="FF0000"/>
                </a:solidFill>
                <a:latin typeface="Montserrat"/>
              </a:rPr>
              <a:t>calcola anche l'impatto della produzione scientifica secondo il Paese di appartenenza degli autori</a:t>
            </a:r>
            <a:r>
              <a:rPr lang="it-IT" dirty="0">
                <a:solidFill>
                  <a:srgbClr val="333333"/>
                </a:solidFill>
                <a:latin typeface="Montserrat"/>
              </a:rPr>
              <a:t>, opportunamente pesato attraverso la funzione </a:t>
            </a:r>
            <a:r>
              <a:rPr lang="it-IT" u="sng" dirty="0">
                <a:solidFill>
                  <a:srgbClr val="315572"/>
                </a:solidFill>
                <a:latin typeface="Montserrat"/>
                <a:hlinkClick r:id="rId2"/>
              </a:rPr>
              <a:t>Country Rank</a:t>
            </a:r>
            <a:r>
              <a:rPr lang="it-IT" dirty="0">
                <a:solidFill>
                  <a:srgbClr val="333333"/>
                </a:solidFill>
                <a:latin typeface="Montserrat"/>
              </a:rPr>
              <a:t>. Anche in questo caso, l'arco temporale delle citazioni è riferibile al </a:t>
            </a:r>
            <a:r>
              <a:rPr lang="it-IT" u="sng" dirty="0">
                <a:solidFill>
                  <a:srgbClr val="333333"/>
                </a:solidFill>
                <a:latin typeface="Montserrat"/>
              </a:rPr>
              <a:t>triennio precedente </a:t>
            </a:r>
            <a:r>
              <a:rPr lang="it-IT" dirty="0">
                <a:solidFill>
                  <a:srgbClr val="333333"/>
                </a:solidFill>
                <a:latin typeface="Montserrat"/>
              </a:rPr>
              <a:t>l'anno oggetto dell'analisi </a:t>
            </a:r>
            <a:r>
              <a:rPr lang="it-IT" dirty="0" err="1">
                <a:solidFill>
                  <a:srgbClr val="333333"/>
                </a:solidFill>
                <a:latin typeface="Montserrat"/>
              </a:rPr>
              <a:t>bibliometrica</a:t>
            </a:r>
            <a:r>
              <a:rPr lang="it-IT" dirty="0">
                <a:solidFill>
                  <a:srgbClr val="333333"/>
                </a:solidFill>
                <a:latin typeface="Montserrat"/>
              </a:rPr>
              <a:t>.</a:t>
            </a:r>
            <a:endParaRPr lang="en-US" dirty="0"/>
          </a:p>
        </p:txBody>
      </p:sp>
      <p:pic>
        <p:nvPicPr>
          <p:cNvPr id="9" name="Immagine 8">
            <a:extLst>
              <a:ext uri="{FF2B5EF4-FFF2-40B4-BE49-F238E27FC236}">
                <a16:creationId xmlns:a16="http://schemas.microsoft.com/office/drawing/2014/main" id="{9D1FC309-4CC5-224F-BD6D-62D471945C1C}"/>
              </a:ext>
            </a:extLst>
          </p:cNvPr>
          <p:cNvPicPr>
            <a:picLocks noChangeAspect="1"/>
          </p:cNvPicPr>
          <p:nvPr/>
        </p:nvPicPr>
        <p:blipFill>
          <a:blip r:embed="rId3"/>
          <a:stretch>
            <a:fillRect/>
          </a:stretch>
        </p:blipFill>
        <p:spPr>
          <a:xfrm>
            <a:off x="8501418" y="180421"/>
            <a:ext cx="3512250" cy="906387"/>
          </a:xfrm>
          <a:prstGeom prst="rect">
            <a:avLst/>
          </a:prstGeom>
        </p:spPr>
      </p:pic>
      <p:pic>
        <p:nvPicPr>
          <p:cNvPr id="10" name="Immagine 9">
            <a:extLst>
              <a:ext uri="{FF2B5EF4-FFF2-40B4-BE49-F238E27FC236}">
                <a16:creationId xmlns:a16="http://schemas.microsoft.com/office/drawing/2014/main" id="{BD36F7C9-EF31-C94C-85FC-4ECE5A1C2624}"/>
              </a:ext>
            </a:extLst>
          </p:cNvPr>
          <p:cNvPicPr>
            <a:picLocks noChangeAspect="1"/>
          </p:cNvPicPr>
          <p:nvPr/>
        </p:nvPicPr>
        <p:blipFill>
          <a:blip r:embed="rId4"/>
          <a:stretch>
            <a:fillRect/>
          </a:stretch>
        </p:blipFill>
        <p:spPr>
          <a:xfrm>
            <a:off x="10410850" y="1086808"/>
            <a:ext cx="1594134" cy="1141745"/>
          </a:xfrm>
          <a:prstGeom prst="rect">
            <a:avLst/>
          </a:prstGeom>
        </p:spPr>
      </p:pic>
    </p:spTree>
    <p:extLst>
      <p:ext uri="{BB962C8B-B14F-4D97-AF65-F5344CB8AC3E}">
        <p14:creationId xmlns:p14="http://schemas.microsoft.com/office/powerpoint/2010/main" val="101909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BA621D8-13EF-2F4E-9362-629FE2C4E0B3}"/>
              </a:ext>
            </a:extLst>
          </p:cNvPr>
          <p:cNvSpPr>
            <a:spLocks noGrp="1"/>
          </p:cNvSpPr>
          <p:nvPr>
            <p:ph type="sldNum" sz="quarter" idx="12"/>
          </p:nvPr>
        </p:nvSpPr>
        <p:spPr/>
        <p:txBody>
          <a:bodyPr/>
          <a:lstStyle/>
          <a:p>
            <a:fld id="{B91D9A0B-DB15-0A46-893C-3EE83C865853}" type="slidenum">
              <a:rPr lang="it-IT" smtClean="0"/>
              <a:t>36</a:t>
            </a:fld>
            <a:endParaRPr lang="it-IT"/>
          </a:p>
        </p:txBody>
      </p:sp>
      <p:sp>
        <p:nvSpPr>
          <p:cNvPr id="5" name="CasellaDiTesto 4">
            <a:extLst>
              <a:ext uri="{FF2B5EF4-FFF2-40B4-BE49-F238E27FC236}">
                <a16:creationId xmlns:a16="http://schemas.microsoft.com/office/drawing/2014/main" id="{B83F2BFC-5FFB-EF42-855D-BB1686B89FD2}"/>
              </a:ext>
            </a:extLst>
          </p:cNvPr>
          <p:cNvSpPr txBox="1"/>
          <p:nvPr/>
        </p:nvSpPr>
        <p:spPr>
          <a:xfrm>
            <a:off x="337781" y="202589"/>
            <a:ext cx="7883216"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Database </a:t>
            </a:r>
            <a:r>
              <a:rPr lang="it-IT" sz="3600" b="1" dirty="0" err="1">
                <a:latin typeface="Cavolini" panose="03000502040302020204" pitchFamily="66" charset="0"/>
                <a:cs typeface="Cavolini" panose="03000502040302020204" pitchFamily="66" charset="0"/>
              </a:rPr>
              <a:t>iCite</a:t>
            </a:r>
            <a:r>
              <a:rPr lang="it-IT" sz="3600" b="1" dirty="0">
                <a:latin typeface="Cavolini" panose="03000502040302020204" pitchFamily="66" charset="0"/>
                <a:cs typeface="Cavolini" panose="03000502040302020204" pitchFamily="66" charset="0"/>
              </a:rPr>
              <a:t> (NIH): Indicatore Relative </a:t>
            </a: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ratio (RCR)</a:t>
            </a:r>
          </a:p>
        </p:txBody>
      </p:sp>
      <p:sp>
        <p:nvSpPr>
          <p:cNvPr id="7" name="Rettangolo 6">
            <a:extLst>
              <a:ext uri="{FF2B5EF4-FFF2-40B4-BE49-F238E27FC236}">
                <a16:creationId xmlns:a16="http://schemas.microsoft.com/office/drawing/2014/main" id="{F315DC45-BA39-C446-AD38-7FB45DD2B6E3}"/>
              </a:ext>
            </a:extLst>
          </p:cNvPr>
          <p:cNvSpPr/>
          <p:nvPr/>
        </p:nvSpPr>
        <p:spPr>
          <a:xfrm>
            <a:off x="337781" y="2510835"/>
            <a:ext cx="11358349" cy="3139321"/>
          </a:xfrm>
          <a:prstGeom prst="rect">
            <a:avLst/>
          </a:prstGeom>
        </p:spPr>
        <p:txBody>
          <a:bodyPr wrap="square">
            <a:spAutoFit/>
          </a:bodyPr>
          <a:lstStyle/>
          <a:p>
            <a:r>
              <a:rPr lang="it-IT" b="1" dirty="0">
                <a:solidFill>
                  <a:srgbClr val="333333"/>
                </a:solidFill>
                <a:latin typeface="Montserrat"/>
              </a:rPr>
              <a:t>Indicatore: </a:t>
            </a:r>
            <a:r>
              <a:rPr lang="it-IT" b="1" i="1" dirty="0">
                <a:solidFill>
                  <a:srgbClr val="333333"/>
                </a:solidFill>
                <a:latin typeface="Montserrat"/>
              </a:rPr>
              <a:t>Relative </a:t>
            </a:r>
            <a:r>
              <a:rPr lang="it-IT" b="1" i="1" dirty="0" err="1">
                <a:solidFill>
                  <a:srgbClr val="333333"/>
                </a:solidFill>
                <a:latin typeface="Montserrat"/>
              </a:rPr>
              <a:t>citation</a:t>
            </a:r>
            <a:r>
              <a:rPr lang="it-IT" b="1" i="1" dirty="0">
                <a:solidFill>
                  <a:srgbClr val="333333"/>
                </a:solidFill>
                <a:latin typeface="Montserrat"/>
              </a:rPr>
              <a:t> ratio (RCR)</a:t>
            </a:r>
          </a:p>
          <a:p>
            <a:endParaRPr lang="it-IT" dirty="0">
              <a:solidFill>
                <a:srgbClr val="333333"/>
              </a:solidFill>
              <a:latin typeface="Montserrat"/>
            </a:endParaRPr>
          </a:p>
          <a:p>
            <a:r>
              <a:rPr lang="it-IT" dirty="0">
                <a:solidFill>
                  <a:srgbClr val="333333"/>
                </a:solidFill>
                <a:latin typeface="Montserrat"/>
              </a:rPr>
              <a:t>Tra le metriche più recenti, si segnala l'iniziativa di alcuni studiosi del National </a:t>
            </a:r>
            <a:r>
              <a:rPr lang="it-IT" dirty="0" err="1">
                <a:solidFill>
                  <a:srgbClr val="333333"/>
                </a:solidFill>
                <a:latin typeface="Montserrat"/>
              </a:rPr>
              <a:t>Institute</a:t>
            </a:r>
            <a:r>
              <a:rPr lang="it-IT" dirty="0">
                <a:solidFill>
                  <a:srgbClr val="333333"/>
                </a:solidFill>
                <a:latin typeface="Montserrat"/>
              </a:rPr>
              <a:t> of </a:t>
            </a:r>
            <a:r>
              <a:rPr lang="it-IT" dirty="0" err="1">
                <a:solidFill>
                  <a:srgbClr val="333333"/>
                </a:solidFill>
                <a:latin typeface="Montserrat"/>
              </a:rPr>
              <a:t>Health</a:t>
            </a:r>
            <a:r>
              <a:rPr lang="it-IT" dirty="0">
                <a:solidFill>
                  <a:srgbClr val="333333"/>
                </a:solidFill>
                <a:latin typeface="Montserrat"/>
              </a:rPr>
              <a:t> (NIH), il principale organismo finanziatore di progetti di ricerca in ambito biomedico negli Stati Uniti. Per scopi di monitoraggio della qualità della ricerca finanziata, nel 2016 è stata creata una </a:t>
            </a:r>
            <a:r>
              <a:rPr lang="it-IT" b="1" dirty="0">
                <a:solidFill>
                  <a:srgbClr val="FF0000"/>
                </a:solidFill>
                <a:latin typeface="Montserrat"/>
              </a:rPr>
              <a:t>banca dati gestita da un software, </a:t>
            </a:r>
            <a:r>
              <a:rPr lang="it-IT" b="1" dirty="0" err="1">
                <a:solidFill>
                  <a:srgbClr val="FF0000"/>
                </a:solidFill>
                <a:latin typeface="Montserrat"/>
              </a:rPr>
              <a:t>iCite</a:t>
            </a:r>
            <a:r>
              <a:rPr lang="it-IT" dirty="0">
                <a:solidFill>
                  <a:srgbClr val="333333"/>
                </a:solidFill>
                <a:latin typeface="Montserrat"/>
              </a:rPr>
              <a:t>, </a:t>
            </a:r>
            <a:r>
              <a:rPr lang="it-IT" b="1" dirty="0">
                <a:solidFill>
                  <a:schemeClr val="accent1"/>
                </a:solidFill>
                <a:latin typeface="Montserrat"/>
              </a:rPr>
              <a:t>in grado di elaborare indici </a:t>
            </a:r>
            <a:r>
              <a:rPr lang="it-IT" b="1" dirty="0" err="1">
                <a:solidFill>
                  <a:schemeClr val="accent1"/>
                </a:solidFill>
                <a:latin typeface="Montserrat"/>
              </a:rPr>
              <a:t>bibliometrici</a:t>
            </a:r>
            <a:r>
              <a:rPr lang="it-IT" b="1" dirty="0">
                <a:solidFill>
                  <a:schemeClr val="accent1"/>
                </a:solidFill>
                <a:latin typeface="Montserrat"/>
              </a:rPr>
              <a:t> a livello di singolo articolo, partendo da una ricerca secondo l'ID dell'articolo in </a:t>
            </a:r>
            <a:r>
              <a:rPr lang="it-IT" b="1" dirty="0" err="1">
                <a:solidFill>
                  <a:schemeClr val="accent1"/>
                </a:solidFill>
                <a:latin typeface="Montserrat"/>
              </a:rPr>
              <a:t>Pubmed</a:t>
            </a:r>
            <a:r>
              <a:rPr lang="it-IT" dirty="0">
                <a:solidFill>
                  <a:srgbClr val="333333"/>
                </a:solidFill>
                <a:latin typeface="Montserrat"/>
              </a:rPr>
              <a:t>. </a:t>
            </a:r>
          </a:p>
          <a:p>
            <a:endParaRPr lang="it-IT" dirty="0">
              <a:solidFill>
                <a:srgbClr val="333333"/>
              </a:solidFill>
              <a:latin typeface="Montserrat"/>
            </a:endParaRPr>
          </a:p>
          <a:p>
            <a:r>
              <a:rPr lang="it-IT" dirty="0">
                <a:solidFill>
                  <a:srgbClr val="333333"/>
                </a:solidFill>
                <a:latin typeface="Montserrat"/>
              </a:rPr>
              <a:t>Il software, inserendo una lista fino a 1000 record ID di </a:t>
            </a:r>
            <a:r>
              <a:rPr lang="it-IT" dirty="0" err="1">
                <a:solidFill>
                  <a:srgbClr val="333333"/>
                </a:solidFill>
                <a:latin typeface="Montserrat"/>
              </a:rPr>
              <a:t>Pubmed</a:t>
            </a:r>
            <a:r>
              <a:rPr lang="it-IT" dirty="0">
                <a:solidFill>
                  <a:srgbClr val="333333"/>
                </a:solidFill>
                <a:latin typeface="Montserrat"/>
              </a:rPr>
              <a:t>, </a:t>
            </a:r>
            <a:r>
              <a:rPr lang="it-IT" b="1" dirty="0">
                <a:solidFill>
                  <a:srgbClr val="FF0000"/>
                </a:solidFill>
                <a:latin typeface="Montserrat"/>
              </a:rPr>
              <a:t>mostra il numero delle citazioni e la loro distribuzione annuale, e anche la Relative </a:t>
            </a:r>
            <a:r>
              <a:rPr lang="it-IT" b="1" dirty="0" err="1">
                <a:solidFill>
                  <a:srgbClr val="FF0000"/>
                </a:solidFill>
                <a:latin typeface="Montserrat"/>
              </a:rPr>
              <a:t>citation</a:t>
            </a:r>
            <a:r>
              <a:rPr lang="it-IT" b="1" dirty="0">
                <a:solidFill>
                  <a:srgbClr val="FF0000"/>
                </a:solidFill>
                <a:latin typeface="Montserrat"/>
              </a:rPr>
              <a:t> ratio</a:t>
            </a:r>
            <a:r>
              <a:rPr lang="it-IT" dirty="0">
                <a:solidFill>
                  <a:srgbClr val="333333"/>
                </a:solidFill>
                <a:latin typeface="Montserrat"/>
              </a:rPr>
              <a:t>. RCR è quindi una metrica normalizzata secondo l'ambito disciplinare, limitata ai campi della medicina e biologia, e in particolare impiega come riferimento medio per il calcolo </a:t>
            </a:r>
            <a:r>
              <a:rPr lang="it-IT" dirty="0" err="1">
                <a:solidFill>
                  <a:srgbClr val="333333"/>
                </a:solidFill>
                <a:latin typeface="Montserrat"/>
              </a:rPr>
              <a:t>bibliometrico</a:t>
            </a:r>
            <a:r>
              <a:rPr lang="it-IT" dirty="0">
                <a:solidFill>
                  <a:srgbClr val="333333"/>
                </a:solidFill>
                <a:latin typeface="Montserrat"/>
              </a:rPr>
              <a:t> le co-citazioni </a:t>
            </a:r>
            <a:r>
              <a:rPr lang="it-IT" b="1" dirty="0">
                <a:solidFill>
                  <a:srgbClr val="FF0000"/>
                </a:solidFill>
                <a:latin typeface="Montserrat"/>
              </a:rPr>
              <a:t>relative ai prodotti della ricerca finanziati dal NIH</a:t>
            </a:r>
            <a:r>
              <a:rPr lang="it-IT" dirty="0">
                <a:solidFill>
                  <a:srgbClr val="333333"/>
                </a:solidFill>
                <a:latin typeface="Montserrat"/>
              </a:rPr>
              <a:t>.</a:t>
            </a:r>
            <a:endParaRPr lang="it-IT" b="0" i="0" dirty="0">
              <a:solidFill>
                <a:srgbClr val="333333"/>
              </a:solidFill>
              <a:effectLst/>
              <a:latin typeface="Montserrat"/>
            </a:endParaRPr>
          </a:p>
        </p:txBody>
      </p:sp>
      <p:pic>
        <p:nvPicPr>
          <p:cNvPr id="8" name="Immagine 7">
            <a:extLst>
              <a:ext uri="{FF2B5EF4-FFF2-40B4-BE49-F238E27FC236}">
                <a16:creationId xmlns:a16="http://schemas.microsoft.com/office/drawing/2014/main" id="{1768BB8F-003F-D449-9B83-15D90BCA53E0}"/>
              </a:ext>
            </a:extLst>
          </p:cNvPr>
          <p:cNvPicPr>
            <a:picLocks noChangeAspect="1"/>
          </p:cNvPicPr>
          <p:nvPr/>
        </p:nvPicPr>
        <p:blipFill>
          <a:blip r:embed="rId2"/>
          <a:stretch>
            <a:fillRect/>
          </a:stretch>
        </p:blipFill>
        <p:spPr>
          <a:xfrm>
            <a:off x="7549818" y="1183441"/>
            <a:ext cx="3991307" cy="1327394"/>
          </a:xfrm>
          <a:prstGeom prst="rect">
            <a:avLst/>
          </a:prstGeom>
        </p:spPr>
      </p:pic>
    </p:spTree>
    <p:extLst>
      <p:ext uri="{BB962C8B-B14F-4D97-AF65-F5344CB8AC3E}">
        <p14:creationId xmlns:p14="http://schemas.microsoft.com/office/powerpoint/2010/main" val="999531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BE61D62-06DB-B043-8110-A7D4E9E4BE7E}"/>
              </a:ext>
            </a:extLst>
          </p:cNvPr>
          <p:cNvSpPr>
            <a:spLocks noGrp="1"/>
          </p:cNvSpPr>
          <p:nvPr>
            <p:ph type="sldNum" sz="quarter" idx="12"/>
          </p:nvPr>
        </p:nvSpPr>
        <p:spPr/>
        <p:txBody>
          <a:bodyPr/>
          <a:lstStyle/>
          <a:p>
            <a:fld id="{B91D9A0B-DB15-0A46-893C-3EE83C865853}" type="slidenum">
              <a:rPr lang="it-IT" smtClean="0"/>
              <a:t>37</a:t>
            </a:fld>
            <a:endParaRPr lang="it-IT"/>
          </a:p>
        </p:txBody>
      </p:sp>
      <p:sp>
        <p:nvSpPr>
          <p:cNvPr id="6" name="CasellaDiTesto 5">
            <a:extLst>
              <a:ext uri="{FF2B5EF4-FFF2-40B4-BE49-F238E27FC236}">
                <a16:creationId xmlns:a16="http://schemas.microsoft.com/office/drawing/2014/main" id="{36FE72D0-F280-9C43-8B5D-59C33DF4699E}"/>
              </a:ext>
            </a:extLst>
          </p:cNvPr>
          <p:cNvSpPr txBox="1"/>
          <p:nvPr/>
        </p:nvSpPr>
        <p:spPr>
          <a:xfrm>
            <a:off x="402890" y="139057"/>
            <a:ext cx="7883216" cy="1200329"/>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Database Google </a:t>
            </a:r>
            <a:r>
              <a:rPr lang="it-IT" sz="3600" b="1" dirty="0" err="1">
                <a:latin typeface="Cavolini" panose="03000502040302020204" pitchFamily="66" charset="0"/>
                <a:cs typeface="Cavolini" panose="03000502040302020204" pitchFamily="66" charset="0"/>
              </a:rPr>
              <a:t>Scholar</a:t>
            </a:r>
            <a:r>
              <a:rPr lang="it-IT" sz="3600" b="1" dirty="0">
                <a:latin typeface="Cavolini" panose="03000502040302020204" pitchFamily="66" charset="0"/>
                <a:cs typeface="Cavolini" panose="03000502040302020204" pitchFamily="66" charset="0"/>
              </a:rPr>
              <a:t> (Google): Indicatori </a:t>
            </a: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 </a:t>
            </a:r>
          </a:p>
        </p:txBody>
      </p:sp>
      <p:sp>
        <p:nvSpPr>
          <p:cNvPr id="7" name="Rettangolo 6">
            <a:extLst>
              <a:ext uri="{FF2B5EF4-FFF2-40B4-BE49-F238E27FC236}">
                <a16:creationId xmlns:a16="http://schemas.microsoft.com/office/drawing/2014/main" id="{FACE8A9E-260D-2A4C-ADD4-CD892F70DA2C}"/>
              </a:ext>
            </a:extLst>
          </p:cNvPr>
          <p:cNvSpPr/>
          <p:nvPr/>
        </p:nvSpPr>
        <p:spPr>
          <a:xfrm>
            <a:off x="402890" y="1832035"/>
            <a:ext cx="11568013" cy="4524315"/>
          </a:xfrm>
          <a:prstGeom prst="rect">
            <a:avLst/>
          </a:prstGeom>
        </p:spPr>
        <p:txBody>
          <a:bodyPr wrap="square">
            <a:spAutoFit/>
          </a:bodyPr>
          <a:lstStyle/>
          <a:p>
            <a:r>
              <a:rPr lang="it-IT" b="1" dirty="0">
                <a:solidFill>
                  <a:srgbClr val="333333"/>
                </a:solidFill>
                <a:latin typeface="Montserrat"/>
              </a:rPr>
              <a:t>Indicatore: </a:t>
            </a:r>
            <a:r>
              <a:rPr lang="it-IT" b="1" i="1" dirty="0" err="1">
                <a:solidFill>
                  <a:srgbClr val="333333"/>
                </a:solidFill>
                <a:latin typeface="Montserrat"/>
              </a:rPr>
              <a:t>Citation</a:t>
            </a:r>
            <a:r>
              <a:rPr lang="it-IT" b="1" i="1" dirty="0">
                <a:solidFill>
                  <a:srgbClr val="333333"/>
                </a:solidFill>
                <a:latin typeface="Montserrat"/>
              </a:rPr>
              <a:t> </a:t>
            </a:r>
            <a:r>
              <a:rPr lang="it-IT" b="1" i="1" dirty="0" err="1">
                <a:solidFill>
                  <a:srgbClr val="333333"/>
                </a:solidFill>
                <a:latin typeface="Montserrat"/>
              </a:rPr>
              <a:t>index</a:t>
            </a:r>
            <a:r>
              <a:rPr lang="it-IT" b="1" i="1" dirty="0">
                <a:solidFill>
                  <a:srgbClr val="333333"/>
                </a:solidFill>
                <a:latin typeface="Montserrat"/>
              </a:rPr>
              <a:t> (“</a:t>
            </a:r>
            <a:r>
              <a:rPr lang="it-IT" b="1" i="1" dirty="0" err="1">
                <a:solidFill>
                  <a:srgbClr val="333333"/>
                </a:solidFill>
                <a:latin typeface="Montserrat"/>
              </a:rPr>
              <a:t>cited</a:t>
            </a:r>
            <a:r>
              <a:rPr lang="it-IT" b="1" i="1" dirty="0">
                <a:solidFill>
                  <a:srgbClr val="333333"/>
                </a:solidFill>
                <a:latin typeface="Montserrat"/>
              </a:rPr>
              <a:t> by”)</a:t>
            </a:r>
          </a:p>
          <a:p>
            <a:endParaRPr lang="it-IT" dirty="0">
              <a:solidFill>
                <a:srgbClr val="333333"/>
              </a:solidFill>
              <a:latin typeface="Montserrat"/>
            </a:endParaRPr>
          </a:p>
          <a:p>
            <a:r>
              <a:rPr lang="it-IT" dirty="0">
                <a:solidFill>
                  <a:srgbClr val="333333"/>
                </a:solidFill>
                <a:latin typeface="Montserrat"/>
              </a:rPr>
              <a:t>L'indice di citazioni in Google </a:t>
            </a:r>
            <a:r>
              <a:rPr lang="it-IT" dirty="0" err="1">
                <a:solidFill>
                  <a:srgbClr val="333333"/>
                </a:solidFill>
                <a:latin typeface="Montserrat"/>
              </a:rPr>
              <a:t>Scholar</a:t>
            </a:r>
            <a:r>
              <a:rPr lang="it-IT" dirty="0">
                <a:solidFill>
                  <a:srgbClr val="333333"/>
                </a:solidFill>
                <a:latin typeface="Montserrat"/>
              </a:rPr>
              <a:t> </a:t>
            </a:r>
            <a:r>
              <a:rPr lang="it-IT" b="1" dirty="0">
                <a:solidFill>
                  <a:schemeClr val="accent1"/>
                </a:solidFill>
                <a:latin typeface="Montserrat"/>
              </a:rPr>
              <a:t>non dipende dalla presenza degli articoli citati in uno specifico source database </a:t>
            </a:r>
            <a:r>
              <a:rPr lang="it-IT" dirty="0">
                <a:solidFill>
                  <a:srgbClr val="333333"/>
                </a:solidFill>
                <a:latin typeface="Montserrat"/>
              </a:rPr>
              <a:t>(come Web of Science o </a:t>
            </a:r>
            <a:r>
              <a:rPr lang="it-IT" dirty="0" err="1">
                <a:solidFill>
                  <a:srgbClr val="333333"/>
                </a:solidFill>
                <a:latin typeface="Montserrat"/>
              </a:rPr>
              <a:t>Scopus</a:t>
            </a:r>
            <a:r>
              <a:rPr lang="it-IT" dirty="0">
                <a:solidFill>
                  <a:srgbClr val="333333"/>
                </a:solidFill>
                <a:latin typeface="Montserrat"/>
              </a:rPr>
              <a:t>), ma dall'</a:t>
            </a:r>
            <a:r>
              <a:rPr lang="it-IT" b="1" dirty="0">
                <a:solidFill>
                  <a:schemeClr val="accent1"/>
                </a:solidFill>
                <a:latin typeface="Montserrat"/>
              </a:rPr>
              <a:t>associazione esplicita e univoca che il ricercatore deve fare tra il proprio profilo Google e le pubblicazioni che Google </a:t>
            </a:r>
            <a:r>
              <a:rPr lang="it-IT" b="1" dirty="0" err="1">
                <a:solidFill>
                  <a:schemeClr val="accent1"/>
                </a:solidFill>
                <a:latin typeface="Montserrat"/>
              </a:rPr>
              <a:t>Scholar</a:t>
            </a:r>
            <a:r>
              <a:rPr lang="it-IT" b="1" dirty="0">
                <a:solidFill>
                  <a:schemeClr val="accent1"/>
                </a:solidFill>
                <a:latin typeface="Montserrat"/>
              </a:rPr>
              <a:t> riesce a identificare </a:t>
            </a:r>
            <a:r>
              <a:rPr lang="it-IT" dirty="0">
                <a:solidFill>
                  <a:srgbClr val="333333"/>
                </a:solidFill>
                <a:latin typeface="Montserrat"/>
              </a:rPr>
              <a:t>tramite il meccanismo di data </a:t>
            </a:r>
            <a:r>
              <a:rPr lang="it-IT" dirty="0" err="1">
                <a:solidFill>
                  <a:srgbClr val="333333"/>
                </a:solidFill>
                <a:latin typeface="Montserrat"/>
              </a:rPr>
              <a:t>mining</a:t>
            </a:r>
            <a:r>
              <a:rPr lang="it-IT" dirty="0">
                <a:solidFill>
                  <a:srgbClr val="333333"/>
                </a:solidFill>
                <a:latin typeface="Montserrat"/>
              </a:rPr>
              <a:t> di Google. </a:t>
            </a:r>
          </a:p>
          <a:p>
            <a:endParaRPr lang="it-IT" dirty="0">
              <a:solidFill>
                <a:srgbClr val="333333"/>
              </a:solidFill>
              <a:latin typeface="Montserrat"/>
            </a:endParaRPr>
          </a:p>
          <a:p>
            <a:r>
              <a:rPr lang="it-IT" dirty="0">
                <a:solidFill>
                  <a:srgbClr val="333333"/>
                </a:solidFill>
                <a:latin typeface="Montserrat"/>
              </a:rPr>
              <a:t>Tale processo presenta non poche insidie, tra cui principalmente la correttezza e completezza dei dati bibliografici, che risente del meccanismo semiautomatico di indicizzazione adottato da Google </a:t>
            </a:r>
            <a:r>
              <a:rPr lang="it-IT" dirty="0" err="1">
                <a:solidFill>
                  <a:srgbClr val="333333"/>
                </a:solidFill>
                <a:latin typeface="Montserrat"/>
              </a:rPr>
              <a:t>Scholar</a:t>
            </a:r>
            <a:r>
              <a:rPr lang="it-IT" dirty="0">
                <a:solidFill>
                  <a:srgbClr val="333333"/>
                </a:solidFill>
                <a:latin typeface="Montserrat"/>
              </a:rPr>
              <a:t>. </a:t>
            </a:r>
          </a:p>
          <a:p>
            <a:endParaRPr lang="it-IT" dirty="0">
              <a:solidFill>
                <a:srgbClr val="333333"/>
              </a:solidFill>
              <a:latin typeface="Montserrat"/>
            </a:endParaRPr>
          </a:p>
          <a:p>
            <a:r>
              <a:rPr lang="it-IT" dirty="0">
                <a:solidFill>
                  <a:srgbClr val="333333"/>
                </a:solidFill>
                <a:latin typeface="Montserrat"/>
              </a:rPr>
              <a:t>I dati </a:t>
            </a:r>
            <a:r>
              <a:rPr lang="it-IT" dirty="0" err="1">
                <a:solidFill>
                  <a:srgbClr val="333333"/>
                </a:solidFill>
                <a:latin typeface="Montserrat"/>
              </a:rPr>
              <a:t>bibliometrici</a:t>
            </a:r>
            <a:r>
              <a:rPr lang="it-IT" dirty="0">
                <a:solidFill>
                  <a:srgbClr val="333333"/>
                </a:solidFill>
                <a:latin typeface="Montserrat"/>
              </a:rPr>
              <a:t> compaiono accanto al profilo comprendente ciascuna pubblicazione del ricercatore, con l'espressione "</a:t>
            </a:r>
            <a:r>
              <a:rPr lang="it-IT" dirty="0" err="1">
                <a:solidFill>
                  <a:srgbClr val="333333"/>
                </a:solidFill>
                <a:latin typeface="Montserrat"/>
              </a:rPr>
              <a:t>Cited</a:t>
            </a:r>
            <a:r>
              <a:rPr lang="it-IT" dirty="0">
                <a:solidFill>
                  <a:srgbClr val="333333"/>
                </a:solidFill>
                <a:latin typeface="Montserrat"/>
              </a:rPr>
              <a:t> by" / "Citata da" seguito dal totale delle citazioni scandagliate dal motore di ricerca accademico di Google. Accanto al </a:t>
            </a:r>
            <a:r>
              <a:rPr lang="it-IT" b="1" dirty="0">
                <a:solidFill>
                  <a:srgbClr val="FF0000"/>
                </a:solidFill>
                <a:latin typeface="Montserrat"/>
              </a:rPr>
              <a:t>calcolo totale delle citazioni</a:t>
            </a:r>
            <a:r>
              <a:rPr lang="it-IT" dirty="0">
                <a:solidFill>
                  <a:srgbClr val="333333"/>
                </a:solidFill>
                <a:latin typeface="Montserrat"/>
              </a:rPr>
              <a:t>, Google </a:t>
            </a:r>
            <a:r>
              <a:rPr lang="it-IT" dirty="0" err="1">
                <a:solidFill>
                  <a:srgbClr val="333333"/>
                </a:solidFill>
                <a:latin typeface="Montserrat"/>
              </a:rPr>
              <a:t>Scholar</a:t>
            </a:r>
            <a:r>
              <a:rPr lang="it-IT" dirty="0">
                <a:solidFill>
                  <a:srgbClr val="333333"/>
                </a:solidFill>
                <a:latin typeface="Montserrat"/>
              </a:rPr>
              <a:t> presenta </a:t>
            </a:r>
            <a:r>
              <a:rPr lang="it-IT" b="1" dirty="0">
                <a:solidFill>
                  <a:srgbClr val="FF0000"/>
                </a:solidFill>
                <a:latin typeface="Montserrat"/>
              </a:rPr>
              <a:t>l'indice </a:t>
            </a:r>
            <a:r>
              <a:rPr lang="it-IT" b="1" dirty="0" err="1">
                <a:solidFill>
                  <a:srgbClr val="FF0000"/>
                </a:solidFill>
                <a:latin typeface="Montserrat"/>
              </a:rPr>
              <a:t>Hirsch</a:t>
            </a:r>
            <a:r>
              <a:rPr lang="it-IT" dirty="0">
                <a:solidFill>
                  <a:srgbClr val="333333"/>
                </a:solidFill>
                <a:latin typeface="Montserrat"/>
              </a:rPr>
              <a:t> e </a:t>
            </a:r>
            <a:r>
              <a:rPr lang="it-IT" b="1" dirty="0">
                <a:solidFill>
                  <a:srgbClr val="FF0000"/>
                </a:solidFill>
                <a:latin typeface="Montserrat"/>
              </a:rPr>
              <a:t>l'H5 Index </a:t>
            </a:r>
            <a:r>
              <a:rPr lang="it-IT" dirty="0">
                <a:solidFill>
                  <a:srgbClr val="333333"/>
                </a:solidFill>
                <a:latin typeface="Montserrat"/>
              </a:rPr>
              <a:t>dell'autore. </a:t>
            </a:r>
          </a:p>
          <a:p>
            <a:endParaRPr lang="it-IT" dirty="0">
              <a:solidFill>
                <a:srgbClr val="333333"/>
              </a:solidFill>
              <a:latin typeface="Montserrat"/>
            </a:endParaRPr>
          </a:p>
          <a:p>
            <a:r>
              <a:rPr lang="it-IT" dirty="0">
                <a:solidFill>
                  <a:srgbClr val="333333"/>
                </a:solidFill>
                <a:latin typeface="Montserrat"/>
              </a:rPr>
              <a:t>Il profilo individuale in Google </a:t>
            </a:r>
            <a:r>
              <a:rPr lang="it-IT" dirty="0" err="1">
                <a:solidFill>
                  <a:srgbClr val="333333"/>
                </a:solidFill>
                <a:latin typeface="Montserrat"/>
              </a:rPr>
              <a:t>Scholar</a:t>
            </a:r>
            <a:r>
              <a:rPr lang="it-IT" dirty="0">
                <a:solidFill>
                  <a:srgbClr val="333333"/>
                </a:solidFill>
                <a:latin typeface="Montserrat"/>
              </a:rPr>
              <a:t>, a scelta del ricercatore stesso, può essere privato o pubblico: in quest'ultimo caso, i dati bibliografici collegati al profilo - anche quelli eventualmente aggiunti dallo stesso autore al proprio profilo, saranno resi ricercabili in Google </a:t>
            </a:r>
            <a:r>
              <a:rPr lang="it-IT" dirty="0" err="1">
                <a:solidFill>
                  <a:srgbClr val="333333"/>
                </a:solidFill>
                <a:latin typeface="Montserrat"/>
              </a:rPr>
              <a:t>Scholar</a:t>
            </a:r>
            <a:r>
              <a:rPr lang="it-IT" dirty="0">
                <a:solidFill>
                  <a:srgbClr val="333333"/>
                </a:solidFill>
                <a:latin typeface="Montserrat"/>
              </a:rPr>
              <a:t>.</a:t>
            </a:r>
            <a:endParaRPr lang="it-IT" b="0" i="0" dirty="0">
              <a:solidFill>
                <a:srgbClr val="333333"/>
              </a:solidFill>
              <a:effectLst/>
              <a:latin typeface="Montserrat"/>
            </a:endParaRPr>
          </a:p>
        </p:txBody>
      </p:sp>
      <p:pic>
        <p:nvPicPr>
          <p:cNvPr id="9" name="Immagine 8">
            <a:extLst>
              <a:ext uri="{FF2B5EF4-FFF2-40B4-BE49-F238E27FC236}">
                <a16:creationId xmlns:a16="http://schemas.microsoft.com/office/drawing/2014/main" id="{64A0D447-B6F8-9B46-853B-35FFB2B50C5D}"/>
              </a:ext>
            </a:extLst>
          </p:cNvPr>
          <p:cNvPicPr>
            <a:picLocks noChangeAspect="1"/>
          </p:cNvPicPr>
          <p:nvPr/>
        </p:nvPicPr>
        <p:blipFill>
          <a:blip r:embed="rId2"/>
          <a:stretch>
            <a:fillRect/>
          </a:stretch>
        </p:blipFill>
        <p:spPr>
          <a:xfrm>
            <a:off x="7649384" y="295001"/>
            <a:ext cx="4225985" cy="888439"/>
          </a:xfrm>
          <a:prstGeom prst="rect">
            <a:avLst/>
          </a:prstGeom>
        </p:spPr>
      </p:pic>
    </p:spTree>
    <p:extLst>
      <p:ext uri="{BB962C8B-B14F-4D97-AF65-F5344CB8AC3E}">
        <p14:creationId xmlns:p14="http://schemas.microsoft.com/office/powerpoint/2010/main" val="3723252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3">
            <a:extLst>
              <a:ext uri="{FF2B5EF4-FFF2-40B4-BE49-F238E27FC236}">
                <a16:creationId xmlns:a16="http://schemas.microsoft.com/office/drawing/2014/main" id="{0427D9B5-484D-7546-B667-EFC01C525E7F}"/>
              </a:ext>
            </a:extLst>
          </p:cNvPr>
          <p:cNvGraphicFramePr>
            <a:graphicFrameLocks noGrp="1"/>
          </p:cNvGraphicFramePr>
          <p:nvPr>
            <p:extLst>
              <p:ext uri="{D42A27DB-BD31-4B8C-83A1-F6EECF244321}">
                <p14:modId xmlns:p14="http://schemas.microsoft.com/office/powerpoint/2010/main" val="987604241"/>
              </p:ext>
            </p:extLst>
          </p:nvPr>
        </p:nvGraphicFramePr>
        <p:xfrm>
          <a:off x="112735" y="162838"/>
          <a:ext cx="11937304" cy="6588690"/>
        </p:xfrm>
        <a:graphic>
          <a:graphicData uri="http://schemas.openxmlformats.org/drawingml/2006/table">
            <a:tbl>
              <a:tblPr firstRow="1" bandRow="1">
                <a:tableStyleId>{5940675A-B579-460E-94D1-54222C63F5DA}</a:tableStyleId>
              </a:tblPr>
              <a:tblGrid>
                <a:gridCol w="1412608">
                  <a:extLst>
                    <a:ext uri="{9D8B030D-6E8A-4147-A177-3AD203B41FA5}">
                      <a16:colId xmlns:a16="http://schemas.microsoft.com/office/drawing/2014/main" val="2386191377"/>
                    </a:ext>
                  </a:extLst>
                </a:gridCol>
                <a:gridCol w="2640054">
                  <a:extLst>
                    <a:ext uri="{9D8B030D-6E8A-4147-A177-3AD203B41FA5}">
                      <a16:colId xmlns:a16="http://schemas.microsoft.com/office/drawing/2014/main" val="2249842028"/>
                    </a:ext>
                  </a:extLst>
                </a:gridCol>
                <a:gridCol w="2681551">
                  <a:extLst>
                    <a:ext uri="{9D8B030D-6E8A-4147-A177-3AD203B41FA5}">
                      <a16:colId xmlns:a16="http://schemas.microsoft.com/office/drawing/2014/main" val="4002210126"/>
                    </a:ext>
                  </a:extLst>
                </a:gridCol>
                <a:gridCol w="2638132">
                  <a:extLst>
                    <a:ext uri="{9D8B030D-6E8A-4147-A177-3AD203B41FA5}">
                      <a16:colId xmlns:a16="http://schemas.microsoft.com/office/drawing/2014/main" val="1296698014"/>
                    </a:ext>
                  </a:extLst>
                </a:gridCol>
                <a:gridCol w="2564959">
                  <a:extLst>
                    <a:ext uri="{9D8B030D-6E8A-4147-A177-3AD203B41FA5}">
                      <a16:colId xmlns:a16="http://schemas.microsoft.com/office/drawing/2014/main" val="2696774992"/>
                    </a:ext>
                  </a:extLst>
                </a:gridCol>
              </a:tblGrid>
              <a:tr h="319500">
                <a:tc>
                  <a:txBody>
                    <a:bodyPr/>
                    <a:lstStyle/>
                    <a:p>
                      <a:endParaRPr lang="en-GB" sz="800" b="1" noProof="0">
                        <a:latin typeface="Cavolini" panose="03000502040302020204" pitchFamily="66" charset="0"/>
                        <a:cs typeface="Cavolini" panose="03000502040302020204" pitchFamily="66"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1400" b="1" noProof="0">
                          <a:latin typeface="Cavolini" panose="03000502040302020204" pitchFamily="66" charset="0"/>
                          <a:cs typeface="Cavolini" panose="03000502040302020204" pitchFamily="66" charset="0"/>
                        </a:rPr>
                        <a:t>IF</a:t>
                      </a:r>
                    </a:p>
                  </a:txBody>
                  <a:tcPr>
                    <a:solidFill>
                      <a:schemeClr val="accent4"/>
                    </a:solidFill>
                  </a:tcPr>
                </a:tc>
                <a:tc>
                  <a:txBody>
                    <a:bodyPr/>
                    <a:lstStyle/>
                    <a:p>
                      <a:pPr algn="ctr"/>
                      <a:r>
                        <a:rPr lang="en-GB" sz="1400" b="1" noProof="0">
                          <a:latin typeface="Cavolini" panose="03000502040302020204" pitchFamily="66" charset="0"/>
                          <a:cs typeface="Cavolini" panose="03000502040302020204" pitchFamily="66" charset="0"/>
                        </a:rPr>
                        <a:t>EF</a:t>
                      </a:r>
                    </a:p>
                  </a:txBody>
                  <a:tcPr>
                    <a:solidFill>
                      <a:schemeClr val="accent2"/>
                    </a:solidFill>
                  </a:tcPr>
                </a:tc>
                <a:tc>
                  <a:txBody>
                    <a:bodyPr/>
                    <a:lstStyle/>
                    <a:p>
                      <a:pPr algn="ctr"/>
                      <a:r>
                        <a:rPr lang="en-GB" sz="1400" b="1" noProof="0">
                          <a:latin typeface="Cavolini" panose="03000502040302020204" pitchFamily="66" charset="0"/>
                          <a:cs typeface="Cavolini" panose="03000502040302020204" pitchFamily="66" charset="0"/>
                        </a:rPr>
                        <a:t>CiteScore</a:t>
                      </a:r>
                    </a:p>
                  </a:txBody>
                  <a:tcPr>
                    <a:solidFill>
                      <a:schemeClr val="accent6"/>
                    </a:solidFill>
                  </a:tcPr>
                </a:tc>
                <a:tc>
                  <a:txBody>
                    <a:bodyPr/>
                    <a:lstStyle/>
                    <a:p>
                      <a:pPr algn="ctr"/>
                      <a:r>
                        <a:rPr lang="en-GB" sz="1400" b="1" noProof="0">
                          <a:latin typeface="Cavolini" panose="03000502040302020204" pitchFamily="66" charset="0"/>
                          <a:cs typeface="Cavolini" panose="03000502040302020204" pitchFamily="66" charset="0"/>
                        </a:rPr>
                        <a:t>SJR</a:t>
                      </a:r>
                    </a:p>
                  </a:txBody>
                  <a:tcPr>
                    <a:solidFill>
                      <a:srgbClr val="0070C0"/>
                    </a:solidFill>
                  </a:tcPr>
                </a:tc>
                <a:extLst>
                  <a:ext uri="{0D108BD9-81ED-4DB2-BD59-A6C34878D82A}">
                    <a16:rowId xmlns:a16="http://schemas.microsoft.com/office/drawing/2014/main" val="1254243018"/>
                  </a:ext>
                </a:extLst>
              </a:tr>
              <a:tr h="1677374">
                <a:tc>
                  <a:txBody>
                    <a:bodyPr/>
                    <a:lstStyle/>
                    <a:p>
                      <a:r>
                        <a:rPr lang="en-GB" sz="1400" b="1" noProof="0">
                          <a:latin typeface="Cavolini" panose="03000502040302020204" pitchFamily="66" charset="0"/>
                          <a:cs typeface="Cavolini" panose="03000502040302020204" pitchFamily="66" charset="0"/>
                        </a:rPr>
                        <a:t>Definition</a:t>
                      </a:r>
                    </a:p>
                  </a:txBody>
                  <a:tcPr>
                    <a:solidFill>
                      <a:schemeClr val="bg2"/>
                    </a:solidFill>
                  </a:tcPr>
                </a:tc>
                <a:tc>
                  <a:txBody>
                    <a:bodyPr/>
                    <a:lstStyle/>
                    <a:p>
                      <a:pPr algn="l"/>
                      <a:r>
                        <a:rPr lang="en-GB" sz="1100" noProof="0" dirty="0">
                          <a:effectLst/>
                          <a:latin typeface="Cavolini" panose="03000502040302020204" pitchFamily="66" charset="0"/>
                          <a:cs typeface="Cavolini" panose="03000502040302020204" pitchFamily="66" charset="0"/>
                        </a:rPr>
                        <a:t>Citations to a journal in the JCR year to items published in the </a:t>
                      </a:r>
                      <a:r>
                        <a:rPr lang="en-GB" sz="1100" b="1" noProof="0" dirty="0">
                          <a:effectLst/>
                          <a:latin typeface="Cavolini" panose="03000502040302020204" pitchFamily="66" charset="0"/>
                          <a:cs typeface="Cavolini" panose="03000502040302020204" pitchFamily="66" charset="0"/>
                        </a:rPr>
                        <a:t>previous 2 years</a:t>
                      </a:r>
                      <a:r>
                        <a:rPr lang="en-GB" sz="1100" noProof="0" dirty="0">
                          <a:effectLst/>
                          <a:latin typeface="Cavolini" panose="03000502040302020204" pitchFamily="66" charset="0"/>
                          <a:cs typeface="Cavolini" panose="03000502040302020204" pitchFamily="66" charset="0"/>
                        </a:rPr>
                        <a:t>, divided by the total number of citable items (articles and reviews) published in the journal in the previous two years</a:t>
                      </a:r>
                      <a:endParaRPr lang="en-GB" sz="1100" noProof="0" dirty="0">
                        <a:latin typeface="Cavolini" panose="03000502040302020204" pitchFamily="66" charset="0"/>
                        <a:cs typeface="Cavolini" panose="03000502040302020204" pitchFamily="66"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tx1"/>
                          </a:solidFill>
                          <a:latin typeface="Cavolini" panose="03000502040302020204" pitchFamily="66" charset="0"/>
                          <a:ea typeface="+mn-ea"/>
                          <a:cs typeface="Cavolini" panose="03000502040302020204" pitchFamily="66" charset="0"/>
                        </a:rPr>
                        <a:t>Based on the number of times articles from the journal published in the past five years have been cited in the JCR year, but </a:t>
                      </a:r>
                      <a:r>
                        <a:rPr lang="en-GB" sz="1100" b="1" kern="1200" noProof="0" dirty="0">
                          <a:solidFill>
                            <a:schemeClr val="tx1"/>
                          </a:solidFill>
                          <a:latin typeface="Cavolini" panose="03000502040302020204" pitchFamily="66" charset="0"/>
                          <a:ea typeface="+mn-ea"/>
                          <a:cs typeface="Cavolini" panose="03000502040302020204" pitchFamily="66" charset="0"/>
                        </a:rPr>
                        <a:t>it also considers the prestige of the citations obtained</a:t>
                      </a:r>
                      <a:r>
                        <a:rPr lang="en-GB" sz="1100" b="0" kern="1200" noProof="0" dirty="0">
                          <a:solidFill>
                            <a:schemeClr val="tx1"/>
                          </a:solidFill>
                          <a:latin typeface="Cavolini" panose="03000502040302020204" pitchFamily="66" charset="0"/>
                          <a:ea typeface="+mn-ea"/>
                          <a:cs typeface="Cavolini" panose="03000502040302020204" pitchFamily="66" charset="0"/>
                        </a:rPr>
                        <a:t>. Therefore,</a:t>
                      </a:r>
                      <a:r>
                        <a:rPr lang="en-GB" sz="1100" kern="1200" noProof="0" dirty="0">
                          <a:solidFill>
                            <a:schemeClr val="tx1"/>
                          </a:solidFill>
                          <a:latin typeface="Cavolini" panose="03000502040302020204" pitchFamily="66" charset="0"/>
                          <a:ea typeface="+mn-ea"/>
                          <a:cs typeface="Cavolini" panose="03000502040302020204" pitchFamily="66" charset="0"/>
                        </a:rPr>
                        <a:t> highly cited journals will influence the network more than lesser cited journals.</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noProof="0" dirty="0" err="1">
                          <a:solidFill>
                            <a:schemeClr val="tx1"/>
                          </a:solidFill>
                          <a:latin typeface="Cavolini" panose="03000502040302020204" pitchFamily="66" charset="0"/>
                          <a:ea typeface="+mn-ea"/>
                          <a:cs typeface="Cavolini" panose="03000502040302020204" pitchFamily="66" charset="0"/>
                        </a:rPr>
                        <a:t>CiteScore</a:t>
                      </a:r>
                      <a:r>
                        <a:rPr lang="en-GB" sz="1100" kern="1200" noProof="0" dirty="0">
                          <a:solidFill>
                            <a:schemeClr val="tx1"/>
                          </a:solidFill>
                          <a:latin typeface="Cavolini" panose="03000502040302020204" pitchFamily="66" charset="0"/>
                          <a:ea typeface="+mn-ea"/>
                          <a:cs typeface="Cavolini" panose="03000502040302020204" pitchFamily="66" charset="0"/>
                        </a:rPr>
                        <a:t> of a journal is the number of citations, received in that year and </a:t>
                      </a:r>
                      <a:r>
                        <a:rPr lang="en-GB" sz="1100" b="1" kern="1200" noProof="0" dirty="0">
                          <a:solidFill>
                            <a:schemeClr val="tx1"/>
                          </a:solidFill>
                          <a:latin typeface="Cavolini" panose="03000502040302020204" pitchFamily="66" charset="0"/>
                          <a:ea typeface="+mn-ea"/>
                          <a:cs typeface="Cavolini" panose="03000502040302020204" pitchFamily="66" charset="0"/>
                        </a:rPr>
                        <a:t>previous 3 years</a:t>
                      </a:r>
                      <a:r>
                        <a:rPr lang="en-GB" sz="1100" kern="1200" noProof="0" dirty="0">
                          <a:solidFill>
                            <a:schemeClr val="tx1"/>
                          </a:solidFill>
                          <a:latin typeface="Cavolini" panose="03000502040302020204" pitchFamily="66" charset="0"/>
                          <a:ea typeface="+mn-ea"/>
                          <a:cs typeface="Cavolini" panose="03000502040302020204" pitchFamily="66" charset="0"/>
                        </a:rPr>
                        <a:t>, of documents published in the journal during that period (four years), divided by the total number of published documents (articles, reviews, conference papers, book chapters, and data papers) in the journal during the same four-year period</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tx1"/>
                          </a:solidFill>
                          <a:latin typeface="Cavolini" panose="03000502040302020204" pitchFamily="66" charset="0"/>
                          <a:ea typeface="+mn-ea"/>
                          <a:cs typeface="Cavolini" panose="03000502040302020204" pitchFamily="66" charset="0"/>
                        </a:rPr>
                        <a:t>Average number of weighted citations received in a year, by articles published in a journal in the previous 3 years. </a:t>
                      </a:r>
                      <a:r>
                        <a:rPr lang="en-GB" sz="1100" b="1" kern="1200" noProof="0" dirty="0">
                          <a:solidFill>
                            <a:schemeClr val="tx1"/>
                          </a:solidFill>
                          <a:latin typeface="Cavolini" panose="03000502040302020204" pitchFamily="66" charset="0"/>
                          <a:ea typeface="+mn-ea"/>
                          <a:cs typeface="Cavolini" panose="03000502040302020204" pitchFamily="66" charset="0"/>
                        </a:rPr>
                        <a:t>It also takes into account the prestige of the journal and the disciplines</a:t>
                      </a:r>
                      <a:r>
                        <a:rPr lang="en-GB" sz="1100" kern="1200" noProof="0" dirty="0">
                          <a:solidFill>
                            <a:schemeClr val="tx1"/>
                          </a:solidFill>
                          <a:latin typeface="Cavolini" panose="03000502040302020204" pitchFamily="66" charset="0"/>
                          <a:ea typeface="+mn-ea"/>
                          <a:cs typeface="Cavolini" panose="03000502040302020204" pitchFamily="66" charset="0"/>
                        </a:rPr>
                        <a:t>. </a:t>
                      </a:r>
                    </a:p>
                  </a:txBody>
                  <a:tcPr>
                    <a:solidFill>
                      <a:schemeClr val="accent5">
                        <a:lumMod val="40000"/>
                        <a:lumOff val="60000"/>
                      </a:schemeClr>
                    </a:solidFill>
                  </a:tcPr>
                </a:tc>
                <a:extLst>
                  <a:ext uri="{0D108BD9-81ED-4DB2-BD59-A6C34878D82A}">
                    <a16:rowId xmlns:a16="http://schemas.microsoft.com/office/drawing/2014/main" val="1632679569"/>
                  </a:ext>
                </a:extLst>
              </a:tr>
              <a:tr h="447300">
                <a:tc>
                  <a:txBody>
                    <a:bodyPr/>
                    <a:lstStyle/>
                    <a:p>
                      <a:r>
                        <a:rPr lang="en-GB" sz="1400" b="1" noProof="0">
                          <a:latin typeface="Cavolini" panose="03000502040302020204" pitchFamily="66" charset="0"/>
                          <a:cs typeface="Cavolini" panose="03000502040302020204" pitchFamily="66" charset="0"/>
                        </a:rPr>
                        <a:t>Source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a:effectLst/>
                          <a:latin typeface="Cavolini" panose="03000502040302020204" pitchFamily="66" charset="0"/>
                          <a:cs typeface="Cavolini" panose="03000502040302020204" pitchFamily="66" charset="0"/>
                        </a:rPr>
                        <a:t>Journal Citation Reports (JCR) - drawing on the data in Web of Science</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latin typeface="Cavolini" panose="03000502040302020204" pitchFamily="66" charset="0"/>
                          <a:cs typeface="Cavolini" panose="03000502040302020204" pitchFamily="66" charset="0"/>
                        </a:rPr>
                        <a:t>Journal Citation Reports (JCR) - drawing on the data in Web of Science</a:t>
                      </a:r>
                    </a:p>
                  </a:txBody>
                  <a:tcPr>
                    <a:solidFill>
                      <a:schemeClr val="accent2">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Scopus</a:t>
                      </a:r>
                    </a:p>
                  </a:txBody>
                  <a:tcPr>
                    <a:solidFill>
                      <a:schemeClr val="accent6">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Scopus</a:t>
                      </a:r>
                    </a:p>
                  </a:txBody>
                  <a:tcPr>
                    <a:solidFill>
                      <a:schemeClr val="accent5">
                        <a:lumMod val="40000"/>
                        <a:lumOff val="60000"/>
                      </a:schemeClr>
                    </a:solidFill>
                  </a:tcPr>
                </a:tc>
                <a:extLst>
                  <a:ext uri="{0D108BD9-81ED-4DB2-BD59-A6C34878D82A}">
                    <a16:rowId xmlns:a16="http://schemas.microsoft.com/office/drawing/2014/main" val="2150271818"/>
                  </a:ext>
                </a:extLst>
              </a:tr>
              <a:tr h="319500">
                <a:tc>
                  <a:txBody>
                    <a:bodyPr/>
                    <a:lstStyle/>
                    <a:p>
                      <a:r>
                        <a:rPr lang="en-GB" sz="1400" b="1" noProof="0">
                          <a:latin typeface="Cavolini" panose="03000502040302020204" pitchFamily="66" charset="0"/>
                          <a:cs typeface="Cavolini" panose="03000502040302020204" pitchFamily="66" charset="0"/>
                        </a:rPr>
                        <a:t>A measure of</a:t>
                      </a:r>
                    </a:p>
                  </a:txBody>
                  <a:tcPr>
                    <a:solidFill>
                      <a:schemeClr val="bg2"/>
                    </a:solidFill>
                  </a:tcPr>
                </a:tc>
                <a:tc>
                  <a:txBody>
                    <a:bodyPr/>
                    <a:lstStyle/>
                    <a:p>
                      <a:pPr algn="l"/>
                      <a:r>
                        <a:rPr lang="en-GB" sz="1100" noProof="0">
                          <a:latin typeface="Cavolini" panose="03000502040302020204" pitchFamily="66" charset="0"/>
                          <a:cs typeface="Cavolini" panose="03000502040302020204" pitchFamily="66" charset="0"/>
                        </a:rPr>
                        <a:t>Citation impact</a:t>
                      </a:r>
                    </a:p>
                  </a:txBody>
                  <a:tcPr>
                    <a:solidFill>
                      <a:schemeClr val="accent4">
                        <a:lumMod val="20000"/>
                        <a:lumOff val="80000"/>
                      </a:schemeClr>
                    </a:solidFill>
                  </a:tcPr>
                </a:tc>
                <a:tc>
                  <a:txBody>
                    <a:bodyPr/>
                    <a:lstStyle/>
                    <a:p>
                      <a:pPr algn="l"/>
                      <a:r>
                        <a:rPr lang="en-GB" sz="1100" noProof="0">
                          <a:latin typeface="Cavolini" panose="03000502040302020204" pitchFamily="66" charset="0"/>
                          <a:cs typeface="Cavolini" panose="03000502040302020204" pitchFamily="66" charset="0"/>
                        </a:rPr>
                        <a:t>Total citation volume</a:t>
                      </a:r>
                    </a:p>
                  </a:txBody>
                  <a:tcPr>
                    <a:solidFill>
                      <a:schemeClr val="accent2">
                        <a:lumMod val="40000"/>
                        <a:lumOff val="60000"/>
                      </a:schemeClr>
                    </a:solidFill>
                  </a:tcPr>
                </a:tc>
                <a:tc>
                  <a:txBody>
                    <a:bodyPr/>
                    <a:lstStyle/>
                    <a:p>
                      <a:pPr algn="l"/>
                      <a:r>
                        <a:rPr lang="en-GB" sz="1100" kern="1200" noProof="0">
                          <a:solidFill>
                            <a:schemeClr val="tx1"/>
                          </a:solidFill>
                          <a:latin typeface="Cavolini" panose="03000502040302020204" pitchFamily="66" charset="0"/>
                          <a:ea typeface="+mn-ea"/>
                          <a:cs typeface="Cavolini" panose="03000502040302020204" pitchFamily="66" charset="0"/>
                        </a:rPr>
                        <a:t>Yearly average number of citations</a:t>
                      </a:r>
                    </a:p>
                  </a:txBody>
                  <a:tcPr>
                    <a:solidFill>
                      <a:schemeClr val="accent6">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Prestige of citing sources</a:t>
                      </a:r>
                    </a:p>
                  </a:txBody>
                  <a:tcPr>
                    <a:solidFill>
                      <a:schemeClr val="accent5">
                        <a:lumMod val="40000"/>
                        <a:lumOff val="60000"/>
                      </a:schemeClr>
                    </a:solidFill>
                  </a:tcPr>
                </a:tc>
                <a:extLst>
                  <a:ext uri="{0D108BD9-81ED-4DB2-BD59-A6C34878D82A}">
                    <a16:rowId xmlns:a16="http://schemas.microsoft.com/office/drawing/2014/main" val="2305527537"/>
                  </a:ext>
                </a:extLst>
              </a:tr>
              <a:tr h="400166">
                <a:tc>
                  <a:txBody>
                    <a:bodyPr/>
                    <a:lstStyle/>
                    <a:p>
                      <a:r>
                        <a:rPr lang="en-GB" sz="1400" b="1" noProof="0">
                          <a:latin typeface="Cavolini" panose="03000502040302020204" pitchFamily="66" charset="0"/>
                          <a:cs typeface="Cavolini" panose="03000502040302020204" pitchFamily="66" charset="0"/>
                        </a:rPr>
                        <a:t>Availability</a:t>
                      </a:r>
                    </a:p>
                  </a:txBody>
                  <a:tcPr>
                    <a:solidFill>
                      <a:schemeClr val="bg2"/>
                    </a:solidFill>
                  </a:tcPr>
                </a:tc>
                <a:tc>
                  <a:txBody>
                    <a:bodyPr/>
                    <a:lstStyle/>
                    <a:p>
                      <a:pPr algn="l"/>
                      <a:r>
                        <a:rPr lang="en-GB" sz="1100" noProof="0">
                          <a:latin typeface="Cavolini" panose="03000502040302020204" pitchFamily="66" charset="0"/>
                          <a:cs typeface="Cavolini" panose="03000502040302020204" pitchFamily="66" charset="0"/>
                        </a:rPr>
                        <a:t>Subscription access via JCR</a:t>
                      </a:r>
                    </a:p>
                  </a:txBody>
                  <a:tcPr>
                    <a:solidFill>
                      <a:schemeClr val="accent4">
                        <a:lumMod val="20000"/>
                        <a:lumOff val="80000"/>
                      </a:schemeClr>
                    </a:solidFill>
                  </a:tcPr>
                </a:tc>
                <a:tc>
                  <a:txBody>
                    <a:bodyPr/>
                    <a:lstStyle/>
                    <a:p>
                      <a:pPr algn="l"/>
                      <a:r>
                        <a:rPr lang="en-GB" sz="1100" noProof="0">
                          <a:latin typeface="Cavolini" panose="03000502040302020204" pitchFamily="66" charset="0"/>
                          <a:cs typeface="Cavolini" panose="03000502040302020204" pitchFamily="66" charset="0"/>
                        </a:rPr>
                        <a:t>Freely available via eigenfactor.org</a:t>
                      </a:r>
                    </a:p>
                  </a:txBody>
                  <a:tcPr>
                    <a:solidFill>
                      <a:schemeClr val="accent2">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Freely available via Scopus</a:t>
                      </a:r>
                    </a:p>
                  </a:txBody>
                  <a:tcPr>
                    <a:solidFill>
                      <a:schemeClr val="accent6">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Freely available via SCImago website</a:t>
                      </a:r>
                    </a:p>
                  </a:txBody>
                  <a:tcPr>
                    <a:solidFill>
                      <a:schemeClr val="accent5">
                        <a:lumMod val="40000"/>
                        <a:lumOff val="60000"/>
                      </a:schemeClr>
                    </a:solidFill>
                  </a:tcPr>
                </a:tc>
                <a:extLst>
                  <a:ext uri="{0D108BD9-81ED-4DB2-BD59-A6C34878D82A}">
                    <a16:rowId xmlns:a16="http://schemas.microsoft.com/office/drawing/2014/main" val="2386897532"/>
                  </a:ext>
                </a:extLst>
              </a:tr>
              <a:tr h="625731">
                <a:tc>
                  <a:txBody>
                    <a:bodyPr/>
                    <a:lstStyle/>
                    <a:p>
                      <a:r>
                        <a:rPr lang="en-GB" sz="1400" b="1" noProof="0">
                          <a:latin typeface="Cavolini" panose="03000502040302020204" pitchFamily="66" charset="0"/>
                          <a:cs typeface="Cavolini" panose="03000502040302020204" pitchFamily="66" charset="0"/>
                        </a:rPr>
                        <a:t>Interdisciplinary comparisons</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a:effectLst/>
                          <a:latin typeface="Cavolini" panose="03000502040302020204" pitchFamily="66" charset="0"/>
                          <a:cs typeface="Cavolini" panose="03000502040302020204" pitchFamily="66" charset="0"/>
                        </a:rPr>
                        <a:t>Not useful for comparing disciplines. </a:t>
                      </a:r>
                    </a:p>
                  </a:txBody>
                  <a:tcPr>
                    <a:solidFill>
                      <a:schemeClr val="accent4">
                        <a:lumMod val="20000"/>
                        <a:lumOff val="80000"/>
                      </a:schemeClr>
                    </a:solidFill>
                  </a:tcPr>
                </a:tc>
                <a:tc>
                  <a:txBody>
                    <a:bodyPr/>
                    <a:lstStyle/>
                    <a:p>
                      <a:pPr algn="l"/>
                      <a:r>
                        <a:rPr lang="en-GB" sz="1100" noProof="0">
                          <a:effectLst/>
                          <a:latin typeface="Cavolini" panose="03000502040302020204" pitchFamily="66" charset="0"/>
                          <a:cs typeface="Cavolini" panose="03000502040302020204" pitchFamily="66" charset="0"/>
                        </a:rPr>
                        <a:t>Not useful for comparing disciplines. </a:t>
                      </a:r>
                      <a:endParaRPr lang="en-GB" sz="1100" noProof="0">
                        <a:latin typeface="Cavolini" panose="03000502040302020204" pitchFamily="66" charset="0"/>
                        <a:cs typeface="Cavolini" panose="03000502040302020204" pitchFamily="66" charset="0"/>
                      </a:endParaRPr>
                    </a:p>
                  </a:txBody>
                  <a:tcPr>
                    <a:solidFill>
                      <a:schemeClr val="accent2">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Yes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a:effectLst/>
                          <a:latin typeface="Cavolini" panose="03000502040302020204" pitchFamily="66" charset="0"/>
                          <a:cs typeface="Cavolini" panose="03000502040302020204" pitchFamily="66" charset="0"/>
                        </a:rPr>
                        <a:t>Yes. The rank has been normalized to account for differences between the disciplines</a:t>
                      </a:r>
                    </a:p>
                  </a:txBody>
                  <a:tcPr>
                    <a:solidFill>
                      <a:schemeClr val="accent5">
                        <a:lumMod val="40000"/>
                        <a:lumOff val="60000"/>
                      </a:schemeClr>
                    </a:solidFill>
                  </a:tcPr>
                </a:tc>
                <a:extLst>
                  <a:ext uri="{0D108BD9-81ED-4DB2-BD59-A6C34878D82A}">
                    <a16:rowId xmlns:a16="http://schemas.microsoft.com/office/drawing/2014/main" val="2325507545"/>
                  </a:ext>
                </a:extLst>
              </a:tr>
              <a:tr h="982105">
                <a:tc>
                  <a:txBody>
                    <a:bodyPr/>
                    <a:lstStyle/>
                    <a:p>
                      <a:r>
                        <a:rPr lang="en-GB" sz="1400" b="1" noProof="0">
                          <a:latin typeface="Cavolini" panose="03000502040302020204" pitchFamily="66" charset="0"/>
                          <a:cs typeface="Cavolini" panose="03000502040302020204" pitchFamily="66" charset="0"/>
                        </a:rPr>
                        <a:t>Strengths</a:t>
                      </a:r>
                    </a:p>
                  </a:txBody>
                  <a:tcPr>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noProof="0">
                          <a:effectLst/>
                          <a:latin typeface="Cavolini" panose="03000502040302020204" pitchFamily="66" charset="0"/>
                          <a:cs typeface="Cavolini" panose="03000502040302020204" pitchFamily="66" charset="0"/>
                        </a:rPr>
                        <a:t>Can exclude self-citations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a:effectLst/>
                          <a:latin typeface="Cavolini" panose="03000502040302020204" pitchFamily="66" charset="0"/>
                          <a:cs typeface="Cavolini" panose="03000502040302020204" pitchFamily="66" charset="0"/>
                        </a:rPr>
                        <a:t>Includes journals in 236 disciplines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noProof="0">
                        <a:effectLst/>
                        <a:latin typeface="Cavolini" panose="03000502040302020204" pitchFamily="66" charset="0"/>
                        <a:cs typeface="Cavolini" panose="03000502040302020204" pitchFamily="66" charset="0"/>
                      </a:endParaRPr>
                    </a:p>
                    <a:p>
                      <a:pPr algn="l"/>
                      <a:endParaRPr lang="en-GB" sz="1100" noProof="0">
                        <a:latin typeface="Cavolini" panose="03000502040302020204" pitchFamily="66" charset="0"/>
                        <a:cs typeface="Cavolini" panose="03000502040302020204" pitchFamily="66" charset="0"/>
                      </a:endParaRPr>
                    </a:p>
                  </a:txBody>
                  <a:tcPr>
                    <a:solidFill>
                      <a:schemeClr val="accent4">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noProof="0">
                          <a:solidFill>
                            <a:schemeClr val="tx1"/>
                          </a:solidFill>
                          <a:effectLst/>
                          <a:latin typeface="Cavolini" panose="03000502040302020204" pitchFamily="66" charset="0"/>
                          <a:ea typeface="+mn-ea"/>
                          <a:cs typeface="Cavolini" panose="03000502040302020204" pitchFamily="66" charset="0"/>
                        </a:rPr>
                        <a:t>Eliminates self-citations.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noProof="0">
                          <a:solidFill>
                            <a:schemeClr val="tx1"/>
                          </a:solidFill>
                          <a:effectLst/>
                          <a:latin typeface="Cavolini" panose="03000502040302020204" pitchFamily="66" charset="0"/>
                          <a:ea typeface="+mn-ea"/>
                          <a:cs typeface="Cavolini" panose="03000502040302020204" pitchFamily="66" charset="0"/>
                        </a:rPr>
                        <a:t>Assigns higher value/weight to citations form more prestigious journals</a:t>
                      </a:r>
                    </a:p>
                  </a:txBody>
                  <a:tcPr>
                    <a:solidFill>
                      <a:schemeClr val="accent2">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noProof="0">
                          <a:solidFill>
                            <a:schemeClr val="tx1"/>
                          </a:solidFill>
                          <a:effectLst/>
                          <a:latin typeface="Cavolini" panose="03000502040302020204" pitchFamily="66" charset="0"/>
                          <a:ea typeface="+mn-ea"/>
                          <a:cs typeface="Cavolini" panose="03000502040302020204" pitchFamily="66" charset="0"/>
                        </a:rPr>
                        <a:t>It has a larger observation window if compared to 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noProof="0">
                          <a:solidFill>
                            <a:schemeClr val="tx1"/>
                          </a:solidFill>
                          <a:effectLst/>
                          <a:latin typeface="Cavolini" panose="03000502040302020204" pitchFamily="66" charset="0"/>
                          <a:ea typeface="+mn-ea"/>
                          <a:cs typeface="Cavolini" panose="03000502040302020204" pitchFamily="66" charset="0"/>
                        </a:rPr>
                        <a:t>Counts all document types - not distinguishing between editorials, letters or peer-reviewed </a:t>
                      </a:r>
                    </a:p>
                  </a:txBody>
                  <a:tcPr>
                    <a:solidFill>
                      <a:schemeClr val="accent6">
                        <a:lumMod val="40000"/>
                        <a:lumOff val="60000"/>
                      </a:schemeClr>
                    </a:solidFill>
                  </a:tcPr>
                </a:tc>
                <a:tc>
                  <a:txBody>
                    <a:bodyPr/>
                    <a:lstStyle/>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Assigns higher value/weight to citations form more prestigious journals</a:t>
                      </a:r>
                    </a:p>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Compensates for differences in field, type and age</a:t>
                      </a:r>
                    </a:p>
                  </a:txBody>
                  <a:tcPr>
                    <a:solidFill>
                      <a:schemeClr val="accent5">
                        <a:lumMod val="40000"/>
                        <a:lumOff val="60000"/>
                      </a:schemeClr>
                    </a:solidFill>
                  </a:tcPr>
                </a:tc>
                <a:extLst>
                  <a:ext uri="{0D108BD9-81ED-4DB2-BD59-A6C34878D82A}">
                    <a16:rowId xmlns:a16="http://schemas.microsoft.com/office/drawing/2014/main" val="513533506"/>
                  </a:ext>
                </a:extLst>
              </a:tr>
              <a:tr h="1018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latin typeface="Cavolini" panose="03000502040302020204" pitchFamily="66" charset="0"/>
                          <a:cs typeface="Cavolini" panose="03000502040302020204" pitchFamily="66" charset="0"/>
                        </a:rPr>
                        <a:t>Weaknesses</a:t>
                      </a:r>
                    </a:p>
                  </a:txBody>
                  <a:tcPr>
                    <a:solidFill>
                      <a:schemeClr val="bg2"/>
                    </a:solidFill>
                  </a:tcPr>
                </a:tc>
                <a:tc>
                  <a:txBody>
                    <a:bodyPr/>
                    <a:lstStyle/>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Does not necessarily reflect the quality of individual articles</a:t>
                      </a:r>
                    </a:p>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Limited to journals within Web of Science</a:t>
                      </a:r>
                    </a:p>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Cannot be used to compare journals across different subject categories</a:t>
                      </a:r>
                    </a:p>
                  </a:txBody>
                  <a:tcPr>
                    <a:solidFill>
                      <a:schemeClr val="accent4">
                        <a:lumMod val="20000"/>
                        <a:lumOff val="80000"/>
                      </a:schemeClr>
                    </a:solidFill>
                  </a:tcPr>
                </a:tc>
                <a:tc>
                  <a:txBody>
                    <a:bodyPr/>
                    <a:lstStyle/>
                    <a:p>
                      <a:pPr marL="171450" indent="-171450" algn="l">
                        <a:buFont typeface="Arial" panose="020B0604020202020204" pitchFamily="34" charset="0"/>
                        <a:buChar char="•"/>
                      </a:pPr>
                      <a:r>
                        <a:rPr lang="en-GB" sz="1100" noProof="0">
                          <a:latin typeface="Cavolini" panose="03000502040302020204" pitchFamily="66" charset="0"/>
                          <a:cs typeface="Cavolini" panose="03000502040302020204" pitchFamily="66" charset="0"/>
                        </a:rPr>
                        <a:t>Assigns journals to a single category, making it more difficult to compare across disciplines.</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noProof="0">
                          <a:solidFill>
                            <a:schemeClr val="tx1"/>
                          </a:solidFill>
                          <a:effectLst/>
                          <a:latin typeface="Cavolini" panose="03000502040302020204" pitchFamily="66" charset="0"/>
                          <a:ea typeface="+mn-ea"/>
                          <a:cs typeface="Cavolini" panose="03000502040302020204" pitchFamily="66" charset="0"/>
                        </a:rPr>
                        <a:t>A size-independent journal citation metric indicating mean citations per publication </a:t>
                      </a:r>
                    </a:p>
                  </a:txBody>
                  <a:tcPr>
                    <a:solidFill>
                      <a:schemeClr val="accent6">
                        <a:lumMod val="40000"/>
                        <a:lumOff val="60000"/>
                      </a:schemeClr>
                    </a:solidFill>
                  </a:tcPr>
                </a:tc>
                <a:tc>
                  <a:txBody>
                    <a:bodyPr/>
                    <a:lstStyle/>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Complicated and difficult to validate</a:t>
                      </a:r>
                    </a:p>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No idea of magnitude: how many citations does it represent?</a:t>
                      </a:r>
                    </a:p>
                  </a:txBody>
                  <a:tcPr>
                    <a:solidFill>
                      <a:schemeClr val="accent5">
                        <a:lumMod val="40000"/>
                        <a:lumOff val="60000"/>
                      </a:schemeClr>
                    </a:solidFill>
                  </a:tcPr>
                </a:tc>
                <a:extLst>
                  <a:ext uri="{0D108BD9-81ED-4DB2-BD59-A6C34878D82A}">
                    <a16:rowId xmlns:a16="http://schemas.microsoft.com/office/drawing/2014/main" val="1832810210"/>
                  </a:ext>
                </a:extLst>
              </a:tr>
              <a:tr h="798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latin typeface="Cavolini" panose="03000502040302020204" pitchFamily="66" charset="0"/>
                          <a:cs typeface="Cavolini" panose="03000502040302020204" pitchFamily="66" charset="0"/>
                        </a:rPr>
                        <a:t>Evaluated items</a:t>
                      </a:r>
                    </a:p>
                  </a:txBody>
                  <a:tcPr>
                    <a:solidFill>
                      <a:schemeClr val="bg2"/>
                    </a:solidFill>
                  </a:tcPr>
                </a:tc>
                <a:tc>
                  <a:txBody>
                    <a:bodyPr/>
                    <a:lstStyle/>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For citation count: all indexed publication to indexed journal </a:t>
                      </a:r>
                    </a:p>
                    <a:p>
                      <a:pPr algn="l">
                        <a:buFont typeface="Arial" panose="020B0604020202020204" pitchFamily="34" charset="0"/>
                        <a:buChar char="•"/>
                      </a:pPr>
                      <a:r>
                        <a:rPr lang="en-GB" sz="1100" noProof="0">
                          <a:effectLst/>
                          <a:latin typeface="Cavolini" panose="03000502040302020204" pitchFamily="66" charset="0"/>
                          <a:cs typeface="Cavolini" panose="03000502040302020204" pitchFamily="66" charset="0"/>
                        </a:rPr>
                        <a:t>For size normalization (cited document type): Articles and reviews</a:t>
                      </a:r>
                    </a:p>
                  </a:txBody>
                  <a:tcPr>
                    <a:solidFill>
                      <a:schemeClr val="accent4">
                        <a:lumMod val="20000"/>
                        <a:lumOff val="80000"/>
                      </a:schemeClr>
                    </a:solidFill>
                  </a:tcPr>
                </a:tc>
                <a:tc>
                  <a:txBody>
                    <a:bodyPr/>
                    <a:lstStyle/>
                    <a:p>
                      <a:pPr algn="l"/>
                      <a:r>
                        <a:rPr lang="en-GB" sz="1100" noProof="0">
                          <a:latin typeface="Cavolini" panose="03000502040302020204" pitchFamily="66" charset="0"/>
                          <a:cs typeface="Cavolini" panose="03000502040302020204" pitchFamily="66" charset="0"/>
                        </a:rPr>
                        <a:t>For citation and size normalization: Articles and reviews</a:t>
                      </a:r>
                    </a:p>
                  </a:txBody>
                  <a:tcPr>
                    <a:solidFill>
                      <a:schemeClr val="accent2">
                        <a:lumMod val="40000"/>
                        <a:lumOff val="60000"/>
                      </a:schemeClr>
                    </a:solidFill>
                  </a:tcPr>
                </a:tc>
                <a:tc>
                  <a:txBody>
                    <a:bodyPr/>
                    <a:lstStyle/>
                    <a:p>
                      <a:pPr algn="l"/>
                      <a:r>
                        <a:rPr lang="en-GB" sz="1100" noProof="0">
                          <a:latin typeface="Cavolini" panose="03000502040302020204" pitchFamily="66" charset="0"/>
                          <a:cs typeface="Cavolini" panose="03000502040302020204" pitchFamily="66" charset="0"/>
                        </a:rPr>
                        <a:t>For citation and size normalization: </a:t>
                      </a:r>
                    </a:p>
                    <a:p>
                      <a:pPr algn="l"/>
                      <a:r>
                        <a:rPr lang="en-GB" sz="1100" noProof="0">
                          <a:latin typeface="Cavolini" panose="03000502040302020204" pitchFamily="66" charset="0"/>
                          <a:cs typeface="Cavolini" panose="03000502040302020204" pitchFamily="66" charset="0"/>
                        </a:rPr>
                        <a:t>All documents </a:t>
                      </a:r>
                      <a:r>
                        <a:rPr lang="en-GB" sz="1100" kern="1200" noProof="0">
                          <a:solidFill>
                            <a:schemeClr val="tx1"/>
                          </a:solidFill>
                          <a:latin typeface="Cavolini" panose="03000502040302020204" pitchFamily="66" charset="0"/>
                          <a:ea typeface="+mn-ea"/>
                          <a:cs typeface="Cavolini" panose="03000502040302020204" pitchFamily="66" charset="0"/>
                        </a:rPr>
                        <a:t>(articles, reviews, conference papers, book chapters, and data papers)</a:t>
                      </a:r>
                    </a:p>
                  </a:txBody>
                  <a:tcPr>
                    <a:solidFill>
                      <a:schemeClr val="accent6">
                        <a:lumMod val="40000"/>
                        <a:lumOff val="60000"/>
                      </a:schemeClr>
                    </a:solidFill>
                  </a:tcPr>
                </a:tc>
                <a:tc>
                  <a:txBody>
                    <a:bodyPr/>
                    <a:lstStyle/>
                    <a:p>
                      <a:pPr algn="l">
                        <a:buFont typeface="Arial" panose="020B0604020202020204" pitchFamily="34" charset="0"/>
                        <a:buNone/>
                      </a:pPr>
                      <a:r>
                        <a:rPr lang="en-GB" sz="1100" noProof="0" dirty="0">
                          <a:effectLst/>
                          <a:latin typeface="Cavolini" panose="03000502040302020204" pitchFamily="66" charset="0"/>
                          <a:cs typeface="Cavolini" panose="03000502040302020204" pitchFamily="66" charset="0"/>
                        </a:rPr>
                        <a:t>For citation count and size normalization: Articles, conference papers and reviews</a:t>
                      </a:r>
                    </a:p>
                  </a:txBody>
                  <a:tcPr>
                    <a:solidFill>
                      <a:schemeClr val="accent5">
                        <a:lumMod val="40000"/>
                        <a:lumOff val="60000"/>
                      </a:schemeClr>
                    </a:solidFill>
                  </a:tcPr>
                </a:tc>
                <a:extLst>
                  <a:ext uri="{0D108BD9-81ED-4DB2-BD59-A6C34878D82A}">
                    <a16:rowId xmlns:a16="http://schemas.microsoft.com/office/drawing/2014/main" val="2059867320"/>
                  </a:ext>
                </a:extLst>
              </a:tr>
            </a:tbl>
          </a:graphicData>
        </a:graphic>
      </p:graphicFrame>
    </p:spTree>
    <p:extLst>
      <p:ext uri="{BB962C8B-B14F-4D97-AF65-F5344CB8AC3E}">
        <p14:creationId xmlns:p14="http://schemas.microsoft.com/office/powerpoint/2010/main" val="381885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E59ECB-864A-8848-A09E-E9E447AB140B}"/>
              </a:ext>
            </a:extLst>
          </p:cNvPr>
          <p:cNvSpPr txBox="1"/>
          <p:nvPr/>
        </p:nvSpPr>
        <p:spPr>
          <a:xfrm>
            <a:off x="2266693" y="177800"/>
            <a:ext cx="7372607" cy="1200329"/>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Indice di </a:t>
            </a:r>
            <a:r>
              <a:rPr lang="it-IT" sz="3600" b="1" dirty="0" err="1">
                <a:latin typeface="Cavolini" panose="03000502040302020204" pitchFamily="66" charset="0"/>
                <a:cs typeface="Cavolini" panose="03000502040302020204" pitchFamily="66" charset="0"/>
              </a:rPr>
              <a:t>Hirsch</a:t>
            </a:r>
            <a:r>
              <a:rPr lang="it-IT" sz="3600" b="1" dirty="0">
                <a:latin typeface="Cavolini" panose="03000502040302020204" pitchFamily="66" charset="0"/>
                <a:cs typeface="Cavolini" panose="03000502040302020204" pitchFamily="66" charset="0"/>
              </a:rPr>
              <a:t> (H-</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a:t>
            </a:r>
          </a:p>
          <a:p>
            <a:pPr algn="ctr"/>
            <a:r>
              <a:rPr lang="it-IT" sz="3600" b="1" dirty="0">
                <a:latin typeface="Cavolini" panose="03000502040302020204" pitchFamily="66" charset="0"/>
                <a:cs typeface="Cavolini" panose="03000502040302020204" pitchFamily="66" charset="0"/>
              </a:rPr>
              <a:t>«Misurazioni dell’autore»</a:t>
            </a:r>
          </a:p>
        </p:txBody>
      </p:sp>
      <p:sp>
        <p:nvSpPr>
          <p:cNvPr id="4" name="Rettangolo 3">
            <a:extLst>
              <a:ext uri="{FF2B5EF4-FFF2-40B4-BE49-F238E27FC236}">
                <a16:creationId xmlns:a16="http://schemas.microsoft.com/office/drawing/2014/main" id="{E1D4EFB8-BCF5-4948-91DE-E229B8BAC0B4}"/>
              </a:ext>
            </a:extLst>
          </p:cNvPr>
          <p:cNvSpPr/>
          <p:nvPr/>
        </p:nvSpPr>
        <p:spPr>
          <a:xfrm>
            <a:off x="989556" y="4088308"/>
            <a:ext cx="10927045" cy="564001"/>
          </a:xfrm>
          <a:prstGeom prst="rect">
            <a:avLst/>
          </a:prstGeom>
        </p:spPr>
        <p:txBody>
          <a:bodyPr wrap="square">
            <a:spAutoFit/>
          </a:bodyPr>
          <a:lstStyle/>
          <a:p>
            <a:pPr>
              <a:lnSpc>
                <a:spcPts val="1800"/>
              </a:lnSpc>
              <a:spcAft>
                <a:spcPts val="600"/>
              </a:spcAft>
              <a:buSzPts val="1000"/>
              <a:tabLst>
                <a:tab pos="457200" algn="l"/>
              </a:tabLst>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Quantifica </a:t>
            </a:r>
            <a:r>
              <a:rPr lang="it-IT" sz="20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la prolificità e l'impatto del lavoro degli scienziati</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basandosi sul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numero delle loro pubblicazioni</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e il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numero di citazioni ricevute</a:t>
            </a:r>
          </a:p>
        </p:txBody>
      </p:sp>
      <p:sp>
        <p:nvSpPr>
          <p:cNvPr id="2" name="Segnaposto numero diapositiva 1">
            <a:extLst>
              <a:ext uri="{FF2B5EF4-FFF2-40B4-BE49-F238E27FC236}">
                <a16:creationId xmlns:a16="http://schemas.microsoft.com/office/drawing/2014/main" id="{4E76B330-01C0-E548-A272-9675E1CEE02F}"/>
              </a:ext>
            </a:extLst>
          </p:cNvPr>
          <p:cNvSpPr>
            <a:spLocks noGrp="1"/>
          </p:cNvSpPr>
          <p:nvPr>
            <p:ph type="sldNum" sz="quarter" idx="12"/>
          </p:nvPr>
        </p:nvSpPr>
        <p:spPr/>
        <p:txBody>
          <a:bodyPr/>
          <a:lstStyle/>
          <a:p>
            <a:fld id="{B91D9A0B-DB15-0A46-893C-3EE83C865853}" type="slidenum">
              <a:rPr lang="it-IT" smtClean="0"/>
              <a:t>39</a:t>
            </a:fld>
            <a:endParaRPr lang="it-IT"/>
          </a:p>
        </p:txBody>
      </p:sp>
      <p:sp>
        <p:nvSpPr>
          <p:cNvPr id="8" name="Rettangolo 7">
            <a:extLst>
              <a:ext uri="{FF2B5EF4-FFF2-40B4-BE49-F238E27FC236}">
                <a16:creationId xmlns:a16="http://schemas.microsoft.com/office/drawing/2014/main" id="{D7D39868-4F8D-004F-8FC3-5ECF83649C49}"/>
              </a:ext>
            </a:extLst>
          </p:cNvPr>
          <p:cNvSpPr/>
          <p:nvPr/>
        </p:nvSpPr>
        <p:spPr>
          <a:xfrm>
            <a:off x="989556" y="1757944"/>
            <a:ext cx="10058400" cy="1754326"/>
          </a:xfrm>
          <a:prstGeom prst="rect">
            <a:avLst/>
          </a:prstGeom>
        </p:spPr>
        <p:txBody>
          <a:bodyPr wrap="square">
            <a:spAutoFit/>
          </a:bodyPr>
          <a:lstStyle/>
          <a:p>
            <a:r>
              <a:rPr lang="it-IT" dirty="0">
                <a:solidFill>
                  <a:srgbClr val="333333"/>
                </a:solidFill>
                <a:latin typeface="verdana" panose="020B0604030504040204" pitchFamily="34" charset="0"/>
              </a:rPr>
              <a:t>The </a:t>
            </a:r>
            <a:r>
              <a:rPr lang="it-IT" i="1" dirty="0">
                <a:solidFill>
                  <a:srgbClr val="333333"/>
                </a:solidFill>
                <a:latin typeface="verdana" panose="020B0604030504040204" pitchFamily="34" charset="0"/>
              </a:rPr>
              <a:t>h</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index</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was</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proposed</a:t>
            </a:r>
            <a:r>
              <a:rPr lang="it-IT" dirty="0">
                <a:solidFill>
                  <a:srgbClr val="333333"/>
                </a:solidFill>
                <a:latin typeface="verdana" panose="020B0604030504040204" pitchFamily="34" charset="0"/>
              </a:rPr>
              <a:t> by J.E. </a:t>
            </a:r>
            <a:r>
              <a:rPr lang="it-IT" dirty="0" err="1">
                <a:solidFill>
                  <a:srgbClr val="333333"/>
                </a:solidFill>
                <a:latin typeface="verdana" panose="020B0604030504040204" pitchFamily="34" charset="0"/>
              </a:rPr>
              <a:t>Hirsch</a:t>
            </a:r>
            <a:r>
              <a:rPr lang="it-IT" dirty="0">
                <a:solidFill>
                  <a:srgbClr val="333333"/>
                </a:solidFill>
                <a:latin typeface="verdana" panose="020B0604030504040204" pitchFamily="34" charset="0"/>
              </a:rPr>
              <a:t> in 2005 and </a:t>
            </a:r>
            <a:r>
              <a:rPr lang="it-IT" dirty="0" err="1">
                <a:solidFill>
                  <a:srgbClr val="333333"/>
                </a:solidFill>
                <a:latin typeface="verdana" panose="020B0604030504040204" pitchFamily="34" charset="0"/>
              </a:rPr>
              <a:t>published</a:t>
            </a:r>
            <a:r>
              <a:rPr lang="it-IT" dirty="0">
                <a:solidFill>
                  <a:srgbClr val="333333"/>
                </a:solidFill>
                <a:latin typeface="verdana" panose="020B0604030504040204" pitchFamily="34" charset="0"/>
              </a:rPr>
              <a:t> in the </a:t>
            </a:r>
            <a:r>
              <a:rPr lang="it-IT" i="1" dirty="0" err="1">
                <a:solidFill>
                  <a:srgbClr val="333333"/>
                </a:solidFill>
                <a:latin typeface="verdana" panose="020B0604030504040204" pitchFamily="34" charset="0"/>
              </a:rPr>
              <a:t>Proceedings</a:t>
            </a:r>
            <a:r>
              <a:rPr lang="it-IT" i="1" dirty="0">
                <a:solidFill>
                  <a:srgbClr val="333333"/>
                </a:solidFill>
                <a:latin typeface="verdana" panose="020B0604030504040204" pitchFamily="34" charset="0"/>
              </a:rPr>
              <a:t> of the National Academy of </a:t>
            </a:r>
            <a:r>
              <a:rPr lang="it-IT" i="1" dirty="0" err="1">
                <a:solidFill>
                  <a:srgbClr val="333333"/>
                </a:solidFill>
                <a:latin typeface="verdana" panose="020B0604030504040204" pitchFamily="34" charset="0"/>
              </a:rPr>
              <a:t>Sciences</a:t>
            </a:r>
            <a:r>
              <a:rPr lang="it-IT" i="1" dirty="0">
                <a:solidFill>
                  <a:srgbClr val="333333"/>
                </a:solidFill>
                <a:latin typeface="verdana" panose="020B0604030504040204" pitchFamily="34" charset="0"/>
              </a:rPr>
              <a:t> of the </a:t>
            </a:r>
            <a:r>
              <a:rPr lang="it-IT" i="1" dirty="0" err="1">
                <a:solidFill>
                  <a:srgbClr val="333333"/>
                </a:solidFill>
                <a:latin typeface="verdana" panose="020B0604030504040204" pitchFamily="34" charset="0"/>
              </a:rPr>
              <a:t>United</a:t>
            </a:r>
            <a:r>
              <a:rPr lang="it-IT" i="1" dirty="0">
                <a:solidFill>
                  <a:srgbClr val="333333"/>
                </a:solidFill>
                <a:latin typeface="verdana" panose="020B0604030504040204" pitchFamily="34" charset="0"/>
              </a:rPr>
              <a:t> </a:t>
            </a:r>
            <a:r>
              <a:rPr lang="it-IT" i="1" dirty="0" err="1">
                <a:solidFill>
                  <a:srgbClr val="333333"/>
                </a:solidFill>
                <a:latin typeface="verdana" panose="020B0604030504040204" pitchFamily="34" charset="0"/>
              </a:rPr>
              <a:t>States</a:t>
            </a:r>
            <a:r>
              <a:rPr lang="it-IT" i="1" dirty="0">
                <a:solidFill>
                  <a:srgbClr val="333333"/>
                </a:solidFill>
                <a:latin typeface="verdana" panose="020B0604030504040204" pitchFamily="34" charset="0"/>
              </a:rPr>
              <a:t> of America</a:t>
            </a:r>
            <a:r>
              <a:rPr lang="it-IT" dirty="0">
                <a:solidFill>
                  <a:srgbClr val="333333"/>
                </a:solidFill>
                <a:latin typeface="verdana" panose="020B0604030504040204" pitchFamily="34" charset="0"/>
              </a:rPr>
              <a:t>. </a:t>
            </a:r>
          </a:p>
          <a:p>
            <a:endParaRPr lang="it-IT" dirty="0">
              <a:solidFill>
                <a:srgbClr val="333333"/>
              </a:solidFill>
              <a:latin typeface="verdana" panose="020B0604030504040204" pitchFamily="34" charset="0"/>
            </a:endParaRPr>
          </a:p>
          <a:p>
            <a:r>
              <a:rPr lang="it-IT" dirty="0">
                <a:solidFill>
                  <a:srgbClr val="333333"/>
                </a:solidFill>
                <a:latin typeface="verdana" panose="020B0604030504040204" pitchFamily="34" charset="0"/>
              </a:rPr>
              <a:t>The h </a:t>
            </a:r>
            <a:r>
              <a:rPr lang="it-IT" dirty="0" err="1">
                <a:solidFill>
                  <a:srgbClr val="333333"/>
                </a:solidFill>
                <a:latin typeface="verdana" panose="020B0604030504040204" pitchFamily="34" charset="0"/>
              </a:rPr>
              <a:t>index</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is</a:t>
            </a:r>
            <a:r>
              <a:rPr lang="it-IT" dirty="0">
                <a:solidFill>
                  <a:srgbClr val="333333"/>
                </a:solidFill>
                <a:latin typeface="verdana" panose="020B0604030504040204" pitchFamily="34" charset="0"/>
              </a:rPr>
              <a:t> a quantitative </a:t>
            </a:r>
            <a:r>
              <a:rPr lang="it-IT" dirty="0" err="1">
                <a:solidFill>
                  <a:srgbClr val="333333"/>
                </a:solidFill>
                <a:latin typeface="verdana" panose="020B0604030504040204" pitchFamily="34" charset="0"/>
              </a:rPr>
              <a:t>metric</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based</a:t>
            </a:r>
            <a:r>
              <a:rPr lang="it-IT" dirty="0">
                <a:solidFill>
                  <a:srgbClr val="333333"/>
                </a:solidFill>
                <a:latin typeface="verdana" panose="020B0604030504040204" pitchFamily="34" charset="0"/>
              </a:rPr>
              <a:t> on </a:t>
            </a:r>
            <a:r>
              <a:rPr lang="it-IT" dirty="0" err="1">
                <a:solidFill>
                  <a:srgbClr val="333333"/>
                </a:solidFill>
                <a:latin typeface="verdana" panose="020B0604030504040204" pitchFamily="34" charset="0"/>
              </a:rPr>
              <a:t>analysis</a:t>
            </a:r>
            <a:r>
              <a:rPr lang="it-IT" dirty="0">
                <a:solidFill>
                  <a:srgbClr val="333333"/>
                </a:solidFill>
                <a:latin typeface="verdana" panose="020B0604030504040204" pitchFamily="34" charset="0"/>
              </a:rPr>
              <a:t> of </a:t>
            </a:r>
            <a:r>
              <a:rPr lang="it-IT" dirty="0" err="1">
                <a:solidFill>
                  <a:srgbClr val="333333"/>
                </a:solidFill>
                <a:latin typeface="verdana" panose="020B0604030504040204" pitchFamily="34" charset="0"/>
              </a:rPr>
              <a:t>publication</a:t>
            </a:r>
            <a:r>
              <a:rPr lang="it-IT" dirty="0">
                <a:solidFill>
                  <a:srgbClr val="333333"/>
                </a:solidFill>
                <a:latin typeface="verdana" panose="020B0604030504040204" pitchFamily="34" charset="0"/>
              </a:rPr>
              <a:t> data </a:t>
            </a:r>
            <a:r>
              <a:rPr lang="it-IT" dirty="0" err="1">
                <a:solidFill>
                  <a:srgbClr val="333333"/>
                </a:solidFill>
                <a:latin typeface="verdana" panose="020B0604030504040204" pitchFamily="34" charset="0"/>
              </a:rPr>
              <a:t>using</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publications</a:t>
            </a:r>
            <a:r>
              <a:rPr lang="it-IT" dirty="0">
                <a:solidFill>
                  <a:srgbClr val="333333"/>
                </a:solidFill>
                <a:latin typeface="verdana" panose="020B0604030504040204" pitchFamily="34" charset="0"/>
              </a:rPr>
              <a:t> and </a:t>
            </a:r>
            <a:r>
              <a:rPr lang="it-IT" dirty="0" err="1">
                <a:solidFill>
                  <a:srgbClr val="333333"/>
                </a:solidFill>
                <a:latin typeface="verdana" panose="020B0604030504040204" pitchFamily="34" charset="0"/>
              </a:rPr>
              <a:t>citations</a:t>
            </a:r>
            <a:r>
              <a:rPr lang="it-IT" dirty="0">
                <a:solidFill>
                  <a:srgbClr val="333333"/>
                </a:solidFill>
                <a:latin typeface="verdana" panose="020B0604030504040204" pitchFamily="34" charset="0"/>
              </a:rPr>
              <a:t> to </a:t>
            </a:r>
            <a:r>
              <a:rPr lang="it-IT" dirty="0" err="1">
                <a:solidFill>
                  <a:srgbClr val="333333"/>
                </a:solidFill>
                <a:latin typeface="verdana" panose="020B0604030504040204" pitchFamily="34" charset="0"/>
              </a:rPr>
              <a:t>provide</a:t>
            </a:r>
            <a:r>
              <a:rPr lang="it-IT" dirty="0">
                <a:solidFill>
                  <a:srgbClr val="333333"/>
                </a:solidFill>
                <a:latin typeface="verdana" panose="020B0604030504040204" pitchFamily="34" charset="0"/>
              </a:rPr>
              <a:t> </a:t>
            </a:r>
            <a:r>
              <a:rPr lang="it-IT" i="1" dirty="0">
                <a:solidFill>
                  <a:srgbClr val="333333"/>
                </a:solidFill>
                <a:latin typeface="verdana" panose="020B0604030504040204" pitchFamily="34" charset="0"/>
              </a:rPr>
              <a:t>“an estimate of the </a:t>
            </a:r>
            <a:r>
              <a:rPr lang="it-IT" i="1" dirty="0" err="1">
                <a:solidFill>
                  <a:srgbClr val="333333"/>
                </a:solidFill>
                <a:latin typeface="verdana" panose="020B0604030504040204" pitchFamily="34" charset="0"/>
              </a:rPr>
              <a:t>importance</a:t>
            </a:r>
            <a:r>
              <a:rPr lang="it-IT" i="1" dirty="0">
                <a:solidFill>
                  <a:srgbClr val="333333"/>
                </a:solidFill>
                <a:latin typeface="verdana" panose="020B0604030504040204" pitchFamily="34" charset="0"/>
              </a:rPr>
              <a:t>, </a:t>
            </a:r>
            <a:r>
              <a:rPr lang="it-IT" i="1" dirty="0" err="1">
                <a:solidFill>
                  <a:srgbClr val="333333"/>
                </a:solidFill>
                <a:latin typeface="verdana" panose="020B0604030504040204" pitchFamily="34" charset="0"/>
              </a:rPr>
              <a:t>significance</a:t>
            </a:r>
            <a:r>
              <a:rPr lang="it-IT" i="1" dirty="0">
                <a:solidFill>
                  <a:srgbClr val="333333"/>
                </a:solidFill>
                <a:latin typeface="verdana" panose="020B0604030504040204" pitchFamily="34" charset="0"/>
              </a:rPr>
              <a:t>, and </a:t>
            </a:r>
            <a:r>
              <a:rPr lang="it-IT" i="1" dirty="0" err="1">
                <a:solidFill>
                  <a:srgbClr val="333333"/>
                </a:solidFill>
                <a:latin typeface="verdana" panose="020B0604030504040204" pitchFamily="34" charset="0"/>
              </a:rPr>
              <a:t>broad</a:t>
            </a:r>
            <a:r>
              <a:rPr lang="it-IT" i="1" dirty="0">
                <a:solidFill>
                  <a:srgbClr val="333333"/>
                </a:solidFill>
                <a:latin typeface="verdana" panose="020B0604030504040204" pitchFamily="34" charset="0"/>
              </a:rPr>
              <a:t> impact of a </a:t>
            </a:r>
            <a:r>
              <a:rPr lang="it-IT" i="1" dirty="0" err="1">
                <a:solidFill>
                  <a:srgbClr val="333333"/>
                </a:solidFill>
                <a:latin typeface="verdana" panose="020B0604030504040204" pitchFamily="34" charset="0"/>
              </a:rPr>
              <a:t>scientist’s</a:t>
            </a:r>
            <a:r>
              <a:rPr lang="it-IT" i="1" dirty="0">
                <a:solidFill>
                  <a:srgbClr val="333333"/>
                </a:solidFill>
                <a:latin typeface="verdana" panose="020B0604030504040204" pitchFamily="34" charset="0"/>
              </a:rPr>
              <a:t> cumulative </a:t>
            </a:r>
            <a:r>
              <a:rPr lang="it-IT" i="1" dirty="0" err="1">
                <a:solidFill>
                  <a:srgbClr val="333333"/>
                </a:solidFill>
                <a:latin typeface="verdana" panose="020B0604030504040204" pitchFamily="34" charset="0"/>
              </a:rPr>
              <a:t>research</a:t>
            </a:r>
            <a:r>
              <a:rPr lang="it-IT" i="1" dirty="0">
                <a:solidFill>
                  <a:srgbClr val="333333"/>
                </a:solidFill>
                <a:latin typeface="verdana" panose="020B0604030504040204" pitchFamily="34" charset="0"/>
              </a:rPr>
              <a:t> </a:t>
            </a:r>
            <a:r>
              <a:rPr lang="it-IT" i="1" dirty="0" err="1">
                <a:solidFill>
                  <a:srgbClr val="333333"/>
                </a:solidFill>
                <a:latin typeface="verdana" panose="020B0604030504040204" pitchFamily="34" charset="0"/>
              </a:rPr>
              <a:t>contributions</a:t>
            </a:r>
            <a:r>
              <a:rPr lang="it-IT" dirty="0">
                <a:solidFill>
                  <a:srgbClr val="333333"/>
                </a:solidFill>
                <a:latin typeface="verdana" panose="020B0604030504040204" pitchFamily="34" charset="0"/>
              </a:rPr>
              <a:t>.”</a:t>
            </a:r>
            <a:endParaRPr lang="en-US" dirty="0"/>
          </a:p>
        </p:txBody>
      </p:sp>
    </p:spTree>
    <p:extLst>
      <p:ext uri="{BB962C8B-B14F-4D97-AF65-F5344CB8AC3E}">
        <p14:creationId xmlns:p14="http://schemas.microsoft.com/office/powerpoint/2010/main" val="89991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530CC1-7123-0A4C-9A08-567CDD3A6BC2}"/>
              </a:ext>
            </a:extLst>
          </p:cNvPr>
          <p:cNvSpPr txBox="1"/>
          <p:nvPr/>
        </p:nvSpPr>
        <p:spPr>
          <a:xfrm>
            <a:off x="5010634" y="166568"/>
            <a:ext cx="2170787"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Che cos’è?</a:t>
            </a:r>
          </a:p>
        </p:txBody>
      </p:sp>
      <p:pic>
        <p:nvPicPr>
          <p:cNvPr id="7" name="Immagine 6">
            <a:extLst>
              <a:ext uri="{FF2B5EF4-FFF2-40B4-BE49-F238E27FC236}">
                <a16:creationId xmlns:a16="http://schemas.microsoft.com/office/drawing/2014/main" id="{43DE6A32-FC8D-E143-9C23-3D12B37BF580}"/>
              </a:ext>
            </a:extLst>
          </p:cNvPr>
          <p:cNvPicPr>
            <a:picLocks noChangeAspect="1"/>
          </p:cNvPicPr>
          <p:nvPr/>
        </p:nvPicPr>
        <p:blipFill>
          <a:blip r:embed="rId2"/>
          <a:stretch>
            <a:fillRect/>
          </a:stretch>
        </p:blipFill>
        <p:spPr>
          <a:xfrm>
            <a:off x="623631" y="1645920"/>
            <a:ext cx="4387003" cy="3931920"/>
          </a:xfrm>
          <a:prstGeom prst="rect">
            <a:avLst/>
          </a:prstGeom>
        </p:spPr>
      </p:pic>
      <p:sp>
        <p:nvSpPr>
          <p:cNvPr id="8" name="CasellaDiTesto 7">
            <a:extLst>
              <a:ext uri="{FF2B5EF4-FFF2-40B4-BE49-F238E27FC236}">
                <a16:creationId xmlns:a16="http://schemas.microsoft.com/office/drawing/2014/main" id="{25E95F23-F3AC-7248-AACC-85E4B3D682BF}"/>
              </a:ext>
            </a:extLst>
          </p:cNvPr>
          <p:cNvSpPr txBox="1"/>
          <p:nvPr/>
        </p:nvSpPr>
        <p:spPr>
          <a:xfrm>
            <a:off x="5347855" y="1257389"/>
            <a:ext cx="6428509" cy="5016758"/>
          </a:xfrm>
          <a:prstGeom prst="rect">
            <a:avLst/>
          </a:prstGeom>
          <a:noFill/>
        </p:spPr>
        <p:txBody>
          <a:bodyPr wrap="square" rtlCol="0">
            <a:spAutoFit/>
          </a:bodyPr>
          <a:lstStyle/>
          <a:p>
            <a:pPr marL="342900" indent="-342900">
              <a:buFont typeface="Arial" panose="020B0604020202020204" pitchFamily="34" charset="0"/>
              <a:buChar char="•"/>
            </a:pPr>
            <a:r>
              <a:rPr lang="it-IT" sz="2000" dirty="0"/>
              <a:t>Letteralmente significa misurazione dei libri, ma ovviamente il termine si applica ad ogni tipo di documento. </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«È la scienza che utilizza tecniche matematiche e statistiche per </a:t>
            </a:r>
            <a:r>
              <a:rPr lang="it-IT" sz="2000" dirty="0">
                <a:solidFill>
                  <a:srgbClr val="00B0F0"/>
                </a:solidFill>
              </a:rPr>
              <a:t>analizzare i modelli di produzione,  distribuzione e disseminazione dell'informazione</a:t>
            </a:r>
            <a:r>
              <a:rPr lang="it-IT" sz="2000" dirty="0"/>
              <a:t>», occupandosi in particolare della misurazione delle pubblicazioni scientifiche e del loro impatto all'interno della comunità scientifica l’analisi quantitativa delle pubblicazioni a scopo di verificare specifici  </a:t>
            </a:r>
          </a:p>
          <a:p>
            <a:endParaRPr lang="it-IT" sz="2000" dirty="0"/>
          </a:p>
          <a:p>
            <a:pPr marL="342900" indent="-342900">
              <a:buFont typeface="Arial" panose="020B0604020202020204" pitchFamily="34" charset="0"/>
              <a:buChar char="•"/>
            </a:pPr>
            <a:r>
              <a:rPr lang="it-IT" sz="2000" dirty="0"/>
              <a:t>Ciò che viene misurato non sono proprietà fisiche ma pattern statistici e variabili come l’</a:t>
            </a:r>
            <a:r>
              <a:rPr lang="it-IT" sz="2000" dirty="0" err="1"/>
              <a:t>authorship</a:t>
            </a:r>
            <a:r>
              <a:rPr lang="it-IT" sz="2000" dirty="0"/>
              <a:t>, le fonti, gli argomenti, le origini geografiche e le citazioni.</a:t>
            </a:r>
          </a:p>
          <a:p>
            <a:pPr marL="342900" indent="-342900">
              <a:buFont typeface="Arial" panose="020B0604020202020204" pitchFamily="34" charset="0"/>
              <a:buChar char="•"/>
            </a:pPr>
            <a:endParaRPr lang="it-IT" sz="2000" dirty="0"/>
          </a:p>
        </p:txBody>
      </p:sp>
    </p:spTree>
    <p:extLst>
      <p:ext uri="{BB962C8B-B14F-4D97-AF65-F5344CB8AC3E}">
        <p14:creationId xmlns:p14="http://schemas.microsoft.com/office/powerpoint/2010/main" val="3311971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EAF33CC-9178-984A-A518-1D8235A81D3C}"/>
              </a:ext>
            </a:extLst>
          </p:cNvPr>
          <p:cNvSpPr>
            <a:spLocks noGrp="1"/>
          </p:cNvSpPr>
          <p:nvPr>
            <p:ph type="sldNum" sz="quarter" idx="12"/>
          </p:nvPr>
        </p:nvSpPr>
        <p:spPr/>
        <p:txBody>
          <a:bodyPr/>
          <a:lstStyle/>
          <a:p>
            <a:fld id="{B91D9A0B-DB15-0A46-893C-3EE83C865853}" type="slidenum">
              <a:rPr lang="it-IT" smtClean="0"/>
              <a:t>40</a:t>
            </a:fld>
            <a:endParaRPr lang="it-IT"/>
          </a:p>
        </p:txBody>
      </p:sp>
      <p:pic>
        <p:nvPicPr>
          <p:cNvPr id="5" name="Immagine 4">
            <a:extLst>
              <a:ext uri="{FF2B5EF4-FFF2-40B4-BE49-F238E27FC236}">
                <a16:creationId xmlns:a16="http://schemas.microsoft.com/office/drawing/2014/main" id="{725873C7-AD9C-0B4B-BAB4-352A5492A3E5}"/>
              </a:ext>
            </a:extLst>
          </p:cNvPr>
          <p:cNvPicPr>
            <a:picLocks noChangeAspect="1"/>
          </p:cNvPicPr>
          <p:nvPr/>
        </p:nvPicPr>
        <p:blipFill>
          <a:blip r:embed="rId2"/>
          <a:stretch>
            <a:fillRect/>
          </a:stretch>
        </p:blipFill>
        <p:spPr>
          <a:xfrm>
            <a:off x="2953012" y="2055584"/>
            <a:ext cx="5999967" cy="3902417"/>
          </a:xfrm>
          <a:prstGeom prst="rect">
            <a:avLst/>
          </a:prstGeom>
        </p:spPr>
      </p:pic>
      <p:sp>
        <p:nvSpPr>
          <p:cNvPr id="6" name="Rettangolo 5">
            <a:extLst>
              <a:ext uri="{FF2B5EF4-FFF2-40B4-BE49-F238E27FC236}">
                <a16:creationId xmlns:a16="http://schemas.microsoft.com/office/drawing/2014/main" id="{EB46B346-5093-D042-83D7-1F75695AD1BC}"/>
              </a:ext>
            </a:extLst>
          </p:cNvPr>
          <p:cNvSpPr/>
          <p:nvPr/>
        </p:nvSpPr>
        <p:spPr>
          <a:xfrm>
            <a:off x="2436835" y="932026"/>
            <a:ext cx="7202465" cy="1015663"/>
          </a:xfrm>
          <a:prstGeom prst="rect">
            <a:avLst/>
          </a:prstGeom>
        </p:spPr>
        <p:txBody>
          <a:bodyPr wrap="square">
            <a:spAutoFit/>
          </a:bodyPr>
          <a:lstStyle/>
          <a:p>
            <a:r>
              <a:rPr lang="it-IT" sz="2000" dirty="0">
                <a:solidFill>
                  <a:srgbClr val="202122"/>
                </a:solidFill>
                <a:latin typeface="Cavolini" panose="03000502040302020204" pitchFamily="66" charset="0"/>
                <a:cs typeface="Cavolini" panose="03000502040302020204" pitchFamily="66" charset="0"/>
              </a:rPr>
              <a:t>Secondo </a:t>
            </a:r>
            <a:r>
              <a:rPr lang="it-IT" sz="2000" dirty="0" err="1">
                <a:solidFill>
                  <a:srgbClr val="202122"/>
                </a:solidFill>
                <a:latin typeface="Cavolini" panose="03000502040302020204" pitchFamily="66" charset="0"/>
                <a:cs typeface="Cavolini" panose="03000502040302020204" pitchFamily="66" charset="0"/>
              </a:rPr>
              <a:t>Hirsch</a:t>
            </a:r>
            <a:r>
              <a:rPr lang="it-IT" sz="2000" dirty="0">
                <a:solidFill>
                  <a:srgbClr val="202122"/>
                </a:solidFill>
                <a:latin typeface="Cavolini" panose="03000502040302020204" pitchFamily="66" charset="0"/>
                <a:cs typeface="Cavolini" panose="03000502040302020204" pitchFamily="66" charset="0"/>
              </a:rPr>
              <a:t>, </a:t>
            </a:r>
            <a:r>
              <a:rPr lang="it-IT" sz="2000" b="1" i="1" dirty="0">
                <a:solidFill>
                  <a:srgbClr val="202122"/>
                </a:solidFill>
                <a:latin typeface="Cavolini" panose="03000502040302020204" pitchFamily="66" charset="0"/>
                <a:cs typeface="Cavolini" panose="03000502040302020204" pitchFamily="66" charset="0"/>
              </a:rPr>
              <a:t>«</a:t>
            </a:r>
            <a:r>
              <a:rPr lang="it-IT" sz="2000" dirty="0">
                <a:solidFill>
                  <a:srgbClr val="202122"/>
                </a:solidFill>
                <a:latin typeface="Cavolini" panose="03000502040302020204" pitchFamily="66" charset="0"/>
                <a:cs typeface="Cavolini" panose="03000502040302020204" pitchFamily="66" charset="0"/>
              </a:rPr>
              <a:t>U</a:t>
            </a:r>
            <a:r>
              <a:rPr lang="it-IT" sz="2000" b="0" i="0" u="none" strike="noStrike" dirty="0">
                <a:solidFill>
                  <a:srgbClr val="202122"/>
                </a:solidFill>
                <a:effectLst/>
                <a:latin typeface="Cavolini" panose="03000502040302020204" pitchFamily="66" charset="0"/>
                <a:cs typeface="Cavolini" panose="03000502040302020204" pitchFamily="66" charset="0"/>
              </a:rPr>
              <a:t>no scienziato ha un indice </a:t>
            </a:r>
            <a:r>
              <a:rPr lang="it-IT" sz="2000" b="1" i="1" u="none" strike="noStrike" dirty="0">
                <a:solidFill>
                  <a:srgbClr val="202122"/>
                </a:solidFill>
                <a:effectLst/>
                <a:latin typeface="Cavolini" panose="03000502040302020204" pitchFamily="66" charset="0"/>
                <a:cs typeface="Cavolini" panose="03000502040302020204" pitchFamily="66" charset="0"/>
              </a:rPr>
              <a:t>h</a:t>
            </a:r>
            <a:r>
              <a:rPr lang="it-IT" sz="2000" b="1" i="0" u="none" strike="noStrike" dirty="0">
                <a:solidFill>
                  <a:srgbClr val="202122"/>
                </a:solidFill>
                <a:effectLst/>
                <a:latin typeface="Cavolini" panose="03000502040302020204" pitchFamily="66" charset="0"/>
                <a:cs typeface="Cavolini" panose="03000502040302020204" pitchFamily="66" charset="0"/>
              </a:rPr>
              <a:t> </a:t>
            </a:r>
            <a:r>
              <a:rPr lang="it-IT" sz="2000" b="0" i="0" u="none" strike="noStrike" dirty="0">
                <a:solidFill>
                  <a:srgbClr val="202122"/>
                </a:solidFill>
                <a:effectLst/>
                <a:latin typeface="Cavolini" panose="03000502040302020204" pitchFamily="66" charset="0"/>
                <a:cs typeface="Cavolini" panose="03000502040302020204" pitchFamily="66" charset="0"/>
              </a:rPr>
              <a:t>se almeno </a:t>
            </a:r>
            <a:r>
              <a:rPr lang="it-IT" sz="2000" b="1" i="1" u="none" strike="noStrike" dirty="0">
                <a:solidFill>
                  <a:srgbClr val="202122"/>
                </a:solidFill>
                <a:effectLst/>
                <a:latin typeface="Cavolini" panose="03000502040302020204" pitchFamily="66" charset="0"/>
                <a:cs typeface="Cavolini" panose="03000502040302020204" pitchFamily="66" charset="0"/>
              </a:rPr>
              <a:t>h</a:t>
            </a:r>
            <a:r>
              <a:rPr lang="it-IT" sz="2000" b="0" i="0" u="none" strike="noStrike" dirty="0">
                <a:solidFill>
                  <a:srgbClr val="202122"/>
                </a:solidFill>
                <a:effectLst/>
                <a:latin typeface="Cavolini" panose="03000502040302020204" pitchFamily="66" charset="0"/>
                <a:cs typeface="Cavolini" panose="03000502040302020204" pitchFamily="66" charset="0"/>
              </a:rPr>
              <a:t> articoli tra i suoi </a:t>
            </a:r>
            <a:r>
              <a:rPr lang="it-IT" sz="2000" b="1" i="1" u="none" strike="noStrike" dirty="0" err="1">
                <a:solidFill>
                  <a:srgbClr val="202122"/>
                </a:solidFill>
                <a:effectLst/>
                <a:latin typeface="Cavolini" panose="03000502040302020204" pitchFamily="66" charset="0"/>
                <a:cs typeface="Cavolini" panose="03000502040302020204" pitchFamily="66" charset="0"/>
              </a:rPr>
              <a:t>N</a:t>
            </a:r>
            <a:r>
              <a:rPr lang="it-IT" sz="2000" b="1" i="1" u="none" strike="noStrike" baseline="-25000" dirty="0" err="1">
                <a:solidFill>
                  <a:srgbClr val="202122"/>
                </a:solidFill>
                <a:effectLst/>
                <a:latin typeface="Cavolini" panose="03000502040302020204" pitchFamily="66" charset="0"/>
                <a:cs typeface="Cavolini" panose="03000502040302020204" pitchFamily="66" charset="0"/>
              </a:rPr>
              <a:t>tot</a:t>
            </a:r>
            <a:r>
              <a:rPr lang="it-IT" sz="2000" b="0" i="0" u="none" strike="noStrike" dirty="0">
                <a:solidFill>
                  <a:srgbClr val="202122"/>
                </a:solidFill>
                <a:effectLst/>
                <a:latin typeface="Cavolini" panose="03000502040302020204" pitchFamily="66" charset="0"/>
                <a:cs typeface="Cavolini" panose="03000502040302020204" pitchFamily="66" charset="0"/>
              </a:rPr>
              <a:t> hanno almeno</a:t>
            </a:r>
            <a:r>
              <a:rPr lang="it-IT" sz="2000" b="1" i="0" u="none" strike="noStrike" dirty="0">
                <a:solidFill>
                  <a:srgbClr val="202122"/>
                </a:solidFill>
                <a:effectLst/>
                <a:latin typeface="Cavolini" panose="03000502040302020204" pitchFamily="66" charset="0"/>
                <a:cs typeface="Cavolini" panose="03000502040302020204" pitchFamily="66" charset="0"/>
              </a:rPr>
              <a:t> </a:t>
            </a:r>
            <a:r>
              <a:rPr lang="it-IT" sz="2000" b="1" i="1" u="none" strike="noStrike" dirty="0">
                <a:solidFill>
                  <a:srgbClr val="202122"/>
                </a:solidFill>
                <a:effectLst/>
                <a:latin typeface="Cavolini" panose="03000502040302020204" pitchFamily="66" charset="0"/>
                <a:cs typeface="Cavolini" panose="03000502040302020204" pitchFamily="66" charset="0"/>
              </a:rPr>
              <a:t>h</a:t>
            </a:r>
            <a:r>
              <a:rPr lang="it-IT" sz="2000" b="1" i="0" u="none" strike="noStrike" dirty="0">
                <a:solidFill>
                  <a:srgbClr val="202122"/>
                </a:solidFill>
                <a:effectLst/>
                <a:latin typeface="Cavolini" panose="03000502040302020204" pitchFamily="66" charset="0"/>
                <a:cs typeface="Cavolini" panose="03000502040302020204" pitchFamily="66" charset="0"/>
              </a:rPr>
              <a:t> </a:t>
            </a:r>
            <a:r>
              <a:rPr lang="it-IT" sz="2000" b="0" i="0" u="none" strike="noStrike" dirty="0">
                <a:solidFill>
                  <a:srgbClr val="202122"/>
                </a:solidFill>
                <a:effectLst/>
                <a:latin typeface="Cavolini" panose="03000502040302020204" pitchFamily="66" charset="0"/>
                <a:cs typeface="Cavolini" panose="03000502040302020204" pitchFamily="66" charset="0"/>
              </a:rPr>
              <a:t>citazioni ciascuno, per cui i restanti articoli</a:t>
            </a:r>
            <a:r>
              <a:rPr lang="it-IT" sz="2000" dirty="0">
                <a:solidFill>
                  <a:srgbClr val="202122"/>
                </a:solidFill>
                <a:latin typeface="Cavolini" panose="03000502040302020204" pitchFamily="66" charset="0"/>
                <a:cs typeface="Cavolini" panose="03000502040302020204" pitchFamily="66" charset="0"/>
              </a:rPr>
              <a:t> (</a:t>
            </a:r>
            <a:r>
              <a:rPr lang="it-IT" sz="2000" b="1" i="1" dirty="0" err="1">
                <a:solidFill>
                  <a:srgbClr val="202122"/>
                </a:solidFill>
                <a:latin typeface="Cavolini" panose="03000502040302020204" pitchFamily="66" charset="0"/>
                <a:cs typeface="Cavolini" panose="03000502040302020204" pitchFamily="66" charset="0"/>
              </a:rPr>
              <a:t>N</a:t>
            </a:r>
            <a:r>
              <a:rPr lang="it-IT" sz="2000" b="1" i="1" baseline="-25000" dirty="0" err="1">
                <a:solidFill>
                  <a:srgbClr val="202122"/>
                </a:solidFill>
                <a:latin typeface="Cavolini" panose="03000502040302020204" pitchFamily="66" charset="0"/>
                <a:cs typeface="Cavolini" panose="03000502040302020204" pitchFamily="66" charset="0"/>
              </a:rPr>
              <a:t>tot</a:t>
            </a:r>
            <a:r>
              <a:rPr lang="it-IT" sz="2000" baseline="-25000" dirty="0">
                <a:solidFill>
                  <a:srgbClr val="202122"/>
                </a:solidFill>
                <a:latin typeface="Cavolini" panose="03000502040302020204" pitchFamily="66" charset="0"/>
                <a:cs typeface="Cavolini" panose="03000502040302020204" pitchFamily="66" charset="0"/>
              </a:rPr>
              <a:t> </a:t>
            </a:r>
            <a:r>
              <a:rPr lang="it-IT" sz="2000" dirty="0">
                <a:solidFill>
                  <a:srgbClr val="202122"/>
                </a:solidFill>
                <a:latin typeface="Cavolini" panose="03000502040302020204" pitchFamily="66" charset="0"/>
                <a:cs typeface="Cavolini" panose="03000502040302020204" pitchFamily="66" charset="0"/>
              </a:rPr>
              <a:t>– </a:t>
            </a:r>
            <a:r>
              <a:rPr lang="it-IT" sz="2000" b="1" i="1" dirty="0">
                <a:solidFill>
                  <a:srgbClr val="202122"/>
                </a:solidFill>
                <a:latin typeface="Cavolini" panose="03000502040302020204" pitchFamily="66" charset="0"/>
                <a:cs typeface="Cavolini" panose="03000502040302020204" pitchFamily="66" charset="0"/>
              </a:rPr>
              <a:t>h</a:t>
            </a:r>
            <a:r>
              <a:rPr lang="it-IT" sz="2000" dirty="0">
                <a:solidFill>
                  <a:srgbClr val="202122"/>
                </a:solidFill>
                <a:latin typeface="Cavolini" panose="03000502040302020204" pitchFamily="66" charset="0"/>
                <a:cs typeface="Cavolini" panose="03000502040302020204" pitchFamily="66" charset="0"/>
              </a:rPr>
              <a:t>) hanno un numero di citazioni </a:t>
            </a:r>
            <a:r>
              <a:rPr lang="it-IT" sz="2000" b="1" i="1" dirty="0">
                <a:solidFill>
                  <a:srgbClr val="202122"/>
                </a:solidFill>
                <a:latin typeface="Cavolini" panose="03000502040302020204" pitchFamily="66" charset="0"/>
                <a:cs typeface="Cavolini" panose="03000502040302020204" pitchFamily="66" charset="0"/>
              </a:rPr>
              <a:t>≤ h»</a:t>
            </a:r>
            <a:r>
              <a:rPr lang="it-IT" sz="2000" dirty="0">
                <a:solidFill>
                  <a:srgbClr val="202122"/>
                </a:solidFill>
                <a:latin typeface="Cavolini" panose="03000502040302020204" pitchFamily="66" charset="0"/>
                <a:cs typeface="Cavolini" panose="03000502040302020204" pitchFamily="66" charset="0"/>
              </a:rPr>
              <a:t>.</a:t>
            </a:r>
            <a:endParaRPr lang="it-IT" sz="2000" b="1" i="1" u="none" strike="noStrike" dirty="0">
              <a:solidFill>
                <a:srgbClr val="202122"/>
              </a:solidFill>
              <a:effectLst/>
              <a:latin typeface="Cavolini" panose="03000502040302020204" pitchFamily="66" charset="0"/>
              <a:cs typeface="Cavolini" panose="03000502040302020204" pitchFamily="66" charset="0"/>
            </a:endParaRPr>
          </a:p>
        </p:txBody>
      </p:sp>
      <p:sp>
        <p:nvSpPr>
          <p:cNvPr id="7" name="CasellaDiTesto 6">
            <a:extLst>
              <a:ext uri="{FF2B5EF4-FFF2-40B4-BE49-F238E27FC236}">
                <a16:creationId xmlns:a16="http://schemas.microsoft.com/office/drawing/2014/main" id="{6365DB41-90C4-4042-B61A-2E79F56C6806}"/>
              </a:ext>
            </a:extLst>
          </p:cNvPr>
          <p:cNvSpPr txBox="1"/>
          <p:nvPr/>
        </p:nvSpPr>
        <p:spPr>
          <a:xfrm>
            <a:off x="2266693" y="177800"/>
            <a:ext cx="7372607"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Indice di </a:t>
            </a:r>
            <a:r>
              <a:rPr lang="it-IT" sz="3600" b="1" dirty="0" err="1">
                <a:latin typeface="Cavolini" panose="03000502040302020204" pitchFamily="66" charset="0"/>
                <a:cs typeface="Cavolini" panose="03000502040302020204" pitchFamily="66" charset="0"/>
              </a:rPr>
              <a:t>Hirsch</a:t>
            </a:r>
            <a:r>
              <a:rPr lang="it-IT" sz="3600" b="1" dirty="0">
                <a:latin typeface="Cavolini" panose="03000502040302020204" pitchFamily="66" charset="0"/>
                <a:cs typeface="Cavolini" panose="03000502040302020204" pitchFamily="66" charset="0"/>
              </a:rPr>
              <a:t> (H-</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a:t>
            </a:r>
          </a:p>
        </p:txBody>
      </p:sp>
      <p:sp>
        <p:nvSpPr>
          <p:cNvPr id="8" name="Rettangolo 7">
            <a:extLst>
              <a:ext uri="{FF2B5EF4-FFF2-40B4-BE49-F238E27FC236}">
                <a16:creationId xmlns:a16="http://schemas.microsoft.com/office/drawing/2014/main" id="{B0F37D9B-6C37-0445-BF81-D72E82E18BE0}"/>
              </a:ext>
            </a:extLst>
          </p:cNvPr>
          <p:cNvSpPr/>
          <p:nvPr/>
        </p:nvSpPr>
        <p:spPr>
          <a:xfrm>
            <a:off x="591855" y="6075144"/>
            <a:ext cx="10722279" cy="646331"/>
          </a:xfrm>
          <a:prstGeom prst="rect">
            <a:avLst/>
          </a:prstGeom>
        </p:spPr>
        <p:txBody>
          <a:bodyPr wrap="square">
            <a:spAutoFit/>
          </a:bodyPr>
          <a:lstStyle/>
          <a:p>
            <a:r>
              <a:rPr lang="it-IT" dirty="0" err="1">
                <a:solidFill>
                  <a:srgbClr val="333333"/>
                </a:solidFill>
              </a:rPr>
              <a:t>As</a:t>
            </a:r>
            <a:r>
              <a:rPr lang="it-IT" dirty="0">
                <a:solidFill>
                  <a:srgbClr val="333333"/>
                </a:solidFill>
              </a:rPr>
              <a:t> an </a:t>
            </a:r>
            <a:r>
              <a:rPr lang="it-IT" dirty="0" err="1">
                <a:solidFill>
                  <a:srgbClr val="333333"/>
                </a:solidFill>
              </a:rPr>
              <a:t>example</a:t>
            </a:r>
            <a:r>
              <a:rPr lang="it-IT" dirty="0">
                <a:solidFill>
                  <a:srgbClr val="333333"/>
                </a:solidFill>
              </a:rPr>
              <a:t>, an </a:t>
            </a:r>
            <a:r>
              <a:rPr lang="it-IT" i="1" dirty="0">
                <a:solidFill>
                  <a:srgbClr val="333333"/>
                </a:solidFill>
              </a:rPr>
              <a:t>h</a:t>
            </a:r>
            <a:r>
              <a:rPr lang="it-IT" dirty="0">
                <a:solidFill>
                  <a:srgbClr val="333333"/>
                </a:solidFill>
              </a:rPr>
              <a:t> </a:t>
            </a:r>
            <a:r>
              <a:rPr lang="it-IT" dirty="0" err="1">
                <a:solidFill>
                  <a:srgbClr val="333333"/>
                </a:solidFill>
              </a:rPr>
              <a:t>index</a:t>
            </a:r>
            <a:r>
              <a:rPr lang="it-IT" dirty="0">
                <a:solidFill>
                  <a:srgbClr val="333333"/>
                </a:solidFill>
              </a:rPr>
              <a:t> of 10 </a:t>
            </a:r>
            <a:r>
              <a:rPr lang="it-IT" dirty="0" err="1">
                <a:solidFill>
                  <a:srgbClr val="333333"/>
                </a:solidFill>
              </a:rPr>
              <a:t>means</a:t>
            </a:r>
            <a:r>
              <a:rPr lang="it-IT" dirty="0">
                <a:solidFill>
                  <a:srgbClr val="333333"/>
                </a:solidFill>
              </a:rPr>
              <a:t> </a:t>
            </a:r>
            <a:r>
              <a:rPr lang="it-IT" dirty="0" err="1">
                <a:solidFill>
                  <a:srgbClr val="333333"/>
                </a:solidFill>
              </a:rPr>
              <a:t>that</a:t>
            </a:r>
            <a:r>
              <a:rPr lang="it-IT" dirty="0">
                <a:solidFill>
                  <a:srgbClr val="333333"/>
                </a:solidFill>
              </a:rPr>
              <a:t> </a:t>
            </a:r>
            <a:r>
              <a:rPr lang="it-IT" dirty="0" err="1">
                <a:solidFill>
                  <a:srgbClr val="333333"/>
                </a:solidFill>
              </a:rPr>
              <a:t>among</a:t>
            </a:r>
            <a:r>
              <a:rPr lang="it-IT" dirty="0">
                <a:solidFill>
                  <a:srgbClr val="333333"/>
                </a:solidFill>
              </a:rPr>
              <a:t> </a:t>
            </a:r>
            <a:r>
              <a:rPr lang="it-IT" dirty="0" err="1">
                <a:solidFill>
                  <a:srgbClr val="333333"/>
                </a:solidFill>
              </a:rPr>
              <a:t>all</a:t>
            </a:r>
            <a:r>
              <a:rPr lang="it-IT" dirty="0">
                <a:solidFill>
                  <a:srgbClr val="333333"/>
                </a:solidFill>
              </a:rPr>
              <a:t> </a:t>
            </a:r>
            <a:r>
              <a:rPr lang="it-IT" dirty="0" err="1">
                <a:solidFill>
                  <a:srgbClr val="333333"/>
                </a:solidFill>
              </a:rPr>
              <a:t>publications</a:t>
            </a:r>
            <a:r>
              <a:rPr lang="it-IT" dirty="0">
                <a:solidFill>
                  <a:srgbClr val="333333"/>
                </a:solidFill>
              </a:rPr>
              <a:t> by </a:t>
            </a:r>
            <a:r>
              <a:rPr lang="it-IT" dirty="0" err="1">
                <a:solidFill>
                  <a:srgbClr val="333333"/>
                </a:solidFill>
              </a:rPr>
              <a:t>one</a:t>
            </a:r>
            <a:r>
              <a:rPr lang="it-IT" dirty="0">
                <a:solidFill>
                  <a:srgbClr val="333333"/>
                </a:solidFill>
              </a:rPr>
              <a:t> </a:t>
            </a:r>
            <a:r>
              <a:rPr lang="it-IT" dirty="0" err="1">
                <a:solidFill>
                  <a:srgbClr val="333333"/>
                </a:solidFill>
              </a:rPr>
              <a:t>author</a:t>
            </a:r>
            <a:r>
              <a:rPr lang="it-IT" dirty="0">
                <a:solidFill>
                  <a:srgbClr val="333333"/>
                </a:solidFill>
              </a:rPr>
              <a:t>, 10 of </a:t>
            </a:r>
            <a:r>
              <a:rPr lang="it-IT" dirty="0" err="1">
                <a:solidFill>
                  <a:srgbClr val="333333"/>
                </a:solidFill>
              </a:rPr>
              <a:t>these</a:t>
            </a:r>
            <a:r>
              <a:rPr lang="it-IT" dirty="0">
                <a:solidFill>
                  <a:srgbClr val="333333"/>
                </a:solidFill>
              </a:rPr>
              <a:t> </a:t>
            </a:r>
            <a:r>
              <a:rPr lang="it-IT" dirty="0" err="1">
                <a:solidFill>
                  <a:srgbClr val="333333"/>
                </a:solidFill>
              </a:rPr>
              <a:t>publications</a:t>
            </a:r>
            <a:r>
              <a:rPr lang="it-IT" dirty="0">
                <a:solidFill>
                  <a:srgbClr val="333333"/>
                </a:solidFill>
              </a:rPr>
              <a:t> </a:t>
            </a:r>
            <a:r>
              <a:rPr lang="it-IT" dirty="0" err="1">
                <a:solidFill>
                  <a:srgbClr val="333333"/>
                </a:solidFill>
              </a:rPr>
              <a:t>have</a:t>
            </a:r>
            <a:r>
              <a:rPr lang="it-IT" dirty="0">
                <a:solidFill>
                  <a:srgbClr val="333333"/>
                </a:solidFill>
              </a:rPr>
              <a:t> </a:t>
            </a:r>
            <a:r>
              <a:rPr lang="it-IT" dirty="0" err="1">
                <a:solidFill>
                  <a:srgbClr val="333333"/>
                </a:solidFill>
              </a:rPr>
              <a:t>received</a:t>
            </a:r>
            <a:r>
              <a:rPr lang="it-IT" dirty="0">
                <a:solidFill>
                  <a:srgbClr val="333333"/>
                </a:solidFill>
              </a:rPr>
              <a:t> </a:t>
            </a:r>
            <a:r>
              <a:rPr lang="it-IT" dirty="0" err="1">
                <a:solidFill>
                  <a:srgbClr val="333333"/>
                </a:solidFill>
              </a:rPr>
              <a:t>at</a:t>
            </a:r>
            <a:r>
              <a:rPr lang="it-IT" dirty="0">
                <a:solidFill>
                  <a:srgbClr val="333333"/>
                </a:solidFill>
              </a:rPr>
              <a:t> </a:t>
            </a:r>
            <a:r>
              <a:rPr lang="it-IT" dirty="0" err="1">
                <a:solidFill>
                  <a:srgbClr val="333333"/>
                </a:solidFill>
              </a:rPr>
              <a:t>least</a:t>
            </a:r>
            <a:r>
              <a:rPr lang="it-IT" dirty="0">
                <a:solidFill>
                  <a:srgbClr val="333333"/>
                </a:solidFill>
              </a:rPr>
              <a:t> 10 </a:t>
            </a:r>
            <a:r>
              <a:rPr lang="it-IT" dirty="0" err="1">
                <a:solidFill>
                  <a:srgbClr val="333333"/>
                </a:solidFill>
              </a:rPr>
              <a:t>citations</a:t>
            </a:r>
            <a:r>
              <a:rPr lang="it-IT" dirty="0">
                <a:solidFill>
                  <a:srgbClr val="333333"/>
                </a:solidFill>
              </a:rPr>
              <a:t> </a:t>
            </a:r>
            <a:r>
              <a:rPr lang="it-IT" dirty="0" err="1">
                <a:solidFill>
                  <a:srgbClr val="333333"/>
                </a:solidFill>
              </a:rPr>
              <a:t>each</a:t>
            </a:r>
            <a:r>
              <a:rPr lang="it-IT" dirty="0">
                <a:solidFill>
                  <a:srgbClr val="333333"/>
                </a:solidFill>
              </a:rPr>
              <a:t>.  </a:t>
            </a:r>
          </a:p>
        </p:txBody>
      </p:sp>
    </p:spTree>
    <p:extLst>
      <p:ext uri="{BB962C8B-B14F-4D97-AF65-F5344CB8AC3E}">
        <p14:creationId xmlns:p14="http://schemas.microsoft.com/office/powerpoint/2010/main" val="30258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E59ECB-864A-8848-A09E-E9E447AB140B}"/>
              </a:ext>
            </a:extLst>
          </p:cNvPr>
          <p:cNvSpPr txBox="1"/>
          <p:nvPr/>
        </p:nvSpPr>
        <p:spPr>
          <a:xfrm>
            <a:off x="2266693" y="177800"/>
            <a:ext cx="7372607" cy="1200329"/>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Indice di </a:t>
            </a:r>
            <a:r>
              <a:rPr lang="it-IT" sz="3600" b="1" dirty="0" err="1">
                <a:latin typeface="Cavolini" panose="03000502040302020204" pitchFamily="66" charset="0"/>
                <a:cs typeface="Cavolini" panose="03000502040302020204" pitchFamily="66" charset="0"/>
              </a:rPr>
              <a:t>Hirsch</a:t>
            </a:r>
            <a:r>
              <a:rPr lang="it-IT" sz="3600" b="1" dirty="0">
                <a:latin typeface="Cavolini" panose="03000502040302020204" pitchFamily="66" charset="0"/>
                <a:cs typeface="Cavolini" panose="03000502040302020204" pitchFamily="66" charset="0"/>
              </a:rPr>
              <a:t> (H-</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a:t>
            </a:r>
          </a:p>
          <a:p>
            <a:pPr algn="ctr"/>
            <a:r>
              <a:rPr lang="it-IT" sz="3600" b="1" dirty="0">
                <a:latin typeface="Cavolini" panose="03000502040302020204" pitchFamily="66" charset="0"/>
                <a:cs typeface="Cavolini" panose="03000502040302020204" pitchFamily="66" charset="0"/>
              </a:rPr>
              <a:t>Esempio di calcolo</a:t>
            </a:r>
          </a:p>
        </p:txBody>
      </p:sp>
      <p:sp>
        <p:nvSpPr>
          <p:cNvPr id="5" name="Rettangolo 4">
            <a:extLst>
              <a:ext uri="{FF2B5EF4-FFF2-40B4-BE49-F238E27FC236}">
                <a16:creationId xmlns:a16="http://schemas.microsoft.com/office/drawing/2014/main" id="{95E02574-9322-1844-BFBC-2F6AAF0ABDF7}"/>
              </a:ext>
            </a:extLst>
          </p:cNvPr>
          <p:cNvSpPr/>
          <p:nvPr/>
        </p:nvSpPr>
        <p:spPr>
          <a:xfrm>
            <a:off x="1809472" y="1966318"/>
            <a:ext cx="3695700" cy="2246769"/>
          </a:xfrm>
          <a:prstGeom prst="rect">
            <a:avLst/>
          </a:prstGeom>
        </p:spPr>
        <p:txBody>
          <a:bodyPr wrap="square">
            <a:spAutoFit/>
          </a:bodyPr>
          <a:lstStyle/>
          <a:p>
            <a:r>
              <a:rPr lang="it-IT" sz="2000" dirty="0">
                <a:solidFill>
                  <a:srgbClr val="202122"/>
                </a:solidFill>
                <a:latin typeface="Cavolini" panose="03000502040302020204" pitchFamily="66" charset="0"/>
                <a:cs typeface="Cavolini" panose="03000502040302020204" pitchFamily="66" charset="0"/>
              </a:rPr>
              <a:t>Articolo A: 12 citazioni</a:t>
            </a:r>
          </a:p>
          <a:p>
            <a:r>
              <a:rPr lang="it-IT" sz="2000" dirty="0">
                <a:solidFill>
                  <a:srgbClr val="202122"/>
                </a:solidFill>
                <a:latin typeface="Cavolini" panose="03000502040302020204" pitchFamily="66" charset="0"/>
                <a:cs typeface="Cavolini" panose="03000502040302020204" pitchFamily="66" charset="0"/>
              </a:rPr>
              <a:t>Articolo B: 7 citazioni</a:t>
            </a:r>
          </a:p>
          <a:p>
            <a:r>
              <a:rPr lang="it-IT" sz="2000" dirty="0">
                <a:solidFill>
                  <a:srgbClr val="202122"/>
                </a:solidFill>
                <a:latin typeface="Cavolini" panose="03000502040302020204" pitchFamily="66" charset="0"/>
                <a:cs typeface="Cavolini" panose="03000502040302020204" pitchFamily="66" charset="0"/>
              </a:rPr>
              <a:t>Articolo C: 7 citazioni</a:t>
            </a:r>
          </a:p>
          <a:p>
            <a:r>
              <a:rPr lang="it-IT" sz="2000" dirty="0">
                <a:solidFill>
                  <a:srgbClr val="202122"/>
                </a:solidFill>
                <a:latin typeface="Cavolini" panose="03000502040302020204" pitchFamily="66" charset="0"/>
                <a:cs typeface="Cavolini" panose="03000502040302020204" pitchFamily="66" charset="0"/>
              </a:rPr>
              <a:t>Articolo D: 5 citazioni</a:t>
            </a:r>
          </a:p>
          <a:p>
            <a:r>
              <a:rPr lang="it-IT" sz="2000" dirty="0">
                <a:solidFill>
                  <a:srgbClr val="202122"/>
                </a:solidFill>
                <a:latin typeface="Cavolini" panose="03000502040302020204" pitchFamily="66" charset="0"/>
                <a:cs typeface="Cavolini" panose="03000502040302020204" pitchFamily="66" charset="0"/>
              </a:rPr>
              <a:t>Articolo E: </a:t>
            </a:r>
            <a:r>
              <a:rPr lang="it-IT" sz="2000" dirty="0">
                <a:latin typeface="Cavolini" panose="03000502040302020204" pitchFamily="66" charset="0"/>
                <a:cs typeface="Cavolini" panose="03000502040302020204" pitchFamily="66" charset="0"/>
              </a:rPr>
              <a:t>3</a:t>
            </a:r>
            <a:r>
              <a:rPr lang="it-IT" sz="2000" dirty="0">
                <a:solidFill>
                  <a:srgbClr val="202122"/>
                </a:solidFill>
                <a:latin typeface="Cavolini" panose="03000502040302020204" pitchFamily="66" charset="0"/>
                <a:cs typeface="Cavolini" panose="03000502040302020204" pitchFamily="66" charset="0"/>
              </a:rPr>
              <a:t> citazioni</a:t>
            </a:r>
          </a:p>
          <a:p>
            <a:r>
              <a:rPr lang="it-IT" sz="2000" dirty="0">
                <a:solidFill>
                  <a:srgbClr val="202122"/>
                </a:solidFill>
                <a:latin typeface="Cavolini" panose="03000502040302020204" pitchFamily="66" charset="0"/>
                <a:cs typeface="Cavolini" panose="03000502040302020204" pitchFamily="66" charset="0"/>
              </a:rPr>
              <a:t>Articolo </a:t>
            </a:r>
            <a:r>
              <a:rPr lang="it-IT" sz="2000" dirty="0" err="1">
                <a:solidFill>
                  <a:srgbClr val="202122"/>
                </a:solidFill>
                <a:latin typeface="Cavolini" panose="03000502040302020204" pitchFamily="66" charset="0"/>
                <a:cs typeface="Cavolini" panose="03000502040302020204" pitchFamily="66" charset="0"/>
              </a:rPr>
              <a:t>F</a:t>
            </a:r>
            <a:r>
              <a:rPr lang="it-IT" sz="2000" dirty="0">
                <a:solidFill>
                  <a:srgbClr val="202122"/>
                </a:solidFill>
                <a:latin typeface="Cavolini" panose="03000502040302020204" pitchFamily="66" charset="0"/>
                <a:cs typeface="Cavolini" panose="03000502040302020204" pitchFamily="66" charset="0"/>
              </a:rPr>
              <a:t>: 1 citazione</a:t>
            </a:r>
          </a:p>
          <a:p>
            <a:r>
              <a:rPr lang="it-IT" sz="2000" dirty="0">
                <a:solidFill>
                  <a:srgbClr val="202122"/>
                </a:solidFill>
                <a:latin typeface="Cavolini" panose="03000502040302020204" pitchFamily="66" charset="0"/>
                <a:cs typeface="Cavolini" panose="03000502040302020204" pitchFamily="66" charset="0"/>
              </a:rPr>
              <a:t>Articolo G: 0 citazioni</a:t>
            </a:r>
            <a:endParaRPr lang="it-IT" sz="1400" dirty="0">
              <a:latin typeface="Cavolini" panose="03000502040302020204" pitchFamily="66" charset="0"/>
              <a:cs typeface="Cavolini" panose="03000502040302020204" pitchFamily="66" charset="0"/>
            </a:endParaRPr>
          </a:p>
        </p:txBody>
      </p:sp>
      <p:sp>
        <p:nvSpPr>
          <p:cNvPr id="2" name="Rettangolo 1">
            <a:extLst>
              <a:ext uri="{FF2B5EF4-FFF2-40B4-BE49-F238E27FC236}">
                <a16:creationId xmlns:a16="http://schemas.microsoft.com/office/drawing/2014/main" id="{62E011AB-6D2A-D041-A1D8-467ACE9AA3F2}"/>
              </a:ext>
            </a:extLst>
          </p:cNvPr>
          <p:cNvSpPr/>
          <p:nvPr/>
        </p:nvSpPr>
        <p:spPr>
          <a:xfrm>
            <a:off x="1546341" y="4791151"/>
            <a:ext cx="9554795" cy="1754326"/>
          </a:xfrm>
          <a:prstGeom prst="rect">
            <a:avLst/>
          </a:prstGeom>
        </p:spPr>
        <p:txBody>
          <a:bodyPr wrap="square">
            <a:spAutoFit/>
          </a:bodyPr>
          <a:lstStyle/>
          <a:p>
            <a:r>
              <a:rPr lang="it-IT" dirty="0"/>
              <a:t>Per </a:t>
            </a:r>
            <a:r>
              <a:rPr lang="it-IT" dirty="0" err="1"/>
              <a:t>Hirsch</a:t>
            </a:r>
            <a:r>
              <a:rPr lang="it-IT" dirty="0"/>
              <a:t>:</a:t>
            </a:r>
          </a:p>
          <a:p>
            <a:endParaRPr lang="it-IT" dirty="0"/>
          </a:p>
          <a:p>
            <a:r>
              <a:rPr lang="it-IT" dirty="0"/>
              <a:t>h </a:t>
            </a:r>
            <a:r>
              <a:rPr lang="it-IT" dirty="0" err="1"/>
              <a:t>index</a:t>
            </a:r>
            <a:r>
              <a:rPr lang="it-IT" dirty="0"/>
              <a:t> of 20 </a:t>
            </a:r>
            <a:r>
              <a:rPr lang="it-IT" dirty="0" err="1"/>
              <a:t>after</a:t>
            </a:r>
            <a:r>
              <a:rPr lang="it-IT" dirty="0"/>
              <a:t> 20 </a:t>
            </a:r>
            <a:r>
              <a:rPr lang="it-IT" dirty="0" err="1"/>
              <a:t>years</a:t>
            </a:r>
            <a:r>
              <a:rPr lang="it-IT" dirty="0"/>
              <a:t> of </a:t>
            </a:r>
            <a:r>
              <a:rPr lang="it-IT" dirty="0" err="1"/>
              <a:t>scientific</a:t>
            </a:r>
            <a:r>
              <a:rPr lang="it-IT" dirty="0"/>
              <a:t> </a:t>
            </a:r>
            <a:r>
              <a:rPr lang="it-IT" dirty="0" err="1"/>
              <a:t>activity</a:t>
            </a:r>
            <a:r>
              <a:rPr lang="it-IT" dirty="0"/>
              <a:t>, </a:t>
            </a:r>
            <a:r>
              <a:rPr lang="it-IT" dirty="0" err="1"/>
              <a:t>characterizes</a:t>
            </a:r>
            <a:r>
              <a:rPr lang="it-IT" dirty="0"/>
              <a:t> a </a:t>
            </a:r>
            <a:r>
              <a:rPr lang="it-IT" dirty="0" err="1"/>
              <a:t>successful</a:t>
            </a:r>
            <a:r>
              <a:rPr lang="it-IT" dirty="0"/>
              <a:t> </a:t>
            </a:r>
            <a:r>
              <a:rPr lang="it-IT" dirty="0" err="1"/>
              <a:t>scientist</a:t>
            </a:r>
            <a:endParaRPr lang="it-IT" dirty="0"/>
          </a:p>
          <a:p>
            <a:r>
              <a:rPr lang="it-IT" dirty="0"/>
              <a:t>h </a:t>
            </a:r>
            <a:r>
              <a:rPr lang="it-IT" dirty="0" err="1"/>
              <a:t>index</a:t>
            </a:r>
            <a:r>
              <a:rPr lang="it-IT" dirty="0"/>
              <a:t> of 40 </a:t>
            </a:r>
            <a:r>
              <a:rPr lang="it-IT" dirty="0" err="1"/>
              <a:t>after</a:t>
            </a:r>
            <a:r>
              <a:rPr lang="it-IT" dirty="0"/>
              <a:t> 20 </a:t>
            </a:r>
            <a:r>
              <a:rPr lang="it-IT" dirty="0" err="1"/>
              <a:t>years</a:t>
            </a:r>
            <a:r>
              <a:rPr lang="it-IT" dirty="0"/>
              <a:t> of </a:t>
            </a:r>
            <a:r>
              <a:rPr lang="it-IT" dirty="0" err="1"/>
              <a:t>scientific</a:t>
            </a:r>
            <a:r>
              <a:rPr lang="it-IT" dirty="0"/>
              <a:t> </a:t>
            </a:r>
            <a:r>
              <a:rPr lang="it-IT" dirty="0" err="1"/>
              <a:t>activity</a:t>
            </a:r>
            <a:r>
              <a:rPr lang="it-IT" dirty="0"/>
              <a:t>, </a:t>
            </a:r>
            <a:r>
              <a:rPr lang="it-IT" dirty="0" err="1"/>
              <a:t>characterizes</a:t>
            </a:r>
            <a:r>
              <a:rPr lang="it-IT" dirty="0"/>
              <a:t> </a:t>
            </a:r>
            <a:r>
              <a:rPr lang="it-IT" dirty="0" err="1"/>
              <a:t>outstanding</a:t>
            </a:r>
            <a:r>
              <a:rPr lang="it-IT" dirty="0"/>
              <a:t> </a:t>
            </a:r>
            <a:r>
              <a:rPr lang="it-IT" dirty="0" err="1"/>
              <a:t>scientists</a:t>
            </a:r>
            <a:r>
              <a:rPr lang="it-IT" dirty="0"/>
              <a:t>, </a:t>
            </a:r>
            <a:r>
              <a:rPr lang="it-IT" dirty="0" err="1"/>
              <a:t>likely</a:t>
            </a:r>
            <a:r>
              <a:rPr lang="it-IT" dirty="0"/>
              <a:t> to be </a:t>
            </a:r>
            <a:r>
              <a:rPr lang="it-IT" dirty="0" err="1"/>
              <a:t>found</a:t>
            </a:r>
            <a:r>
              <a:rPr lang="it-IT" dirty="0"/>
              <a:t> </a:t>
            </a:r>
            <a:r>
              <a:rPr lang="it-IT" dirty="0" err="1"/>
              <a:t>only</a:t>
            </a:r>
            <a:r>
              <a:rPr lang="it-IT" dirty="0"/>
              <a:t> </a:t>
            </a:r>
            <a:r>
              <a:rPr lang="it-IT" dirty="0" err="1"/>
              <a:t>at</a:t>
            </a:r>
            <a:r>
              <a:rPr lang="it-IT" dirty="0"/>
              <a:t> the top </a:t>
            </a:r>
            <a:r>
              <a:rPr lang="it-IT" dirty="0" err="1"/>
              <a:t>universities</a:t>
            </a:r>
            <a:r>
              <a:rPr lang="it-IT" dirty="0"/>
              <a:t> or major </a:t>
            </a:r>
            <a:r>
              <a:rPr lang="it-IT" dirty="0" err="1"/>
              <a:t>research</a:t>
            </a:r>
            <a:r>
              <a:rPr lang="it-IT" dirty="0"/>
              <a:t> </a:t>
            </a:r>
            <a:r>
              <a:rPr lang="it-IT" dirty="0" err="1"/>
              <a:t>laboratories</a:t>
            </a:r>
            <a:r>
              <a:rPr lang="it-IT" dirty="0"/>
              <a:t>.</a:t>
            </a:r>
          </a:p>
          <a:p>
            <a:r>
              <a:rPr lang="it-IT" dirty="0"/>
              <a:t>h </a:t>
            </a:r>
            <a:r>
              <a:rPr lang="it-IT" dirty="0" err="1"/>
              <a:t>index</a:t>
            </a:r>
            <a:r>
              <a:rPr lang="it-IT" dirty="0"/>
              <a:t> of 60 </a:t>
            </a:r>
            <a:r>
              <a:rPr lang="it-IT" dirty="0" err="1"/>
              <a:t>after</a:t>
            </a:r>
            <a:r>
              <a:rPr lang="it-IT" dirty="0"/>
              <a:t> 20 </a:t>
            </a:r>
            <a:r>
              <a:rPr lang="it-IT" dirty="0" err="1"/>
              <a:t>years</a:t>
            </a:r>
            <a:r>
              <a:rPr lang="it-IT" dirty="0"/>
              <a:t>, or 90 </a:t>
            </a:r>
            <a:r>
              <a:rPr lang="it-IT" dirty="0" err="1"/>
              <a:t>after</a:t>
            </a:r>
            <a:r>
              <a:rPr lang="it-IT" dirty="0"/>
              <a:t> 30 </a:t>
            </a:r>
            <a:r>
              <a:rPr lang="it-IT" dirty="0" err="1"/>
              <a:t>years</a:t>
            </a:r>
            <a:r>
              <a:rPr lang="it-IT" dirty="0"/>
              <a:t>, </a:t>
            </a:r>
            <a:r>
              <a:rPr lang="it-IT" dirty="0" err="1"/>
              <a:t>characterizes</a:t>
            </a:r>
            <a:r>
              <a:rPr lang="it-IT" dirty="0"/>
              <a:t> </a:t>
            </a:r>
            <a:r>
              <a:rPr lang="it-IT" dirty="0" err="1"/>
              <a:t>truly</a:t>
            </a:r>
            <a:r>
              <a:rPr lang="it-IT" dirty="0"/>
              <a:t> </a:t>
            </a:r>
            <a:r>
              <a:rPr lang="it-IT" dirty="0" err="1"/>
              <a:t>unique</a:t>
            </a:r>
            <a:r>
              <a:rPr lang="it-IT" dirty="0"/>
              <a:t> </a:t>
            </a:r>
            <a:r>
              <a:rPr lang="it-IT" dirty="0" err="1"/>
              <a:t>individuals</a:t>
            </a:r>
            <a:r>
              <a:rPr lang="it-IT" dirty="0"/>
              <a:t>.</a:t>
            </a:r>
          </a:p>
        </p:txBody>
      </p:sp>
      <p:pic>
        <p:nvPicPr>
          <p:cNvPr id="7" name="Immagine 6">
            <a:extLst>
              <a:ext uri="{FF2B5EF4-FFF2-40B4-BE49-F238E27FC236}">
                <a16:creationId xmlns:a16="http://schemas.microsoft.com/office/drawing/2014/main" id="{83B5E090-654B-CB40-B8FD-0389414058EE}"/>
              </a:ext>
            </a:extLst>
          </p:cNvPr>
          <p:cNvPicPr>
            <a:picLocks noChangeAspect="1"/>
          </p:cNvPicPr>
          <p:nvPr/>
        </p:nvPicPr>
        <p:blipFill>
          <a:blip r:embed="rId3"/>
          <a:stretch>
            <a:fillRect/>
          </a:stretch>
        </p:blipFill>
        <p:spPr>
          <a:xfrm>
            <a:off x="7218218" y="1415352"/>
            <a:ext cx="3338575" cy="3338575"/>
          </a:xfrm>
          <a:prstGeom prst="rect">
            <a:avLst/>
          </a:prstGeom>
        </p:spPr>
      </p:pic>
      <p:cxnSp>
        <p:nvCxnSpPr>
          <p:cNvPr id="10" name="Connettore 1 9">
            <a:extLst>
              <a:ext uri="{FF2B5EF4-FFF2-40B4-BE49-F238E27FC236}">
                <a16:creationId xmlns:a16="http://schemas.microsoft.com/office/drawing/2014/main" id="{F2831BD0-DBF2-514F-8879-C9D511547A38}"/>
              </a:ext>
            </a:extLst>
          </p:cNvPr>
          <p:cNvCxnSpPr/>
          <p:nvPr/>
        </p:nvCxnSpPr>
        <p:spPr>
          <a:xfrm>
            <a:off x="1809472" y="3216703"/>
            <a:ext cx="3536950" cy="0"/>
          </a:xfrm>
          <a:prstGeom prst="line">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ttangolo 10">
            <a:extLst>
              <a:ext uri="{FF2B5EF4-FFF2-40B4-BE49-F238E27FC236}">
                <a16:creationId xmlns:a16="http://schemas.microsoft.com/office/drawing/2014/main" id="{D99BBF4D-42E1-894F-8264-BA1D879FEDC8}"/>
              </a:ext>
            </a:extLst>
          </p:cNvPr>
          <p:cNvSpPr/>
          <p:nvPr/>
        </p:nvSpPr>
        <p:spPr>
          <a:xfrm>
            <a:off x="5346422" y="3029126"/>
            <a:ext cx="2489200" cy="408547"/>
          </a:xfrm>
          <a:prstGeom prst="rect">
            <a:avLst/>
          </a:prstGeom>
        </p:spPr>
        <p:txBody>
          <a:bodyPr wrap="square">
            <a:spAutoFit/>
          </a:bodyPr>
          <a:lstStyle/>
          <a:p>
            <a:r>
              <a:rPr lang="it-IT" sz="2000" b="1" dirty="0">
                <a:solidFill>
                  <a:srgbClr val="202122"/>
                </a:solidFill>
                <a:latin typeface="Cavolini" panose="03000502040302020204" pitchFamily="66" charset="0"/>
                <a:cs typeface="Cavolini" panose="03000502040302020204" pitchFamily="66" charset="0"/>
              </a:rPr>
              <a:t>H-</a:t>
            </a:r>
            <a:r>
              <a:rPr lang="it-IT" sz="2000" b="1" dirty="0" err="1">
                <a:solidFill>
                  <a:srgbClr val="202122"/>
                </a:solidFill>
                <a:latin typeface="Cavolini" panose="03000502040302020204" pitchFamily="66" charset="0"/>
                <a:cs typeface="Cavolini" panose="03000502040302020204" pitchFamily="66" charset="0"/>
              </a:rPr>
              <a:t>index</a:t>
            </a:r>
            <a:r>
              <a:rPr lang="it-IT" sz="2000" b="1" dirty="0">
                <a:solidFill>
                  <a:srgbClr val="202122"/>
                </a:solidFill>
                <a:latin typeface="Cavolini" panose="03000502040302020204" pitchFamily="66" charset="0"/>
                <a:cs typeface="Cavolini" panose="03000502040302020204" pitchFamily="66" charset="0"/>
              </a:rPr>
              <a:t> =4</a:t>
            </a:r>
            <a:endParaRPr lang="it-IT" sz="1400" b="1" dirty="0">
              <a:latin typeface="Cavolini" panose="03000502040302020204" pitchFamily="66" charset="0"/>
              <a:cs typeface="Cavolini" panose="03000502040302020204" pitchFamily="66" charset="0"/>
            </a:endParaRPr>
          </a:p>
        </p:txBody>
      </p:sp>
      <p:sp>
        <p:nvSpPr>
          <p:cNvPr id="4" name="Segnaposto numero diapositiva 3">
            <a:extLst>
              <a:ext uri="{FF2B5EF4-FFF2-40B4-BE49-F238E27FC236}">
                <a16:creationId xmlns:a16="http://schemas.microsoft.com/office/drawing/2014/main" id="{951D7803-20CD-3D49-B181-E41ADF92233F}"/>
              </a:ext>
            </a:extLst>
          </p:cNvPr>
          <p:cNvSpPr>
            <a:spLocks noGrp="1"/>
          </p:cNvSpPr>
          <p:nvPr>
            <p:ph type="sldNum" sz="quarter" idx="12"/>
          </p:nvPr>
        </p:nvSpPr>
        <p:spPr/>
        <p:txBody>
          <a:bodyPr/>
          <a:lstStyle/>
          <a:p>
            <a:fld id="{B91D9A0B-DB15-0A46-893C-3EE83C865853}" type="slidenum">
              <a:rPr lang="it-IT" smtClean="0"/>
              <a:t>41</a:t>
            </a:fld>
            <a:endParaRPr lang="it-IT" dirty="0"/>
          </a:p>
        </p:txBody>
      </p:sp>
      <p:sp>
        <p:nvSpPr>
          <p:cNvPr id="9" name="Rettangolo 8">
            <a:extLst>
              <a:ext uri="{FF2B5EF4-FFF2-40B4-BE49-F238E27FC236}">
                <a16:creationId xmlns:a16="http://schemas.microsoft.com/office/drawing/2014/main" id="{01205FE3-D2EA-1E4D-AB76-06B486BE9F1E}"/>
              </a:ext>
            </a:extLst>
          </p:cNvPr>
          <p:cNvSpPr/>
          <p:nvPr/>
        </p:nvSpPr>
        <p:spPr>
          <a:xfrm>
            <a:off x="1546341" y="1378129"/>
            <a:ext cx="325123" cy="2862322"/>
          </a:xfrm>
          <a:prstGeom prst="rect">
            <a:avLst/>
          </a:prstGeom>
        </p:spPr>
        <p:txBody>
          <a:bodyPr wrap="square">
            <a:spAutoFit/>
          </a:bodyPr>
          <a:lstStyle/>
          <a:p>
            <a:endParaRPr lang="it-IT" sz="2000" b="1" dirty="0">
              <a:solidFill>
                <a:srgbClr val="202122"/>
              </a:solidFill>
              <a:latin typeface="Cavolini" panose="03000502040302020204" pitchFamily="66" charset="0"/>
              <a:cs typeface="Cavolini" panose="03000502040302020204" pitchFamily="66" charset="0"/>
            </a:endParaRPr>
          </a:p>
          <a:p>
            <a:r>
              <a:rPr lang="it-IT" sz="2000" b="1" dirty="0">
                <a:solidFill>
                  <a:schemeClr val="accent4"/>
                </a:solidFill>
                <a:latin typeface="Cavolini" panose="03000502040302020204" pitchFamily="66" charset="0"/>
                <a:cs typeface="Cavolini" panose="03000502040302020204" pitchFamily="66" charset="0"/>
              </a:rPr>
              <a:t>N</a:t>
            </a:r>
            <a:r>
              <a:rPr lang="it-IT" sz="2000" b="1" dirty="0">
                <a:solidFill>
                  <a:srgbClr val="202122"/>
                </a:solidFill>
                <a:latin typeface="Cavolini" panose="03000502040302020204" pitchFamily="66" charset="0"/>
                <a:cs typeface="Cavolini" panose="03000502040302020204" pitchFamily="66" charset="0"/>
              </a:rPr>
              <a:t>1</a:t>
            </a:r>
          </a:p>
          <a:p>
            <a:r>
              <a:rPr lang="it-IT" sz="2000" b="1" dirty="0">
                <a:solidFill>
                  <a:srgbClr val="202122"/>
                </a:solidFill>
                <a:latin typeface="Cavolini" panose="03000502040302020204" pitchFamily="66" charset="0"/>
                <a:cs typeface="Cavolini" panose="03000502040302020204" pitchFamily="66" charset="0"/>
              </a:rPr>
              <a:t>2</a:t>
            </a:r>
          </a:p>
          <a:p>
            <a:r>
              <a:rPr lang="it-IT" sz="2000" b="1" dirty="0">
                <a:solidFill>
                  <a:srgbClr val="202122"/>
                </a:solidFill>
                <a:latin typeface="Cavolini" panose="03000502040302020204" pitchFamily="66" charset="0"/>
                <a:cs typeface="Cavolini" panose="03000502040302020204" pitchFamily="66" charset="0"/>
              </a:rPr>
              <a:t>3</a:t>
            </a:r>
          </a:p>
          <a:p>
            <a:r>
              <a:rPr lang="it-IT" sz="2000" b="1" dirty="0">
                <a:latin typeface="Cavolini" panose="03000502040302020204" pitchFamily="66" charset="0"/>
                <a:cs typeface="Cavolini" panose="03000502040302020204" pitchFamily="66" charset="0"/>
              </a:rPr>
              <a:t>4</a:t>
            </a:r>
          </a:p>
          <a:p>
            <a:r>
              <a:rPr lang="it-IT" sz="2000" b="1" dirty="0">
                <a:solidFill>
                  <a:srgbClr val="202122"/>
                </a:solidFill>
                <a:latin typeface="Cavolini" panose="03000502040302020204" pitchFamily="66" charset="0"/>
                <a:cs typeface="Cavolini" panose="03000502040302020204" pitchFamily="66" charset="0"/>
              </a:rPr>
              <a:t>5</a:t>
            </a:r>
          </a:p>
          <a:p>
            <a:r>
              <a:rPr lang="it-IT" sz="2000" b="1" dirty="0">
                <a:solidFill>
                  <a:srgbClr val="202122"/>
                </a:solidFill>
                <a:latin typeface="Cavolini" panose="03000502040302020204" pitchFamily="66" charset="0"/>
                <a:cs typeface="Cavolini" panose="03000502040302020204" pitchFamily="66" charset="0"/>
              </a:rPr>
              <a:t>6</a:t>
            </a:r>
          </a:p>
          <a:p>
            <a:r>
              <a:rPr lang="it-IT" sz="2000" b="1" dirty="0">
                <a:solidFill>
                  <a:srgbClr val="202122"/>
                </a:solidFill>
                <a:latin typeface="Cavolini" panose="03000502040302020204" pitchFamily="66" charset="0"/>
                <a:cs typeface="Cavolini" panose="03000502040302020204" pitchFamily="66" charset="0"/>
              </a:rPr>
              <a:t>7</a:t>
            </a:r>
            <a:endParaRPr lang="it-IT" sz="14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22831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500" fill="hold"/>
                                        <p:tgtEl>
                                          <p:spTgt spid="9">
                                            <p:txEl>
                                              <p:pRg st="4" end="4"/>
                                            </p:txEl>
                                          </p:spTgt>
                                        </p:tgtEl>
                                        <p:attrNameLst>
                                          <p:attrName>style.color</p:attrName>
                                        </p:attrNameLst>
                                      </p:cBhvr>
                                      <p:to>
                                        <a:srgbClr val="E3C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5A1EE22-BE33-5B43-8744-8D531589FD9F}"/>
              </a:ext>
            </a:extLst>
          </p:cNvPr>
          <p:cNvSpPr>
            <a:spLocks noGrp="1"/>
          </p:cNvSpPr>
          <p:nvPr>
            <p:ph type="sldNum" sz="quarter" idx="12"/>
          </p:nvPr>
        </p:nvSpPr>
        <p:spPr/>
        <p:txBody>
          <a:bodyPr/>
          <a:lstStyle/>
          <a:p>
            <a:fld id="{B91D9A0B-DB15-0A46-893C-3EE83C865853}" type="slidenum">
              <a:rPr lang="it-IT" smtClean="0"/>
              <a:t>42</a:t>
            </a:fld>
            <a:endParaRPr lang="it-IT"/>
          </a:p>
        </p:txBody>
      </p:sp>
      <p:sp>
        <p:nvSpPr>
          <p:cNvPr id="5" name="Rettangolo 4">
            <a:extLst>
              <a:ext uri="{FF2B5EF4-FFF2-40B4-BE49-F238E27FC236}">
                <a16:creationId xmlns:a16="http://schemas.microsoft.com/office/drawing/2014/main" id="{4C92C99B-0B51-154A-9605-C9B316AEF3E1}"/>
              </a:ext>
            </a:extLst>
          </p:cNvPr>
          <p:cNvSpPr/>
          <p:nvPr/>
        </p:nvSpPr>
        <p:spPr>
          <a:xfrm>
            <a:off x="493519" y="4484299"/>
            <a:ext cx="10918954" cy="1872051"/>
          </a:xfrm>
          <a:prstGeom prst="rect">
            <a:avLst/>
          </a:prstGeom>
        </p:spPr>
        <p:txBody>
          <a:bodyPr wrap="square">
            <a:spAutoFit/>
          </a:bodyPr>
          <a:lstStyle/>
          <a:p>
            <a:pPr lvl="0">
              <a:lnSpc>
                <a:spcPts val="1800"/>
              </a:lnSpc>
              <a:spcAft>
                <a:spcPts val="600"/>
              </a:spcAft>
              <a:buSzPts val="1000"/>
              <a:tabLst>
                <a:tab pos="457200" algn="l"/>
              </a:tabLst>
            </a:pPr>
            <a:r>
              <a:rPr lang="it-IT" sz="1600" b="1" dirty="0">
                <a:latin typeface="Cavolini" panose="03000502040302020204" pitchFamily="66" charset="0"/>
                <a:ea typeface="Times New Roman" panose="02020603050405020304" pitchFamily="18" charset="0"/>
                <a:cs typeface="Cavolini" panose="03000502040302020204" pitchFamily="66" charset="0"/>
              </a:rPr>
              <a:t>Recupero dell’H-</a:t>
            </a:r>
            <a:r>
              <a:rPr lang="it-IT" sz="1600" b="1" dirty="0" err="1">
                <a:latin typeface="Cavolini" panose="03000502040302020204" pitchFamily="66" charset="0"/>
                <a:ea typeface="Times New Roman" panose="02020603050405020304" pitchFamily="18" charset="0"/>
                <a:cs typeface="Cavolini" panose="03000502040302020204" pitchFamily="66" charset="0"/>
              </a:rPr>
              <a:t>index</a:t>
            </a:r>
            <a:r>
              <a:rPr lang="it-IT" sz="1600" b="1" dirty="0">
                <a:latin typeface="Cavolini" panose="03000502040302020204" pitchFamily="66" charset="0"/>
                <a:ea typeface="Times New Roman" panose="02020603050405020304" pitchFamily="18" charset="0"/>
                <a:cs typeface="Cavolini" panose="03000502040302020204" pitchFamily="66" charset="0"/>
              </a:rPr>
              <a:t>:</a:t>
            </a:r>
          </a:p>
          <a:p>
            <a:pPr marL="342900" lvl="0" indent="-342900">
              <a:lnSpc>
                <a:spcPts val="1800"/>
              </a:lnSpc>
              <a:spcAft>
                <a:spcPts val="600"/>
              </a:spcAft>
              <a:buSzPts val="1000"/>
              <a:buFont typeface="Arial" panose="020B0604020202020204" pitchFamily="34" charset="0"/>
              <a:buChar char="•"/>
              <a:tabLst>
                <a:tab pos="457200" algn="l"/>
              </a:tabLst>
            </a:pPr>
            <a:r>
              <a:rPr lang="it-IT" sz="1600" dirty="0">
                <a:latin typeface="Cavolini" panose="03000502040302020204" pitchFamily="66" charset="0"/>
                <a:ea typeface="Times New Roman" panose="02020603050405020304" pitchFamily="18" charset="0"/>
                <a:cs typeface="Cavolini" panose="03000502040302020204" pitchFamily="66" charset="0"/>
                <a:hlinkClick r:id="rId3" tooltip="web of science">
                  <a:extLst>
                    <a:ext uri="{A12FA001-AC4F-418D-AE19-62706E023703}">
                      <ahyp:hlinkClr xmlns:ahyp="http://schemas.microsoft.com/office/drawing/2018/hyperlinkcolor" val="tx"/>
                    </a:ext>
                  </a:extLst>
                </a:hlinkClick>
              </a:rPr>
              <a:t>Web of Science</a:t>
            </a:r>
            <a:r>
              <a:rPr lang="it-IT" sz="1600" dirty="0">
                <a:latin typeface="Cavolini" panose="03000502040302020204" pitchFamily="66" charset="0"/>
                <a:ea typeface="Times New Roman" panose="02020603050405020304" pitchFamily="18" charset="0"/>
                <a:cs typeface="Cavolini" panose="03000502040302020204" pitchFamily="66" charset="0"/>
              </a:rPr>
              <a:t> (Thomson </a:t>
            </a:r>
            <a:r>
              <a:rPr lang="it-IT" sz="1600" dirty="0" err="1">
                <a:latin typeface="Cavolini" panose="03000502040302020204" pitchFamily="66" charset="0"/>
                <a:ea typeface="Times New Roman" panose="02020603050405020304" pitchFamily="18" charset="0"/>
                <a:cs typeface="Cavolini" panose="03000502040302020204" pitchFamily="66" charset="0"/>
              </a:rPr>
              <a:t>Reuter</a:t>
            </a:r>
            <a:r>
              <a:rPr lang="it-IT" sz="1600" dirty="0">
                <a:latin typeface="Cavolini" panose="03000502040302020204" pitchFamily="66" charset="0"/>
                <a:ea typeface="Times New Roman" panose="02020603050405020304" pitchFamily="18" charset="0"/>
                <a:cs typeface="Cavolini" panose="03000502040302020204" pitchFamily="66" charset="0"/>
              </a:rPr>
              <a:t>), a pagamento</a:t>
            </a:r>
          </a:p>
          <a:p>
            <a:pPr marL="342900" lvl="0" indent="-342900">
              <a:lnSpc>
                <a:spcPts val="1800"/>
              </a:lnSpc>
              <a:spcAft>
                <a:spcPts val="600"/>
              </a:spcAft>
              <a:buSzPts val="1000"/>
              <a:buFont typeface="Arial" panose="020B0604020202020204" pitchFamily="34" charset="0"/>
              <a:buChar char="•"/>
              <a:tabLst>
                <a:tab pos="457200" algn="l"/>
              </a:tabLst>
            </a:pPr>
            <a:r>
              <a:rPr lang="it-IT" sz="1600" dirty="0">
                <a:latin typeface="Cavolini" panose="03000502040302020204" pitchFamily="66" charset="0"/>
                <a:ea typeface="Times New Roman" panose="02020603050405020304" pitchFamily="18" charset="0"/>
                <a:cs typeface="Cavolini" panose="03000502040302020204" pitchFamily="66" charset="0"/>
                <a:hlinkClick r:id="rId4" tooltip="Scopus">
                  <a:extLst>
                    <a:ext uri="{A12FA001-AC4F-418D-AE19-62706E023703}">
                      <ahyp:hlinkClr xmlns:ahyp="http://schemas.microsoft.com/office/drawing/2018/hyperlinkcolor" val="tx"/>
                    </a:ext>
                  </a:extLst>
                </a:hlinkClick>
              </a:rPr>
              <a:t>Scopus</a:t>
            </a:r>
            <a:r>
              <a:rPr lang="it-IT" sz="1600" dirty="0">
                <a:latin typeface="Cavolini" panose="03000502040302020204" pitchFamily="66" charset="0"/>
                <a:ea typeface="Times New Roman" panose="02020603050405020304" pitchFamily="18" charset="0"/>
                <a:cs typeface="Cavolini" panose="03000502040302020204" pitchFamily="66" charset="0"/>
              </a:rPr>
              <a:t> (</a:t>
            </a:r>
            <a:r>
              <a:rPr lang="it-IT" sz="1600" dirty="0" err="1">
                <a:latin typeface="Cavolini" panose="03000502040302020204" pitchFamily="66" charset="0"/>
                <a:ea typeface="Times New Roman" panose="02020603050405020304" pitchFamily="18" charset="0"/>
                <a:cs typeface="Cavolini" panose="03000502040302020204" pitchFamily="66" charset="0"/>
              </a:rPr>
              <a:t>Elesevier</a:t>
            </a:r>
            <a:r>
              <a:rPr lang="it-IT" sz="1600" dirty="0">
                <a:latin typeface="Cavolini" panose="03000502040302020204" pitchFamily="66" charset="0"/>
                <a:ea typeface="Times New Roman" panose="02020603050405020304" pitchFamily="18" charset="0"/>
                <a:cs typeface="Cavolini" panose="03000502040302020204" pitchFamily="66" charset="0"/>
              </a:rPr>
              <a:t>), a pagamento</a:t>
            </a:r>
          </a:p>
          <a:p>
            <a:pPr marL="342900" lvl="0" indent="-342900">
              <a:lnSpc>
                <a:spcPts val="1800"/>
              </a:lnSpc>
              <a:spcAft>
                <a:spcPts val="600"/>
              </a:spcAft>
              <a:buSzPts val="1000"/>
              <a:buFont typeface="Arial" panose="020B0604020202020204" pitchFamily="34" charset="0"/>
              <a:buChar char="•"/>
              <a:tabLst>
                <a:tab pos="457200" algn="l"/>
              </a:tabLst>
            </a:pPr>
            <a:r>
              <a:rPr lang="it-IT" sz="1600" dirty="0">
                <a:latin typeface="Cavolini" panose="03000502040302020204" pitchFamily="66" charset="0"/>
                <a:ea typeface="Times New Roman" panose="02020603050405020304" pitchFamily="18" charset="0"/>
                <a:cs typeface="Cavolini" panose="03000502040302020204" pitchFamily="66" charset="0"/>
                <a:hlinkClick r:id="rId5">
                  <a:extLst>
                    <a:ext uri="{A12FA001-AC4F-418D-AE19-62706E023703}">
                      <ahyp:hlinkClr xmlns:ahyp="http://schemas.microsoft.com/office/drawing/2018/hyperlinkcolor" val="tx"/>
                    </a:ext>
                  </a:extLst>
                </a:hlinkClick>
              </a:rPr>
              <a:t>Google Scholar</a:t>
            </a:r>
            <a:r>
              <a:rPr lang="it-IT" sz="1600" dirty="0">
                <a:latin typeface="Cavolini" panose="03000502040302020204" pitchFamily="66" charset="0"/>
                <a:ea typeface="Times New Roman" panose="02020603050405020304" pitchFamily="18" charset="0"/>
                <a:cs typeface="Cavolini" panose="03000502040302020204" pitchFamily="66" charset="0"/>
              </a:rPr>
              <a:t>, gratuito </a:t>
            </a:r>
          </a:p>
          <a:p>
            <a:pPr marL="342900" lvl="0" indent="-342900">
              <a:lnSpc>
                <a:spcPts val="1800"/>
              </a:lnSpc>
              <a:spcAft>
                <a:spcPts val="600"/>
              </a:spcAft>
              <a:buSzPts val="1000"/>
              <a:buFont typeface="Arial" panose="020B0604020202020204" pitchFamily="34" charset="0"/>
              <a:buChar char="•"/>
              <a:tabLst>
                <a:tab pos="457200" algn="l"/>
              </a:tabLst>
            </a:pPr>
            <a:r>
              <a:rPr lang="it-IT" sz="1600" i="1" dirty="0">
                <a:latin typeface="Cavolini" panose="03000502040302020204" pitchFamily="66" charset="0"/>
                <a:ea typeface="Times New Roman" panose="02020603050405020304" pitchFamily="18" charset="0"/>
                <a:cs typeface="Cavolini" panose="03000502040302020204" pitchFamily="66" charset="0"/>
                <a:hlinkClick r:id="rId6">
                  <a:extLst>
                    <a:ext uri="{A12FA001-AC4F-418D-AE19-62706E023703}">
                      <ahyp:hlinkClr xmlns:ahyp="http://schemas.microsoft.com/office/drawing/2018/hyperlinkcolor" val="tx"/>
                    </a:ext>
                  </a:extLst>
                </a:hlinkClick>
              </a:rPr>
              <a:t>PoP (Publish or Perish</a:t>
            </a:r>
            <a:r>
              <a:rPr lang="it-IT" sz="1600" dirty="0">
                <a:latin typeface="Cavolini" panose="03000502040302020204" pitchFamily="66" charset="0"/>
                <a:ea typeface="Times New Roman" panose="02020603050405020304" pitchFamily="18" charset="0"/>
                <a:cs typeface="Cavolini" panose="03000502040302020204" pitchFamily="66" charset="0"/>
                <a:hlinkClick r:id="rId6">
                  <a:extLst>
                    <a:ext uri="{A12FA001-AC4F-418D-AE19-62706E023703}">
                      <ahyp:hlinkClr xmlns:ahyp="http://schemas.microsoft.com/office/drawing/2018/hyperlinkcolor" val="tx"/>
                    </a:ext>
                  </a:extLst>
                </a:hlinkClick>
              </a:rPr>
              <a:t>)</a:t>
            </a:r>
            <a:r>
              <a:rPr lang="it-IT" sz="1600" dirty="0">
                <a:latin typeface="Cavolini" panose="03000502040302020204" pitchFamily="66" charset="0"/>
                <a:ea typeface="Times New Roman" panose="02020603050405020304" pitchFamily="18" charset="0"/>
                <a:cs typeface="Cavolini" panose="03000502040302020204" pitchFamily="66" charset="0"/>
              </a:rPr>
              <a:t> o </a:t>
            </a:r>
            <a:r>
              <a:rPr lang="it-IT" sz="1600" i="1" dirty="0">
                <a:latin typeface="Cavolini" panose="03000502040302020204" pitchFamily="66" charset="0"/>
                <a:ea typeface="Times New Roman" panose="02020603050405020304" pitchFamily="18" charset="0"/>
                <a:cs typeface="Cavolini" panose="03000502040302020204" pitchFamily="66" charset="0"/>
                <a:hlinkClick r:id="rId7">
                  <a:extLst>
                    <a:ext uri="{A12FA001-AC4F-418D-AE19-62706E023703}">
                      <ahyp:hlinkClr xmlns:ahyp="http://schemas.microsoft.com/office/drawing/2018/hyperlinkcolor" val="tx"/>
                    </a:ext>
                  </a:extLst>
                </a:hlinkClick>
              </a:rPr>
              <a:t>Quadsearch</a:t>
            </a:r>
            <a:r>
              <a:rPr lang="it-IT" sz="1600" i="1" dirty="0">
                <a:latin typeface="Cavolini" panose="03000502040302020204" pitchFamily="66" charset="0"/>
                <a:ea typeface="Times New Roman" panose="02020603050405020304" pitchFamily="18" charset="0"/>
                <a:cs typeface="Cavolini" panose="03000502040302020204" pitchFamily="66" charset="0"/>
              </a:rPr>
              <a:t>, </a:t>
            </a:r>
            <a:r>
              <a:rPr lang="it-IT" sz="1600" dirty="0">
                <a:latin typeface="Cavolini" panose="03000502040302020204" pitchFamily="66" charset="0"/>
                <a:ea typeface="Times New Roman" panose="02020603050405020304" pitchFamily="18" charset="0"/>
                <a:cs typeface="Cavolini" panose="03000502040302020204" pitchFamily="66" charset="0"/>
              </a:rPr>
              <a:t>software liberamente scaricabili  </a:t>
            </a:r>
          </a:p>
          <a:p>
            <a:pPr marL="342900" lvl="0" indent="-342900">
              <a:lnSpc>
                <a:spcPts val="1800"/>
              </a:lnSpc>
              <a:spcAft>
                <a:spcPts val="600"/>
              </a:spcAft>
              <a:buSzPts val="1000"/>
              <a:buFont typeface="Arial" panose="020B0604020202020204" pitchFamily="34" charset="0"/>
              <a:buChar char="•"/>
              <a:tabLst>
                <a:tab pos="457200" algn="l"/>
              </a:tabLst>
            </a:pPr>
            <a:r>
              <a:rPr lang="it-IT" sz="1600" i="1" dirty="0">
                <a:latin typeface="Cavolini" panose="03000502040302020204" pitchFamily="66" charset="0"/>
                <a:ea typeface="Times New Roman" panose="02020603050405020304" pitchFamily="18" charset="0"/>
                <a:cs typeface="Cavolini" panose="03000502040302020204" pitchFamily="66" charset="0"/>
                <a:hlinkClick r:id="rId8">
                  <a:extLst>
                    <a:ext uri="{A12FA001-AC4F-418D-AE19-62706E023703}">
                      <ahyp:hlinkClr xmlns:ahyp="http://schemas.microsoft.com/office/drawing/2018/hyperlinkcolor" val="tx"/>
                    </a:ext>
                  </a:extLst>
                </a:hlinkClick>
              </a:rPr>
              <a:t>Scholarometer</a:t>
            </a:r>
            <a:r>
              <a:rPr lang="it-IT" sz="1600" i="1" dirty="0">
                <a:latin typeface="Cavolini" panose="03000502040302020204" pitchFamily="66" charset="0"/>
                <a:ea typeface="Times New Roman" panose="02020603050405020304" pitchFamily="18" charset="0"/>
                <a:cs typeface="Cavolini" panose="03000502040302020204" pitchFamily="66" charset="0"/>
              </a:rPr>
              <a:t>, social </a:t>
            </a:r>
            <a:r>
              <a:rPr lang="it-IT" sz="1600" i="1" dirty="0" err="1">
                <a:latin typeface="Cavolini" panose="03000502040302020204" pitchFamily="66" charset="0"/>
                <a:ea typeface="Times New Roman" panose="02020603050405020304" pitchFamily="18" charset="0"/>
                <a:cs typeface="Cavolini" panose="03000502040302020204" pitchFamily="66" charset="0"/>
              </a:rPr>
              <a:t>tool</a:t>
            </a:r>
            <a:r>
              <a:rPr lang="it-IT" sz="1600" i="1" dirty="0">
                <a:latin typeface="Cavolini" panose="03000502040302020204" pitchFamily="66" charset="0"/>
                <a:ea typeface="Times New Roman" panose="02020603050405020304" pitchFamily="18" charset="0"/>
                <a:cs typeface="Cavolini" panose="03000502040302020204" pitchFamily="66" charset="0"/>
              </a:rPr>
              <a:t> che</a:t>
            </a:r>
            <a:r>
              <a:rPr lang="it-IT" sz="1600" dirty="0">
                <a:latin typeface="Cavolini" panose="03000502040302020204" pitchFamily="66" charset="0"/>
                <a:ea typeface="Times New Roman" panose="02020603050405020304" pitchFamily="18" charset="0"/>
                <a:cs typeface="Cavolini" panose="03000502040302020204" pitchFamily="66" charset="0"/>
              </a:rPr>
              <a:t> si serve dei dati di Google </a:t>
            </a:r>
            <a:r>
              <a:rPr lang="it-IT" sz="1600" dirty="0" err="1">
                <a:latin typeface="Cavolini" panose="03000502040302020204" pitchFamily="66" charset="0"/>
                <a:ea typeface="Times New Roman" panose="02020603050405020304" pitchFamily="18" charset="0"/>
                <a:cs typeface="Cavolini" panose="03000502040302020204" pitchFamily="66" charset="0"/>
              </a:rPr>
              <a:t>Scholar</a:t>
            </a:r>
            <a:endParaRPr lang="it-IT" sz="1600" dirty="0">
              <a:effectLst/>
              <a:latin typeface="Cavolini" panose="03000502040302020204" pitchFamily="66" charset="0"/>
              <a:ea typeface="Calibri" panose="020F0502020204030204" pitchFamily="34" charset="0"/>
              <a:cs typeface="Cavolini" panose="03000502040302020204" pitchFamily="66" charset="0"/>
            </a:endParaRPr>
          </a:p>
        </p:txBody>
      </p:sp>
      <p:sp>
        <p:nvSpPr>
          <p:cNvPr id="6" name="CasellaDiTesto 5">
            <a:extLst>
              <a:ext uri="{FF2B5EF4-FFF2-40B4-BE49-F238E27FC236}">
                <a16:creationId xmlns:a16="http://schemas.microsoft.com/office/drawing/2014/main" id="{1DD3C291-7809-9B46-8AB1-96FEFA397776}"/>
              </a:ext>
            </a:extLst>
          </p:cNvPr>
          <p:cNvSpPr txBox="1"/>
          <p:nvPr/>
        </p:nvSpPr>
        <p:spPr>
          <a:xfrm>
            <a:off x="493519" y="190499"/>
            <a:ext cx="7372607" cy="646331"/>
          </a:xfrm>
          <a:prstGeom prst="rect">
            <a:avLst/>
          </a:prstGeom>
          <a:noFill/>
        </p:spPr>
        <p:txBody>
          <a:bodyPr wrap="square" rtlCol="0">
            <a:spAutoFit/>
          </a:bodyPr>
          <a:lstStyle/>
          <a:p>
            <a:r>
              <a:rPr lang="it-IT" sz="3600" b="1" dirty="0">
                <a:latin typeface="Cavolini" panose="03000502040302020204" pitchFamily="66" charset="0"/>
                <a:cs typeface="Cavolini" panose="03000502040302020204" pitchFamily="66" charset="0"/>
              </a:rPr>
              <a:t>Indice di </a:t>
            </a:r>
            <a:r>
              <a:rPr lang="it-IT" sz="3600" b="1" dirty="0" err="1">
                <a:latin typeface="Cavolini" panose="03000502040302020204" pitchFamily="66" charset="0"/>
                <a:cs typeface="Cavolini" panose="03000502040302020204" pitchFamily="66" charset="0"/>
              </a:rPr>
              <a:t>Hirsch</a:t>
            </a:r>
            <a:r>
              <a:rPr lang="it-IT" sz="3600" b="1" dirty="0">
                <a:latin typeface="Cavolini" panose="03000502040302020204" pitchFamily="66" charset="0"/>
                <a:cs typeface="Cavolini" panose="03000502040302020204" pitchFamily="66" charset="0"/>
              </a:rPr>
              <a:t> (H-</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a:t>
            </a:r>
          </a:p>
        </p:txBody>
      </p:sp>
      <p:sp>
        <p:nvSpPr>
          <p:cNvPr id="7" name="Rettangolo 6">
            <a:extLst>
              <a:ext uri="{FF2B5EF4-FFF2-40B4-BE49-F238E27FC236}">
                <a16:creationId xmlns:a16="http://schemas.microsoft.com/office/drawing/2014/main" id="{CDBACA0F-AFED-1F4E-B80A-BFB76FFCF80F}"/>
              </a:ext>
            </a:extLst>
          </p:cNvPr>
          <p:cNvSpPr/>
          <p:nvPr/>
        </p:nvSpPr>
        <p:spPr>
          <a:xfrm>
            <a:off x="493520" y="1330190"/>
            <a:ext cx="11243368" cy="2862322"/>
          </a:xfrm>
          <a:prstGeom prst="rect">
            <a:avLst/>
          </a:prstGeom>
        </p:spPr>
        <p:txBody>
          <a:bodyPr wrap="square">
            <a:spAutoFit/>
          </a:bodyPr>
          <a:lstStyle/>
          <a:p>
            <a:r>
              <a:rPr lang="it-IT" dirty="0" err="1">
                <a:solidFill>
                  <a:srgbClr val="333333"/>
                </a:solidFill>
              </a:rPr>
              <a:t>Hirsch</a:t>
            </a:r>
            <a:r>
              <a:rPr lang="it-IT" dirty="0">
                <a:solidFill>
                  <a:srgbClr val="333333"/>
                </a:solidFill>
              </a:rPr>
              <a:t> </a:t>
            </a:r>
            <a:r>
              <a:rPr lang="it-IT" dirty="0" err="1">
                <a:solidFill>
                  <a:srgbClr val="333333"/>
                </a:solidFill>
              </a:rPr>
              <a:t>argues</a:t>
            </a:r>
            <a:r>
              <a:rPr lang="it-IT" dirty="0">
                <a:solidFill>
                  <a:srgbClr val="333333"/>
                </a:solidFill>
              </a:rPr>
              <a:t> </a:t>
            </a:r>
            <a:r>
              <a:rPr lang="it-IT" dirty="0" err="1">
                <a:solidFill>
                  <a:srgbClr val="333333"/>
                </a:solidFill>
              </a:rPr>
              <a:t>that</a:t>
            </a:r>
            <a:r>
              <a:rPr lang="it-IT" dirty="0">
                <a:solidFill>
                  <a:srgbClr val="333333"/>
                </a:solidFill>
              </a:rPr>
              <a:t> the </a:t>
            </a:r>
            <a:r>
              <a:rPr lang="it-IT" i="1" dirty="0">
                <a:solidFill>
                  <a:srgbClr val="333333"/>
                </a:solidFill>
              </a:rPr>
              <a:t>h</a:t>
            </a:r>
            <a:r>
              <a:rPr lang="it-IT" dirty="0">
                <a:solidFill>
                  <a:srgbClr val="333333"/>
                </a:solidFill>
              </a:rPr>
              <a:t> </a:t>
            </a:r>
            <a:r>
              <a:rPr lang="it-IT" dirty="0" err="1">
                <a:solidFill>
                  <a:srgbClr val="333333"/>
                </a:solidFill>
              </a:rPr>
              <a:t>index</a:t>
            </a:r>
            <a:r>
              <a:rPr lang="it-IT" dirty="0">
                <a:solidFill>
                  <a:srgbClr val="333333"/>
                </a:solidFill>
              </a:rPr>
              <a:t> </a:t>
            </a:r>
            <a:r>
              <a:rPr lang="it-IT" dirty="0" err="1">
                <a:solidFill>
                  <a:srgbClr val="333333"/>
                </a:solidFill>
              </a:rPr>
              <a:t>is</a:t>
            </a:r>
            <a:r>
              <a:rPr lang="it-IT" dirty="0">
                <a:solidFill>
                  <a:srgbClr val="333333"/>
                </a:solidFill>
              </a:rPr>
              <a:t> </a:t>
            </a:r>
            <a:r>
              <a:rPr lang="it-IT" dirty="0" err="1">
                <a:solidFill>
                  <a:srgbClr val="333333"/>
                </a:solidFill>
              </a:rPr>
              <a:t>preferable</a:t>
            </a:r>
            <a:r>
              <a:rPr lang="it-IT" dirty="0">
                <a:solidFill>
                  <a:srgbClr val="333333"/>
                </a:solidFill>
              </a:rPr>
              <a:t> to </a:t>
            </a:r>
            <a:r>
              <a:rPr lang="it-IT" dirty="0" err="1">
                <a:solidFill>
                  <a:srgbClr val="333333"/>
                </a:solidFill>
              </a:rPr>
              <a:t>other</a:t>
            </a:r>
            <a:r>
              <a:rPr lang="it-IT" dirty="0">
                <a:solidFill>
                  <a:srgbClr val="333333"/>
                </a:solidFill>
              </a:rPr>
              <a:t> single-</a:t>
            </a:r>
            <a:r>
              <a:rPr lang="it-IT" dirty="0" err="1">
                <a:solidFill>
                  <a:srgbClr val="333333"/>
                </a:solidFill>
              </a:rPr>
              <a:t>number</a:t>
            </a:r>
            <a:r>
              <a:rPr lang="it-IT" dirty="0">
                <a:solidFill>
                  <a:srgbClr val="333333"/>
                </a:solidFill>
              </a:rPr>
              <a:t> </a:t>
            </a:r>
            <a:r>
              <a:rPr lang="it-IT" dirty="0" err="1">
                <a:solidFill>
                  <a:srgbClr val="333333"/>
                </a:solidFill>
              </a:rPr>
              <a:t>criteria</a:t>
            </a:r>
            <a:r>
              <a:rPr lang="it-IT" dirty="0">
                <a:solidFill>
                  <a:srgbClr val="333333"/>
                </a:solidFill>
              </a:rPr>
              <a:t>, </a:t>
            </a:r>
            <a:r>
              <a:rPr lang="it-IT" dirty="0" err="1">
                <a:solidFill>
                  <a:srgbClr val="333333"/>
                </a:solidFill>
              </a:rPr>
              <a:t>such</a:t>
            </a:r>
            <a:r>
              <a:rPr lang="it-IT" dirty="0">
                <a:solidFill>
                  <a:srgbClr val="333333"/>
                </a:solidFill>
              </a:rPr>
              <a:t> </a:t>
            </a:r>
            <a:r>
              <a:rPr lang="it-IT" dirty="0" err="1">
                <a:solidFill>
                  <a:srgbClr val="333333"/>
                </a:solidFill>
              </a:rPr>
              <a:t>as</a:t>
            </a:r>
            <a:r>
              <a:rPr lang="it-IT" dirty="0">
                <a:solidFill>
                  <a:srgbClr val="333333"/>
                </a:solidFill>
              </a:rPr>
              <a:t> the </a:t>
            </a:r>
            <a:r>
              <a:rPr lang="it-IT" dirty="0" err="1">
                <a:solidFill>
                  <a:srgbClr val="333333"/>
                </a:solidFill>
              </a:rPr>
              <a:t>total</a:t>
            </a:r>
            <a:r>
              <a:rPr lang="it-IT" dirty="0">
                <a:solidFill>
                  <a:srgbClr val="333333"/>
                </a:solidFill>
              </a:rPr>
              <a:t> </a:t>
            </a:r>
            <a:r>
              <a:rPr lang="it-IT" dirty="0" err="1">
                <a:solidFill>
                  <a:srgbClr val="333333"/>
                </a:solidFill>
              </a:rPr>
              <a:t>number</a:t>
            </a:r>
            <a:r>
              <a:rPr lang="it-IT" dirty="0">
                <a:solidFill>
                  <a:srgbClr val="333333"/>
                </a:solidFill>
              </a:rPr>
              <a:t> of </a:t>
            </a:r>
            <a:r>
              <a:rPr lang="it-IT" dirty="0" err="1">
                <a:solidFill>
                  <a:srgbClr val="333333"/>
                </a:solidFill>
              </a:rPr>
              <a:t>papers</a:t>
            </a:r>
            <a:r>
              <a:rPr lang="it-IT" dirty="0">
                <a:solidFill>
                  <a:srgbClr val="333333"/>
                </a:solidFill>
              </a:rPr>
              <a:t>, the </a:t>
            </a:r>
            <a:r>
              <a:rPr lang="it-IT" dirty="0" err="1">
                <a:solidFill>
                  <a:srgbClr val="333333"/>
                </a:solidFill>
              </a:rPr>
              <a:t>total</a:t>
            </a:r>
            <a:r>
              <a:rPr lang="it-IT" dirty="0">
                <a:solidFill>
                  <a:srgbClr val="333333"/>
                </a:solidFill>
              </a:rPr>
              <a:t> </a:t>
            </a:r>
            <a:r>
              <a:rPr lang="it-IT" dirty="0" err="1">
                <a:solidFill>
                  <a:srgbClr val="333333"/>
                </a:solidFill>
              </a:rPr>
              <a:t>number</a:t>
            </a:r>
            <a:r>
              <a:rPr lang="it-IT" dirty="0">
                <a:solidFill>
                  <a:srgbClr val="333333"/>
                </a:solidFill>
              </a:rPr>
              <a:t> of </a:t>
            </a:r>
            <a:r>
              <a:rPr lang="it-IT" dirty="0" err="1">
                <a:solidFill>
                  <a:srgbClr val="333333"/>
                </a:solidFill>
              </a:rPr>
              <a:t>citations</a:t>
            </a:r>
            <a:r>
              <a:rPr lang="it-IT" dirty="0">
                <a:solidFill>
                  <a:srgbClr val="333333"/>
                </a:solidFill>
              </a:rPr>
              <a:t> and </a:t>
            </a:r>
            <a:r>
              <a:rPr lang="it-IT" dirty="0" err="1">
                <a:solidFill>
                  <a:srgbClr val="333333"/>
                </a:solidFill>
              </a:rPr>
              <a:t>citations</a:t>
            </a:r>
            <a:r>
              <a:rPr lang="it-IT" dirty="0">
                <a:solidFill>
                  <a:srgbClr val="333333"/>
                </a:solidFill>
              </a:rPr>
              <a:t> per </a:t>
            </a:r>
            <a:r>
              <a:rPr lang="it-IT" dirty="0" err="1">
                <a:solidFill>
                  <a:srgbClr val="333333"/>
                </a:solidFill>
              </a:rPr>
              <a:t>paper</a:t>
            </a:r>
            <a:r>
              <a:rPr lang="it-IT" dirty="0">
                <a:solidFill>
                  <a:srgbClr val="333333"/>
                </a:solidFill>
              </a:rPr>
              <a:t>. </a:t>
            </a:r>
            <a:r>
              <a:rPr lang="it-IT" dirty="0" err="1">
                <a:solidFill>
                  <a:srgbClr val="333333"/>
                </a:solidFill>
              </a:rPr>
              <a:t>However</a:t>
            </a:r>
            <a:r>
              <a:rPr lang="it-IT" dirty="0">
                <a:solidFill>
                  <a:srgbClr val="333333"/>
                </a:solidFill>
              </a:rPr>
              <a:t>, </a:t>
            </a:r>
            <a:r>
              <a:rPr lang="it-IT" b="1" u="sng" dirty="0" err="1">
                <a:solidFill>
                  <a:srgbClr val="333333"/>
                </a:solidFill>
              </a:rPr>
              <a:t>Hirsch</a:t>
            </a:r>
            <a:r>
              <a:rPr lang="it-IT" b="1" u="sng" dirty="0">
                <a:solidFill>
                  <a:srgbClr val="333333"/>
                </a:solidFill>
              </a:rPr>
              <a:t> </a:t>
            </a:r>
            <a:r>
              <a:rPr lang="it-IT" b="1" u="sng" dirty="0" err="1">
                <a:solidFill>
                  <a:srgbClr val="333333"/>
                </a:solidFill>
              </a:rPr>
              <a:t>includes</a:t>
            </a:r>
            <a:r>
              <a:rPr lang="it-IT" b="1" u="sng" dirty="0">
                <a:solidFill>
                  <a:srgbClr val="333333"/>
                </a:solidFill>
              </a:rPr>
              <a:t> </a:t>
            </a:r>
            <a:r>
              <a:rPr lang="it-IT" b="1" u="sng" dirty="0" err="1">
                <a:solidFill>
                  <a:srgbClr val="333333"/>
                </a:solidFill>
              </a:rPr>
              <a:t>several</a:t>
            </a:r>
            <a:r>
              <a:rPr lang="it-IT" b="1" u="sng" dirty="0">
                <a:solidFill>
                  <a:srgbClr val="333333"/>
                </a:solidFill>
              </a:rPr>
              <a:t> </a:t>
            </a:r>
            <a:r>
              <a:rPr lang="it-IT" b="1" u="sng" dirty="0" err="1">
                <a:solidFill>
                  <a:srgbClr val="333333"/>
                </a:solidFill>
              </a:rPr>
              <a:t>caveats</a:t>
            </a:r>
            <a:r>
              <a:rPr lang="it-IT" dirty="0">
                <a:solidFill>
                  <a:srgbClr val="333333"/>
                </a:solidFill>
              </a:rPr>
              <a:t>:</a:t>
            </a:r>
          </a:p>
          <a:p>
            <a:endParaRPr lang="it-IT" dirty="0">
              <a:solidFill>
                <a:srgbClr val="333333"/>
              </a:solidFill>
            </a:endParaRPr>
          </a:p>
          <a:p>
            <a:pPr marL="285750" indent="-285750">
              <a:buFont typeface="Arial" panose="020B0604020202020204" pitchFamily="34" charset="0"/>
              <a:buChar char="•"/>
            </a:pPr>
            <a:r>
              <a:rPr lang="it-IT" dirty="0">
                <a:solidFill>
                  <a:srgbClr val="FF0000"/>
                </a:solidFill>
              </a:rPr>
              <a:t>A single </a:t>
            </a:r>
            <a:r>
              <a:rPr lang="it-IT" dirty="0" err="1">
                <a:solidFill>
                  <a:srgbClr val="FF0000"/>
                </a:solidFill>
              </a:rPr>
              <a:t>number</a:t>
            </a:r>
            <a:r>
              <a:rPr lang="it-IT" dirty="0">
                <a:solidFill>
                  <a:srgbClr val="FF0000"/>
                </a:solidFill>
              </a:rPr>
              <a:t> can </a:t>
            </a:r>
            <a:r>
              <a:rPr lang="it-IT" dirty="0" err="1">
                <a:solidFill>
                  <a:srgbClr val="FF0000"/>
                </a:solidFill>
              </a:rPr>
              <a:t>never</a:t>
            </a:r>
            <a:r>
              <a:rPr lang="it-IT" dirty="0">
                <a:solidFill>
                  <a:srgbClr val="FF0000"/>
                </a:solidFill>
              </a:rPr>
              <a:t> </a:t>
            </a:r>
            <a:r>
              <a:rPr lang="it-IT" dirty="0" err="1">
                <a:solidFill>
                  <a:srgbClr val="FF0000"/>
                </a:solidFill>
              </a:rPr>
              <a:t>give</a:t>
            </a:r>
            <a:r>
              <a:rPr lang="it-IT" dirty="0">
                <a:solidFill>
                  <a:srgbClr val="FF0000"/>
                </a:solidFill>
              </a:rPr>
              <a:t> more </a:t>
            </a:r>
            <a:r>
              <a:rPr lang="it-IT" dirty="0" err="1">
                <a:solidFill>
                  <a:srgbClr val="FF0000"/>
                </a:solidFill>
              </a:rPr>
              <a:t>than</a:t>
            </a:r>
            <a:r>
              <a:rPr lang="it-IT" dirty="0">
                <a:solidFill>
                  <a:srgbClr val="FF0000"/>
                </a:solidFill>
              </a:rPr>
              <a:t> a </a:t>
            </a:r>
            <a:r>
              <a:rPr lang="it-IT" dirty="0" err="1">
                <a:solidFill>
                  <a:srgbClr val="FF0000"/>
                </a:solidFill>
              </a:rPr>
              <a:t>rough</a:t>
            </a:r>
            <a:r>
              <a:rPr lang="it-IT" dirty="0">
                <a:solidFill>
                  <a:srgbClr val="FF0000"/>
                </a:solidFill>
              </a:rPr>
              <a:t> </a:t>
            </a:r>
            <a:r>
              <a:rPr lang="it-IT" dirty="0" err="1">
                <a:solidFill>
                  <a:srgbClr val="FF0000"/>
                </a:solidFill>
              </a:rPr>
              <a:t>approximation</a:t>
            </a:r>
            <a:r>
              <a:rPr lang="it-IT" dirty="0">
                <a:solidFill>
                  <a:srgbClr val="FF0000"/>
                </a:solidFill>
              </a:rPr>
              <a:t> </a:t>
            </a:r>
            <a:r>
              <a:rPr lang="it-IT" dirty="0">
                <a:solidFill>
                  <a:srgbClr val="333333"/>
                </a:solidFill>
              </a:rPr>
              <a:t>to an </a:t>
            </a:r>
            <a:r>
              <a:rPr lang="it-IT" dirty="0" err="1">
                <a:solidFill>
                  <a:srgbClr val="333333"/>
                </a:solidFill>
              </a:rPr>
              <a:t>individual’s</a:t>
            </a:r>
            <a:r>
              <a:rPr lang="it-IT" dirty="0">
                <a:solidFill>
                  <a:srgbClr val="333333"/>
                </a:solidFill>
              </a:rPr>
              <a:t> </a:t>
            </a:r>
            <a:r>
              <a:rPr lang="it-IT" dirty="0" err="1">
                <a:solidFill>
                  <a:srgbClr val="333333"/>
                </a:solidFill>
              </a:rPr>
              <a:t>multifaceted</a:t>
            </a:r>
            <a:r>
              <a:rPr lang="it-IT" dirty="0">
                <a:solidFill>
                  <a:srgbClr val="333333"/>
                </a:solidFill>
              </a:rPr>
              <a:t> </a:t>
            </a:r>
            <a:r>
              <a:rPr lang="it-IT" dirty="0" err="1">
                <a:solidFill>
                  <a:srgbClr val="333333"/>
                </a:solidFill>
              </a:rPr>
              <a:t>profile</a:t>
            </a:r>
            <a:r>
              <a:rPr lang="it-IT" dirty="0">
                <a:solidFill>
                  <a:srgbClr val="333333"/>
                </a:solidFill>
              </a:rPr>
              <a:t>;</a:t>
            </a:r>
          </a:p>
          <a:p>
            <a:pPr marL="285750" indent="-285750">
              <a:buFont typeface="Arial" panose="020B0604020202020204" pitchFamily="34" charset="0"/>
              <a:buChar char="•"/>
            </a:pPr>
            <a:r>
              <a:rPr lang="it-IT" dirty="0" err="1">
                <a:solidFill>
                  <a:schemeClr val="accent1"/>
                </a:solidFill>
              </a:rPr>
              <a:t>Other</a:t>
            </a:r>
            <a:r>
              <a:rPr lang="it-IT" dirty="0">
                <a:solidFill>
                  <a:schemeClr val="accent1"/>
                </a:solidFill>
              </a:rPr>
              <a:t> </a:t>
            </a:r>
            <a:r>
              <a:rPr lang="it-IT" dirty="0" err="1">
                <a:solidFill>
                  <a:schemeClr val="accent1"/>
                </a:solidFill>
              </a:rPr>
              <a:t>factors</a:t>
            </a:r>
            <a:r>
              <a:rPr lang="it-IT" dirty="0">
                <a:solidFill>
                  <a:schemeClr val="accent1"/>
                </a:solidFill>
              </a:rPr>
              <a:t> </a:t>
            </a:r>
            <a:r>
              <a:rPr lang="it-IT" dirty="0" err="1">
                <a:solidFill>
                  <a:schemeClr val="accent1"/>
                </a:solidFill>
              </a:rPr>
              <a:t>should</a:t>
            </a:r>
            <a:r>
              <a:rPr lang="it-IT" dirty="0">
                <a:solidFill>
                  <a:schemeClr val="accent1"/>
                </a:solidFill>
              </a:rPr>
              <a:t> be </a:t>
            </a:r>
            <a:r>
              <a:rPr lang="it-IT" dirty="0" err="1">
                <a:solidFill>
                  <a:schemeClr val="accent1"/>
                </a:solidFill>
              </a:rPr>
              <a:t>considered</a:t>
            </a:r>
            <a:r>
              <a:rPr lang="it-IT" dirty="0">
                <a:solidFill>
                  <a:schemeClr val="accent1"/>
                </a:solidFill>
              </a:rPr>
              <a:t> </a:t>
            </a:r>
            <a:r>
              <a:rPr lang="it-IT" dirty="0">
                <a:solidFill>
                  <a:srgbClr val="333333"/>
                </a:solidFill>
              </a:rPr>
              <a:t>in </a:t>
            </a:r>
            <a:r>
              <a:rPr lang="it-IT" dirty="0" err="1">
                <a:solidFill>
                  <a:srgbClr val="333333"/>
                </a:solidFill>
              </a:rPr>
              <a:t>combination</a:t>
            </a:r>
            <a:r>
              <a:rPr lang="it-IT" dirty="0">
                <a:solidFill>
                  <a:srgbClr val="333333"/>
                </a:solidFill>
              </a:rPr>
              <a:t> in </a:t>
            </a:r>
            <a:r>
              <a:rPr lang="it-IT" dirty="0" err="1">
                <a:solidFill>
                  <a:srgbClr val="333333"/>
                </a:solidFill>
              </a:rPr>
              <a:t>evaluating</a:t>
            </a:r>
            <a:r>
              <a:rPr lang="it-IT" dirty="0">
                <a:solidFill>
                  <a:srgbClr val="333333"/>
                </a:solidFill>
              </a:rPr>
              <a:t> an </a:t>
            </a:r>
            <a:r>
              <a:rPr lang="it-IT" dirty="0" err="1">
                <a:solidFill>
                  <a:srgbClr val="333333"/>
                </a:solidFill>
              </a:rPr>
              <a:t>individual</a:t>
            </a:r>
            <a:r>
              <a:rPr lang="it-IT" dirty="0">
                <a:solidFill>
                  <a:srgbClr val="333333"/>
                </a:solidFill>
              </a:rPr>
              <a:t>;</a:t>
            </a:r>
          </a:p>
          <a:p>
            <a:pPr marL="285750" indent="-285750">
              <a:buFont typeface="Arial" panose="020B0604020202020204" pitchFamily="34" charset="0"/>
              <a:buChar char="•"/>
            </a:pPr>
            <a:r>
              <a:rPr lang="it-IT" dirty="0" err="1">
                <a:solidFill>
                  <a:srgbClr val="333333"/>
                </a:solidFill>
              </a:rPr>
              <a:t>There</a:t>
            </a:r>
            <a:r>
              <a:rPr lang="it-IT" dirty="0">
                <a:solidFill>
                  <a:srgbClr val="333333"/>
                </a:solidFill>
              </a:rPr>
              <a:t> </a:t>
            </a:r>
            <a:r>
              <a:rPr lang="it-IT" dirty="0" err="1">
                <a:solidFill>
                  <a:srgbClr val="333333"/>
                </a:solidFill>
              </a:rPr>
              <a:t>will</a:t>
            </a:r>
            <a:r>
              <a:rPr lang="it-IT" dirty="0">
                <a:solidFill>
                  <a:srgbClr val="333333"/>
                </a:solidFill>
              </a:rPr>
              <a:t> be </a:t>
            </a:r>
            <a:r>
              <a:rPr lang="it-IT" dirty="0" err="1">
                <a:solidFill>
                  <a:schemeClr val="accent6"/>
                </a:solidFill>
              </a:rPr>
              <a:t>differences</a:t>
            </a:r>
            <a:r>
              <a:rPr lang="it-IT" dirty="0">
                <a:solidFill>
                  <a:schemeClr val="accent6"/>
                </a:solidFill>
              </a:rPr>
              <a:t> in </a:t>
            </a:r>
            <a:r>
              <a:rPr lang="it-IT" dirty="0" err="1">
                <a:solidFill>
                  <a:schemeClr val="accent6"/>
                </a:solidFill>
              </a:rPr>
              <a:t>typical</a:t>
            </a:r>
            <a:r>
              <a:rPr lang="it-IT" dirty="0">
                <a:solidFill>
                  <a:schemeClr val="accent6"/>
                </a:solidFill>
              </a:rPr>
              <a:t> </a:t>
            </a:r>
            <a:r>
              <a:rPr lang="it-IT" i="1" dirty="0">
                <a:solidFill>
                  <a:schemeClr val="accent6"/>
                </a:solidFill>
              </a:rPr>
              <a:t>h</a:t>
            </a:r>
            <a:r>
              <a:rPr lang="it-IT" dirty="0">
                <a:solidFill>
                  <a:schemeClr val="accent6"/>
                </a:solidFill>
              </a:rPr>
              <a:t> </a:t>
            </a:r>
            <a:r>
              <a:rPr lang="it-IT" dirty="0" err="1">
                <a:solidFill>
                  <a:schemeClr val="accent6"/>
                </a:solidFill>
              </a:rPr>
              <a:t>values</a:t>
            </a:r>
            <a:r>
              <a:rPr lang="it-IT" dirty="0">
                <a:solidFill>
                  <a:schemeClr val="accent6"/>
                </a:solidFill>
              </a:rPr>
              <a:t> in </a:t>
            </a:r>
            <a:r>
              <a:rPr lang="it-IT" dirty="0" err="1">
                <a:solidFill>
                  <a:schemeClr val="accent6"/>
                </a:solidFill>
              </a:rPr>
              <a:t>different</a:t>
            </a:r>
            <a:r>
              <a:rPr lang="it-IT" dirty="0">
                <a:solidFill>
                  <a:schemeClr val="accent6"/>
                </a:solidFill>
              </a:rPr>
              <a:t> </a:t>
            </a:r>
            <a:r>
              <a:rPr lang="it-IT" dirty="0" err="1">
                <a:solidFill>
                  <a:schemeClr val="accent6"/>
                </a:solidFill>
              </a:rPr>
              <a:t>fields</a:t>
            </a:r>
            <a:r>
              <a:rPr lang="it-IT" dirty="0">
                <a:solidFill>
                  <a:srgbClr val="333333"/>
                </a:solidFill>
              </a:rPr>
              <a:t>, </a:t>
            </a:r>
            <a:r>
              <a:rPr lang="it-IT" dirty="0" err="1">
                <a:solidFill>
                  <a:srgbClr val="333333"/>
                </a:solidFill>
              </a:rPr>
              <a:t>determined</a:t>
            </a:r>
            <a:r>
              <a:rPr lang="it-IT" dirty="0">
                <a:solidFill>
                  <a:srgbClr val="333333"/>
                </a:solidFill>
              </a:rPr>
              <a:t> in part by the </a:t>
            </a:r>
            <a:r>
              <a:rPr lang="it-IT" dirty="0" err="1">
                <a:solidFill>
                  <a:srgbClr val="333333"/>
                </a:solidFill>
              </a:rPr>
              <a:t>average</a:t>
            </a:r>
            <a:r>
              <a:rPr lang="it-IT" dirty="0">
                <a:solidFill>
                  <a:srgbClr val="333333"/>
                </a:solidFill>
              </a:rPr>
              <a:t> </a:t>
            </a:r>
            <a:r>
              <a:rPr lang="it-IT" dirty="0" err="1">
                <a:solidFill>
                  <a:srgbClr val="333333"/>
                </a:solidFill>
              </a:rPr>
              <a:t>number</a:t>
            </a:r>
            <a:r>
              <a:rPr lang="it-IT" dirty="0">
                <a:solidFill>
                  <a:srgbClr val="333333"/>
                </a:solidFill>
              </a:rPr>
              <a:t> of </a:t>
            </a:r>
            <a:r>
              <a:rPr lang="it-IT" dirty="0" err="1">
                <a:solidFill>
                  <a:srgbClr val="333333"/>
                </a:solidFill>
              </a:rPr>
              <a:t>references</a:t>
            </a:r>
            <a:r>
              <a:rPr lang="it-IT" dirty="0">
                <a:solidFill>
                  <a:srgbClr val="333333"/>
                </a:solidFill>
              </a:rPr>
              <a:t> in a </a:t>
            </a:r>
            <a:r>
              <a:rPr lang="it-IT" dirty="0" err="1">
                <a:solidFill>
                  <a:srgbClr val="333333"/>
                </a:solidFill>
              </a:rPr>
              <a:t>paper</a:t>
            </a:r>
            <a:r>
              <a:rPr lang="it-IT" dirty="0">
                <a:solidFill>
                  <a:srgbClr val="333333"/>
                </a:solidFill>
              </a:rPr>
              <a:t> in the </a:t>
            </a:r>
            <a:r>
              <a:rPr lang="it-IT" dirty="0" err="1">
                <a:solidFill>
                  <a:srgbClr val="333333"/>
                </a:solidFill>
              </a:rPr>
              <a:t>field</a:t>
            </a:r>
            <a:r>
              <a:rPr lang="it-IT" dirty="0">
                <a:solidFill>
                  <a:srgbClr val="333333"/>
                </a:solidFill>
              </a:rPr>
              <a:t>, the </a:t>
            </a:r>
            <a:r>
              <a:rPr lang="it-IT" dirty="0" err="1">
                <a:solidFill>
                  <a:srgbClr val="333333"/>
                </a:solidFill>
              </a:rPr>
              <a:t>average</a:t>
            </a:r>
            <a:r>
              <a:rPr lang="it-IT" dirty="0">
                <a:solidFill>
                  <a:srgbClr val="333333"/>
                </a:solidFill>
              </a:rPr>
              <a:t> </a:t>
            </a:r>
            <a:r>
              <a:rPr lang="it-IT" dirty="0" err="1">
                <a:solidFill>
                  <a:srgbClr val="333333"/>
                </a:solidFill>
              </a:rPr>
              <a:t>number</a:t>
            </a:r>
            <a:r>
              <a:rPr lang="it-IT" dirty="0">
                <a:solidFill>
                  <a:srgbClr val="333333"/>
                </a:solidFill>
              </a:rPr>
              <a:t> of </a:t>
            </a:r>
            <a:r>
              <a:rPr lang="it-IT" dirty="0" err="1">
                <a:solidFill>
                  <a:srgbClr val="333333"/>
                </a:solidFill>
              </a:rPr>
              <a:t>papers</a:t>
            </a:r>
            <a:r>
              <a:rPr lang="it-IT" dirty="0">
                <a:solidFill>
                  <a:srgbClr val="333333"/>
                </a:solidFill>
              </a:rPr>
              <a:t> </a:t>
            </a:r>
            <a:r>
              <a:rPr lang="it-IT" dirty="0" err="1">
                <a:solidFill>
                  <a:srgbClr val="333333"/>
                </a:solidFill>
              </a:rPr>
              <a:t>produced</a:t>
            </a:r>
            <a:r>
              <a:rPr lang="it-IT" dirty="0">
                <a:solidFill>
                  <a:srgbClr val="333333"/>
                </a:solidFill>
              </a:rPr>
              <a:t> by </a:t>
            </a:r>
            <a:r>
              <a:rPr lang="it-IT" dirty="0" err="1">
                <a:solidFill>
                  <a:srgbClr val="333333"/>
                </a:solidFill>
              </a:rPr>
              <a:t>each</a:t>
            </a:r>
            <a:r>
              <a:rPr lang="it-IT" dirty="0">
                <a:solidFill>
                  <a:srgbClr val="333333"/>
                </a:solidFill>
              </a:rPr>
              <a:t> </a:t>
            </a:r>
            <a:r>
              <a:rPr lang="it-IT" dirty="0" err="1">
                <a:solidFill>
                  <a:srgbClr val="333333"/>
                </a:solidFill>
              </a:rPr>
              <a:t>scientist</a:t>
            </a:r>
            <a:r>
              <a:rPr lang="it-IT" dirty="0">
                <a:solidFill>
                  <a:srgbClr val="333333"/>
                </a:solidFill>
              </a:rPr>
              <a:t> in the </a:t>
            </a:r>
            <a:r>
              <a:rPr lang="it-IT" dirty="0" err="1">
                <a:solidFill>
                  <a:srgbClr val="333333"/>
                </a:solidFill>
              </a:rPr>
              <a:t>field</a:t>
            </a:r>
            <a:r>
              <a:rPr lang="it-IT" dirty="0">
                <a:solidFill>
                  <a:srgbClr val="333333"/>
                </a:solidFill>
              </a:rPr>
              <a:t>, and the </a:t>
            </a:r>
            <a:r>
              <a:rPr lang="it-IT" dirty="0" err="1">
                <a:solidFill>
                  <a:srgbClr val="333333"/>
                </a:solidFill>
              </a:rPr>
              <a:t>size</a:t>
            </a:r>
            <a:r>
              <a:rPr lang="it-IT" dirty="0">
                <a:solidFill>
                  <a:srgbClr val="333333"/>
                </a:solidFill>
              </a:rPr>
              <a:t> (</a:t>
            </a:r>
            <a:r>
              <a:rPr lang="it-IT" dirty="0" err="1">
                <a:solidFill>
                  <a:srgbClr val="333333"/>
                </a:solidFill>
              </a:rPr>
              <a:t>number</a:t>
            </a:r>
            <a:r>
              <a:rPr lang="it-IT" dirty="0">
                <a:solidFill>
                  <a:srgbClr val="333333"/>
                </a:solidFill>
              </a:rPr>
              <a:t> of </a:t>
            </a:r>
            <a:r>
              <a:rPr lang="it-IT" dirty="0" err="1">
                <a:solidFill>
                  <a:srgbClr val="333333"/>
                </a:solidFill>
              </a:rPr>
              <a:t>scientists</a:t>
            </a:r>
            <a:r>
              <a:rPr lang="it-IT" dirty="0">
                <a:solidFill>
                  <a:srgbClr val="333333"/>
                </a:solidFill>
              </a:rPr>
              <a:t>) of the </a:t>
            </a:r>
            <a:r>
              <a:rPr lang="it-IT" dirty="0" err="1">
                <a:solidFill>
                  <a:srgbClr val="333333"/>
                </a:solidFill>
              </a:rPr>
              <a:t>field</a:t>
            </a:r>
            <a:r>
              <a:rPr lang="it-IT" dirty="0">
                <a:solidFill>
                  <a:srgbClr val="333333"/>
                </a:solidFill>
              </a:rPr>
              <a:t>; and</a:t>
            </a:r>
          </a:p>
          <a:p>
            <a:pPr marL="285750" indent="-285750">
              <a:buFont typeface="Arial" panose="020B0604020202020204" pitchFamily="34" charset="0"/>
              <a:buChar char="•"/>
            </a:pPr>
            <a:r>
              <a:rPr lang="it-IT" dirty="0">
                <a:solidFill>
                  <a:srgbClr val="333333"/>
                </a:solidFill>
              </a:rPr>
              <a:t>For an </a:t>
            </a:r>
            <a:r>
              <a:rPr lang="it-IT" dirty="0" err="1">
                <a:solidFill>
                  <a:srgbClr val="333333"/>
                </a:solidFill>
              </a:rPr>
              <a:t>author</a:t>
            </a:r>
            <a:r>
              <a:rPr lang="it-IT" dirty="0">
                <a:solidFill>
                  <a:srgbClr val="333333"/>
                </a:solidFill>
              </a:rPr>
              <a:t> with a </a:t>
            </a:r>
            <a:r>
              <a:rPr lang="it-IT" dirty="0" err="1">
                <a:solidFill>
                  <a:srgbClr val="333333"/>
                </a:solidFill>
              </a:rPr>
              <a:t>relatively</a:t>
            </a:r>
            <a:r>
              <a:rPr lang="it-IT" dirty="0">
                <a:solidFill>
                  <a:srgbClr val="333333"/>
                </a:solidFill>
              </a:rPr>
              <a:t> </a:t>
            </a:r>
            <a:r>
              <a:rPr lang="it-IT" dirty="0" err="1">
                <a:solidFill>
                  <a:srgbClr val="333333"/>
                </a:solidFill>
              </a:rPr>
              <a:t>low</a:t>
            </a:r>
            <a:r>
              <a:rPr lang="it-IT" dirty="0">
                <a:solidFill>
                  <a:srgbClr val="333333"/>
                </a:solidFill>
              </a:rPr>
              <a:t> </a:t>
            </a:r>
            <a:r>
              <a:rPr lang="it-IT" i="1" dirty="0">
                <a:solidFill>
                  <a:srgbClr val="333333"/>
                </a:solidFill>
              </a:rPr>
              <a:t>h</a:t>
            </a:r>
            <a:r>
              <a:rPr lang="it-IT" dirty="0">
                <a:solidFill>
                  <a:srgbClr val="333333"/>
                </a:solidFill>
              </a:rPr>
              <a:t> </a:t>
            </a:r>
            <a:r>
              <a:rPr lang="it-IT" dirty="0" err="1">
                <a:solidFill>
                  <a:srgbClr val="333333"/>
                </a:solidFill>
              </a:rPr>
              <a:t>that</a:t>
            </a:r>
            <a:r>
              <a:rPr lang="it-IT" dirty="0">
                <a:solidFill>
                  <a:srgbClr val="333333"/>
                </a:solidFill>
              </a:rPr>
              <a:t> </a:t>
            </a:r>
            <a:r>
              <a:rPr lang="it-IT" dirty="0" err="1">
                <a:solidFill>
                  <a:srgbClr val="333333"/>
                </a:solidFill>
              </a:rPr>
              <a:t>has</a:t>
            </a:r>
            <a:r>
              <a:rPr lang="it-IT" dirty="0">
                <a:solidFill>
                  <a:srgbClr val="333333"/>
                </a:solidFill>
              </a:rPr>
              <a:t> a </a:t>
            </a:r>
            <a:r>
              <a:rPr lang="it-IT" dirty="0" err="1">
                <a:solidFill>
                  <a:srgbClr val="333333"/>
                </a:solidFill>
              </a:rPr>
              <a:t>few</a:t>
            </a:r>
            <a:r>
              <a:rPr lang="it-IT" dirty="0">
                <a:solidFill>
                  <a:srgbClr val="333333"/>
                </a:solidFill>
              </a:rPr>
              <a:t> </a:t>
            </a:r>
            <a:r>
              <a:rPr lang="it-IT" dirty="0" err="1">
                <a:solidFill>
                  <a:srgbClr val="333333"/>
                </a:solidFill>
              </a:rPr>
              <a:t>seminal</a:t>
            </a:r>
            <a:r>
              <a:rPr lang="it-IT" dirty="0">
                <a:solidFill>
                  <a:srgbClr val="333333"/>
                </a:solidFill>
              </a:rPr>
              <a:t> </a:t>
            </a:r>
            <a:r>
              <a:rPr lang="it-IT" dirty="0" err="1">
                <a:solidFill>
                  <a:srgbClr val="333333"/>
                </a:solidFill>
              </a:rPr>
              <a:t>papers</a:t>
            </a:r>
            <a:r>
              <a:rPr lang="it-IT" dirty="0">
                <a:solidFill>
                  <a:srgbClr val="333333"/>
                </a:solidFill>
              </a:rPr>
              <a:t> with </a:t>
            </a:r>
            <a:r>
              <a:rPr lang="it-IT" dirty="0" err="1">
                <a:solidFill>
                  <a:srgbClr val="333333"/>
                </a:solidFill>
              </a:rPr>
              <a:t>extraordinarily</a:t>
            </a:r>
            <a:r>
              <a:rPr lang="it-IT" dirty="0">
                <a:solidFill>
                  <a:srgbClr val="333333"/>
                </a:solidFill>
              </a:rPr>
              <a:t> high </a:t>
            </a:r>
            <a:r>
              <a:rPr lang="it-IT" dirty="0" err="1">
                <a:solidFill>
                  <a:srgbClr val="333333"/>
                </a:solidFill>
              </a:rPr>
              <a:t>citation</a:t>
            </a:r>
            <a:r>
              <a:rPr lang="it-IT" dirty="0">
                <a:solidFill>
                  <a:srgbClr val="333333"/>
                </a:solidFill>
              </a:rPr>
              <a:t> </a:t>
            </a:r>
            <a:r>
              <a:rPr lang="it-IT" dirty="0" err="1">
                <a:solidFill>
                  <a:srgbClr val="333333"/>
                </a:solidFill>
              </a:rPr>
              <a:t>counts</a:t>
            </a:r>
            <a:r>
              <a:rPr lang="it-IT" dirty="0">
                <a:solidFill>
                  <a:srgbClr val="333333"/>
                </a:solidFill>
              </a:rPr>
              <a:t>, the </a:t>
            </a:r>
            <a:r>
              <a:rPr lang="it-IT" i="1" dirty="0">
                <a:solidFill>
                  <a:schemeClr val="accent2"/>
                </a:solidFill>
              </a:rPr>
              <a:t>h</a:t>
            </a:r>
            <a:r>
              <a:rPr lang="it-IT" dirty="0">
                <a:solidFill>
                  <a:schemeClr val="accent2"/>
                </a:solidFill>
              </a:rPr>
              <a:t> </a:t>
            </a:r>
            <a:r>
              <a:rPr lang="it-IT" dirty="0" err="1">
                <a:solidFill>
                  <a:schemeClr val="accent2"/>
                </a:solidFill>
              </a:rPr>
              <a:t>index</a:t>
            </a:r>
            <a:r>
              <a:rPr lang="it-IT" dirty="0">
                <a:solidFill>
                  <a:schemeClr val="accent2"/>
                </a:solidFill>
              </a:rPr>
              <a:t> </a:t>
            </a:r>
            <a:r>
              <a:rPr lang="it-IT" dirty="0" err="1">
                <a:solidFill>
                  <a:schemeClr val="accent2"/>
                </a:solidFill>
              </a:rPr>
              <a:t>will</a:t>
            </a:r>
            <a:r>
              <a:rPr lang="it-IT" dirty="0">
                <a:solidFill>
                  <a:schemeClr val="accent2"/>
                </a:solidFill>
              </a:rPr>
              <a:t> </a:t>
            </a:r>
            <a:r>
              <a:rPr lang="it-IT" dirty="0" err="1">
                <a:solidFill>
                  <a:schemeClr val="accent2"/>
                </a:solidFill>
              </a:rPr>
              <a:t>not</a:t>
            </a:r>
            <a:r>
              <a:rPr lang="it-IT" dirty="0">
                <a:solidFill>
                  <a:schemeClr val="accent2"/>
                </a:solidFill>
              </a:rPr>
              <a:t> </a:t>
            </a:r>
            <a:r>
              <a:rPr lang="it-IT" dirty="0" err="1">
                <a:solidFill>
                  <a:schemeClr val="accent2"/>
                </a:solidFill>
              </a:rPr>
              <a:t>fully</a:t>
            </a:r>
            <a:r>
              <a:rPr lang="it-IT" dirty="0">
                <a:solidFill>
                  <a:schemeClr val="accent2"/>
                </a:solidFill>
              </a:rPr>
              <a:t> </a:t>
            </a:r>
            <a:r>
              <a:rPr lang="it-IT" dirty="0" err="1">
                <a:solidFill>
                  <a:schemeClr val="accent2"/>
                </a:solidFill>
              </a:rPr>
              <a:t>reflect</a:t>
            </a:r>
            <a:r>
              <a:rPr lang="it-IT" dirty="0">
                <a:solidFill>
                  <a:schemeClr val="accent2"/>
                </a:solidFill>
              </a:rPr>
              <a:t> </a:t>
            </a:r>
            <a:r>
              <a:rPr lang="it-IT" dirty="0" err="1">
                <a:solidFill>
                  <a:schemeClr val="accent2"/>
                </a:solidFill>
              </a:rPr>
              <a:t>that</a:t>
            </a:r>
            <a:r>
              <a:rPr lang="it-IT" dirty="0">
                <a:solidFill>
                  <a:schemeClr val="accent2"/>
                </a:solidFill>
              </a:rPr>
              <a:t> </a:t>
            </a:r>
            <a:r>
              <a:rPr lang="it-IT" dirty="0" err="1">
                <a:solidFill>
                  <a:schemeClr val="accent2"/>
                </a:solidFill>
              </a:rPr>
              <a:t>scientist’s</a:t>
            </a:r>
            <a:r>
              <a:rPr lang="it-IT" dirty="0">
                <a:solidFill>
                  <a:schemeClr val="accent2"/>
                </a:solidFill>
              </a:rPr>
              <a:t> </a:t>
            </a:r>
            <a:r>
              <a:rPr lang="it-IT" dirty="0" err="1">
                <a:solidFill>
                  <a:schemeClr val="accent2"/>
                </a:solidFill>
              </a:rPr>
              <a:t>accomplishments</a:t>
            </a:r>
            <a:r>
              <a:rPr lang="it-IT" dirty="0">
                <a:solidFill>
                  <a:srgbClr val="333333"/>
                </a:solidFill>
              </a:rPr>
              <a:t>.</a:t>
            </a:r>
            <a:endParaRPr lang="it-IT" b="0" i="0" dirty="0">
              <a:solidFill>
                <a:srgbClr val="333333"/>
              </a:solidFill>
              <a:effectLst/>
            </a:endParaRPr>
          </a:p>
        </p:txBody>
      </p:sp>
      <p:sp>
        <p:nvSpPr>
          <p:cNvPr id="8" name="CasellaDiTesto 7">
            <a:extLst>
              <a:ext uri="{FF2B5EF4-FFF2-40B4-BE49-F238E27FC236}">
                <a16:creationId xmlns:a16="http://schemas.microsoft.com/office/drawing/2014/main" id="{7A41F5B0-17A7-1F4C-AD13-3370C3727130}"/>
              </a:ext>
            </a:extLst>
          </p:cNvPr>
          <p:cNvSpPr txBox="1"/>
          <p:nvPr/>
        </p:nvSpPr>
        <p:spPr>
          <a:xfrm>
            <a:off x="6411078" y="328998"/>
            <a:ext cx="4637295" cy="369332"/>
          </a:xfrm>
          <a:prstGeom prst="rect">
            <a:avLst/>
          </a:prstGeom>
          <a:noFill/>
        </p:spPr>
        <p:txBody>
          <a:bodyPr wrap="none" rtlCol="0">
            <a:spAutoFit/>
          </a:bodyPr>
          <a:lstStyle/>
          <a:p>
            <a:r>
              <a:rPr lang="en-US" dirty="0">
                <a:hlinkClick r:id="rId9"/>
              </a:rPr>
              <a:t>https://beckerguides.wustl.edu/authors/hindex</a:t>
            </a:r>
            <a:endParaRPr lang="en-US" dirty="0"/>
          </a:p>
        </p:txBody>
      </p:sp>
    </p:spTree>
    <p:extLst>
      <p:ext uri="{BB962C8B-B14F-4D97-AF65-F5344CB8AC3E}">
        <p14:creationId xmlns:p14="http://schemas.microsoft.com/office/powerpoint/2010/main" val="742273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63B8664-04FD-2B40-B625-935FB71A88BF}"/>
              </a:ext>
            </a:extLst>
          </p:cNvPr>
          <p:cNvSpPr/>
          <p:nvPr/>
        </p:nvSpPr>
        <p:spPr>
          <a:xfrm>
            <a:off x="1229009" y="824131"/>
            <a:ext cx="10260510" cy="4862870"/>
          </a:xfrm>
          <a:prstGeom prst="rect">
            <a:avLst/>
          </a:prstGeom>
        </p:spPr>
        <p:txBody>
          <a:bodyPr wrap="square">
            <a:spAutoFit/>
          </a:bodyPr>
          <a:lstStyle/>
          <a:p>
            <a:r>
              <a:rPr lang="en-GB" sz="1550" b="1" dirty="0">
                <a:solidFill>
                  <a:srgbClr val="202122"/>
                </a:solidFill>
                <a:cs typeface="Cavolini" panose="03000502040302020204" pitchFamily="66" charset="0"/>
              </a:rPr>
              <a:t>STRENGTHS</a:t>
            </a:r>
          </a:p>
          <a:p>
            <a:pPr marL="460375" indent="-174625">
              <a:buFont typeface="Arial" panose="020B0604020202020204" pitchFamily="34" charset="0"/>
              <a:buChar char="•"/>
            </a:pPr>
            <a:r>
              <a:rPr lang="en-GB" sz="1550" dirty="0"/>
              <a:t>The</a:t>
            </a:r>
            <a:r>
              <a:rPr lang="en-GB" sz="1550" i="1" dirty="0"/>
              <a:t> h</a:t>
            </a:r>
            <a:r>
              <a:rPr lang="en-GB" sz="1550" dirty="0"/>
              <a:t> index is a metric for evaluating the</a:t>
            </a:r>
            <a:r>
              <a:rPr lang="en-GB" sz="1550" dirty="0">
                <a:solidFill>
                  <a:srgbClr val="FF0000"/>
                </a:solidFill>
              </a:rPr>
              <a:t> cumulative impact of an author’s scholarly output</a:t>
            </a:r>
            <a:r>
              <a:rPr lang="en-GB" sz="1550" b="1" dirty="0">
                <a:solidFill>
                  <a:srgbClr val="FF0000"/>
                </a:solidFill>
              </a:rPr>
              <a:t> </a:t>
            </a:r>
            <a:r>
              <a:rPr lang="en-GB" sz="1550" dirty="0"/>
              <a:t>and performance; </a:t>
            </a:r>
            <a:r>
              <a:rPr lang="en-GB" sz="1550" dirty="0">
                <a:solidFill>
                  <a:srgbClr val="FF0000"/>
                </a:solidFill>
              </a:rPr>
              <a:t>measures quantity with quality</a:t>
            </a:r>
            <a:r>
              <a:rPr lang="en-GB" sz="1550" dirty="0"/>
              <a:t> by comparing publications to citations.</a:t>
            </a:r>
          </a:p>
          <a:p>
            <a:pPr marL="460375" indent="-174625">
              <a:buFont typeface="Arial" panose="020B0604020202020204" pitchFamily="34" charset="0"/>
              <a:buChar char="•"/>
            </a:pPr>
            <a:r>
              <a:rPr lang="en-GB" sz="1550" dirty="0"/>
              <a:t>The </a:t>
            </a:r>
            <a:r>
              <a:rPr lang="en-GB" sz="1550" i="1" dirty="0"/>
              <a:t>h</a:t>
            </a:r>
            <a:r>
              <a:rPr lang="en-GB" sz="1550" dirty="0"/>
              <a:t> index </a:t>
            </a:r>
            <a:r>
              <a:rPr lang="en-GB" sz="1550" dirty="0">
                <a:solidFill>
                  <a:srgbClr val="FF0000"/>
                </a:solidFill>
              </a:rPr>
              <a:t>corrects for the disproportionate weight of highly cited publications or publications that have not yet been cited.</a:t>
            </a:r>
          </a:p>
          <a:p>
            <a:pPr marL="460375" indent="-174625">
              <a:buFont typeface="Arial" panose="020B0604020202020204" pitchFamily="34" charset="0"/>
              <a:buChar char="•"/>
            </a:pPr>
            <a:r>
              <a:rPr lang="en-GB" sz="1550" dirty="0"/>
              <a:t>Several resources automatically calculate the </a:t>
            </a:r>
            <a:r>
              <a:rPr lang="en-GB" sz="1550" i="1" dirty="0"/>
              <a:t>h </a:t>
            </a:r>
            <a:r>
              <a:rPr lang="en-GB" sz="1550" dirty="0"/>
              <a:t>index as part of citation reports for authors.</a:t>
            </a:r>
          </a:p>
          <a:p>
            <a:endParaRPr lang="en-GB" sz="1550" dirty="0">
              <a:solidFill>
                <a:srgbClr val="202122"/>
              </a:solidFill>
              <a:cs typeface="Cavolini" panose="03000502040302020204" pitchFamily="66" charset="0"/>
            </a:endParaRPr>
          </a:p>
          <a:p>
            <a:r>
              <a:rPr lang="en-GB" sz="1550" b="1" dirty="0">
                <a:solidFill>
                  <a:srgbClr val="202122"/>
                </a:solidFill>
                <a:cs typeface="Cavolini" panose="03000502040302020204" pitchFamily="66" charset="0"/>
              </a:rPr>
              <a:t>WEAKNESS</a:t>
            </a:r>
          </a:p>
          <a:p>
            <a:pPr marL="460375" indent="-223838">
              <a:buFont typeface="Arial" panose="020B0604020202020204" pitchFamily="34" charset="0"/>
              <a:buChar char="•"/>
            </a:pPr>
            <a:r>
              <a:rPr lang="en-GB" sz="1550" dirty="0"/>
              <a:t>The </a:t>
            </a:r>
            <a:r>
              <a:rPr lang="en-GB" sz="1550" i="1" dirty="0"/>
              <a:t>h</a:t>
            </a:r>
            <a:r>
              <a:rPr lang="en-GB" sz="1550" dirty="0"/>
              <a:t> index is a metric to assess the entire body of scholarly output by an author; </a:t>
            </a:r>
            <a:r>
              <a:rPr lang="en-GB" sz="1550" dirty="0">
                <a:solidFill>
                  <a:schemeClr val="accent1"/>
                </a:solidFill>
              </a:rPr>
              <a:t>not intended for a specific timeframe</a:t>
            </a:r>
            <a:r>
              <a:rPr lang="en-GB" sz="1550" dirty="0"/>
              <a:t>.</a:t>
            </a:r>
          </a:p>
          <a:p>
            <a:pPr marL="460375" indent="-223838">
              <a:buFont typeface="Arial" panose="020B0604020202020204" pitchFamily="34" charset="0"/>
              <a:buChar char="•"/>
            </a:pPr>
            <a:r>
              <a:rPr lang="en-GB" sz="1550" dirty="0"/>
              <a:t>The </a:t>
            </a:r>
            <a:r>
              <a:rPr lang="en-GB" sz="1550" i="1" dirty="0"/>
              <a:t>h </a:t>
            </a:r>
            <a:r>
              <a:rPr lang="en-GB" sz="1550" dirty="0"/>
              <a:t>index is </a:t>
            </a:r>
            <a:r>
              <a:rPr lang="en-GB" sz="1550" dirty="0">
                <a:solidFill>
                  <a:schemeClr val="accent1"/>
                </a:solidFill>
              </a:rPr>
              <a:t>insensitive to publications that are rarely cited </a:t>
            </a:r>
            <a:r>
              <a:rPr lang="en-GB" sz="1550" dirty="0"/>
              <a:t>such as meeting abstracts and to publications that are </a:t>
            </a:r>
            <a:r>
              <a:rPr lang="en-GB" sz="1550" dirty="0">
                <a:solidFill>
                  <a:schemeClr val="accent1"/>
                </a:solidFill>
              </a:rPr>
              <a:t>frequently cited</a:t>
            </a:r>
            <a:r>
              <a:rPr lang="en-GB" sz="1550" dirty="0"/>
              <a:t> such as reviews.</a:t>
            </a:r>
          </a:p>
          <a:p>
            <a:pPr marL="460375" indent="-223838">
              <a:buFont typeface="Arial" panose="020B0604020202020204" pitchFamily="34" charset="0"/>
              <a:buChar char="•"/>
            </a:pPr>
            <a:r>
              <a:rPr lang="en-GB" sz="1550" dirty="0">
                <a:solidFill>
                  <a:schemeClr val="accent1"/>
                </a:solidFill>
              </a:rPr>
              <a:t>Author name variant issues </a:t>
            </a:r>
            <a:r>
              <a:rPr lang="en-GB" sz="1550" dirty="0"/>
              <a:t>and </a:t>
            </a:r>
            <a:r>
              <a:rPr lang="en-GB" sz="1550" dirty="0">
                <a:solidFill>
                  <a:schemeClr val="accent1"/>
                </a:solidFill>
              </a:rPr>
              <a:t>multiple versions of the same work pose challenges</a:t>
            </a:r>
            <a:r>
              <a:rPr lang="en-GB" sz="1550" dirty="0"/>
              <a:t> in establishing accurate citation data for a specific author.</a:t>
            </a:r>
          </a:p>
          <a:p>
            <a:pPr marL="460375" indent="-223838">
              <a:buFont typeface="Arial" panose="020B0604020202020204" pitchFamily="34" charset="0"/>
              <a:buChar char="•"/>
            </a:pPr>
            <a:r>
              <a:rPr lang="en-GB" sz="1550" dirty="0"/>
              <a:t>The </a:t>
            </a:r>
            <a:r>
              <a:rPr lang="en-GB" sz="1550" i="1" dirty="0"/>
              <a:t>h</a:t>
            </a:r>
            <a:r>
              <a:rPr lang="en-GB" sz="1550" dirty="0"/>
              <a:t> index does not provide the context of the citations.</a:t>
            </a:r>
          </a:p>
          <a:p>
            <a:pPr marL="460375" indent="-223838">
              <a:buFont typeface="Arial" panose="020B0604020202020204" pitchFamily="34" charset="0"/>
              <a:buChar char="•"/>
            </a:pPr>
            <a:r>
              <a:rPr lang="en-GB" sz="1550" dirty="0"/>
              <a:t>The </a:t>
            </a:r>
            <a:r>
              <a:rPr lang="en-GB" sz="1550" i="1" dirty="0"/>
              <a:t>h</a:t>
            </a:r>
            <a:r>
              <a:rPr lang="en-GB" sz="1550" dirty="0"/>
              <a:t> index is not considered a universal metric as it is </a:t>
            </a:r>
            <a:r>
              <a:rPr lang="en-GB" sz="1550" dirty="0">
                <a:solidFill>
                  <a:schemeClr val="accent1"/>
                </a:solidFill>
              </a:rPr>
              <a:t>difficult to compare authors of different seniority or disciplines</a:t>
            </a:r>
            <a:r>
              <a:rPr lang="en-GB" sz="1550" dirty="0"/>
              <a:t>. Young investigators are at a disadvantage and academic disciplines vary in the average number of publications, references and citations.</a:t>
            </a:r>
          </a:p>
          <a:p>
            <a:pPr marL="460375" indent="-223838">
              <a:buFont typeface="Arial" panose="020B0604020202020204" pitchFamily="34" charset="0"/>
              <a:buChar char="•"/>
            </a:pPr>
            <a:r>
              <a:rPr lang="en-GB" sz="1550" dirty="0">
                <a:solidFill>
                  <a:schemeClr val="accent1"/>
                </a:solidFill>
              </a:rPr>
              <a:t>Self-citations or gratuitous citation</a:t>
            </a:r>
            <a:r>
              <a:rPr lang="en-GB" sz="1550" dirty="0">
                <a:solidFill>
                  <a:schemeClr val="accent5"/>
                </a:solidFill>
              </a:rPr>
              <a:t>s</a:t>
            </a:r>
            <a:r>
              <a:rPr lang="en-GB" sz="1550" dirty="0"/>
              <a:t> among colleagues can skew the </a:t>
            </a:r>
            <a:r>
              <a:rPr lang="en-GB" sz="1550" i="1" dirty="0"/>
              <a:t>h</a:t>
            </a:r>
            <a:r>
              <a:rPr lang="en-GB" sz="1550" dirty="0"/>
              <a:t> index.</a:t>
            </a:r>
          </a:p>
          <a:p>
            <a:pPr marL="460375" indent="-223838">
              <a:buFont typeface="Arial" panose="020B0604020202020204" pitchFamily="34" charset="0"/>
              <a:buChar char="•"/>
            </a:pPr>
            <a:r>
              <a:rPr lang="en-GB" sz="1550" dirty="0"/>
              <a:t>The </a:t>
            </a:r>
            <a:r>
              <a:rPr lang="en-GB" sz="1550" i="1" dirty="0"/>
              <a:t>h</a:t>
            </a:r>
            <a:r>
              <a:rPr lang="en-GB" sz="1550" dirty="0"/>
              <a:t> index will </a:t>
            </a:r>
            <a:r>
              <a:rPr lang="en-GB" sz="1550" dirty="0">
                <a:solidFill>
                  <a:schemeClr val="accent1"/>
                </a:solidFill>
              </a:rPr>
              <a:t>vary among resources</a:t>
            </a:r>
            <a:r>
              <a:rPr lang="en-GB" sz="1550" dirty="0"/>
              <a:t> depending on the publication data that is included in the calculation of the index.</a:t>
            </a:r>
          </a:p>
          <a:p>
            <a:pPr marL="460375" indent="-223838">
              <a:buFont typeface="Arial" panose="020B0604020202020204" pitchFamily="34" charset="0"/>
              <a:buChar char="•"/>
            </a:pPr>
            <a:r>
              <a:rPr lang="en-GB" sz="1550" dirty="0"/>
              <a:t>The </a:t>
            </a:r>
            <a:r>
              <a:rPr lang="en-GB" sz="1550" i="1" dirty="0"/>
              <a:t>h</a:t>
            </a:r>
            <a:r>
              <a:rPr lang="en-GB" sz="1550" dirty="0"/>
              <a:t> index </a:t>
            </a:r>
            <a:r>
              <a:rPr lang="en-GB" sz="1550" dirty="0">
                <a:solidFill>
                  <a:schemeClr val="accent1"/>
                </a:solidFill>
              </a:rPr>
              <a:t>disregards author ranking and co-author characteristics </a:t>
            </a:r>
            <a:r>
              <a:rPr lang="en-GB" sz="1550" dirty="0"/>
              <a:t>on publications.</a:t>
            </a:r>
          </a:p>
        </p:txBody>
      </p:sp>
      <p:sp>
        <p:nvSpPr>
          <p:cNvPr id="7" name="CasellaDiTesto 6">
            <a:extLst>
              <a:ext uri="{FF2B5EF4-FFF2-40B4-BE49-F238E27FC236}">
                <a16:creationId xmlns:a16="http://schemas.microsoft.com/office/drawing/2014/main" id="{5F9770B0-661C-AC4A-91A1-DF53B376943D}"/>
              </a:ext>
            </a:extLst>
          </p:cNvPr>
          <p:cNvSpPr txBox="1"/>
          <p:nvPr/>
        </p:nvSpPr>
        <p:spPr>
          <a:xfrm>
            <a:off x="2266693" y="177800"/>
            <a:ext cx="7372607"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Indice di </a:t>
            </a:r>
            <a:r>
              <a:rPr lang="it-IT" sz="3600" b="1" dirty="0" err="1">
                <a:latin typeface="Cavolini" panose="03000502040302020204" pitchFamily="66" charset="0"/>
                <a:cs typeface="Cavolini" panose="03000502040302020204" pitchFamily="66" charset="0"/>
              </a:rPr>
              <a:t>Hirsch</a:t>
            </a:r>
            <a:r>
              <a:rPr lang="it-IT" sz="3600" b="1" dirty="0">
                <a:latin typeface="Cavolini" panose="03000502040302020204" pitchFamily="66" charset="0"/>
                <a:cs typeface="Cavolini" panose="03000502040302020204" pitchFamily="66" charset="0"/>
              </a:rPr>
              <a:t> (H-</a:t>
            </a:r>
            <a:r>
              <a:rPr lang="it-IT" sz="3600" b="1" dirty="0" err="1">
                <a:latin typeface="Cavolini" panose="03000502040302020204" pitchFamily="66" charset="0"/>
                <a:cs typeface="Cavolini" panose="03000502040302020204" pitchFamily="66" charset="0"/>
              </a:rPr>
              <a:t>index</a:t>
            </a:r>
            <a:r>
              <a:rPr lang="it-IT" sz="3600" b="1" dirty="0">
                <a:latin typeface="Cavolini" panose="03000502040302020204" pitchFamily="66" charset="0"/>
                <a:cs typeface="Cavolini" panose="03000502040302020204" pitchFamily="66" charset="0"/>
              </a:rPr>
              <a:t>)</a:t>
            </a:r>
          </a:p>
        </p:txBody>
      </p:sp>
      <p:pic>
        <p:nvPicPr>
          <p:cNvPr id="10" name="Immagine 9">
            <a:extLst>
              <a:ext uri="{FF2B5EF4-FFF2-40B4-BE49-F238E27FC236}">
                <a16:creationId xmlns:a16="http://schemas.microsoft.com/office/drawing/2014/main" id="{31DCE0D0-9214-6943-9CF4-D628CB88A5BD}"/>
              </a:ext>
            </a:extLst>
          </p:cNvPr>
          <p:cNvPicPr>
            <a:picLocks noChangeAspect="1"/>
          </p:cNvPicPr>
          <p:nvPr/>
        </p:nvPicPr>
        <p:blipFill rotWithShape="1">
          <a:blip r:embed="rId3"/>
          <a:srcRect r="47997"/>
          <a:stretch/>
        </p:blipFill>
        <p:spPr>
          <a:xfrm>
            <a:off x="198722" y="824131"/>
            <a:ext cx="1030287" cy="1028700"/>
          </a:xfrm>
          <a:prstGeom prst="rect">
            <a:avLst/>
          </a:prstGeom>
        </p:spPr>
      </p:pic>
      <p:grpSp>
        <p:nvGrpSpPr>
          <p:cNvPr id="12" name="Gruppo 11">
            <a:extLst>
              <a:ext uri="{FF2B5EF4-FFF2-40B4-BE49-F238E27FC236}">
                <a16:creationId xmlns:a16="http://schemas.microsoft.com/office/drawing/2014/main" id="{172D1623-FE51-BE49-B8C3-93B402E7973D}"/>
              </a:ext>
            </a:extLst>
          </p:cNvPr>
          <p:cNvGrpSpPr/>
          <p:nvPr/>
        </p:nvGrpSpPr>
        <p:grpSpPr>
          <a:xfrm>
            <a:off x="198722" y="2401119"/>
            <a:ext cx="1030287" cy="1039108"/>
            <a:chOff x="6056312" y="2904242"/>
            <a:chExt cx="1030287" cy="1039108"/>
          </a:xfrm>
        </p:grpSpPr>
        <p:pic>
          <p:nvPicPr>
            <p:cNvPr id="9" name="Immagine 8">
              <a:extLst>
                <a:ext uri="{FF2B5EF4-FFF2-40B4-BE49-F238E27FC236}">
                  <a16:creationId xmlns:a16="http://schemas.microsoft.com/office/drawing/2014/main" id="{03B28653-480E-C944-A391-63673C1907FE}"/>
                </a:ext>
              </a:extLst>
            </p:cNvPr>
            <p:cNvPicPr>
              <a:picLocks noChangeAspect="1"/>
            </p:cNvPicPr>
            <p:nvPr/>
          </p:nvPicPr>
          <p:blipFill rotWithShape="1">
            <a:blip r:embed="rId3"/>
            <a:srcRect l="47997"/>
            <a:stretch/>
          </p:blipFill>
          <p:spPr>
            <a:xfrm>
              <a:off x="6056312" y="2914650"/>
              <a:ext cx="1030287" cy="1028700"/>
            </a:xfrm>
            <a:prstGeom prst="rect">
              <a:avLst/>
            </a:prstGeom>
          </p:spPr>
        </p:pic>
        <p:sp>
          <p:nvSpPr>
            <p:cNvPr id="11" name="Rettangolo 10">
              <a:extLst>
                <a:ext uri="{FF2B5EF4-FFF2-40B4-BE49-F238E27FC236}">
                  <a16:creationId xmlns:a16="http://schemas.microsoft.com/office/drawing/2014/main" id="{A751E6C4-F5F7-9246-855B-E7F114DDC85E}"/>
                </a:ext>
              </a:extLst>
            </p:cNvPr>
            <p:cNvSpPr/>
            <p:nvPr/>
          </p:nvSpPr>
          <p:spPr>
            <a:xfrm>
              <a:off x="6056312" y="2904242"/>
              <a:ext cx="139701"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3D8B957E-5BED-4647-B794-075F5758D0D1}"/>
              </a:ext>
            </a:extLst>
          </p:cNvPr>
          <p:cNvSpPr>
            <a:spLocks noGrp="1"/>
          </p:cNvSpPr>
          <p:nvPr>
            <p:ph type="sldNum" sz="quarter" idx="12"/>
          </p:nvPr>
        </p:nvSpPr>
        <p:spPr/>
        <p:txBody>
          <a:bodyPr/>
          <a:lstStyle/>
          <a:p>
            <a:fld id="{B91D9A0B-DB15-0A46-893C-3EE83C865853}" type="slidenum">
              <a:rPr lang="it-IT" smtClean="0"/>
              <a:t>43</a:t>
            </a:fld>
            <a:endParaRPr lang="it-IT"/>
          </a:p>
        </p:txBody>
      </p:sp>
      <p:sp>
        <p:nvSpPr>
          <p:cNvPr id="3" name="CasellaDiTesto 2">
            <a:extLst>
              <a:ext uri="{FF2B5EF4-FFF2-40B4-BE49-F238E27FC236}">
                <a16:creationId xmlns:a16="http://schemas.microsoft.com/office/drawing/2014/main" id="{B5A85579-8672-714C-AAF9-E94D1FF07C8E}"/>
              </a:ext>
            </a:extLst>
          </p:cNvPr>
          <p:cNvSpPr txBox="1"/>
          <p:nvPr/>
        </p:nvSpPr>
        <p:spPr>
          <a:xfrm>
            <a:off x="198722" y="5903893"/>
            <a:ext cx="10974494" cy="954107"/>
          </a:xfrm>
          <a:prstGeom prst="rect">
            <a:avLst/>
          </a:prstGeom>
          <a:noFill/>
        </p:spPr>
        <p:txBody>
          <a:bodyPr wrap="square" rtlCol="0">
            <a:spAutoFit/>
          </a:bodyPr>
          <a:lstStyle/>
          <a:p>
            <a:r>
              <a:rPr lang="en-GB" sz="1400" dirty="0"/>
              <a:t>There are instances of “paradoxical situations” for authors who have the same number of publications, with varying citation counts, but have the same </a:t>
            </a:r>
            <a:r>
              <a:rPr lang="en-GB" sz="1400" i="1" dirty="0"/>
              <a:t>h</a:t>
            </a:r>
            <a:r>
              <a:rPr lang="en-GB" sz="1400" dirty="0"/>
              <a:t> index. As an example, Author A has eight publications which have been cited a total of 338 times and Author B also has eight publications which have been cited a total of 28 times. Author A and Author B have the same </a:t>
            </a:r>
            <a:r>
              <a:rPr lang="en-GB" sz="1400" i="1" dirty="0"/>
              <a:t>h </a:t>
            </a:r>
            <a:r>
              <a:rPr lang="en-GB" sz="1400" dirty="0"/>
              <a:t>index of 5 but Author A has a higher citation rate than Author B.</a:t>
            </a:r>
          </a:p>
          <a:p>
            <a:endParaRPr lang="en-GB" sz="1400" dirty="0"/>
          </a:p>
        </p:txBody>
      </p:sp>
    </p:spTree>
    <p:extLst>
      <p:ext uri="{BB962C8B-B14F-4D97-AF65-F5344CB8AC3E}">
        <p14:creationId xmlns:p14="http://schemas.microsoft.com/office/powerpoint/2010/main" val="265217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01FBBC0-D82D-8E44-B5D1-EC5065E34C57}"/>
              </a:ext>
            </a:extLst>
          </p:cNvPr>
          <p:cNvSpPr>
            <a:spLocks noGrp="1"/>
          </p:cNvSpPr>
          <p:nvPr>
            <p:ph type="sldNum" sz="quarter" idx="12"/>
          </p:nvPr>
        </p:nvSpPr>
        <p:spPr/>
        <p:txBody>
          <a:bodyPr/>
          <a:lstStyle/>
          <a:p>
            <a:fld id="{B91D9A0B-DB15-0A46-893C-3EE83C865853}" type="slidenum">
              <a:rPr lang="it-IT" smtClean="0"/>
              <a:t>44</a:t>
            </a:fld>
            <a:endParaRPr lang="it-IT"/>
          </a:p>
        </p:txBody>
      </p:sp>
      <p:sp>
        <p:nvSpPr>
          <p:cNvPr id="5" name="Rettangolo 4">
            <a:extLst>
              <a:ext uri="{FF2B5EF4-FFF2-40B4-BE49-F238E27FC236}">
                <a16:creationId xmlns:a16="http://schemas.microsoft.com/office/drawing/2014/main" id="{41A2616A-DBAA-4545-9B84-C797AF566BE4}"/>
              </a:ext>
            </a:extLst>
          </p:cNvPr>
          <p:cNvSpPr/>
          <p:nvPr/>
        </p:nvSpPr>
        <p:spPr>
          <a:xfrm>
            <a:off x="1019827" y="2035417"/>
            <a:ext cx="10333973" cy="2862322"/>
          </a:xfrm>
          <a:prstGeom prst="rect">
            <a:avLst/>
          </a:prstGeom>
        </p:spPr>
        <p:txBody>
          <a:bodyPr wrap="square">
            <a:spAutoFit/>
          </a:bodyPr>
          <a:lstStyle/>
          <a:p>
            <a:r>
              <a:rPr lang="it-IT" dirty="0">
                <a:solidFill>
                  <a:srgbClr val="333333"/>
                </a:solidFill>
                <a:latin typeface="verdana" panose="020B0604030504040204" pitchFamily="34" charset="0"/>
              </a:rPr>
              <a:t>The </a:t>
            </a:r>
            <a:r>
              <a:rPr lang="it-IT" i="1" dirty="0">
                <a:solidFill>
                  <a:srgbClr val="333333"/>
                </a:solidFill>
                <a:latin typeface="verdana" panose="020B0604030504040204" pitchFamily="34" charset="0"/>
              </a:rPr>
              <a:t>m</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value</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is</a:t>
            </a:r>
            <a:r>
              <a:rPr lang="it-IT" dirty="0">
                <a:solidFill>
                  <a:srgbClr val="333333"/>
                </a:solidFill>
                <a:latin typeface="verdana" panose="020B0604030504040204" pitchFamily="34" charset="0"/>
              </a:rPr>
              <a:t> a </a:t>
            </a:r>
            <a:r>
              <a:rPr lang="it-IT" dirty="0" err="1">
                <a:solidFill>
                  <a:srgbClr val="333333"/>
                </a:solidFill>
                <a:latin typeface="verdana" panose="020B0604030504040204" pitchFamily="34" charset="0"/>
              </a:rPr>
              <a:t>correction</a:t>
            </a:r>
            <a:r>
              <a:rPr lang="it-IT" dirty="0">
                <a:solidFill>
                  <a:srgbClr val="333333"/>
                </a:solidFill>
                <a:latin typeface="verdana" panose="020B0604030504040204" pitchFamily="34" charset="0"/>
              </a:rPr>
              <a:t> of the </a:t>
            </a:r>
            <a:r>
              <a:rPr lang="it-IT" i="1" dirty="0">
                <a:solidFill>
                  <a:srgbClr val="333333"/>
                </a:solidFill>
                <a:latin typeface="verdana" panose="020B0604030504040204" pitchFamily="34" charset="0"/>
              </a:rPr>
              <a:t>h</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index</a:t>
            </a:r>
            <a:r>
              <a:rPr lang="it-IT" dirty="0">
                <a:solidFill>
                  <a:srgbClr val="333333"/>
                </a:solidFill>
                <a:latin typeface="verdana" panose="020B0604030504040204" pitchFamily="34" charset="0"/>
              </a:rPr>
              <a:t> for time (m = h/y). </a:t>
            </a:r>
          </a:p>
          <a:p>
            <a:endParaRPr lang="it-IT" dirty="0">
              <a:solidFill>
                <a:srgbClr val="333333"/>
              </a:solidFill>
              <a:latin typeface="verdana" panose="020B0604030504040204" pitchFamily="34" charset="0"/>
            </a:endParaRPr>
          </a:p>
          <a:p>
            <a:r>
              <a:rPr lang="it-IT" dirty="0" err="1">
                <a:solidFill>
                  <a:srgbClr val="333333"/>
                </a:solidFill>
                <a:latin typeface="verdana" panose="020B0604030504040204" pitchFamily="34" charset="0"/>
              </a:rPr>
              <a:t>According</a:t>
            </a:r>
            <a:r>
              <a:rPr lang="it-IT" dirty="0">
                <a:solidFill>
                  <a:srgbClr val="333333"/>
                </a:solidFill>
                <a:latin typeface="verdana" panose="020B0604030504040204" pitchFamily="34" charset="0"/>
              </a:rPr>
              <a:t> to </a:t>
            </a:r>
            <a:r>
              <a:rPr lang="it-IT" dirty="0" err="1">
                <a:solidFill>
                  <a:srgbClr val="333333"/>
                </a:solidFill>
                <a:latin typeface="verdana" panose="020B0604030504040204" pitchFamily="34" charset="0"/>
              </a:rPr>
              <a:t>Hirsch</a:t>
            </a:r>
            <a:r>
              <a:rPr lang="it-IT" dirty="0">
                <a:solidFill>
                  <a:srgbClr val="333333"/>
                </a:solidFill>
                <a:latin typeface="verdana" panose="020B0604030504040204" pitchFamily="34" charset="0"/>
              </a:rPr>
              <a:t>,  </a:t>
            </a:r>
            <a:r>
              <a:rPr lang="it-IT" i="1" dirty="0">
                <a:solidFill>
                  <a:srgbClr val="333333"/>
                </a:solidFill>
                <a:latin typeface="verdana" panose="020B0604030504040204" pitchFamily="34" charset="0"/>
              </a:rPr>
              <a:t>m</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is</a:t>
            </a:r>
            <a:r>
              <a:rPr lang="it-IT" dirty="0">
                <a:solidFill>
                  <a:srgbClr val="333333"/>
                </a:solidFill>
                <a:latin typeface="verdana" panose="020B0604030504040204" pitchFamily="34" charset="0"/>
              </a:rPr>
              <a:t> an “</a:t>
            </a:r>
            <a:r>
              <a:rPr lang="it-IT" i="1" dirty="0" err="1">
                <a:solidFill>
                  <a:srgbClr val="FF0000"/>
                </a:solidFill>
                <a:latin typeface="verdana" panose="020B0604030504040204" pitchFamily="34" charset="0"/>
              </a:rPr>
              <a:t>indicator</a:t>
            </a:r>
            <a:r>
              <a:rPr lang="it-IT" i="1" dirty="0">
                <a:solidFill>
                  <a:srgbClr val="FF0000"/>
                </a:solidFill>
                <a:latin typeface="verdana" panose="020B0604030504040204" pitchFamily="34" charset="0"/>
              </a:rPr>
              <a:t> of the </a:t>
            </a:r>
            <a:r>
              <a:rPr lang="it-IT" i="1" dirty="0" err="1">
                <a:solidFill>
                  <a:srgbClr val="FF0000"/>
                </a:solidFill>
                <a:latin typeface="verdana" panose="020B0604030504040204" pitchFamily="34" charset="0"/>
              </a:rPr>
              <a:t>successfulness</a:t>
            </a:r>
            <a:r>
              <a:rPr lang="it-IT" i="1" dirty="0">
                <a:solidFill>
                  <a:srgbClr val="FF0000"/>
                </a:solidFill>
                <a:latin typeface="verdana" panose="020B0604030504040204" pitchFamily="34" charset="0"/>
              </a:rPr>
              <a:t> of a </a:t>
            </a:r>
            <a:r>
              <a:rPr lang="it-IT" i="1" dirty="0" err="1">
                <a:solidFill>
                  <a:srgbClr val="FF0000"/>
                </a:solidFill>
                <a:latin typeface="verdana" panose="020B0604030504040204" pitchFamily="34" charset="0"/>
              </a:rPr>
              <a:t>scientist</a:t>
            </a:r>
            <a:r>
              <a:rPr lang="it-IT" dirty="0">
                <a:solidFill>
                  <a:srgbClr val="333333"/>
                </a:solidFill>
                <a:latin typeface="verdana" panose="020B0604030504040204" pitchFamily="34" charset="0"/>
              </a:rPr>
              <a:t>” and can be </a:t>
            </a:r>
            <a:r>
              <a:rPr lang="it-IT" dirty="0" err="1">
                <a:solidFill>
                  <a:srgbClr val="333333"/>
                </a:solidFill>
                <a:latin typeface="verdana" panose="020B0604030504040204" pitchFamily="34" charset="0"/>
              </a:rPr>
              <a:t>used</a:t>
            </a:r>
            <a:r>
              <a:rPr lang="it-IT" dirty="0">
                <a:solidFill>
                  <a:srgbClr val="333333"/>
                </a:solidFill>
                <a:latin typeface="verdana" panose="020B0604030504040204" pitchFamily="34" charset="0"/>
              </a:rPr>
              <a:t> to </a:t>
            </a:r>
            <a:r>
              <a:rPr lang="it-IT" dirty="0">
                <a:solidFill>
                  <a:schemeClr val="accent1"/>
                </a:solidFill>
                <a:latin typeface="verdana" panose="020B0604030504040204" pitchFamily="34" charset="0"/>
              </a:rPr>
              <a:t>compare </a:t>
            </a:r>
            <a:r>
              <a:rPr lang="it-IT" dirty="0" err="1">
                <a:solidFill>
                  <a:schemeClr val="accent1"/>
                </a:solidFill>
                <a:latin typeface="verdana" panose="020B0604030504040204" pitchFamily="34" charset="0"/>
              </a:rPr>
              <a:t>scientists</a:t>
            </a:r>
            <a:r>
              <a:rPr lang="it-IT" dirty="0">
                <a:solidFill>
                  <a:schemeClr val="accent1"/>
                </a:solidFill>
                <a:latin typeface="verdana" panose="020B0604030504040204" pitchFamily="34" charset="0"/>
              </a:rPr>
              <a:t> of </a:t>
            </a:r>
            <a:r>
              <a:rPr lang="it-IT" dirty="0" err="1">
                <a:solidFill>
                  <a:schemeClr val="accent1"/>
                </a:solidFill>
                <a:latin typeface="verdana" panose="020B0604030504040204" pitchFamily="34" charset="0"/>
              </a:rPr>
              <a:t>different</a:t>
            </a:r>
            <a:r>
              <a:rPr lang="it-IT" dirty="0">
                <a:solidFill>
                  <a:schemeClr val="accent1"/>
                </a:solidFill>
                <a:latin typeface="verdana" panose="020B0604030504040204" pitchFamily="34" charset="0"/>
              </a:rPr>
              <a:t> </a:t>
            </a:r>
            <a:r>
              <a:rPr lang="it-IT" dirty="0" err="1">
                <a:solidFill>
                  <a:schemeClr val="accent1"/>
                </a:solidFill>
                <a:latin typeface="verdana" panose="020B0604030504040204" pitchFamily="34" charset="0"/>
              </a:rPr>
              <a:t>seniority</a:t>
            </a:r>
            <a:r>
              <a:rPr lang="it-IT" dirty="0">
                <a:solidFill>
                  <a:srgbClr val="333333"/>
                </a:solidFill>
                <a:latin typeface="verdana" panose="020B0604030504040204" pitchFamily="34" charset="0"/>
              </a:rPr>
              <a:t>. </a:t>
            </a:r>
          </a:p>
          <a:p>
            <a:endParaRPr lang="it-IT" dirty="0">
              <a:solidFill>
                <a:srgbClr val="333333"/>
              </a:solidFill>
              <a:latin typeface="verdana" panose="020B0604030504040204" pitchFamily="34" charset="0"/>
            </a:endParaRPr>
          </a:p>
          <a:p>
            <a:r>
              <a:rPr lang="it-IT" dirty="0">
                <a:solidFill>
                  <a:srgbClr val="333333"/>
                </a:solidFill>
                <a:latin typeface="verdana" panose="020B0604030504040204" pitchFamily="34" charset="0"/>
              </a:rPr>
              <a:t>The </a:t>
            </a:r>
            <a:r>
              <a:rPr lang="it-IT" i="1" dirty="0">
                <a:solidFill>
                  <a:srgbClr val="333333"/>
                </a:solidFill>
                <a:latin typeface="verdana" panose="020B0604030504040204" pitchFamily="34" charset="0"/>
              </a:rPr>
              <a:t>m</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value</a:t>
            </a:r>
            <a:r>
              <a:rPr lang="it-IT" dirty="0">
                <a:solidFill>
                  <a:srgbClr val="333333"/>
                </a:solidFill>
                <a:latin typeface="verdana" panose="020B0604030504040204" pitchFamily="34" charset="0"/>
              </a:rPr>
              <a:t> can be </a:t>
            </a:r>
            <a:r>
              <a:rPr lang="it-IT" dirty="0" err="1">
                <a:solidFill>
                  <a:srgbClr val="333333"/>
                </a:solidFill>
                <a:latin typeface="verdana" panose="020B0604030504040204" pitchFamily="34" charset="0"/>
              </a:rPr>
              <a:t>seen</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as</a:t>
            </a:r>
            <a:r>
              <a:rPr lang="it-IT" dirty="0">
                <a:solidFill>
                  <a:srgbClr val="333333"/>
                </a:solidFill>
                <a:latin typeface="verdana" panose="020B0604030504040204" pitchFamily="34" charset="0"/>
              </a:rPr>
              <a:t> an </a:t>
            </a:r>
            <a:r>
              <a:rPr lang="it-IT" dirty="0" err="1">
                <a:solidFill>
                  <a:srgbClr val="333333"/>
                </a:solidFill>
                <a:latin typeface="verdana" panose="020B0604030504040204" pitchFamily="34" charset="0"/>
              </a:rPr>
              <a:t>indicator</a:t>
            </a:r>
            <a:r>
              <a:rPr lang="it-IT" dirty="0">
                <a:solidFill>
                  <a:srgbClr val="333333"/>
                </a:solidFill>
                <a:latin typeface="verdana" panose="020B0604030504040204" pitchFamily="34" charset="0"/>
              </a:rPr>
              <a:t> for “</a:t>
            </a:r>
            <a:r>
              <a:rPr lang="it-IT" dirty="0" err="1">
                <a:solidFill>
                  <a:srgbClr val="333333"/>
                </a:solidFill>
                <a:latin typeface="verdana" panose="020B0604030504040204" pitchFamily="34" charset="0"/>
              </a:rPr>
              <a:t>scientific</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quality</a:t>
            </a:r>
            <a:r>
              <a:rPr lang="it-IT" dirty="0">
                <a:solidFill>
                  <a:srgbClr val="333333"/>
                </a:solidFill>
                <a:latin typeface="verdana" panose="020B0604030504040204" pitchFamily="34" charset="0"/>
              </a:rPr>
              <a:t>” with the </a:t>
            </a:r>
            <a:r>
              <a:rPr lang="it-IT" dirty="0" err="1">
                <a:solidFill>
                  <a:srgbClr val="333333"/>
                </a:solidFill>
                <a:latin typeface="verdana" panose="020B0604030504040204" pitchFamily="34" charset="0"/>
              </a:rPr>
              <a:t>advantage</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as</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compared</a:t>
            </a:r>
            <a:r>
              <a:rPr lang="it-IT" dirty="0">
                <a:solidFill>
                  <a:srgbClr val="333333"/>
                </a:solidFill>
                <a:latin typeface="verdana" panose="020B0604030504040204" pitchFamily="34" charset="0"/>
              </a:rPr>
              <a:t> to the </a:t>
            </a:r>
            <a:r>
              <a:rPr lang="it-IT" i="1" dirty="0">
                <a:solidFill>
                  <a:srgbClr val="333333"/>
                </a:solidFill>
                <a:latin typeface="verdana" panose="020B0604030504040204" pitchFamily="34" charset="0"/>
              </a:rPr>
              <a:t>h</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index</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that</a:t>
            </a:r>
            <a:r>
              <a:rPr lang="it-IT" dirty="0">
                <a:solidFill>
                  <a:srgbClr val="333333"/>
                </a:solidFill>
                <a:latin typeface="verdana" panose="020B0604030504040204" pitchFamily="34" charset="0"/>
              </a:rPr>
              <a:t> the </a:t>
            </a:r>
            <a:r>
              <a:rPr lang="it-IT" b="1" i="1" dirty="0">
                <a:solidFill>
                  <a:srgbClr val="FF0000"/>
                </a:solidFill>
                <a:latin typeface="verdana" panose="020B0604030504040204" pitchFamily="34" charset="0"/>
              </a:rPr>
              <a:t>m</a:t>
            </a:r>
            <a:r>
              <a:rPr lang="it-IT" b="1" dirty="0">
                <a:solidFill>
                  <a:srgbClr val="FF0000"/>
                </a:solidFill>
                <a:latin typeface="verdana" panose="020B0604030504040204" pitchFamily="34" charset="0"/>
              </a:rPr>
              <a:t> </a:t>
            </a:r>
            <a:r>
              <a:rPr lang="it-IT" b="1" dirty="0" err="1">
                <a:solidFill>
                  <a:srgbClr val="FF0000"/>
                </a:solidFill>
                <a:latin typeface="verdana" panose="020B0604030504040204" pitchFamily="34" charset="0"/>
              </a:rPr>
              <a:t>value</a:t>
            </a:r>
            <a:r>
              <a:rPr lang="it-IT" b="1" dirty="0">
                <a:solidFill>
                  <a:srgbClr val="FF0000"/>
                </a:solidFill>
                <a:latin typeface="verdana" panose="020B0604030504040204" pitchFamily="34" charset="0"/>
              </a:rPr>
              <a:t> </a:t>
            </a:r>
            <a:r>
              <a:rPr lang="it-IT" b="1" dirty="0" err="1">
                <a:solidFill>
                  <a:srgbClr val="FF0000"/>
                </a:solidFill>
                <a:latin typeface="verdana" panose="020B0604030504040204" pitchFamily="34" charset="0"/>
              </a:rPr>
              <a:t>is</a:t>
            </a:r>
            <a:r>
              <a:rPr lang="it-IT" b="1" dirty="0">
                <a:solidFill>
                  <a:srgbClr val="FF0000"/>
                </a:solidFill>
                <a:latin typeface="verdana" panose="020B0604030504040204" pitchFamily="34" charset="0"/>
              </a:rPr>
              <a:t> </a:t>
            </a:r>
            <a:r>
              <a:rPr lang="it-IT" b="1" dirty="0" err="1">
                <a:solidFill>
                  <a:srgbClr val="FF0000"/>
                </a:solidFill>
                <a:latin typeface="verdana" panose="020B0604030504040204" pitchFamily="34" charset="0"/>
              </a:rPr>
              <a:t>corrected</a:t>
            </a:r>
            <a:r>
              <a:rPr lang="it-IT" b="1" dirty="0">
                <a:solidFill>
                  <a:srgbClr val="FF0000"/>
                </a:solidFill>
                <a:latin typeface="verdana" panose="020B0604030504040204" pitchFamily="34" charset="0"/>
              </a:rPr>
              <a:t> for career </a:t>
            </a:r>
            <a:r>
              <a:rPr lang="it-IT" b="1" dirty="0" err="1">
                <a:solidFill>
                  <a:srgbClr val="FF0000"/>
                </a:solidFill>
                <a:latin typeface="verdana" panose="020B0604030504040204" pitchFamily="34" charset="0"/>
              </a:rPr>
              <a:t>length</a:t>
            </a:r>
            <a:r>
              <a:rPr lang="it-IT" dirty="0">
                <a:solidFill>
                  <a:srgbClr val="333333"/>
                </a:solidFill>
                <a:latin typeface="verdana" panose="020B0604030504040204" pitchFamily="34" charset="0"/>
              </a:rPr>
              <a:t>.</a:t>
            </a:r>
            <a:endParaRPr lang="it-IT" dirty="0">
              <a:solidFill>
                <a:srgbClr val="333333"/>
              </a:solidFill>
              <a:latin typeface="Open Sans"/>
            </a:endParaRPr>
          </a:p>
          <a:p>
            <a:endParaRPr lang="it-IT" b="1" dirty="0">
              <a:solidFill>
                <a:srgbClr val="333333"/>
              </a:solidFill>
              <a:latin typeface="Open Sans"/>
            </a:endParaRPr>
          </a:p>
          <a:p>
            <a:endParaRPr lang="it-IT" b="1" dirty="0">
              <a:solidFill>
                <a:srgbClr val="333333"/>
              </a:solidFill>
              <a:latin typeface="Open Sans"/>
            </a:endParaRPr>
          </a:p>
          <a:p>
            <a:r>
              <a:rPr lang="it-IT" b="1" dirty="0">
                <a:solidFill>
                  <a:srgbClr val="333333"/>
                </a:solidFill>
                <a:latin typeface="verdana" panose="020B0604030504040204" pitchFamily="34" charset="0"/>
              </a:rPr>
              <a:t>How </a:t>
            </a:r>
            <a:r>
              <a:rPr lang="it-IT" b="1" dirty="0" err="1">
                <a:solidFill>
                  <a:srgbClr val="333333"/>
                </a:solidFill>
                <a:latin typeface="verdana" panose="020B0604030504040204" pitchFamily="34" charset="0"/>
              </a:rPr>
              <a:t>Calculated</a:t>
            </a:r>
            <a:r>
              <a:rPr lang="it-IT" b="1" dirty="0">
                <a:solidFill>
                  <a:srgbClr val="333333"/>
                </a:solidFill>
                <a:latin typeface="verdana" panose="020B0604030504040204" pitchFamily="34" charset="0"/>
              </a:rPr>
              <a:t>:</a:t>
            </a:r>
            <a:r>
              <a:rPr lang="it-IT" dirty="0">
                <a:solidFill>
                  <a:srgbClr val="333333"/>
                </a:solidFill>
                <a:latin typeface="verdana" panose="020B0604030504040204" pitchFamily="34" charset="0"/>
              </a:rPr>
              <a:t> </a:t>
            </a:r>
            <a:r>
              <a:rPr lang="it-IT" i="1" dirty="0">
                <a:solidFill>
                  <a:srgbClr val="333333"/>
                </a:solidFill>
                <a:latin typeface="verdana" panose="020B0604030504040204" pitchFamily="34" charset="0"/>
              </a:rPr>
              <a:t>m</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value</a:t>
            </a:r>
            <a:r>
              <a:rPr lang="it-IT" dirty="0">
                <a:solidFill>
                  <a:srgbClr val="333333"/>
                </a:solidFill>
                <a:latin typeface="verdana" panose="020B0604030504040204" pitchFamily="34" charset="0"/>
              </a:rPr>
              <a:t> = </a:t>
            </a:r>
            <a:r>
              <a:rPr lang="it-IT" i="1" dirty="0">
                <a:solidFill>
                  <a:srgbClr val="333333"/>
                </a:solidFill>
                <a:latin typeface="verdana" panose="020B0604030504040204" pitchFamily="34" charset="0"/>
              </a:rPr>
              <a:t>h</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index</a:t>
            </a:r>
            <a:r>
              <a:rPr lang="it-IT" dirty="0">
                <a:solidFill>
                  <a:srgbClr val="333333"/>
                </a:solidFill>
                <a:latin typeface="verdana" panose="020B0604030504040204" pitchFamily="34" charset="0"/>
              </a:rPr>
              <a:t> (h )/ </a:t>
            </a:r>
            <a:r>
              <a:rPr lang="it-IT" dirty="0" err="1">
                <a:solidFill>
                  <a:srgbClr val="333333"/>
                </a:solidFill>
                <a:latin typeface="verdana" panose="020B0604030504040204" pitchFamily="34" charset="0"/>
              </a:rPr>
              <a:t>number</a:t>
            </a:r>
            <a:r>
              <a:rPr lang="it-IT" dirty="0">
                <a:solidFill>
                  <a:srgbClr val="333333"/>
                </a:solidFill>
                <a:latin typeface="verdana" panose="020B0604030504040204" pitchFamily="34" charset="0"/>
              </a:rPr>
              <a:t> of </a:t>
            </a:r>
            <a:r>
              <a:rPr lang="it-IT" dirty="0" err="1">
                <a:solidFill>
                  <a:srgbClr val="333333"/>
                </a:solidFill>
                <a:latin typeface="verdana" panose="020B0604030504040204" pitchFamily="34" charset="0"/>
              </a:rPr>
              <a:t>years</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since</a:t>
            </a:r>
            <a:r>
              <a:rPr lang="it-IT" dirty="0">
                <a:solidFill>
                  <a:srgbClr val="333333"/>
                </a:solidFill>
                <a:latin typeface="verdana" panose="020B0604030504040204" pitchFamily="34" charset="0"/>
              </a:rPr>
              <a:t> first </a:t>
            </a:r>
            <a:r>
              <a:rPr lang="it-IT" dirty="0" err="1">
                <a:solidFill>
                  <a:srgbClr val="333333"/>
                </a:solidFill>
                <a:latin typeface="verdana" panose="020B0604030504040204" pitchFamily="34" charset="0"/>
              </a:rPr>
              <a:t>paper</a:t>
            </a:r>
            <a:r>
              <a:rPr lang="it-IT" dirty="0">
                <a:solidFill>
                  <a:srgbClr val="333333"/>
                </a:solidFill>
                <a:latin typeface="verdana" panose="020B0604030504040204" pitchFamily="34" charset="0"/>
              </a:rPr>
              <a:t> (</a:t>
            </a:r>
            <a:r>
              <a:rPr lang="it-IT" dirty="0" err="1">
                <a:solidFill>
                  <a:srgbClr val="333333"/>
                </a:solidFill>
                <a:latin typeface="verdana" panose="020B0604030504040204" pitchFamily="34" charset="0"/>
              </a:rPr>
              <a:t>n</a:t>
            </a:r>
            <a:r>
              <a:rPr lang="it-IT" dirty="0">
                <a:solidFill>
                  <a:srgbClr val="333333"/>
                </a:solidFill>
                <a:latin typeface="verdana" panose="020B0604030504040204" pitchFamily="34" charset="0"/>
              </a:rPr>
              <a:t>).</a:t>
            </a:r>
            <a:endParaRPr lang="it-IT" b="0" i="0" dirty="0">
              <a:solidFill>
                <a:srgbClr val="333333"/>
              </a:solidFill>
              <a:effectLst/>
              <a:latin typeface="Open Sans"/>
            </a:endParaRPr>
          </a:p>
        </p:txBody>
      </p:sp>
      <p:sp>
        <p:nvSpPr>
          <p:cNvPr id="7" name="CasellaDiTesto 6">
            <a:extLst>
              <a:ext uri="{FF2B5EF4-FFF2-40B4-BE49-F238E27FC236}">
                <a16:creationId xmlns:a16="http://schemas.microsoft.com/office/drawing/2014/main" id="{80A0C590-BF9E-B64C-8D88-058C68B1DA6A}"/>
              </a:ext>
            </a:extLst>
          </p:cNvPr>
          <p:cNvSpPr txBox="1"/>
          <p:nvPr/>
        </p:nvSpPr>
        <p:spPr>
          <a:xfrm>
            <a:off x="2315753" y="326286"/>
            <a:ext cx="7666447" cy="1200329"/>
          </a:xfrm>
          <a:prstGeom prst="rect">
            <a:avLst/>
          </a:prstGeom>
          <a:noFill/>
        </p:spPr>
        <p:txBody>
          <a:bodyPr wrap="square" rtlCol="0">
            <a:spAutoFit/>
          </a:bodyPr>
          <a:lstStyle/>
          <a:p>
            <a:pPr algn="ctr"/>
            <a:r>
              <a:rPr lang="it-IT" sz="3600" b="1" dirty="0" err="1"/>
              <a:t>Is</a:t>
            </a:r>
            <a:r>
              <a:rPr lang="it-IT" sz="3600" b="1" dirty="0"/>
              <a:t> </a:t>
            </a:r>
            <a:r>
              <a:rPr lang="it-IT" sz="3600" b="1" dirty="0" err="1"/>
              <a:t>There</a:t>
            </a:r>
            <a:r>
              <a:rPr lang="it-IT" sz="3600" b="1" dirty="0"/>
              <a:t> an Alternative to the h </a:t>
            </a:r>
            <a:r>
              <a:rPr lang="it-IT" sz="3600" b="1" dirty="0" err="1"/>
              <a:t>index</a:t>
            </a:r>
            <a:r>
              <a:rPr lang="it-IT" sz="3600" b="1" dirty="0"/>
              <a:t>?: The m-</a:t>
            </a:r>
            <a:r>
              <a:rPr lang="it-IT" sz="3600" b="1" dirty="0" err="1"/>
              <a:t>index</a:t>
            </a:r>
            <a:endParaRPr lang="it-IT" sz="36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006110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070274-94F6-CB4B-9935-5E7182A117B4}"/>
              </a:ext>
            </a:extLst>
          </p:cNvPr>
          <p:cNvSpPr/>
          <p:nvPr/>
        </p:nvSpPr>
        <p:spPr>
          <a:xfrm>
            <a:off x="190994" y="1581848"/>
            <a:ext cx="11796413" cy="3939540"/>
          </a:xfrm>
          <a:prstGeom prst="rect">
            <a:avLst/>
          </a:prstGeom>
        </p:spPr>
        <p:txBody>
          <a:bodyPr wrap="square">
            <a:spAutoFit/>
          </a:bodyPr>
          <a:lstStyle/>
          <a:p>
            <a:pPr marL="342900" indent="-342900" algn="just">
              <a:spcAft>
                <a:spcPts val="600"/>
              </a:spcAft>
              <a:buSzPts val="1000"/>
              <a:buFont typeface="Arial" panose="020B0604020202020204" pitchFamily="34" charset="0"/>
              <a:buChar char="•"/>
              <a:tabLst>
                <a:tab pos="457200" algn="l"/>
              </a:tabLst>
            </a:pP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G-</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è una variante dell’h-</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con la sola differenza che attribuisce un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peso diverso agli articoli più citati</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powered</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by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PoP</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(g-</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is</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always</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the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same</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as</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or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higher</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than</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the h-</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t>
            </a:r>
          </a:p>
          <a:p>
            <a:pPr marL="342900" indent="-342900" algn="just">
              <a:spcAft>
                <a:spcPts val="600"/>
              </a:spcAft>
              <a:buSzPts val="1000"/>
              <a:buFont typeface="Arial" panose="020B0604020202020204" pitchFamily="34" charset="0"/>
              <a:buChar char="•"/>
              <a:tabLst>
                <a:tab pos="457200" algn="l"/>
              </a:tabLst>
            </a:pPr>
            <a:endPar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endParaRPr>
          </a:p>
          <a:p>
            <a:pPr marL="342900" indent="-342900" algn="just">
              <a:spcAft>
                <a:spcPts val="600"/>
              </a:spcAft>
              <a:buSzPts val="1000"/>
              <a:buFont typeface="Arial" panose="020B0604020202020204" pitchFamily="34" charset="0"/>
              <a:buChar char="•"/>
              <a:tabLst>
                <a:tab pos="457200" algn="l"/>
              </a:tabLst>
            </a:pP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Hi-</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norm</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Normalized</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Individual</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h-Index):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prima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normalizza</a:t>
            </a:r>
            <a:r>
              <a:rPr lang="it-IT" sz="2000" b="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il numero di citazioni per ogni </a:t>
            </a:r>
            <a:r>
              <a:rPr lang="it-IT" sz="2000"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papers</a:t>
            </a:r>
            <a:r>
              <a:rPr lang="it-IT" sz="2000"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dividendo </a:t>
            </a:r>
            <a:r>
              <a:rPr lang="it-IT" sz="2000" i="1" dirty="0">
                <a:solidFill>
                  <a:srgbClr val="FF0000"/>
                </a:solidFill>
                <a:latin typeface="Cavolini" panose="03000502040302020204" pitchFamily="66" charset="0"/>
                <a:ea typeface="Times New Roman" panose="02020603050405020304" pitchFamily="18" charset="0"/>
                <a:cs typeface="Cavolini" panose="03000502040302020204" pitchFamily="66" charset="0"/>
              </a:rPr>
              <a:t>il numero di citazioni per il numero di autori che contribuiscono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alla sua pubblicazione, e poi calcola l'h-</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sul numero di citazioni normalizzate.</a:t>
            </a:r>
          </a:p>
          <a:p>
            <a:pPr marL="342900" lvl="0" indent="-342900" algn="just">
              <a:spcAft>
                <a:spcPts val="600"/>
              </a:spcAft>
              <a:buSzPts val="1000"/>
              <a:buFont typeface="Arial" panose="020B0604020202020204" pitchFamily="34" charset="0"/>
              <a:buChar char="•"/>
              <a:tabLst>
                <a:tab pos="457200" algn="l"/>
              </a:tabLst>
            </a:pPr>
            <a:endParaRPr lang="it-IT" sz="2000" dirty="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gn="just">
              <a:spcAft>
                <a:spcPts val="600"/>
              </a:spcAft>
              <a:buSzPts val="1000"/>
              <a:buFont typeface="Arial" panose="020B0604020202020204" pitchFamily="34" charset="0"/>
              <a:buChar char="•"/>
              <a:tabLst>
                <a:tab pos="457200" algn="l"/>
              </a:tabLst>
            </a:pP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i10-Index</a:t>
            </a:r>
            <a:r>
              <a:rPr lang="it-IT" sz="2000"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è il numero di citazioni che hanno almeno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10 citazioni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ognuno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powered</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by Google </a:t>
            </a:r>
            <a:r>
              <a:rPr lang="it-IT" sz="2000"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Scholar</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t>
            </a:r>
            <a:endParaRPr lang="it-IT" sz="2000" dirty="0">
              <a:effectLst/>
              <a:latin typeface="Cavolini" panose="03000502040302020204" pitchFamily="66" charset="0"/>
              <a:ea typeface="Calibri" panose="020F0502020204030204" pitchFamily="34" charset="0"/>
              <a:cs typeface="Cavolini" panose="03000502040302020204" pitchFamily="66" charset="0"/>
            </a:endParaRPr>
          </a:p>
          <a:p>
            <a:pPr lvl="0" algn="just">
              <a:spcAft>
                <a:spcPts val="600"/>
              </a:spcAft>
              <a:buSzPts val="1000"/>
              <a:tabLst>
                <a:tab pos="457200" algn="l"/>
              </a:tabLst>
            </a:pPr>
            <a:endParaRPr lang="it-IT" sz="2000" dirty="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gn="just">
              <a:spcAft>
                <a:spcPts val="600"/>
              </a:spcAft>
              <a:buSzPts val="1000"/>
              <a:buFont typeface="Arial" panose="020B0604020202020204" pitchFamily="34" charset="0"/>
              <a:buChar char="•"/>
              <a:tabLst>
                <a:tab pos="457200" algn="l"/>
              </a:tabLst>
            </a:pP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Contemporary</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h-</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index</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b="1" i="1" dirty="0" err="1">
                <a:solidFill>
                  <a:srgbClr val="000000"/>
                </a:solidFill>
                <a:latin typeface="Cavolini" panose="03000502040302020204" pitchFamily="66" charset="0"/>
                <a:ea typeface="Times New Roman" panose="02020603050405020304" pitchFamily="18" charset="0"/>
                <a:cs typeface="Cavolini" panose="03000502040302020204" pitchFamily="66" charset="0"/>
              </a:rPr>
              <a:t>hc-index</a:t>
            </a:r>
            <a:r>
              <a:rPr lang="it-IT" sz="2000" b="1" i="1"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include una normalizzazione lineare per età accademica del singolo articolo</a:t>
            </a:r>
          </a:p>
        </p:txBody>
      </p:sp>
      <p:sp>
        <p:nvSpPr>
          <p:cNvPr id="5" name="CasellaDiTesto 4">
            <a:extLst>
              <a:ext uri="{FF2B5EF4-FFF2-40B4-BE49-F238E27FC236}">
                <a16:creationId xmlns:a16="http://schemas.microsoft.com/office/drawing/2014/main" id="{16BB3829-C959-3340-A164-40F7578F588B}"/>
              </a:ext>
            </a:extLst>
          </p:cNvPr>
          <p:cNvSpPr txBox="1"/>
          <p:nvPr/>
        </p:nvSpPr>
        <p:spPr>
          <a:xfrm>
            <a:off x="1659303" y="423720"/>
            <a:ext cx="8655307"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Altri indici alternativi al h-</a:t>
            </a:r>
            <a:r>
              <a:rPr lang="it-IT" sz="3600" b="1" dirty="0" err="1">
                <a:latin typeface="Cavolini" panose="03000502040302020204" pitchFamily="66" charset="0"/>
                <a:cs typeface="Cavolini" panose="03000502040302020204" pitchFamily="66" charset="0"/>
              </a:rPr>
              <a:t>index</a:t>
            </a:r>
            <a:endParaRPr lang="it-IT" sz="3600" b="1" dirty="0">
              <a:latin typeface="Cavolini" panose="03000502040302020204" pitchFamily="66" charset="0"/>
              <a:cs typeface="Cavolini" panose="03000502040302020204" pitchFamily="66" charset="0"/>
            </a:endParaRPr>
          </a:p>
        </p:txBody>
      </p:sp>
      <p:sp>
        <p:nvSpPr>
          <p:cNvPr id="2" name="Segnaposto numero diapositiva 1">
            <a:extLst>
              <a:ext uri="{FF2B5EF4-FFF2-40B4-BE49-F238E27FC236}">
                <a16:creationId xmlns:a16="http://schemas.microsoft.com/office/drawing/2014/main" id="{EA984627-546F-EB48-BCA9-2078B3F2D18A}"/>
              </a:ext>
            </a:extLst>
          </p:cNvPr>
          <p:cNvSpPr>
            <a:spLocks noGrp="1"/>
          </p:cNvSpPr>
          <p:nvPr>
            <p:ph type="sldNum" sz="quarter" idx="12"/>
          </p:nvPr>
        </p:nvSpPr>
        <p:spPr/>
        <p:txBody>
          <a:bodyPr/>
          <a:lstStyle/>
          <a:p>
            <a:fld id="{B91D9A0B-DB15-0A46-893C-3EE83C865853}" type="slidenum">
              <a:rPr lang="it-IT" smtClean="0"/>
              <a:t>45</a:t>
            </a:fld>
            <a:endParaRPr lang="it-IT"/>
          </a:p>
        </p:txBody>
      </p:sp>
    </p:spTree>
    <p:extLst>
      <p:ext uri="{BB962C8B-B14F-4D97-AF65-F5344CB8AC3E}">
        <p14:creationId xmlns:p14="http://schemas.microsoft.com/office/powerpoint/2010/main" val="328900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BBA65D-B10E-4241-9996-23CBBE1EBFFF}"/>
              </a:ext>
            </a:extLst>
          </p:cNvPr>
          <p:cNvSpPr/>
          <p:nvPr/>
        </p:nvSpPr>
        <p:spPr>
          <a:xfrm>
            <a:off x="430212" y="1686455"/>
            <a:ext cx="11407775" cy="4141903"/>
          </a:xfrm>
          <a:prstGeom prst="rect">
            <a:avLst/>
          </a:prstGeom>
        </p:spPr>
        <p:txBody>
          <a:bodyPr wrap="square">
            <a:spAutoFit/>
          </a:bodyPr>
          <a:lstStyle/>
          <a:p>
            <a:pPr>
              <a:lnSpc>
                <a:spcPts val="1800"/>
              </a:lnSpc>
              <a:spcAft>
                <a:spcPts val="900"/>
              </a:spcAft>
              <a:buSzPts val="1000"/>
              <a:tabLst>
                <a:tab pos="457200" algn="l"/>
              </a:tabLst>
            </a:pP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Accanto agli indicatori citazionali, che si servono quindi di algoritmi per elaborare ed aggregare le citazioni cumulate sui prodotti della ricerca, più recentemente sono stati creati nuovi indicatori fondati su metriche alternative, che si stanno guadagnando sempre più spazio.</a:t>
            </a:r>
            <a:endParaRPr lang="it-IT" sz="2000" b="1" i="1" dirty="0">
              <a:latin typeface="Cavolini" panose="03000502040302020204" pitchFamily="66" charset="0"/>
              <a:ea typeface="Times New Roman" panose="02020603050405020304" pitchFamily="18" charset="0"/>
              <a:cs typeface="Cavolini" panose="03000502040302020204" pitchFamily="66" charset="0"/>
            </a:endParaRPr>
          </a:p>
          <a:p>
            <a:pPr lvl="0">
              <a:lnSpc>
                <a:spcPts val="1800"/>
              </a:lnSpc>
              <a:spcAft>
                <a:spcPts val="900"/>
              </a:spcAft>
              <a:buSzPts val="1000"/>
              <a:tabLst>
                <a:tab pos="457200" algn="l"/>
              </a:tabLst>
            </a:pPr>
            <a:endParaRPr lang="it-IT" sz="2000" b="1" i="1" dirty="0">
              <a:latin typeface="Cavolini" panose="03000502040302020204" pitchFamily="66" charset="0"/>
              <a:ea typeface="Times New Roman" panose="02020603050405020304" pitchFamily="18" charset="0"/>
              <a:cs typeface="Cavolini" panose="03000502040302020204" pitchFamily="66" charset="0"/>
            </a:endParaRPr>
          </a:p>
          <a:p>
            <a:pPr lvl="0">
              <a:lnSpc>
                <a:spcPts val="1800"/>
              </a:lnSpc>
              <a:spcAft>
                <a:spcPts val="900"/>
              </a:spcAft>
              <a:buSzPts val="1000"/>
              <a:tabLst>
                <a:tab pos="457200" algn="l"/>
              </a:tabLst>
            </a:pPr>
            <a:r>
              <a:rPr lang="it-IT" sz="2000" b="1" i="1" dirty="0" err="1">
                <a:latin typeface="Cavolini" panose="03000502040302020204" pitchFamily="66" charset="0"/>
                <a:ea typeface="Times New Roman" panose="02020603050405020304" pitchFamily="18" charset="0"/>
                <a:cs typeface="Cavolini" panose="03000502040302020204" pitchFamily="66" charset="0"/>
              </a:rPr>
              <a:t>Altmetrix</a:t>
            </a:r>
            <a:endParaRPr lang="it-IT" sz="2000" b="1" i="1" dirty="0">
              <a:latin typeface="Cavolini" panose="03000502040302020204" pitchFamily="66" charset="0"/>
              <a:ea typeface="Times New Roman" panose="02020603050405020304" pitchFamily="18" charset="0"/>
              <a:cs typeface="Cavolini" panose="03000502040302020204" pitchFamily="66" charset="0"/>
            </a:endParaRPr>
          </a:p>
          <a:p>
            <a:pPr lvl="0">
              <a:lnSpc>
                <a:spcPts val="1800"/>
              </a:lnSpc>
              <a:spcAft>
                <a:spcPts val="600"/>
              </a:spcAft>
              <a:buSzPts val="1000"/>
              <a:tabLst>
                <a:tab pos="457200" algn="l"/>
              </a:tabLst>
            </a:pPr>
            <a:r>
              <a:rPr lang="it-IT" sz="2000" dirty="0">
                <a:latin typeface="Cavolini" panose="03000502040302020204" pitchFamily="66" charset="0"/>
                <a:ea typeface="Times New Roman" panose="02020603050405020304" pitchFamily="18" charset="0"/>
                <a:cs typeface="Cavolini" panose="03000502040302020204" pitchFamily="66" charset="0"/>
              </a:rPr>
              <a:t>Un’alternativa alla </a:t>
            </a:r>
            <a:r>
              <a:rPr lang="it-IT" sz="2000" dirty="0" err="1">
                <a:latin typeface="Cavolini" panose="03000502040302020204" pitchFamily="66" charset="0"/>
                <a:ea typeface="Times New Roman" panose="02020603050405020304" pitchFamily="18" charset="0"/>
                <a:cs typeface="Cavolini" panose="03000502040302020204" pitchFamily="66" charset="0"/>
              </a:rPr>
              <a:t>bibliometria</a:t>
            </a:r>
            <a:r>
              <a:rPr lang="it-IT" sz="2000" dirty="0">
                <a:latin typeface="Cavolini" panose="03000502040302020204" pitchFamily="66" charset="0"/>
                <a:ea typeface="Times New Roman" panose="02020603050405020304" pitchFamily="18" charset="0"/>
                <a:cs typeface="Cavolini" panose="03000502040302020204" pitchFamily="66" charset="0"/>
              </a:rPr>
              <a:t> tradizionale e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misura l’impatto degli articoli rilevando dati dai social media</a:t>
            </a:r>
            <a:r>
              <a:rPr lang="it-IT" sz="2000" dirty="0">
                <a:latin typeface="Cavolini" panose="03000502040302020204" pitchFamily="66" charset="0"/>
                <a:ea typeface="Times New Roman" panose="02020603050405020304" pitchFamily="18" charset="0"/>
                <a:cs typeface="Cavolini" panose="03000502040302020204" pitchFamily="66" charset="0"/>
              </a:rPr>
              <a:t>,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da siti e risorse web</a:t>
            </a:r>
          </a:p>
          <a:p>
            <a:pPr lvl="0">
              <a:lnSpc>
                <a:spcPts val="1800"/>
              </a:lnSpc>
              <a:spcAft>
                <a:spcPts val="600"/>
              </a:spcAft>
              <a:buSzPts val="1000"/>
              <a:tabLst>
                <a:tab pos="457200" algn="l"/>
              </a:tabLst>
            </a:pPr>
            <a:endParaRPr lang="it-IT" sz="2000" dirty="0">
              <a:latin typeface="Cavolini" panose="03000502040302020204" pitchFamily="66" charset="0"/>
              <a:ea typeface="Times New Roman" panose="02020603050405020304" pitchFamily="18" charset="0"/>
              <a:cs typeface="Cavolini" panose="03000502040302020204" pitchFamily="66" charset="0"/>
            </a:endParaRPr>
          </a:p>
          <a:p>
            <a:pPr lvl="0">
              <a:lnSpc>
                <a:spcPts val="1800"/>
              </a:lnSpc>
              <a:spcAft>
                <a:spcPts val="600"/>
              </a:spcAft>
              <a:buSzPts val="1000"/>
              <a:tabLst>
                <a:tab pos="457200" algn="l"/>
              </a:tabLst>
            </a:pPr>
            <a:r>
              <a:rPr lang="it-IT" sz="2000" b="1" i="1" dirty="0">
                <a:latin typeface="Cavolini" panose="03000502040302020204" pitchFamily="66" charset="0"/>
                <a:ea typeface="Times New Roman" panose="02020603050405020304" pitchFamily="18" charset="0"/>
                <a:cs typeface="Cavolini" panose="03000502040302020204" pitchFamily="66" charset="0"/>
              </a:rPr>
              <a:t>Web Impact </a:t>
            </a:r>
            <a:r>
              <a:rPr lang="it-IT" sz="2000" b="1" i="1" dirty="0" err="1">
                <a:latin typeface="Cavolini" panose="03000502040302020204" pitchFamily="66" charset="0"/>
                <a:ea typeface="Times New Roman" panose="02020603050405020304" pitchFamily="18" charset="0"/>
                <a:cs typeface="Cavolini" panose="03000502040302020204" pitchFamily="66" charset="0"/>
              </a:rPr>
              <a:t>Factor</a:t>
            </a:r>
            <a:r>
              <a:rPr lang="it-IT" sz="2000" b="1" i="1" dirty="0">
                <a:latin typeface="Cavolini" panose="03000502040302020204" pitchFamily="66" charset="0"/>
                <a:ea typeface="Times New Roman" panose="02020603050405020304" pitchFamily="18" charset="0"/>
                <a:cs typeface="Cavolini" panose="03000502040302020204" pitchFamily="66" charset="0"/>
              </a:rPr>
              <a:t> (WIF)</a:t>
            </a:r>
          </a:p>
          <a:p>
            <a:pPr lvl="0">
              <a:lnSpc>
                <a:spcPts val="1800"/>
              </a:lnSpc>
              <a:spcAft>
                <a:spcPts val="600"/>
              </a:spcAft>
              <a:buSzPts val="1000"/>
              <a:tabLst>
                <a:tab pos="457200" algn="l"/>
              </a:tabLst>
            </a:pPr>
            <a:r>
              <a:rPr lang="it-IT" sz="2000" dirty="0">
                <a:latin typeface="Cavolini" panose="03000502040302020204" pitchFamily="66" charset="0"/>
                <a:ea typeface="Times New Roman" panose="02020603050405020304" pitchFamily="18" charset="0"/>
                <a:cs typeface="Cavolini" panose="03000502040302020204" pitchFamily="66" charset="0"/>
              </a:rPr>
              <a:t>Si fonda sulla scienza detta </a:t>
            </a:r>
            <a:r>
              <a:rPr lang="it-IT" sz="2000" dirty="0" err="1">
                <a:latin typeface="Cavolini" panose="03000502040302020204" pitchFamily="66" charset="0"/>
                <a:ea typeface="Times New Roman" panose="02020603050405020304" pitchFamily="18" charset="0"/>
                <a:cs typeface="Cavolini" panose="03000502040302020204" pitchFamily="66" charset="0"/>
              </a:rPr>
              <a:t>Webometrics</a:t>
            </a:r>
            <a:r>
              <a:rPr lang="it-IT" sz="2000" dirty="0">
                <a:latin typeface="Cavolini" panose="03000502040302020204" pitchFamily="66" charset="0"/>
                <a:ea typeface="Times New Roman" panose="02020603050405020304" pitchFamily="18" charset="0"/>
                <a:cs typeface="Cavolini" panose="03000502040302020204" pitchFamily="66" charset="0"/>
              </a:rPr>
              <a:t>. Basato sull'</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analisi dei link </a:t>
            </a:r>
            <a:r>
              <a:rPr lang="it-IT" sz="2000" dirty="0">
                <a:latin typeface="Cavolini" panose="03000502040302020204" pitchFamily="66" charset="0"/>
                <a:ea typeface="Times New Roman" panose="02020603050405020304" pitchFamily="18" charset="0"/>
                <a:cs typeface="Cavolini" panose="03000502040302020204" pitchFamily="66" charset="0"/>
              </a:rPr>
              <a:t>e si ricava dal numero dei link che un documento pubblicato sul web riceve moltiplicato per il numero delle pagine dove è presente il link.</a:t>
            </a:r>
          </a:p>
          <a:p>
            <a:pPr lvl="0">
              <a:lnSpc>
                <a:spcPts val="1800"/>
              </a:lnSpc>
              <a:spcAft>
                <a:spcPts val="600"/>
              </a:spcAft>
              <a:buSzPts val="1000"/>
              <a:tabLst>
                <a:tab pos="457200" algn="l"/>
              </a:tabLst>
            </a:pPr>
            <a:endParaRPr lang="it-IT" sz="2000" dirty="0">
              <a:effectLst/>
              <a:latin typeface="Cavolini" panose="03000502040302020204" pitchFamily="66" charset="0"/>
              <a:ea typeface="Calibri" panose="020F0502020204030204" pitchFamily="34" charset="0"/>
              <a:cs typeface="Cavolini" panose="03000502040302020204" pitchFamily="66" charset="0"/>
            </a:endParaRPr>
          </a:p>
          <a:p>
            <a:pPr lvl="0">
              <a:lnSpc>
                <a:spcPts val="1800"/>
              </a:lnSpc>
              <a:spcAft>
                <a:spcPts val="600"/>
              </a:spcAft>
              <a:buSzPts val="1000"/>
              <a:tabLst>
                <a:tab pos="457200" algn="l"/>
              </a:tabLst>
            </a:pPr>
            <a:r>
              <a:rPr lang="it-IT" sz="2000" b="1" i="1" dirty="0" err="1">
                <a:latin typeface="Cavolini" panose="03000502040302020204" pitchFamily="66" charset="0"/>
                <a:ea typeface="Times New Roman" panose="02020603050405020304" pitchFamily="18" charset="0"/>
                <a:cs typeface="Cavolini" panose="03000502040302020204" pitchFamily="66" charset="0"/>
              </a:rPr>
              <a:t>Usage</a:t>
            </a:r>
            <a:r>
              <a:rPr lang="it-IT" sz="2000" b="1" i="1" dirty="0">
                <a:latin typeface="Cavolini" panose="03000502040302020204" pitchFamily="66" charset="0"/>
                <a:ea typeface="Times New Roman" panose="02020603050405020304" pitchFamily="18" charset="0"/>
                <a:cs typeface="Cavolini" panose="03000502040302020204" pitchFamily="66" charset="0"/>
              </a:rPr>
              <a:t> </a:t>
            </a:r>
            <a:r>
              <a:rPr lang="it-IT" sz="2000" b="1" i="1" dirty="0" err="1">
                <a:latin typeface="Cavolini" panose="03000502040302020204" pitchFamily="66" charset="0"/>
                <a:ea typeface="Times New Roman" panose="02020603050405020304" pitchFamily="18" charset="0"/>
                <a:cs typeface="Cavolini" panose="03000502040302020204" pitchFamily="66" charset="0"/>
              </a:rPr>
              <a:t>factor</a:t>
            </a:r>
            <a:endParaRPr lang="it-IT" sz="2000" b="1" i="1" dirty="0">
              <a:latin typeface="Cavolini" panose="03000502040302020204" pitchFamily="66" charset="0"/>
              <a:ea typeface="Times New Roman" panose="02020603050405020304" pitchFamily="18" charset="0"/>
              <a:cs typeface="Cavolini" panose="03000502040302020204" pitchFamily="66" charset="0"/>
            </a:endParaRPr>
          </a:p>
          <a:p>
            <a:pPr lvl="0">
              <a:lnSpc>
                <a:spcPts val="1800"/>
              </a:lnSpc>
              <a:spcAft>
                <a:spcPts val="600"/>
              </a:spcAft>
              <a:buSzPts val="1000"/>
              <a:tabLst>
                <a:tab pos="457200" algn="l"/>
              </a:tabLst>
            </a:pPr>
            <a:r>
              <a:rPr lang="it-IT" sz="2000" dirty="0">
                <a:latin typeface="Cavolini" panose="03000502040302020204" pitchFamily="66" charset="0"/>
                <a:ea typeface="Times New Roman" panose="02020603050405020304" pitchFamily="18" charset="0"/>
                <a:cs typeface="Cavolini" panose="03000502040302020204" pitchFamily="66" charset="0"/>
              </a:rPr>
              <a:t>Generato sulla base </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dei </a:t>
            </a:r>
            <a:r>
              <a:rPr lang="it-IT" sz="2000" dirty="0">
                <a:solidFill>
                  <a:srgbClr val="FF0000"/>
                </a:solidFill>
                <a:latin typeface="Cavolini" panose="03000502040302020204" pitchFamily="66" charset="0"/>
                <a:ea typeface="Times New Roman" panose="02020603050405020304" pitchFamily="18" charset="0"/>
                <a:cs typeface="Cavolini" panose="03000502040302020204" pitchFamily="66" charset="0"/>
              </a:rPr>
              <a:t>dati di utilizzo e scarico dei prodotti della ricerca in formato digitale</a:t>
            </a:r>
            <a:r>
              <a:rPr lang="it-IT" sz="2000" dirty="0">
                <a:solidFill>
                  <a:srgbClr val="000000"/>
                </a:solidFill>
                <a:latin typeface="Cavolini" panose="03000502040302020204" pitchFamily="66" charset="0"/>
                <a:ea typeface="Times New Roman" panose="02020603050405020304" pitchFamily="18" charset="0"/>
                <a:cs typeface="Cavolini" panose="03000502040302020204" pitchFamily="66" charset="0"/>
              </a:rPr>
              <a:t>. </a:t>
            </a:r>
            <a:endParaRPr lang="it-IT" sz="2000" dirty="0">
              <a:effectLst/>
              <a:latin typeface="Cavolini" panose="03000502040302020204" pitchFamily="66" charset="0"/>
              <a:ea typeface="Calibri" panose="020F0502020204030204" pitchFamily="34" charset="0"/>
              <a:cs typeface="Cavolini" panose="03000502040302020204" pitchFamily="66" charset="0"/>
            </a:endParaRPr>
          </a:p>
        </p:txBody>
      </p:sp>
      <p:sp>
        <p:nvSpPr>
          <p:cNvPr id="3" name="CasellaDiTesto 2">
            <a:extLst>
              <a:ext uri="{FF2B5EF4-FFF2-40B4-BE49-F238E27FC236}">
                <a16:creationId xmlns:a16="http://schemas.microsoft.com/office/drawing/2014/main" id="{42BC3307-E230-B341-AD7E-A7D9B45C06B6}"/>
              </a:ext>
            </a:extLst>
          </p:cNvPr>
          <p:cNvSpPr txBox="1"/>
          <p:nvPr/>
        </p:nvSpPr>
        <p:spPr>
          <a:xfrm>
            <a:off x="165100" y="63500"/>
            <a:ext cx="11938000" cy="954107"/>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Altri indici: alternativi al calcolo citazionale</a:t>
            </a:r>
            <a:endParaRPr lang="it-IT" sz="2400" b="1" dirty="0">
              <a:latin typeface="Cavolini" panose="03000502040302020204" pitchFamily="66" charset="0"/>
              <a:cs typeface="Cavolini" panose="03000502040302020204" pitchFamily="66" charset="0"/>
            </a:endParaRPr>
          </a:p>
          <a:p>
            <a:pPr algn="ctr"/>
            <a:r>
              <a:rPr lang="it-IT" sz="2000" b="1" dirty="0">
                <a:latin typeface="Cavolini" panose="03000502040302020204" pitchFamily="66" charset="0"/>
                <a:cs typeface="Cavolini" panose="03000502040302020204" pitchFamily="66" charset="0"/>
              </a:rPr>
              <a:t>«Misurazione di prodotti digitali»</a:t>
            </a:r>
          </a:p>
        </p:txBody>
      </p:sp>
      <p:sp>
        <p:nvSpPr>
          <p:cNvPr id="4" name="Segnaposto numero diapositiva 3">
            <a:extLst>
              <a:ext uri="{FF2B5EF4-FFF2-40B4-BE49-F238E27FC236}">
                <a16:creationId xmlns:a16="http://schemas.microsoft.com/office/drawing/2014/main" id="{00ED2C39-25DE-C248-BD89-ED2F65413B5D}"/>
              </a:ext>
            </a:extLst>
          </p:cNvPr>
          <p:cNvSpPr>
            <a:spLocks noGrp="1"/>
          </p:cNvSpPr>
          <p:nvPr>
            <p:ph type="sldNum" sz="quarter" idx="12"/>
          </p:nvPr>
        </p:nvSpPr>
        <p:spPr/>
        <p:txBody>
          <a:bodyPr/>
          <a:lstStyle/>
          <a:p>
            <a:fld id="{B91D9A0B-DB15-0A46-893C-3EE83C865853}" type="slidenum">
              <a:rPr lang="it-IT" smtClean="0"/>
              <a:t>46</a:t>
            </a:fld>
            <a:endParaRPr lang="it-IT"/>
          </a:p>
        </p:txBody>
      </p:sp>
    </p:spTree>
    <p:extLst>
      <p:ext uri="{BB962C8B-B14F-4D97-AF65-F5344CB8AC3E}">
        <p14:creationId xmlns:p14="http://schemas.microsoft.com/office/powerpoint/2010/main" val="3423026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7EE9EBF-B7B5-3A44-B6D6-012A3E9B9CF2}"/>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Cavolini" panose="03000502040302020204" pitchFamily="66" charset="0"/>
                <a:ea typeface="+mj-ea"/>
                <a:cs typeface="Cavolini" panose="03000502040302020204" pitchFamily="66" charset="0"/>
              </a:rPr>
              <a:t>Quale indicatore?</a:t>
            </a:r>
          </a:p>
        </p:txBody>
      </p:sp>
      <p:sp>
        <p:nvSpPr>
          <p:cNvPr id="3" name="Rettangolo 2">
            <a:extLst>
              <a:ext uri="{FF2B5EF4-FFF2-40B4-BE49-F238E27FC236}">
                <a16:creationId xmlns:a16="http://schemas.microsoft.com/office/drawing/2014/main" id="{8CC9D17B-6299-C042-B557-9A95B1952F4E}"/>
              </a:ext>
            </a:extLst>
          </p:cNvPr>
          <p:cNvSpPr/>
          <p:nvPr/>
        </p:nvSpPr>
        <p:spPr>
          <a:xfrm>
            <a:off x="5022581" y="2438401"/>
            <a:ext cx="6586489" cy="2304482"/>
          </a:xfrm>
          <a:prstGeom prst="rect">
            <a:avLst/>
          </a:prstGeom>
        </p:spPr>
        <p:txBody>
          <a:bodyPr vert="horz" lIns="91440" tIns="45720" rIns="91440" bIns="45720" rtlCol="0">
            <a:normAutofit/>
          </a:bodyPr>
          <a:lstStyle/>
          <a:p>
            <a:pPr algn="ctr">
              <a:lnSpc>
                <a:spcPct val="90000"/>
              </a:lnSpc>
              <a:spcAft>
                <a:spcPts val="600"/>
              </a:spcAft>
            </a:pPr>
            <a:r>
              <a:rPr lang="en-US" sz="2000" dirty="0">
                <a:latin typeface="Cavolini" panose="03000502040302020204" pitchFamily="66" charset="0"/>
                <a:cs typeface="Cavolini" panose="03000502040302020204" pitchFamily="66" charset="0"/>
              </a:rPr>
              <a:t>Journal and or researcher performance cannot be expressed by any single metric, as well as the fact that all metrics have specific strengths and weaknesses. Therefore, using </a:t>
            </a:r>
            <a:r>
              <a:rPr lang="en-US" sz="2000" b="1" dirty="0">
                <a:latin typeface="Cavolini" panose="03000502040302020204" pitchFamily="66" charset="0"/>
                <a:cs typeface="Cavolini" panose="03000502040302020204" pitchFamily="66" charset="0"/>
              </a:rPr>
              <a:t>multiple complementary metrics </a:t>
            </a:r>
            <a:r>
              <a:rPr lang="en-US" sz="2000" dirty="0">
                <a:latin typeface="Cavolini" panose="03000502040302020204" pitchFamily="66" charset="0"/>
                <a:cs typeface="Cavolini" panose="03000502040302020204" pitchFamily="66" charset="0"/>
              </a:rPr>
              <a:t>can help to provide a more complete picture and reflect different aspects of research productivity and impact in the final assessment </a:t>
            </a:r>
          </a:p>
        </p:txBody>
      </p:sp>
      <p:pic>
        <p:nvPicPr>
          <p:cNvPr id="6" name="Immagine 5" descr="Immagine che contiene disegnando&#10;&#10;Descrizione generata automaticamente">
            <a:extLst>
              <a:ext uri="{FF2B5EF4-FFF2-40B4-BE49-F238E27FC236}">
                <a16:creationId xmlns:a16="http://schemas.microsoft.com/office/drawing/2014/main" id="{17211F1A-4BB8-0E4F-BA78-5D1268780E02}"/>
              </a:ext>
            </a:extLst>
          </p:cNvPr>
          <p:cNvPicPr>
            <a:picLocks noChangeAspect="1"/>
          </p:cNvPicPr>
          <p:nvPr/>
        </p:nvPicPr>
        <p:blipFill rotWithShape="1">
          <a:blip r:embed="rId2"/>
          <a:srcRect l="12945" r="1946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9716"/>
            </a:solidFill>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0AB0A3A-D4A9-014E-A0CC-7D4A0C078ABF}"/>
              </a:ext>
            </a:extLst>
          </p:cNvPr>
          <p:cNvSpPr>
            <a:spLocks noGrp="1"/>
          </p:cNvSpPr>
          <p:nvPr>
            <p:ph type="sldNum" sz="quarter" idx="12"/>
          </p:nvPr>
        </p:nvSpPr>
        <p:spPr/>
        <p:txBody>
          <a:bodyPr/>
          <a:lstStyle/>
          <a:p>
            <a:fld id="{B91D9A0B-DB15-0A46-893C-3EE83C865853}" type="slidenum">
              <a:rPr lang="it-IT" smtClean="0"/>
              <a:t>47</a:t>
            </a:fld>
            <a:endParaRPr lang="it-IT"/>
          </a:p>
        </p:txBody>
      </p:sp>
    </p:spTree>
    <p:extLst>
      <p:ext uri="{BB962C8B-B14F-4D97-AF65-F5344CB8AC3E}">
        <p14:creationId xmlns:p14="http://schemas.microsoft.com/office/powerpoint/2010/main" val="2203996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96271D52-A282-8B44-8DA1-1FF4585CC40F}"/>
              </a:ext>
            </a:extLst>
          </p:cNvPr>
          <p:cNvSpPr/>
          <p:nvPr/>
        </p:nvSpPr>
        <p:spPr>
          <a:xfrm>
            <a:off x="522494" y="3319701"/>
            <a:ext cx="4936958" cy="3408191"/>
          </a:xfrm>
          <a:prstGeom prst="rect">
            <a:avLst/>
          </a:prstGeom>
        </p:spPr>
        <p:txBody>
          <a:bodyPr vert="horz" lIns="91440" tIns="45720" rIns="91440" bIns="45720" rtlCol="0">
            <a:noAutofit/>
          </a:bodyPr>
          <a:lstStyle/>
          <a:p>
            <a:pPr>
              <a:lnSpc>
                <a:spcPct val="90000"/>
              </a:lnSpc>
              <a:spcAft>
                <a:spcPts val="600"/>
              </a:spcAft>
            </a:pPr>
            <a:r>
              <a:rPr lang="en-US" dirty="0" err="1">
                <a:latin typeface="Cavolini" panose="03000502040302020204" pitchFamily="66" charset="0"/>
                <a:cs typeface="Cavolini" panose="03000502040302020204" pitchFamily="66" charset="0"/>
              </a:rPr>
              <a:t>Pubblicazioni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selezionate</a:t>
            </a:r>
            <a:r>
              <a:rPr lang="en-US" dirty="0">
                <a:latin typeface="Cavolini" panose="03000502040302020204" pitchFamily="66" charset="0"/>
                <a:cs typeface="Cavolini" panose="03000502040302020204" pitchFamily="66" charset="0"/>
              </a:rPr>
              <a:t> come “core” (</a:t>
            </a:r>
            <a:r>
              <a:rPr lang="en-US" dirty="0" err="1">
                <a:latin typeface="Cavolini" panose="03000502040302020204" pitchFamily="66" charset="0"/>
                <a:cs typeface="Cavolini" panose="03000502040302020204" pitchFamily="66" charset="0"/>
              </a:rPr>
              <a:t>nucleo</a:t>
            </a:r>
            <a:r>
              <a:rPr lang="en-US" dirty="0">
                <a:latin typeface="Cavolini" panose="03000502040302020204" pitchFamily="66" charset="0"/>
                <a:cs typeface="Cavolini" panose="03000502040302020204" pitchFamily="66" charset="0"/>
              </a:rPr>
              <a:t>) in un </a:t>
            </a:r>
            <a:r>
              <a:rPr lang="en-US" dirty="0" err="1">
                <a:latin typeface="Cavolini" panose="03000502040302020204" pitchFamily="66" charset="0"/>
                <a:cs typeface="Cavolini" panose="03000502040302020204" pitchFamily="66" charset="0"/>
              </a:rPr>
              <a:t>determinato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ambito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scientifico</a:t>
            </a:r>
            <a:r>
              <a:rPr lang="en-US" dirty="0">
                <a:latin typeface="Cavolini" panose="03000502040302020204" pitchFamily="66" charset="0"/>
                <a:cs typeface="Cavolini" panose="03000502040302020204" pitchFamily="66" charset="0"/>
              </a:rPr>
              <a:t> secondo </a:t>
            </a:r>
            <a:r>
              <a:rPr lang="en-US" dirty="0" err="1">
                <a:latin typeface="Cavolini" panose="03000502040302020204" pitchFamily="66" charset="0"/>
                <a:cs typeface="Cavolini" panose="03000502040302020204" pitchFamily="66" charset="0"/>
              </a:rPr>
              <a:t>gli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schemi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dell’analisi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citazionale</a:t>
            </a:r>
            <a:r>
              <a:rPr lang="en-US" dirty="0">
                <a:latin typeface="Cavolini" panose="03000502040302020204" pitchFamily="66" charset="0"/>
                <a:cs typeface="Cavolini" panose="03000502040302020204" pitchFamily="66" charset="0"/>
              </a:rPr>
              <a:t>.</a:t>
            </a:r>
          </a:p>
          <a:p>
            <a:pPr>
              <a:lnSpc>
                <a:spcPct val="90000"/>
              </a:lnSpc>
              <a:spcAft>
                <a:spcPts val="600"/>
              </a:spcAft>
            </a:pPr>
            <a:r>
              <a:rPr lang="it-IT" dirty="0"/>
              <a:t>Web of Science Core Collection consente di </a:t>
            </a:r>
            <a:r>
              <a:rPr lang="it-IT" dirty="0">
                <a:solidFill>
                  <a:srgbClr val="FF0000"/>
                </a:solidFill>
              </a:rPr>
              <a:t>effettuare ricerche </a:t>
            </a:r>
            <a:r>
              <a:rPr lang="it-IT" dirty="0"/>
              <a:t>in oltre 61 milioni di record di riviste, atti di conferenze e libri più importanti nei settori di scienze, scienze sociali, arti e discipline umanistiche per trovare i risultati della ricerca di alta qualità </a:t>
            </a:r>
            <a:r>
              <a:rPr lang="it-IT" dirty="0">
                <a:solidFill>
                  <a:srgbClr val="FF0000"/>
                </a:solidFill>
              </a:rPr>
              <a:t>più pertinenti alla propria area di interesse</a:t>
            </a:r>
            <a:r>
              <a:rPr lang="it-IT" dirty="0"/>
              <a:t>. Utilizzando i riferimenti citati contenenti collegamenti, </a:t>
            </a:r>
            <a:r>
              <a:rPr lang="it-IT" dirty="0">
                <a:solidFill>
                  <a:schemeClr val="accent1"/>
                </a:solidFill>
              </a:rPr>
              <a:t>è possibile esplorare i collegamenti tematici tra articoli proposti da ricercatori esperti </a:t>
            </a:r>
            <a:r>
              <a:rPr lang="it-IT" dirty="0"/>
              <a:t>che operano nel settore specifico. </a:t>
            </a:r>
          </a:p>
        </p:txBody>
      </p:sp>
      <p:sp>
        <p:nvSpPr>
          <p:cNvPr id="4" name="Segnaposto numero diapositiva 3">
            <a:extLst>
              <a:ext uri="{FF2B5EF4-FFF2-40B4-BE49-F238E27FC236}">
                <a16:creationId xmlns:a16="http://schemas.microsoft.com/office/drawing/2014/main" id="{2C58D71B-844D-1C45-A4C3-DBB1474CBE6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91D9A0B-DB15-0A46-893C-3EE83C865853}" type="slidenum">
              <a:rPr lang="en-US" smtClean="0">
                <a:solidFill>
                  <a:prstClr val="black">
                    <a:tint val="75000"/>
                  </a:prstClr>
                </a:solidFill>
                <a:latin typeface="Calibri" panose="020F0502020204030204"/>
              </a:rPr>
              <a:pPr>
                <a:spcAft>
                  <a:spcPts val="600"/>
                </a:spcAft>
                <a:defRPr/>
              </a:pPr>
              <a:t>48</a:t>
            </a:fld>
            <a:endParaRPr lang="en-US" dirty="0">
              <a:solidFill>
                <a:prstClr val="black">
                  <a:tint val="75000"/>
                </a:prstClr>
              </a:solidFill>
              <a:latin typeface="Calibri" panose="020F0502020204030204"/>
            </a:endParaRPr>
          </a:p>
        </p:txBody>
      </p:sp>
      <p:sp>
        <p:nvSpPr>
          <p:cNvPr id="7" name="Rettangolo 6">
            <a:extLst>
              <a:ext uri="{FF2B5EF4-FFF2-40B4-BE49-F238E27FC236}">
                <a16:creationId xmlns:a16="http://schemas.microsoft.com/office/drawing/2014/main" id="{F8AE19A3-A887-594D-8327-FD49A4270A39}"/>
              </a:ext>
            </a:extLst>
          </p:cNvPr>
          <p:cNvSpPr/>
          <p:nvPr/>
        </p:nvSpPr>
        <p:spPr>
          <a:xfrm>
            <a:off x="6837316" y="2896494"/>
            <a:ext cx="3631122" cy="723275"/>
          </a:xfrm>
          <a:prstGeom prst="rect">
            <a:avLst/>
          </a:prstGeom>
        </p:spPr>
        <p:txBody>
          <a:bodyPr wrap="none">
            <a:spAutoFit/>
          </a:bodyPr>
          <a:lstStyle/>
          <a:p>
            <a:pPr>
              <a:spcAft>
                <a:spcPts val="600"/>
              </a:spcAft>
            </a:pPr>
            <a:r>
              <a:rPr lang="it-IT" dirty="0">
                <a:latin typeface="Cavolini" panose="03000502040302020204" pitchFamily="66" charset="0"/>
                <a:cs typeface="Cavolini" panose="03000502040302020204" pitchFamily="66" charset="0"/>
                <a:hlinkClick r:id="rId3"/>
              </a:rPr>
              <a:t>https://core.ac.uk</a:t>
            </a:r>
            <a:r>
              <a:rPr lang="it-IT" dirty="0">
                <a:latin typeface="Cavolini" panose="03000502040302020204" pitchFamily="66" charset="0"/>
                <a:cs typeface="Cavolini" panose="03000502040302020204" pitchFamily="66" charset="0"/>
              </a:rPr>
              <a:t> (Powered by </a:t>
            </a:r>
            <a:r>
              <a:rPr lang="it-IT" dirty="0" err="1">
                <a:latin typeface="Cavolini" panose="03000502040302020204" pitchFamily="66" charset="0"/>
                <a:cs typeface="Cavolini" panose="03000502040302020204" pitchFamily="66" charset="0"/>
              </a:rPr>
              <a:t>WoS</a:t>
            </a:r>
            <a:r>
              <a:rPr lang="it-IT" dirty="0">
                <a:latin typeface="Cavolini" panose="03000502040302020204" pitchFamily="66" charset="0"/>
                <a:cs typeface="Cavolini" panose="03000502040302020204" pitchFamily="66" charset="0"/>
              </a:rPr>
              <a:t>)</a:t>
            </a:r>
          </a:p>
          <a:p>
            <a:pPr>
              <a:spcAft>
                <a:spcPts val="600"/>
              </a:spcAft>
            </a:pPr>
            <a:endParaRPr lang="it-IT" dirty="0">
              <a:latin typeface="Cavolini" panose="03000502040302020204" pitchFamily="66" charset="0"/>
              <a:cs typeface="Cavolini" panose="03000502040302020204" pitchFamily="66" charset="0"/>
            </a:endParaRPr>
          </a:p>
        </p:txBody>
      </p:sp>
      <p:sp>
        <p:nvSpPr>
          <p:cNvPr id="10" name="Rettangolo 9">
            <a:extLst>
              <a:ext uri="{FF2B5EF4-FFF2-40B4-BE49-F238E27FC236}">
                <a16:creationId xmlns:a16="http://schemas.microsoft.com/office/drawing/2014/main" id="{B3634575-CE94-C542-B9FF-7EA5F3439289}"/>
              </a:ext>
            </a:extLst>
          </p:cNvPr>
          <p:cNvSpPr/>
          <p:nvPr/>
        </p:nvSpPr>
        <p:spPr>
          <a:xfrm>
            <a:off x="430004" y="3281880"/>
            <a:ext cx="5164815" cy="346970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D451B10A-4F62-2049-880F-1150E3117AD5}"/>
              </a:ext>
            </a:extLst>
          </p:cNvPr>
          <p:cNvSpPr/>
          <p:nvPr/>
        </p:nvSpPr>
        <p:spPr>
          <a:xfrm>
            <a:off x="6152746" y="3433629"/>
            <a:ext cx="5029397" cy="286997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FD825AF7-242E-094B-836D-546B58F6D58A}"/>
              </a:ext>
            </a:extLst>
          </p:cNvPr>
          <p:cNvPicPr>
            <a:picLocks noChangeAspect="1"/>
          </p:cNvPicPr>
          <p:nvPr/>
        </p:nvPicPr>
        <p:blipFill>
          <a:blip r:embed="rId4"/>
          <a:stretch>
            <a:fillRect/>
          </a:stretch>
        </p:blipFill>
        <p:spPr>
          <a:xfrm>
            <a:off x="1377863" y="279417"/>
            <a:ext cx="9244208" cy="2669568"/>
          </a:xfrm>
          <a:prstGeom prst="rect">
            <a:avLst/>
          </a:prstGeom>
        </p:spPr>
      </p:pic>
      <p:sp>
        <p:nvSpPr>
          <p:cNvPr id="8" name="CasellaDiTesto 7">
            <a:extLst>
              <a:ext uri="{FF2B5EF4-FFF2-40B4-BE49-F238E27FC236}">
                <a16:creationId xmlns:a16="http://schemas.microsoft.com/office/drawing/2014/main" id="{1A027967-073D-F442-B9B0-8303F7C813E0}"/>
              </a:ext>
            </a:extLst>
          </p:cNvPr>
          <p:cNvSpPr txBox="1"/>
          <p:nvPr/>
        </p:nvSpPr>
        <p:spPr>
          <a:xfrm>
            <a:off x="6152746" y="3544746"/>
            <a:ext cx="5029397" cy="2997744"/>
          </a:xfrm>
          <a:prstGeom prst="rect">
            <a:avLst/>
          </a:prstGeom>
          <a:noFill/>
        </p:spPr>
        <p:txBody>
          <a:bodyPr wrap="square" rtlCol="0">
            <a:spAutoFit/>
          </a:bodyPr>
          <a:lstStyle/>
          <a:p>
            <a:pPr algn="ctr">
              <a:lnSpc>
                <a:spcPct val="90000"/>
              </a:lnSpc>
              <a:spcAft>
                <a:spcPts val="600"/>
              </a:spcAft>
            </a:pPr>
            <a:r>
              <a:rPr lang="en-US" b="1" dirty="0">
                <a:solidFill>
                  <a:schemeClr val="accent2">
                    <a:lumMod val="75000"/>
                  </a:schemeClr>
                </a:solidFill>
                <a:latin typeface="Cavolini" panose="03000502040302020204" pitchFamily="66" charset="0"/>
                <a:cs typeface="Cavolini" panose="03000502040302020204" pitchFamily="66" charset="0"/>
              </a:rPr>
              <a:t>A </a:t>
            </a:r>
            <a:r>
              <a:rPr lang="en-US" b="1" dirty="0" err="1">
                <a:solidFill>
                  <a:schemeClr val="accent2">
                    <a:lumMod val="75000"/>
                  </a:schemeClr>
                </a:solidFill>
                <a:latin typeface="Cavolini" panose="03000502040302020204" pitchFamily="66" charset="0"/>
                <a:cs typeface="Cavolini" panose="03000502040302020204" pitchFamily="66" charset="0"/>
              </a:rPr>
              <a:t>cosa</a:t>
            </a:r>
            <a:r>
              <a:rPr lang="en-US" b="1" dirty="0">
                <a:solidFill>
                  <a:schemeClr val="accent2">
                    <a:lumMod val="75000"/>
                  </a:schemeClr>
                </a:solidFill>
                <a:latin typeface="Cavolini" panose="03000502040302020204" pitchFamily="66" charset="0"/>
                <a:cs typeface="Cavolini" panose="03000502040302020204" pitchFamily="66" charset="0"/>
              </a:rPr>
              <a:t> serve?</a:t>
            </a:r>
          </a:p>
          <a:p>
            <a:pPr marL="228600" indent="-228600">
              <a:lnSpc>
                <a:spcPct val="90000"/>
              </a:lnSpc>
              <a:spcAft>
                <a:spcPts val="600"/>
              </a:spcAft>
              <a:buFont typeface="Arial" panose="020B0604020202020204" pitchFamily="34" charset="0"/>
              <a:buChar char="•"/>
            </a:pPr>
            <a:endParaRPr lang="en-US" dirty="0">
              <a:latin typeface="Cavolini" panose="03000502040302020204" pitchFamily="66" charset="0"/>
              <a:cs typeface="Cavolini" panose="03000502040302020204" pitchFamily="66" charset="0"/>
            </a:endParaRPr>
          </a:p>
          <a:p>
            <a:pPr marL="228600" indent="-228600">
              <a:lnSpc>
                <a:spcPct val="90000"/>
              </a:lnSpc>
              <a:spcAft>
                <a:spcPts val="600"/>
              </a:spcAft>
              <a:buFont typeface="Arial" panose="020B0604020202020204" pitchFamily="34" charset="0"/>
              <a:buChar char="•"/>
            </a:pPr>
            <a:r>
              <a:rPr lang="en-US" dirty="0" err="1">
                <a:latin typeface="Cavolini" panose="03000502040302020204" pitchFamily="66" charset="0"/>
                <a:cs typeface="Cavolini" panose="03000502040302020204" pitchFamily="66" charset="0"/>
              </a:rPr>
              <a:t>Definiscono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il</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grado</a:t>
            </a:r>
            <a:r>
              <a:rPr lang="en-US" dirty="0">
                <a:latin typeface="Cavolini" panose="03000502040302020204" pitchFamily="66" charset="0"/>
                <a:cs typeface="Cavolini" panose="03000502040302020204" pitchFamily="66" charset="0"/>
              </a:rPr>
              <a:t> di </a:t>
            </a:r>
            <a:r>
              <a:rPr lang="en-US" dirty="0" err="1">
                <a:latin typeface="Cavolini" panose="03000502040302020204" pitchFamily="66" charset="0"/>
                <a:cs typeface="Cavolini" panose="03000502040302020204" pitchFamily="66" charset="0"/>
              </a:rPr>
              <a:t>approfondimento</a:t>
            </a:r>
            <a:r>
              <a:rPr lang="en-US" dirty="0">
                <a:latin typeface="Cavolini" panose="03000502040302020204" pitchFamily="66" charset="0"/>
                <a:cs typeface="Cavolini" panose="03000502040302020204" pitchFamily="66" charset="0"/>
              </a:rPr>
              <a:t> di </a:t>
            </a:r>
            <a:r>
              <a:rPr lang="en-US" dirty="0" err="1">
                <a:latin typeface="Cavolini" panose="03000502040302020204" pitchFamily="66" charset="0"/>
                <a:cs typeface="Cavolini" panose="03000502040302020204" pitchFamily="66" charset="0"/>
              </a:rPr>
              <a:t>una</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disciplina</a:t>
            </a:r>
            <a:r>
              <a:rPr lang="en-US" dirty="0">
                <a:latin typeface="Cavolini" panose="03000502040302020204" pitchFamily="66" charset="0"/>
                <a:cs typeface="Cavolini" panose="03000502040302020204" pitchFamily="66" charset="0"/>
              </a:rPr>
              <a:t> o per </a:t>
            </a:r>
            <a:r>
              <a:rPr lang="en-US" dirty="0" err="1">
                <a:latin typeface="Cavolini" panose="03000502040302020204" pitchFamily="66" charset="0"/>
                <a:cs typeface="Cavolini" panose="03000502040302020204" pitchFamily="66" charset="0"/>
              </a:rPr>
              <a:t>valutare</a:t>
            </a:r>
            <a:r>
              <a:rPr lang="en-US" dirty="0">
                <a:latin typeface="Cavolini" panose="03000502040302020204" pitchFamily="66" charset="0"/>
                <a:cs typeface="Cavolini" panose="03000502040302020204" pitchFamily="66" charset="0"/>
              </a:rPr>
              <a:t> la </a:t>
            </a:r>
            <a:r>
              <a:rPr lang="en-US" dirty="0" err="1">
                <a:latin typeface="Cavolini" panose="03000502040302020204" pitchFamily="66" charset="0"/>
                <a:cs typeface="Cavolini" panose="03000502040302020204" pitchFamily="66" charset="0"/>
              </a:rPr>
              <a:t>raccolta</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bibliografica</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nel</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suo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complesso</a:t>
            </a:r>
            <a:r>
              <a:rPr lang="en-US" dirty="0">
                <a:latin typeface="Cavolini" panose="03000502040302020204" pitchFamily="66" charset="0"/>
                <a:cs typeface="Cavolini" panose="03000502040302020204" pitchFamily="66" charset="0"/>
              </a:rPr>
              <a:t>.</a:t>
            </a:r>
          </a:p>
          <a:p>
            <a:pPr marL="228600" indent="-228600">
              <a:lnSpc>
                <a:spcPct val="90000"/>
              </a:lnSpc>
              <a:spcAft>
                <a:spcPts val="600"/>
              </a:spcAft>
              <a:buFont typeface="Arial" panose="020B0604020202020204" pitchFamily="34" charset="0"/>
              <a:buChar char="•"/>
            </a:pPr>
            <a:endParaRPr lang="en-US" dirty="0">
              <a:latin typeface="Cavolini" panose="03000502040302020204" pitchFamily="66" charset="0"/>
              <a:cs typeface="Cavolini" panose="03000502040302020204" pitchFamily="66" charset="0"/>
            </a:endParaRPr>
          </a:p>
          <a:p>
            <a:pPr marL="228600" indent="-228600">
              <a:lnSpc>
                <a:spcPct val="90000"/>
              </a:lnSpc>
              <a:spcAft>
                <a:spcPts val="600"/>
              </a:spcAft>
              <a:buFont typeface="Arial" panose="020B0604020202020204" pitchFamily="34" charset="0"/>
              <a:buChar char="•"/>
            </a:pPr>
            <a:r>
              <a:rPr lang="en-US" dirty="0" err="1">
                <a:latin typeface="Cavolini" panose="03000502040302020204" pitchFamily="66" charset="0"/>
                <a:cs typeface="Cavolini" panose="03000502040302020204" pitchFamily="66" charset="0"/>
              </a:rPr>
              <a:t>Strumento</a:t>
            </a:r>
            <a:r>
              <a:rPr lang="en-US" dirty="0">
                <a:latin typeface="Cavolini" panose="03000502040302020204" pitchFamily="66" charset="0"/>
                <a:cs typeface="Cavolini" panose="03000502040302020204" pitchFamily="66" charset="0"/>
              </a:rPr>
              <a:t> di </a:t>
            </a:r>
            <a:r>
              <a:rPr lang="en-US" dirty="0" err="1">
                <a:latin typeface="Cavolini" panose="03000502040302020204" pitchFamily="66" charset="0"/>
                <a:cs typeface="Cavolini" panose="03000502040302020204" pitchFamily="66" charset="0"/>
              </a:rPr>
              <a:t>supporto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utilissimo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nelle</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fasi</a:t>
            </a:r>
            <a:r>
              <a:rPr lang="en-US" dirty="0">
                <a:latin typeface="Cavolini" panose="03000502040302020204" pitchFamily="66" charset="0"/>
                <a:cs typeface="Cavolini" panose="03000502040302020204" pitchFamily="66" charset="0"/>
              </a:rPr>
              <a:t> di </a:t>
            </a:r>
            <a:r>
              <a:rPr lang="en-US" dirty="0" err="1">
                <a:latin typeface="Cavolini" panose="03000502040302020204" pitchFamily="66" charset="0"/>
                <a:cs typeface="Cavolini" panose="03000502040302020204" pitchFamily="66" charset="0"/>
              </a:rPr>
              <a:t>selezione</a:t>
            </a:r>
            <a:r>
              <a:rPr lang="en-US" dirty="0">
                <a:latin typeface="Cavolini" panose="03000502040302020204" pitchFamily="66" charset="0"/>
                <a:cs typeface="Cavolini" panose="03000502040302020204" pitchFamily="66" charset="0"/>
              </a:rPr>
              <a:t> e </a:t>
            </a:r>
            <a:r>
              <a:rPr lang="en-US" dirty="0" err="1">
                <a:latin typeface="Cavolini" panose="03000502040302020204" pitchFamily="66" charset="0"/>
                <a:cs typeface="Cavolini" panose="03000502040302020204" pitchFamily="66" charset="0"/>
              </a:rPr>
              <a:t>acquisizione</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accantonamento</a:t>
            </a:r>
            <a:r>
              <a:rPr lang="en-US" dirty="0">
                <a:latin typeface="Cavolini" panose="03000502040302020204" pitchFamily="66" charset="0"/>
                <a:cs typeface="Cavolini" panose="03000502040302020204" pitchFamily="66" charset="0"/>
              </a:rPr>
              <a:t> e/o </a:t>
            </a:r>
            <a:r>
              <a:rPr lang="en-US" dirty="0" err="1">
                <a:latin typeface="Cavolini" panose="03000502040302020204" pitchFamily="66" charset="0"/>
                <a:cs typeface="Cavolini" panose="03000502040302020204" pitchFamily="66" charset="0"/>
              </a:rPr>
              <a:t>scarto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dei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documenti</a:t>
            </a:r>
            <a:endParaRPr lang="en-US" dirty="0">
              <a:latin typeface="Cavolini" panose="03000502040302020204" pitchFamily="66" charset="0"/>
              <a:cs typeface="Cavolini" panose="03000502040302020204" pitchFamily="66" charset="0"/>
            </a:endParaRPr>
          </a:p>
          <a:p>
            <a:endParaRPr lang="en-US" dirty="0"/>
          </a:p>
        </p:txBody>
      </p:sp>
    </p:spTree>
    <p:extLst>
      <p:ext uri="{BB962C8B-B14F-4D97-AF65-F5344CB8AC3E}">
        <p14:creationId xmlns:p14="http://schemas.microsoft.com/office/powerpoint/2010/main" val="1174454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3" name="Freeform: Shape 12">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Immagine 5" descr="Immagine che contiene stanza&#10;&#10;Descrizione generata automaticamente">
            <a:extLst>
              <a:ext uri="{FF2B5EF4-FFF2-40B4-BE49-F238E27FC236}">
                <a16:creationId xmlns:a16="http://schemas.microsoft.com/office/drawing/2014/main" id="{3D36CB9D-6653-4A4D-9EC0-BD93B4F147FA}"/>
              </a:ext>
            </a:extLst>
          </p:cNvPr>
          <p:cNvPicPr>
            <a:picLocks noChangeAspect="1"/>
          </p:cNvPicPr>
          <p:nvPr/>
        </p:nvPicPr>
        <p:blipFill rotWithShape="1">
          <a:blip r:embed="rId2"/>
          <a:srcRect l="3329"/>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5483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173CFE2-581E-CE48-AB52-E007F376B3E6}"/>
              </a:ext>
            </a:extLst>
          </p:cNvPr>
          <p:cNvSpPr>
            <a:spLocks noGrp="1"/>
          </p:cNvSpPr>
          <p:nvPr>
            <p:ph type="sldNum" sz="quarter" idx="12"/>
          </p:nvPr>
        </p:nvSpPr>
        <p:spPr/>
        <p:txBody>
          <a:bodyPr/>
          <a:lstStyle/>
          <a:p>
            <a:fld id="{B91D9A0B-DB15-0A46-893C-3EE83C865853}" type="slidenum">
              <a:rPr lang="it-IT" smtClean="0"/>
              <a:t>5</a:t>
            </a:fld>
            <a:endParaRPr lang="it-IT"/>
          </a:p>
        </p:txBody>
      </p:sp>
      <p:pic>
        <p:nvPicPr>
          <p:cNvPr id="7" name="Immagine 6" descr="Immagine che contiene testo, libro&#10;&#10;Descrizione generata automaticamente">
            <a:extLst>
              <a:ext uri="{FF2B5EF4-FFF2-40B4-BE49-F238E27FC236}">
                <a16:creationId xmlns:a16="http://schemas.microsoft.com/office/drawing/2014/main" id="{0D66AD4B-5A73-8A44-AA23-B123F04D1965}"/>
              </a:ext>
            </a:extLst>
          </p:cNvPr>
          <p:cNvPicPr>
            <a:picLocks noChangeAspect="1"/>
          </p:cNvPicPr>
          <p:nvPr/>
        </p:nvPicPr>
        <p:blipFill>
          <a:blip r:embed="rId3"/>
          <a:stretch>
            <a:fillRect/>
          </a:stretch>
        </p:blipFill>
        <p:spPr>
          <a:xfrm>
            <a:off x="1636954" y="641920"/>
            <a:ext cx="8906355" cy="6079555"/>
          </a:xfrm>
          <a:prstGeom prst="rect">
            <a:avLst/>
          </a:prstGeom>
        </p:spPr>
      </p:pic>
      <p:sp>
        <p:nvSpPr>
          <p:cNvPr id="5" name="CasellaDiTesto 4">
            <a:extLst>
              <a:ext uri="{FF2B5EF4-FFF2-40B4-BE49-F238E27FC236}">
                <a16:creationId xmlns:a16="http://schemas.microsoft.com/office/drawing/2014/main" id="{335D40B4-9ACE-5B47-97EA-3E78A762F521}"/>
              </a:ext>
            </a:extLst>
          </p:cNvPr>
          <p:cNvSpPr txBox="1"/>
          <p:nvPr/>
        </p:nvSpPr>
        <p:spPr>
          <a:xfrm>
            <a:off x="4705777" y="97296"/>
            <a:ext cx="2768707" cy="646331"/>
          </a:xfrm>
          <a:prstGeom prst="rect">
            <a:avLst/>
          </a:prstGeom>
          <a:noFill/>
        </p:spPr>
        <p:txBody>
          <a:bodyPr wrap="none" rtlCol="0">
            <a:spAutoFit/>
          </a:bodyPr>
          <a:lstStyle/>
          <a:p>
            <a:pPr algn="ctr"/>
            <a:r>
              <a:rPr lang="it-IT" sz="3600" b="1" dirty="0">
                <a:solidFill>
                  <a:srgbClr val="C00000"/>
                </a:solidFill>
                <a:latin typeface="Cavolini" panose="03000502040302020204" pitchFamily="66" charset="0"/>
                <a:cs typeface="Cavolini" panose="03000502040302020204" pitchFamily="66" charset="0"/>
              </a:rPr>
              <a:t>A cosa serve?</a:t>
            </a:r>
          </a:p>
        </p:txBody>
      </p:sp>
    </p:spTree>
    <p:extLst>
      <p:ext uri="{BB962C8B-B14F-4D97-AF65-F5344CB8AC3E}">
        <p14:creationId xmlns:p14="http://schemas.microsoft.com/office/powerpoint/2010/main" val="3009947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3BF75B9-EA9F-6A49-85EE-4997866D0FE3}"/>
              </a:ext>
            </a:extLst>
          </p:cNvPr>
          <p:cNvSpPr>
            <a:spLocks noGrp="1"/>
          </p:cNvSpPr>
          <p:nvPr>
            <p:ph type="sldNum" sz="quarter" idx="12"/>
          </p:nvPr>
        </p:nvSpPr>
        <p:spPr/>
        <p:txBody>
          <a:bodyPr/>
          <a:lstStyle/>
          <a:p>
            <a:fld id="{B91D9A0B-DB15-0A46-893C-3EE83C865853}" type="slidenum">
              <a:rPr lang="it-IT" smtClean="0"/>
              <a:t>50</a:t>
            </a:fld>
            <a:endParaRPr lang="it-IT"/>
          </a:p>
        </p:txBody>
      </p:sp>
      <p:sp>
        <p:nvSpPr>
          <p:cNvPr id="2" name="CasellaDiTesto 1">
            <a:extLst>
              <a:ext uri="{FF2B5EF4-FFF2-40B4-BE49-F238E27FC236}">
                <a16:creationId xmlns:a16="http://schemas.microsoft.com/office/drawing/2014/main" id="{04F11E62-532C-514F-8337-4E504DB117B3}"/>
              </a:ext>
            </a:extLst>
          </p:cNvPr>
          <p:cNvSpPr txBox="1"/>
          <p:nvPr/>
        </p:nvSpPr>
        <p:spPr>
          <a:xfrm>
            <a:off x="4422819" y="2590800"/>
            <a:ext cx="2864887" cy="923330"/>
          </a:xfrm>
          <a:prstGeom prst="rect">
            <a:avLst/>
          </a:prstGeom>
          <a:noFill/>
        </p:spPr>
        <p:txBody>
          <a:bodyPr wrap="none" rtlCol="0">
            <a:spAutoFit/>
          </a:bodyPr>
          <a:lstStyle/>
          <a:p>
            <a:pPr algn="ctr"/>
            <a:r>
              <a:rPr lang="en-US" sz="5400" b="1" dirty="0" err="1"/>
              <a:t>Lezione</a:t>
            </a:r>
            <a:r>
              <a:rPr lang="en-US" sz="5400" b="1" dirty="0"/>
              <a:t> 3</a:t>
            </a:r>
          </a:p>
        </p:txBody>
      </p:sp>
    </p:spTree>
    <p:extLst>
      <p:ext uri="{BB962C8B-B14F-4D97-AF65-F5344CB8AC3E}">
        <p14:creationId xmlns:p14="http://schemas.microsoft.com/office/powerpoint/2010/main" val="1727441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82A2BDC-0ADE-9D4E-92C5-19393DB3E898}"/>
              </a:ext>
            </a:extLst>
          </p:cNvPr>
          <p:cNvSpPr>
            <a:spLocks noGrp="1"/>
          </p:cNvSpPr>
          <p:nvPr>
            <p:ph type="sldNum" sz="quarter" idx="12"/>
          </p:nvPr>
        </p:nvSpPr>
        <p:spPr/>
        <p:txBody>
          <a:bodyPr/>
          <a:lstStyle/>
          <a:p>
            <a:fld id="{B91D9A0B-DB15-0A46-893C-3EE83C865853}" type="slidenum">
              <a:rPr lang="it-IT" smtClean="0"/>
              <a:t>51</a:t>
            </a:fld>
            <a:endParaRPr lang="it-IT"/>
          </a:p>
        </p:txBody>
      </p:sp>
      <p:sp>
        <p:nvSpPr>
          <p:cNvPr id="5" name="Rettangolo 4">
            <a:extLst>
              <a:ext uri="{FF2B5EF4-FFF2-40B4-BE49-F238E27FC236}">
                <a16:creationId xmlns:a16="http://schemas.microsoft.com/office/drawing/2014/main" id="{89FD63C5-C0C1-2646-9CAE-1C1943EC8DDE}"/>
              </a:ext>
            </a:extLst>
          </p:cNvPr>
          <p:cNvSpPr/>
          <p:nvPr/>
        </p:nvSpPr>
        <p:spPr>
          <a:xfrm>
            <a:off x="825500" y="1549499"/>
            <a:ext cx="10528300" cy="4247317"/>
          </a:xfrm>
          <a:prstGeom prst="rect">
            <a:avLst/>
          </a:prstGeom>
        </p:spPr>
        <p:txBody>
          <a:bodyPr wrap="square">
            <a:spAutoFit/>
          </a:bodyPr>
          <a:lstStyle/>
          <a:p>
            <a:r>
              <a:rPr lang="it-IT" dirty="0">
                <a:solidFill>
                  <a:srgbClr val="000000"/>
                </a:solidFill>
                <a:latin typeface="-webkit-standard"/>
              </a:rPr>
              <a:t>Un riferimento bibliografico, riportato in sedi diverse, può presentarsi leggermente differente sia per l'ordine e la forma degli elementi di cui si compone, sia per livello di dettaglio delle informazioni contenute; alcuni dati essenziali per la sua identificazione sono comunque sempre riconoscibili. Si veda l'esempio:</a:t>
            </a:r>
          </a:p>
          <a:p>
            <a:endParaRPr lang="it-IT" dirty="0">
              <a:solidFill>
                <a:srgbClr val="000000"/>
              </a:solidFill>
              <a:latin typeface="-webkit-standard"/>
            </a:endParaRPr>
          </a:p>
          <a:p>
            <a:endParaRPr lang="it-IT" dirty="0">
              <a:solidFill>
                <a:srgbClr val="000000"/>
              </a:solidFill>
              <a:latin typeface="-webkit-standard"/>
            </a:endParaRPr>
          </a:p>
          <a:p>
            <a:pPr marL="628650" indent="-277813">
              <a:buFont typeface="Arial" panose="020B0604020202020204" pitchFamily="34" charset="0"/>
              <a:buChar char="•"/>
            </a:pPr>
            <a:r>
              <a:rPr lang="it-IT" dirty="0" err="1">
                <a:solidFill>
                  <a:srgbClr val="000000"/>
                </a:solidFill>
                <a:latin typeface="-webkit-standard"/>
              </a:rPr>
              <a:t>Xu</a:t>
            </a:r>
            <a:r>
              <a:rPr lang="it-IT" dirty="0">
                <a:solidFill>
                  <a:srgbClr val="000000"/>
                </a:solidFill>
                <a:latin typeface="-webkit-standard"/>
              </a:rPr>
              <a:t> SS, </a:t>
            </a:r>
            <a:r>
              <a:rPr lang="it-IT" dirty="0" err="1">
                <a:solidFill>
                  <a:srgbClr val="000000"/>
                </a:solidFill>
                <a:latin typeface="-webkit-standard"/>
              </a:rPr>
              <a:t>Shen</a:t>
            </a:r>
            <a:r>
              <a:rPr lang="it-IT" dirty="0">
                <a:solidFill>
                  <a:srgbClr val="000000"/>
                </a:solidFill>
                <a:latin typeface="-webkit-standard"/>
              </a:rPr>
              <a:t> WL, </a:t>
            </a:r>
            <a:r>
              <a:rPr lang="it-IT" dirty="0" err="1">
                <a:solidFill>
                  <a:srgbClr val="000000"/>
                </a:solidFill>
                <a:latin typeface="-webkit-standard"/>
              </a:rPr>
              <a:t>Ouyang</a:t>
            </a:r>
            <a:r>
              <a:rPr lang="it-IT" dirty="0">
                <a:solidFill>
                  <a:srgbClr val="000000"/>
                </a:solidFill>
                <a:latin typeface="-webkit-standard"/>
              </a:rPr>
              <a:t> SY. </a:t>
            </a:r>
            <a:r>
              <a:rPr lang="it-IT" i="1" dirty="0" err="1">
                <a:solidFill>
                  <a:srgbClr val="000000"/>
                </a:solidFill>
                <a:latin typeface="-webkit-standard"/>
              </a:rPr>
              <a:t>Inhibition</a:t>
            </a:r>
            <a:r>
              <a:rPr lang="it-IT" i="1" dirty="0">
                <a:solidFill>
                  <a:srgbClr val="000000"/>
                </a:solidFill>
                <a:latin typeface="-webkit-standard"/>
              </a:rPr>
              <a:t> of </a:t>
            </a:r>
            <a:r>
              <a:rPr lang="it-IT" i="1" dirty="0" err="1">
                <a:solidFill>
                  <a:srgbClr val="000000"/>
                </a:solidFill>
                <a:latin typeface="-webkit-standard"/>
              </a:rPr>
              <a:t>transfected</a:t>
            </a:r>
            <a:r>
              <a:rPr lang="it-IT" i="1" dirty="0">
                <a:solidFill>
                  <a:srgbClr val="000000"/>
                </a:solidFill>
                <a:latin typeface="-webkit-standard"/>
              </a:rPr>
              <a:t> PTEN on human colon </a:t>
            </a:r>
            <a:r>
              <a:rPr lang="it-IT" i="1" dirty="0" err="1">
                <a:solidFill>
                  <a:srgbClr val="000000"/>
                </a:solidFill>
                <a:latin typeface="-webkit-standard"/>
              </a:rPr>
              <a:t>cancer</a:t>
            </a:r>
            <a:r>
              <a:rPr lang="it-IT" dirty="0">
                <a:solidFill>
                  <a:srgbClr val="000000"/>
                </a:solidFill>
                <a:latin typeface="-webkit-standard"/>
              </a:rPr>
              <a:t>.  World </a:t>
            </a:r>
            <a:r>
              <a:rPr lang="it-IT" dirty="0" err="1">
                <a:solidFill>
                  <a:srgbClr val="000000"/>
                </a:solidFill>
                <a:latin typeface="-webkit-standard"/>
              </a:rPr>
              <a:t>J</a:t>
            </a:r>
            <a:r>
              <a:rPr lang="it-IT" dirty="0">
                <a:solidFill>
                  <a:srgbClr val="000000"/>
                </a:solidFill>
                <a:latin typeface="-webkit-standard"/>
              </a:rPr>
              <a:t> </a:t>
            </a:r>
            <a:r>
              <a:rPr lang="it-IT" dirty="0" err="1">
                <a:solidFill>
                  <a:srgbClr val="000000"/>
                </a:solidFill>
                <a:latin typeface="-webkit-standard"/>
              </a:rPr>
              <a:t>Gastroenterol</a:t>
            </a:r>
            <a:r>
              <a:rPr lang="it-IT" dirty="0">
                <a:solidFill>
                  <a:srgbClr val="000000"/>
                </a:solidFill>
                <a:latin typeface="-webkit-standard"/>
              </a:rPr>
              <a:t>. 2004; 10(24): 3670-3673. </a:t>
            </a:r>
          </a:p>
          <a:p>
            <a:endParaRPr lang="it-IT" dirty="0">
              <a:solidFill>
                <a:srgbClr val="000000"/>
              </a:solidFill>
              <a:latin typeface="-webkit-standard"/>
            </a:endParaRPr>
          </a:p>
          <a:p>
            <a:endParaRPr lang="it-IT" dirty="0">
              <a:solidFill>
                <a:srgbClr val="000000"/>
              </a:solidFill>
              <a:latin typeface="-webkit-standard"/>
            </a:endParaRPr>
          </a:p>
          <a:p>
            <a:r>
              <a:rPr lang="it-IT" dirty="0">
                <a:solidFill>
                  <a:srgbClr val="000000"/>
                </a:solidFill>
                <a:latin typeface="-webkit-standard"/>
              </a:rPr>
              <a:t>In prima posizione sono citati gli autori (qui nella forma: cognome - iniziali del nome), seguiti dal titolo dell'articolo. Sono poi riportati il titolo del periodico (qui nella forma abbreviata), l'anno di pubblicazione, il volume, il fascicolo posto fra parentesi, le pagine di riferimento. </a:t>
            </a:r>
          </a:p>
          <a:p>
            <a:br>
              <a:rPr lang="it-IT" dirty="0"/>
            </a:br>
            <a:r>
              <a:rPr lang="it-IT" b="1" dirty="0">
                <a:solidFill>
                  <a:srgbClr val="000000"/>
                </a:solidFill>
                <a:latin typeface="-webkit-standard"/>
              </a:rPr>
              <a:t>La corretta trascrizione di questi dati essenziali è importantissima ai fini di una successiva localizzazione dell'articolo in un catalogo o della corretta citazione in una bibliografia.</a:t>
            </a:r>
            <a:endParaRPr lang="en-US" dirty="0"/>
          </a:p>
        </p:txBody>
      </p:sp>
      <p:sp>
        <p:nvSpPr>
          <p:cNvPr id="6" name="CasellaDiTesto 5">
            <a:extLst>
              <a:ext uri="{FF2B5EF4-FFF2-40B4-BE49-F238E27FC236}">
                <a16:creationId xmlns:a16="http://schemas.microsoft.com/office/drawing/2014/main" id="{4A4F7151-0717-B543-B216-4F1A9443D28E}"/>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La citazione bibliografica: come si legge</a:t>
            </a:r>
          </a:p>
        </p:txBody>
      </p:sp>
    </p:spTree>
    <p:extLst>
      <p:ext uri="{BB962C8B-B14F-4D97-AF65-F5344CB8AC3E}">
        <p14:creationId xmlns:p14="http://schemas.microsoft.com/office/powerpoint/2010/main" val="3144848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B8FB52F-D174-3444-8AE7-E948823E4DC9}"/>
              </a:ext>
            </a:extLst>
          </p:cNvPr>
          <p:cNvSpPr>
            <a:spLocks noGrp="1"/>
          </p:cNvSpPr>
          <p:nvPr>
            <p:ph type="sldNum" sz="quarter" idx="12"/>
          </p:nvPr>
        </p:nvSpPr>
        <p:spPr/>
        <p:txBody>
          <a:bodyPr/>
          <a:lstStyle/>
          <a:p>
            <a:fld id="{B91D9A0B-DB15-0A46-893C-3EE83C865853}" type="slidenum">
              <a:rPr lang="it-IT" smtClean="0"/>
              <a:t>52</a:t>
            </a:fld>
            <a:endParaRPr lang="it-IT"/>
          </a:p>
        </p:txBody>
      </p:sp>
      <p:sp>
        <p:nvSpPr>
          <p:cNvPr id="5" name="Rettangolo 4">
            <a:extLst>
              <a:ext uri="{FF2B5EF4-FFF2-40B4-BE49-F238E27FC236}">
                <a16:creationId xmlns:a16="http://schemas.microsoft.com/office/drawing/2014/main" id="{4F79543D-42AA-5440-8345-7AFF38DCCC52}"/>
              </a:ext>
            </a:extLst>
          </p:cNvPr>
          <p:cNvSpPr/>
          <p:nvPr/>
        </p:nvSpPr>
        <p:spPr>
          <a:xfrm>
            <a:off x="520700" y="1570841"/>
            <a:ext cx="11417300" cy="3416320"/>
          </a:xfrm>
          <a:prstGeom prst="rect">
            <a:avLst/>
          </a:prstGeom>
        </p:spPr>
        <p:txBody>
          <a:bodyPr wrap="square">
            <a:spAutoFit/>
          </a:bodyPr>
          <a:lstStyle/>
          <a:p>
            <a:r>
              <a:rPr lang="it-IT" dirty="0">
                <a:solidFill>
                  <a:srgbClr val="000000"/>
                </a:solidFill>
                <a:latin typeface="-webkit-standard"/>
              </a:rPr>
              <a:t>Quando si effettua una ricerca in una banca dati di solito si ha in mente un argomento oppure una o più parole chiave che si presume compaiano nei risultati; istintivamente la traccia viene trasferita nella maschera di ricerca con termini ricavati dal linguaggio naturale, tradotti nella lingua impiegata nella base dati (quasi sempre l'inglese), ma spesso il risultato è insoddisfacente per svariati motivi:</a:t>
            </a:r>
          </a:p>
          <a:p>
            <a:endParaRPr lang="it-IT" dirty="0">
              <a:solidFill>
                <a:srgbClr val="000000"/>
              </a:solidFill>
              <a:latin typeface="-webkit-standard"/>
            </a:endParaRPr>
          </a:p>
          <a:p>
            <a:pPr marL="285750" indent="-285750">
              <a:buFontTx/>
              <a:buChar char="-"/>
            </a:pPr>
            <a:r>
              <a:rPr lang="it-IT" dirty="0">
                <a:solidFill>
                  <a:srgbClr val="000000"/>
                </a:solidFill>
                <a:latin typeface="-webkit-standard"/>
              </a:rPr>
              <a:t>Non si hanno risposte, o si hanno in numero insufficiente; </a:t>
            </a:r>
          </a:p>
          <a:p>
            <a:pPr marL="285750" indent="-285750">
              <a:buFontTx/>
              <a:buChar char="-"/>
            </a:pPr>
            <a:r>
              <a:rPr lang="it-IT" dirty="0">
                <a:solidFill>
                  <a:srgbClr val="000000"/>
                </a:solidFill>
                <a:latin typeface="-webkit-standard"/>
              </a:rPr>
              <a:t>Si hanno troppe risposte, fra le quali è impossibile scegliere ciò che interessa realmente (</a:t>
            </a:r>
            <a:r>
              <a:rPr lang="it-IT" b="1" dirty="0">
                <a:solidFill>
                  <a:srgbClr val="000000"/>
                </a:solidFill>
                <a:latin typeface="-webkit-standard"/>
              </a:rPr>
              <a:t>information </a:t>
            </a:r>
            <a:r>
              <a:rPr lang="it-IT" b="1" dirty="0" err="1">
                <a:solidFill>
                  <a:srgbClr val="000000"/>
                </a:solidFill>
                <a:latin typeface="-webkit-standard"/>
              </a:rPr>
              <a:t>overload</a:t>
            </a:r>
            <a:r>
              <a:rPr lang="it-IT" dirty="0">
                <a:solidFill>
                  <a:srgbClr val="000000"/>
                </a:solidFill>
                <a:latin typeface="-webkit-standard"/>
              </a:rPr>
              <a:t>);</a:t>
            </a:r>
          </a:p>
          <a:p>
            <a:pPr marL="285750" indent="-285750">
              <a:buFontTx/>
              <a:buChar char="-"/>
            </a:pPr>
            <a:r>
              <a:rPr lang="it-IT" dirty="0">
                <a:solidFill>
                  <a:srgbClr val="000000"/>
                </a:solidFill>
                <a:latin typeface="-webkit-standard"/>
              </a:rPr>
              <a:t>Le risposte non sono pertinenti alla ricerca.</a:t>
            </a:r>
          </a:p>
          <a:p>
            <a:pPr marL="285750" indent="-285750">
              <a:buFontTx/>
              <a:buChar char="-"/>
            </a:pPr>
            <a:endParaRPr lang="it-IT" dirty="0">
              <a:solidFill>
                <a:srgbClr val="000000"/>
              </a:solidFill>
              <a:latin typeface="-webkit-standard"/>
            </a:endParaRPr>
          </a:p>
          <a:p>
            <a:pPr marL="285750" indent="-285750">
              <a:buFontTx/>
              <a:buChar char="-"/>
            </a:pPr>
            <a:endParaRPr lang="it-IT" dirty="0">
              <a:solidFill>
                <a:srgbClr val="000000"/>
              </a:solidFill>
              <a:latin typeface="-webkit-standard"/>
            </a:endParaRPr>
          </a:p>
          <a:p>
            <a:r>
              <a:rPr lang="it-IT" dirty="0">
                <a:solidFill>
                  <a:srgbClr val="000000"/>
                </a:solidFill>
                <a:latin typeface="-webkit-standard"/>
              </a:rPr>
              <a:t>Per ovviare a questi inconvenienti è importante conoscere come i riferimenti bibliografici vengono immessi nelle banche dati e in che modo vengono recuperati in fase di ricerca.</a:t>
            </a:r>
            <a:endParaRPr lang="it-IT" b="0" i="0" u="none" strike="noStrike" dirty="0">
              <a:solidFill>
                <a:srgbClr val="000000"/>
              </a:solidFill>
              <a:effectLst/>
              <a:latin typeface="-webkit-standard"/>
            </a:endParaRPr>
          </a:p>
        </p:txBody>
      </p:sp>
      <p:sp>
        <p:nvSpPr>
          <p:cNvPr id="6" name="CasellaDiTesto 5">
            <a:extLst>
              <a:ext uri="{FF2B5EF4-FFF2-40B4-BE49-F238E27FC236}">
                <a16:creationId xmlns:a16="http://schemas.microsoft.com/office/drawing/2014/main" id="{FDBD1589-0F8C-6143-B35E-F7DA8360FFDB}"/>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La ricerca in una banca dati</a:t>
            </a:r>
          </a:p>
        </p:txBody>
      </p:sp>
    </p:spTree>
    <p:extLst>
      <p:ext uri="{BB962C8B-B14F-4D97-AF65-F5344CB8AC3E}">
        <p14:creationId xmlns:p14="http://schemas.microsoft.com/office/powerpoint/2010/main" val="3961978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AD3E3F0-B120-9C4A-B024-5498293E2C69}"/>
              </a:ext>
            </a:extLst>
          </p:cNvPr>
          <p:cNvSpPr>
            <a:spLocks noGrp="1"/>
          </p:cNvSpPr>
          <p:nvPr>
            <p:ph type="sldNum" sz="quarter" idx="12"/>
          </p:nvPr>
        </p:nvSpPr>
        <p:spPr/>
        <p:txBody>
          <a:bodyPr/>
          <a:lstStyle/>
          <a:p>
            <a:fld id="{B91D9A0B-DB15-0A46-893C-3EE83C865853}" type="slidenum">
              <a:rPr lang="it-IT" smtClean="0"/>
              <a:t>53</a:t>
            </a:fld>
            <a:endParaRPr lang="it-IT"/>
          </a:p>
        </p:txBody>
      </p:sp>
      <p:sp>
        <p:nvSpPr>
          <p:cNvPr id="5" name="Rettangolo 4">
            <a:extLst>
              <a:ext uri="{FF2B5EF4-FFF2-40B4-BE49-F238E27FC236}">
                <a16:creationId xmlns:a16="http://schemas.microsoft.com/office/drawing/2014/main" id="{0B8B62DB-0C6E-B94E-9F97-72C6DB7341EC}"/>
              </a:ext>
            </a:extLst>
          </p:cNvPr>
          <p:cNvSpPr/>
          <p:nvPr/>
        </p:nvSpPr>
        <p:spPr>
          <a:xfrm>
            <a:off x="228600" y="1089164"/>
            <a:ext cx="11684000" cy="5632311"/>
          </a:xfrm>
          <a:prstGeom prst="rect">
            <a:avLst/>
          </a:prstGeom>
        </p:spPr>
        <p:txBody>
          <a:bodyPr wrap="square">
            <a:spAutoFit/>
          </a:bodyPr>
          <a:lstStyle/>
          <a:p>
            <a:r>
              <a:rPr lang="it-IT" dirty="0">
                <a:solidFill>
                  <a:srgbClr val="000000"/>
                </a:solidFill>
                <a:latin typeface="-webkit-standard"/>
              </a:rPr>
              <a:t>Una banca dati è composta di record, organizzati in campi; ogni record corrisponde a un riferimento bibliografico. Riprendendo l'esempio di citazione precedente: </a:t>
            </a:r>
          </a:p>
          <a:p>
            <a:endParaRPr lang="it-IT" dirty="0">
              <a:solidFill>
                <a:srgbClr val="000000"/>
              </a:solidFill>
              <a:latin typeface="-webkit-standard"/>
            </a:endParaRPr>
          </a:p>
          <a:p>
            <a:r>
              <a:rPr lang="it-IT" dirty="0" err="1">
                <a:solidFill>
                  <a:srgbClr val="000000"/>
                </a:solidFill>
                <a:latin typeface="-webkit-standard"/>
              </a:rPr>
              <a:t>au</a:t>
            </a:r>
            <a:r>
              <a:rPr lang="it-IT" dirty="0">
                <a:solidFill>
                  <a:srgbClr val="000000"/>
                </a:solidFill>
                <a:latin typeface="-webkit-standard"/>
              </a:rPr>
              <a:t> -- </a:t>
            </a:r>
            <a:r>
              <a:rPr lang="it-IT" dirty="0" err="1">
                <a:solidFill>
                  <a:srgbClr val="000000"/>
                </a:solidFill>
                <a:latin typeface="-webkit-standard"/>
              </a:rPr>
              <a:t>Xu</a:t>
            </a:r>
            <a:r>
              <a:rPr lang="it-IT" dirty="0">
                <a:solidFill>
                  <a:srgbClr val="000000"/>
                </a:solidFill>
                <a:latin typeface="-webkit-standard"/>
              </a:rPr>
              <a:t> SS </a:t>
            </a:r>
            <a:br>
              <a:rPr lang="it-IT" dirty="0">
                <a:solidFill>
                  <a:srgbClr val="000000"/>
                </a:solidFill>
                <a:latin typeface="-webkit-standard"/>
              </a:rPr>
            </a:br>
            <a:r>
              <a:rPr lang="it-IT" dirty="0" err="1">
                <a:solidFill>
                  <a:srgbClr val="000000"/>
                </a:solidFill>
                <a:latin typeface="-webkit-standard"/>
              </a:rPr>
              <a:t>au</a:t>
            </a:r>
            <a:r>
              <a:rPr lang="it-IT" dirty="0">
                <a:solidFill>
                  <a:srgbClr val="000000"/>
                </a:solidFill>
                <a:latin typeface="-webkit-standard"/>
              </a:rPr>
              <a:t> -- </a:t>
            </a:r>
            <a:r>
              <a:rPr lang="it-IT" dirty="0" err="1">
                <a:solidFill>
                  <a:srgbClr val="000000"/>
                </a:solidFill>
                <a:latin typeface="-webkit-standard"/>
              </a:rPr>
              <a:t>Shen</a:t>
            </a:r>
            <a:r>
              <a:rPr lang="it-IT" dirty="0">
                <a:solidFill>
                  <a:srgbClr val="000000"/>
                </a:solidFill>
                <a:latin typeface="-webkit-standard"/>
              </a:rPr>
              <a:t> WL </a:t>
            </a:r>
            <a:br>
              <a:rPr lang="it-IT" dirty="0">
                <a:solidFill>
                  <a:srgbClr val="000000"/>
                </a:solidFill>
                <a:latin typeface="-webkit-standard"/>
              </a:rPr>
            </a:br>
            <a:r>
              <a:rPr lang="it-IT" dirty="0" err="1">
                <a:solidFill>
                  <a:srgbClr val="000000"/>
                </a:solidFill>
                <a:latin typeface="-webkit-standard"/>
              </a:rPr>
              <a:t>au</a:t>
            </a:r>
            <a:r>
              <a:rPr lang="it-IT" dirty="0">
                <a:solidFill>
                  <a:srgbClr val="000000"/>
                </a:solidFill>
                <a:latin typeface="-webkit-standard"/>
              </a:rPr>
              <a:t> -- </a:t>
            </a:r>
            <a:r>
              <a:rPr lang="it-IT" dirty="0" err="1">
                <a:solidFill>
                  <a:srgbClr val="000000"/>
                </a:solidFill>
                <a:latin typeface="-webkit-standard"/>
              </a:rPr>
              <a:t>Ouyang</a:t>
            </a:r>
            <a:r>
              <a:rPr lang="it-IT" dirty="0">
                <a:solidFill>
                  <a:srgbClr val="000000"/>
                </a:solidFill>
                <a:latin typeface="-webkit-standard"/>
              </a:rPr>
              <a:t> SY </a:t>
            </a:r>
            <a:br>
              <a:rPr lang="it-IT" dirty="0">
                <a:solidFill>
                  <a:srgbClr val="000000"/>
                </a:solidFill>
                <a:latin typeface="-webkit-standard"/>
              </a:rPr>
            </a:br>
            <a:r>
              <a:rPr lang="it-IT" dirty="0">
                <a:solidFill>
                  <a:srgbClr val="000000"/>
                </a:solidFill>
                <a:latin typeface="-webkit-standard"/>
              </a:rPr>
              <a:t>ti -- </a:t>
            </a:r>
            <a:r>
              <a:rPr lang="it-IT" dirty="0" err="1">
                <a:solidFill>
                  <a:srgbClr val="000000"/>
                </a:solidFill>
                <a:latin typeface="-webkit-standard"/>
              </a:rPr>
              <a:t>Inhibition</a:t>
            </a:r>
            <a:r>
              <a:rPr lang="it-IT" dirty="0">
                <a:solidFill>
                  <a:srgbClr val="000000"/>
                </a:solidFill>
                <a:latin typeface="-webkit-standard"/>
              </a:rPr>
              <a:t> of </a:t>
            </a:r>
            <a:r>
              <a:rPr lang="it-IT" dirty="0" err="1">
                <a:solidFill>
                  <a:srgbClr val="000000"/>
                </a:solidFill>
                <a:latin typeface="-webkit-standard"/>
              </a:rPr>
              <a:t>transfected</a:t>
            </a:r>
            <a:r>
              <a:rPr lang="it-IT" dirty="0">
                <a:solidFill>
                  <a:srgbClr val="000000"/>
                </a:solidFill>
                <a:latin typeface="-webkit-standard"/>
              </a:rPr>
              <a:t> PTEN on human colon </a:t>
            </a:r>
            <a:r>
              <a:rPr lang="it-IT" dirty="0" err="1">
                <a:solidFill>
                  <a:srgbClr val="000000"/>
                </a:solidFill>
                <a:latin typeface="-webkit-standard"/>
              </a:rPr>
              <a:t>cancer</a:t>
            </a:r>
            <a:r>
              <a:rPr lang="it-IT" dirty="0">
                <a:solidFill>
                  <a:srgbClr val="000000"/>
                </a:solidFill>
                <a:latin typeface="-webkit-standard"/>
              </a:rPr>
              <a:t>. </a:t>
            </a:r>
            <a:br>
              <a:rPr lang="it-IT" dirty="0">
                <a:solidFill>
                  <a:srgbClr val="000000"/>
                </a:solidFill>
                <a:latin typeface="-webkit-standard"/>
              </a:rPr>
            </a:br>
            <a:r>
              <a:rPr lang="it-IT" dirty="0">
                <a:solidFill>
                  <a:srgbClr val="000000"/>
                </a:solidFill>
                <a:latin typeface="-webkit-standard"/>
              </a:rPr>
              <a:t>so -- World </a:t>
            </a:r>
            <a:r>
              <a:rPr lang="it-IT" dirty="0" err="1">
                <a:solidFill>
                  <a:srgbClr val="000000"/>
                </a:solidFill>
                <a:latin typeface="-webkit-standard"/>
              </a:rPr>
              <a:t>J</a:t>
            </a:r>
            <a:r>
              <a:rPr lang="it-IT" dirty="0">
                <a:solidFill>
                  <a:srgbClr val="000000"/>
                </a:solidFill>
                <a:latin typeface="-webkit-standard"/>
              </a:rPr>
              <a:t> </a:t>
            </a:r>
            <a:r>
              <a:rPr lang="it-IT" dirty="0" err="1">
                <a:solidFill>
                  <a:srgbClr val="000000"/>
                </a:solidFill>
                <a:latin typeface="-webkit-standard"/>
              </a:rPr>
              <a:t>Gastroenterol</a:t>
            </a:r>
            <a:r>
              <a:rPr lang="it-IT" dirty="0">
                <a:solidFill>
                  <a:srgbClr val="000000"/>
                </a:solidFill>
                <a:latin typeface="-webkit-standard"/>
              </a:rPr>
              <a:t>. 2004; 10(24): 3670-3673.</a:t>
            </a:r>
          </a:p>
          <a:p>
            <a:endParaRPr lang="it-IT" dirty="0">
              <a:solidFill>
                <a:srgbClr val="000000"/>
              </a:solidFill>
              <a:latin typeface="-webkit-standard"/>
            </a:endParaRPr>
          </a:p>
          <a:p>
            <a:r>
              <a:rPr lang="it-IT" dirty="0">
                <a:solidFill>
                  <a:srgbClr val="000000"/>
                </a:solidFill>
                <a:latin typeface="-webkit-standard"/>
              </a:rPr>
              <a:t>I diversi campi che costituiscono il record sono contraddistinti da etichette, o </a:t>
            </a:r>
            <a:r>
              <a:rPr lang="it-IT" b="1" dirty="0" err="1">
                <a:solidFill>
                  <a:srgbClr val="000000"/>
                </a:solidFill>
                <a:latin typeface="-webkit-standard"/>
              </a:rPr>
              <a:t>tag</a:t>
            </a:r>
            <a:r>
              <a:rPr lang="it-IT" dirty="0">
                <a:solidFill>
                  <a:srgbClr val="000000"/>
                </a:solidFill>
                <a:latin typeface="-webkit-standard"/>
              </a:rPr>
              <a:t> (in questo esempio: </a:t>
            </a:r>
            <a:r>
              <a:rPr lang="it-IT" dirty="0" err="1">
                <a:solidFill>
                  <a:srgbClr val="000000"/>
                </a:solidFill>
                <a:latin typeface="-webkit-standard"/>
              </a:rPr>
              <a:t>au</a:t>
            </a:r>
            <a:r>
              <a:rPr lang="it-IT" dirty="0">
                <a:solidFill>
                  <a:srgbClr val="000000"/>
                </a:solidFill>
                <a:latin typeface="-webkit-standard"/>
              </a:rPr>
              <a:t> = </a:t>
            </a:r>
            <a:r>
              <a:rPr lang="it-IT" dirty="0" err="1">
                <a:solidFill>
                  <a:srgbClr val="000000"/>
                </a:solidFill>
                <a:latin typeface="-webkit-standard"/>
              </a:rPr>
              <a:t>author</a:t>
            </a:r>
            <a:r>
              <a:rPr lang="it-IT" dirty="0">
                <a:solidFill>
                  <a:srgbClr val="000000"/>
                </a:solidFill>
                <a:latin typeface="-webkit-standard"/>
              </a:rPr>
              <a:t>, ti = </a:t>
            </a:r>
            <a:r>
              <a:rPr lang="it-IT" dirty="0" err="1">
                <a:solidFill>
                  <a:srgbClr val="000000"/>
                </a:solidFill>
                <a:latin typeface="-webkit-standard"/>
              </a:rPr>
              <a:t>title</a:t>
            </a:r>
            <a:r>
              <a:rPr lang="it-IT" dirty="0">
                <a:solidFill>
                  <a:srgbClr val="000000"/>
                </a:solidFill>
                <a:latin typeface="-webkit-standard"/>
              </a:rPr>
              <a:t>; so = source, cioè informazioni bibliografiche), che qualificano le varie parti e permettono un recupero puntuale delle informazioni quando in fase di richiesta viene specificato il campo a cui limitare l'indagine: la ricerca libera, non qualificata, viene infatti condotta su tutti i campi (</a:t>
            </a:r>
            <a:r>
              <a:rPr lang="it-IT" b="1" dirty="0" err="1">
                <a:solidFill>
                  <a:srgbClr val="000000"/>
                </a:solidFill>
                <a:latin typeface="-webkit-standard"/>
              </a:rPr>
              <a:t>all</a:t>
            </a:r>
            <a:r>
              <a:rPr lang="it-IT" b="1" dirty="0">
                <a:solidFill>
                  <a:srgbClr val="000000"/>
                </a:solidFill>
                <a:latin typeface="-webkit-standard"/>
              </a:rPr>
              <a:t> </a:t>
            </a:r>
            <a:r>
              <a:rPr lang="it-IT" b="1" dirty="0" err="1">
                <a:solidFill>
                  <a:srgbClr val="000000"/>
                </a:solidFill>
                <a:latin typeface="-webkit-standard"/>
              </a:rPr>
              <a:t>fields</a:t>
            </a:r>
            <a:r>
              <a:rPr lang="it-IT" dirty="0">
                <a:solidFill>
                  <a:srgbClr val="000000"/>
                </a:solidFill>
                <a:latin typeface="-webkit-standard"/>
              </a:rPr>
              <a:t>). </a:t>
            </a:r>
            <a:br>
              <a:rPr lang="it-IT" dirty="0">
                <a:solidFill>
                  <a:srgbClr val="000000"/>
                </a:solidFill>
                <a:latin typeface="-webkit-standard"/>
              </a:rPr>
            </a:br>
            <a:r>
              <a:rPr lang="it-IT" dirty="0">
                <a:solidFill>
                  <a:srgbClr val="000000"/>
                </a:solidFill>
                <a:latin typeface="-webkit-standard"/>
              </a:rPr>
              <a:t>Oltre ai campi essenziali dell'esempio i record vengono completati con l'aggiunta di altri campi ricavati dai dati formali della citazione. </a:t>
            </a:r>
          </a:p>
          <a:p>
            <a:br>
              <a:rPr lang="it-IT" dirty="0">
                <a:solidFill>
                  <a:srgbClr val="000000"/>
                </a:solidFill>
                <a:latin typeface="-webkit-standard"/>
              </a:rPr>
            </a:br>
            <a:r>
              <a:rPr lang="it-IT" dirty="0">
                <a:solidFill>
                  <a:srgbClr val="000000"/>
                </a:solidFill>
                <a:latin typeface="-webkit-standard"/>
              </a:rPr>
              <a:t>Il grande pregio delle banche dati, però, risiede nella presenza di ulteriori campi di tipo semantico, cioè relativi al contenuto informativo del documento: ogni articolo aggiunto in banca dati, infatti, viene indicizzato dagli esperti attraverso </a:t>
            </a:r>
            <a:r>
              <a:rPr lang="it-IT" b="1" dirty="0">
                <a:solidFill>
                  <a:schemeClr val="accent1"/>
                </a:solidFill>
                <a:latin typeface="-webkit-standard"/>
              </a:rPr>
              <a:t>voci scelte da un tesauro (un vocabolario di termini controllati)</a:t>
            </a:r>
            <a:r>
              <a:rPr lang="it-IT" dirty="0">
                <a:solidFill>
                  <a:srgbClr val="000000"/>
                </a:solidFill>
                <a:latin typeface="-webkit-standard"/>
              </a:rPr>
              <a:t>, ottenendo chiavi di ricerca che descrivono puntualmente il soggetto trattato.</a:t>
            </a:r>
            <a:endParaRPr lang="en-US" dirty="0"/>
          </a:p>
        </p:txBody>
      </p:sp>
      <p:sp>
        <p:nvSpPr>
          <p:cNvPr id="6" name="CasellaDiTesto 5">
            <a:extLst>
              <a:ext uri="{FF2B5EF4-FFF2-40B4-BE49-F238E27FC236}">
                <a16:creationId xmlns:a16="http://schemas.microsoft.com/office/drawing/2014/main" id="{76DC6040-F99A-F546-9533-8F60ACE58061}"/>
              </a:ext>
            </a:extLst>
          </p:cNvPr>
          <p:cNvSpPr txBox="1"/>
          <p:nvPr/>
        </p:nvSpPr>
        <p:spPr>
          <a:xfrm>
            <a:off x="120650" y="2494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La struttura dei record bibliografici</a:t>
            </a:r>
          </a:p>
        </p:txBody>
      </p:sp>
    </p:spTree>
    <p:extLst>
      <p:ext uri="{BB962C8B-B14F-4D97-AF65-F5344CB8AC3E}">
        <p14:creationId xmlns:p14="http://schemas.microsoft.com/office/powerpoint/2010/main" val="3762966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835EC3-0ED1-754D-B52F-1E408C43722D}"/>
              </a:ext>
            </a:extLst>
          </p:cNvPr>
          <p:cNvSpPr>
            <a:spLocks noGrp="1"/>
          </p:cNvSpPr>
          <p:nvPr>
            <p:ph type="sldNum" sz="quarter" idx="12"/>
          </p:nvPr>
        </p:nvSpPr>
        <p:spPr/>
        <p:txBody>
          <a:bodyPr/>
          <a:lstStyle/>
          <a:p>
            <a:fld id="{B91D9A0B-DB15-0A46-893C-3EE83C865853}" type="slidenum">
              <a:rPr lang="it-IT" smtClean="0"/>
              <a:t>54</a:t>
            </a:fld>
            <a:endParaRPr lang="it-IT"/>
          </a:p>
        </p:txBody>
      </p:sp>
      <p:sp>
        <p:nvSpPr>
          <p:cNvPr id="5" name="CasellaDiTesto 4">
            <a:extLst>
              <a:ext uri="{FF2B5EF4-FFF2-40B4-BE49-F238E27FC236}">
                <a16:creationId xmlns:a16="http://schemas.microsoft.com/office/drawing/2014/main" id="{7254E570-BAEA-8840-BF59-8DBFEEE34128}"/>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Come si presentano i risultati di ricerca in </a:t>
            </a:r>
            <a:r>
              <a:rPr lang="it-IT" sz="3600" b="1" dirty="0" err="1">
                <a:latin typeface="Cavolini" panose="03000502040302020204" pitchFamily="66" charset="0"/>
                <a:cs typeface="Cavolini" panose="03000502040302020204" pitchFamily="66" charset="0"/>
              </a:rPr>
              <a:t>PubMed</a:t>
            </a:r>
            <a:r>
              <a:rPr lang="it-IT" sz="3600" b="1" dirty="0">
                <a:latin typeface="Cavolini" panose="03000502040302020204" pitchFamily="66" charset="0"/>
                <a:cs typeface="Cavolini" panose="03000502040302020204" pitchFamily="66" charset="0"/>
              </a:rPr>
              <a:t>? (1)</a:t>
            </a:r>
          </a:p>
        </p:txBody>
      </p:sp>
      <p:sp>
        <p:nvSpPr>
          <p:cNvPr id="6" name="Rettangolo 5">
            <a:extLst>
              <a:ext uri="{FF2B5EF4-FFF2-40B4-BE49-F238E27FC236}">
                <a16:creationId xmlns:a16="http://schemas.microsoft.com/office/drawing/2014/main" id="{25F8444D-9BEF-CC4D-ABF5-B5E5867A7637}"/>
              </a:ext>
            </a:extLst>
          </p:cNvPr>
          <p:cNvSpPr/>
          <p:nvPr/>
        </p:nvSpPr>
        <p:spPr>
          <a:xfrm>
            <a:off x="479425" y="1239947"/>
            <a:ext cx="11398250" cy="5078313"/>
          </a:xfrm>
          <a:prstGeom prst="rect">
            <a:avLst/>
          </a:prstGeom>
        </p:spPr>
        <p:txBody>
          <a:bodyPr wrap="square">
            <a:spAutoFit/>
          </a:bodyPr>
          <a:lstStyle/>
          <a:p>
            <a:r>
              <a:rPr lang="it-IT" dirty="0">
                <a:solidFill>
                  <a:srgbClr val="000000"/>
                </a:solidFill>
                <a:latin typeface="-webkit-standard"/>
              </a:rPr>
              <a:t>Avviando una ricerca in </a:t>
            </a:r>
            <a:r>
              <a:rPr lang="it-IT" dirty="0" err="1">
                <a:solidFill>
                  <a:srgbClr val="000000"/>
                </a:solidFill>
                <a:latin typeface="-webkit-standard"/>
              </a:rPr>
              <a:t>PubMed</a:t>
            </a:r>
            <a:r>
              <a:rPr lang="it-IT" dirty="0">
                <a:solidFill>
                  <a:srgbClr val="000000"/>
                </a:solidFill>
                <a:latin typeface="-webkit-standard"/>
              </a:rPr>
              <a:t> viene mostrata una lista con i riferimenti bibliografici, in forma di semplici citazioni elencate in ordine cronologico di immissione nella banca dati (</a:t>
            </a:r>
            <a:r>
              <a:rPr lang="it-IT" b="1" dirty="0" err="1">
                <a:solidFill>
                  <a:srgbClr val="000000"/>
                </a:solidFill>
                <a:latin typeface="-webkit-standard"/>
              </a:rPr>
              <a:t>entrez</a:t>
            </a:r>
            <a:r>
              <a:rPr lang="it-IT" b="1" dirty="0">
                <a:solidFill>
                  <a:srgbClr val="000000"/>
                </a:solidFill>
                <a:latin typeface="-webkit-standard"/>
              </a:rPr>
              <a:t> date</a:t>
            </a:r>
            <a:r>
              <a:rPr lang="it-IT" dirty="0">
                <a:solidFill>
                  <a:srgbClr val="000000"/>
                </a:solidFill>
                <a:latin typeface="-webkit-standard"/>
              </a:rPr>
              <a:t>) con in testa i dati più recenti. Al di sotto di ogni citazione compare (o meno) una scritta che segnala la presenza (assenza) dell’</a:t>
            </a:r>
            <a:r>
              <a:rPr lang="it-IT" dirty="0" err="1">
                <a:solidFill>
                  <a:srgbClr val="000000"/>
                </a:solidFill>
                <a:latin typeface="-webkit-standard"/>
              </a:rPr>
              <a:t>abstract</a:t>
            </a:r>
            <a:r>
              <a:rPr lang="it-IT" dirty="0">
                <a:solidFill>
                  <a:srgbClr val="000000"/>
                </a:solidFill>
                <a:latin typeface="-webkit-standard"/>
              </a:rPr>
              <a:t> e/o del full text:</a:t>
            </a:r>
          </a:p>
          <a:p>
            <a:endParaRPr lang="it-IT" dirty="0">
              <a:solidFill>
                <a:srgbClr val="000000"/>
              </a:solidFill>
              <a:latin typeface="-webkit-standard"/>
            </a:endParaRPr>
          </a:p>
          <a:p>
            <a:endParaRPr lang="it-IT" dirty="0">
              <a:solidFill>
                <a:srgbClr val="000000"/>
              </a:solidFill>
              <a:latin typeface="-webkit-standard"/>
            </a:endParaRPr>
          </a:p>
          <a:p>
            <a:pPr marL="285750" indent="-285750">
              <a:buFontTx/>
              <a:buChar char="-"/>
            </a:pPr>
            <a:r>
              <a:rPr lang="it-IT" b="1" dirty="0">
                <a:solidFill>
                  <a:srgbClr val="000000"/>
                </a:solidFill>
                <a:latin typeface="-webkit-standard"/>
              </a:rPr>
              <a:t>Spazio Vuoto</a:t>
            </a:r>
            <a:r>
              <a:rPr lang="it-IT" dirty="0">
                <a:solidFill>
                  <a:srgbClr val="000000"/>
                </a:solidFill>
                <a:latin typeface="-webkit-standard"/>
              </a:rPr>
              <a:t>: citazione priva di </a:t>
            </a:r>
            <a:r>
              <a:rPr lang="it-IT" dirty="0" err="1">
                <a:solidFill>
                  <a:srgbClr val="000000"/>
                </a:solidFill>
                <a:latin typeface="-webkit-standard"/>
              </a:rPr>
              <a:t>abstract</a:t>
            </a:r>
            <a:r>
              <a:rPr lang="it-IT" dirty="0">
                <a:solidFill>
                  <a:srgbClr val="000000"/>
                </a:solidFill>
                <a:latin typeface="-webkit-standard"/>
              </a:rPr>
              <a:t>; </a:t>
            </a:r>
          </a:p>
          <a:p>
            <a:pPr marL="285750" indent="-285750">
              <a:buFontTx/>
              <a:buChar char="-"/>
            </a:pPr>
            <a:r>
              <a:rPr lang="it-IT" b="1" dirty="0">
                <a:solidFill>
                  <a:srgbClr val="000000"/>
                </a:solidFill>
                <a:latin typeface="-webkit-standard"/>
              </a:rPr>
              <a:t>Presenza di Scritta</a:t>
            </a:r>
            <a:r>
              <a:rPr lang="it-IT" dirty="0">
                <a:solidFill>
                  <a:srgbClr val="000000"/>
                </a:solidFill>
                <a:latin typeface="-webkit-standard"/>
              </a:rPr>
              <a:t>: citazione con </a:t>
            </a:r>
            <a:r>
              <a:rPr lang="it-IT" dirty="0" err="1">
                <a:solidFill>
                  <a:srgbClr val="000000"/>
                </a:solidFill>
                <a:latin typeface="-webkit-standard"/>
              </a:rPr>
              <a:t>abstract</a:t>
            </a:r>
            <a:r>
              <a:rPr lang="it-IT" dirty="0">
                <a:solidFill>
                  <a:srgbClr val="000000"/>
                </a:solidFill>
                <a:latin typeface="-webkit-standard"/>
              </a:rPr>
              <a:t>; </a:t>
            </a:r>
          </a:p>
          <a:p>
            <a:pPr marL="285750" indent="-285750">
              <a:buFontTx/>
              <a:buChar char="-"/>
            </a:pPr>
            <a:r>
              <a:rPr lang="it-IT" b="1" dirty="0">
                <a:solidFill>
                  <a:schemeClr val="accent2"/>
                </a:solidFill>
                <a:latin typeface="-webkit-standard"/>
              </a:rPr>
              <a:t>Evidenziato in arancio</a:t>
            </a:r>
            <a:r>
              <a:rPr lang="it-IT" dirty="0">
                <a:solidFill>
                  <a:srgbClr val="000000"/>
                </a:solidFill>
                <a:latin typeface="-webkit-standard"/>
              </a:rPr>
              <a:t>: citazione con full text disponibile nell'archivio centrale di </a:t>
            </a:r>
            <a:r>
              <a:rPr lang="it-IT" dirty="0" err="1">
                <a:solidFill>
                  <a:srgbClr val="000000"/>
                </a:solidFill>
                <a:latin typeface="-webkit-standard"/>
              </a:rPr>
              <a:t>PubMed</a:t>
            </a:r>
            <a:r>
              <a:rPr lang="it-IT" dirty="0">
                <a:solidFill>
                  <a:srgbClr val="000000"/>
                </a:solidFill>
                <a:latin typeface="-webkit-standard"/>
              </a:rPr>
              <a:t>; </a:t>
            </a:r>
          </a:p>
          <a:p>
            <a:pPr marL="285750" indent="-285750">
              <a:buFontTx/>
              <a:buChar char="-"/>
            </a:pPr>
            <a:r>
              <a:rPr lang="it-IT" b="1" dirty="0">
                <a:solidFill>
                  <a:schemeClr val="accent6"/>
                </a:solidFill>
                <a:latin typeface="-webkit-standard"/>
              </a:rPr>
              <a:t>Evidenziato in verde</a:t>
            </a:r>
            <a:r>
              <a:rPr lang="it-IT" dirty="0">
                <a:solidFill>
                  <a:srgbClr val="000000"/>
                </a:solidFill>
                <a:latin typeface="-webkit-standard"/>
              </a:rPr>
              <a:t>: citazione con link al sito dell’editore, che offre gratuitamente il full text.</a:t>
            </a:r>
          </a:p>
          <a:p>
            <a:pPr marL="285750" indent="-285750">
              <a:buFontTx/>
              <a:buChar char="-"/>
            </a:pPr>
            <a:endParaRPr lang="it-IT" dirty="0">
              <a:solidFill>
                <a:srgbClr val="000000"/>
              </a:solidFill>
              <a:latin typeface="-webkit-standard"/>
            </a:endParaRPr>
          </a:p>
          <a:p>
            <a:r>
              <a:rPr lang="it-IT" dirty="0">
                <a:solidFill>
                  <a:srgbClr val="000000"/>
                </a:solidFill>
                <a:latin typeface="-webkit-standard"/>
              </a:rPr>
              <a:t>Selezionando preventivamente solo alcuni risultati e modificando la voce del comando «</a:t>
            </a:r>
            <a:r>
              <a:rPr lang="it-IT" b="1" dirty="0" err="1">
                <a:solidFill>
                  <a:srgbClr val="000000"/>
                </a:solidFill>
                <a:latin typeface="-webkit-standard"/>
              </a:rPr>
              <a:t>Sorted</a:t>
            </a:r>
            <a:r>
              <a:rPr lang="it-IT" b="1" dirty="0">
                <a:solidFill>
                  <a:srgbClr val="000000"/>
                </a:solidFill>
                <a:latin typeface="-webkit-standard"/>
              </a:rPr>
              <a:t> by</a:t>
            </a:r>
            <a:r>
              <a:rPr lang="it-IT" dirty="0">
                <a:solidFill>
                  <a:srgbClr val="000000"/>
                </a:solidFill>
                <a:latin typeface="-webkit-standard"/>
              </a:rPr>
              <a:t>», si visualizzano in dettaglio più record. </a:t>
            </a:r>
          </a:p>
          <a:p>
            <a:endParaRPr lang="it-IT" dirty="0">
              <a:solidFill>
                <a:srgbClr val="000000"/>
              </a:solidFill>
              <a:latin typeface="-webkit-standard"/>
            </a:endParaRPr>
          </a:p>
          <a:p>
            <a:r>
              <a:rPr lang="it-IT" dirty="0">
                <a:solidFill>
                  <a:srgbClr val="000000"/>
                </a:solidFill>
                <a:latin typeface="-webkit-standard"/>
              </a:rPr>
              <a:t>L’interfaccia presenta in alto a sinistra il numero di risultati totali, in alto a destra il numero di pagine in cui sono suddivisi.</a:t>
            </a:r>
          </a:p>
          <a:p>
            <a:r>
              <a:rPr lang="it-IT" dirty="0">
                <a:solidFill>
                  <a:srgbClr val="000000"/>
                </a:solidFill>
                <a:latin typeface="-webkit-standard"/>
              </a:rPr>
              <a:t>Di lato a sinistra troviamo filtri per rifinire la ricerca e un utile grafico che riporta il numero di lavori pubblicati in relazione all’anno che può essere manualmente modificato per filtrare </a:t>
            </a:r>
            <a:r>
              <a:rPr lang="it-IT">
                <a:solidFill>
                  <a:srgbClr val="000000"/>
                </a:solidFill>
                <a:latin typeface="-webkit-standard"/>
              </a:rPr>
              <a:t>i risultati.</a:t>
            </a:r>
            <a:br>
              <a:rPr lang="it-IT" dirty="0">
                <a:solidFill>
                  <a:srgbClr val="000000"/>
                </a:solidFill>
                <a:latin typeface="-webkit-standard"/>
              </a:rPr>
            </a:br>
            <a:endParaRPr lang="it-IT" b="0" i="0" u="none" strike="noStrike" dirty="0">
              <a:solidFill>
                <a:srgbClr val="000000"/>
              </a:solidFill>
              <a:effectLst/>
              <a:latin typeface="-webkit-standard"/>
            </a:endParaRPr>
          </a:p>
        </p:txBody>
      </p:sp>
    </p:spTree>
    <p:extLst>
      <p:ext uri="{BB962C8B-B14F-4D97-AF65-F5344CB8AC3E}">
        <p14:creationId xmlns:p14="http://schemas.microsoft.com/office/powerpoint/2010/main" val="412546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D96AAC4-5AEF-C74B-8549-9C5BFB817CFD}"/>
              </a:ext>
            </a:extLst>
          </p:cNvPr>
          <p:cNvSpPr>
            <a:spLocks noGrp="1"/>
          </p:cNvSpPr>
          <p:nvPr>
            <p:ph type="sldNum" sz="quarter" idx="12"/>
          </p:nvPr>
        </p:nvSpPr>
        <p:spPr/>
        <p:txBody>
          <a:bodyPr/>
          <a:lstStyle/>
          <a:p>
            <a:fld id="{B91D9A0B-DB15-0A46-893C-3EE83C865853}" type="slidenum">
              <a:rPr lang="it-IT" smtClean="0"/>
              <a:t>55</a:t>
            </a:fld>
            <a:endParaRPr lang="it-IT"/>
          </a:p>
        </p:txBody>
      </p:sp>
      <p:sp>
        <p:nvSpPr>
          <p:cNvPr id="5" name="Rettangolo 4">
            <a:extLst>
              <a:ext uri="{FF2B5EF4-FFF2-40B4-BE49-F238E27FC236}">
                <a16:creationId xmlns:a16="http://schemas.microsoft.com/office/drawing/2014/main" id="{7017CB33-13BD-9944-8E3A-E7C8E702A941}"/>
              </a:ext>
            </a:extLst>
          </p:cNvPr>
          <p:cNvSpPr/>
          <p:nvPr/>
        </p:nvSpPr>
        <p:spPr>
          <a:xfrm>
            <a:off x="736600" y="1323539"/>
            <a:ext cx="10947400" cy="1477328"/>
          </a:xfrm>
          <a:prstGeom prst="rect">
            <a:avLst/>
          </a:prstGeom>
        </p:spPr>
        <p:txBody>
          <a:bodyPr wrap="square">
            <a:spAutoFit/>
          </a:bodyPr>
          <a:lstStyle/>
          <a:p>
            <a:r>
              <a:rPr lang="it-IT" dirty="0">
                <a:solidFill>
                  <a:srgbClr val="000000"/>
                </a:solidFill>
                <a:latin typeface="-webkit-standard"/>
              </a:rPr>
              <a:t>Le citazioni vengono presentate di default in formato </a:t>
            </a:r>
            <a:r>
              <a:rPr lang="it-IT" b="1" dirty="0" err="1">
                <a:solidFill>
                  <a:srgbClr val="000000"/>
                </a:solidFill>
                <a:latin typeface="-webkit-standard"/>
              </a:rPr>
              <a:t>summary</a:t>
            </a:r>
            <a:r>
              <a:rPr lang="it-IT" dirty="0">
                <a:solidFill>
                  <a:srgbClr val="000000"/>
                </a:solidFill>
                <a:latin typeface="-webkit-standard"/>
              </a:rPr>
              <a:t>, che riporta tutti i nomi degli autori e degli enti, il titolo dell’articolo in inglese, i dati bibliografici (source), il tipo di pubblicazione, la segnalazione della lingua in cui è scritto l’articolo (se diversa dall’inglese), l’indicazione "no </a:t>
            </a:r>
            <a:r>
              <a:rPr lang="it-IT" dirty="0" err="1">
                <a:solidFill>
                  <a:srgbClr val="000000"/>
                </a:solidFill>
                <a:latin typeface="-webkit-standard"/>
              </a:rPr>
              <a:t>abstract</a:t>
            </a:r>
            <a:r>
              <a:rPr lang="it-IT" dirty="0">
                <a:solidFill>
                  <a:srgbClr val="000000"/>
                </a:solidFill>
                <a:latin typeface="-webkit-standard"/>
              </a:rPr>
              <a:t> </a:t>
            </a:r>
            <a:r>
              <a:rPr lang="it-IT" dirty="0" err="1">
                <a:solidFill>
                  <a:srgbClr val="000000"/>
                </a:solidFill>
                <a:latin typeface="-webkit-standard"/>
              </a:rPr>
              <a:t>available</a:t>
            </a:r>
            <a:r>
              <a:rPr lang="it-IT" dirty="0">
                <a:solidFill>
                  <a:srgbClr val="000000"/>
                </a:solidFill>
                <a:latin typeface="-webkit-standard"/>
              </a:rPr>
              <a:t>", se mancante; la citazione è completata con altri dati sul suo status, collegamenti (</a:t>
            </a:r>
            <a:r>
              <a:rPr lang="it-IT" dirty="0" err="1">
                <a:solidFill>
                  <a:srgbClr val="000000"/>
                </a:solidFill>
                <a:latin typeface="-webkit-standard"/>
              </a:rPr>
              <a:t>links</a:t>
            </a:r>
            <a:r>
              <a:rPr lang="it-IT" dirty="0">
                <a:solidFill>
                  <a:srgbClr val="000000"/>
                </a:solidFill>
                <a:latin typeface="-webkit-standard"/>
              </a:rPr>
              <a:t>) ad altre risorse e a </a:t>
            </a:r>
            <a:r>
              <a:rPr lang="it-IT" b="1" dirty="0" err="1">
                <a:solidFill>
                  <a:srgbClr val="000000"/>
                </a:solidFill>
                <a:latin typeface="-webkit-standard"/>
              </a:rPr>
              <a:t>related</a:t>
            </a:r>
            <a:r>
              <a:rPr lang="it-IT" b="1" dirty="0">
                <a:solidFill>
                  <a:srgbClr val="000000"/>
                </a:solidFill>
                <a:latin typeface="-webkit-standard"/>
              </a:rPr>
              <a:t> </a:t>
            </a:r>
            <a:r>
              <a:rPr lang="it-IT" b="1" dirty="0" err="1">
                <a:solidFill>
                  <a:srgbClr val="000000"/>
                </a:solidFill>
                <a:latin typeface="-webkit-standard"/>
              </a:rPr>
              <a:t>articles</a:t>
            </a:r>
            <a:r>
              <a:rPr lang="it-IT" dirty="0">
                <a:solidFill>
                  <a:srgbClr val="000000"/>
                </a:solidFill>
                <a:latin typeface="-webkit-standard"/>
              </a:rPr>
              <a:t>, </a:t>
            </a:r>
            <a:r>
              <a:rPr lang="it-IT" dirty="0" err="1">
                <a:solidFill>
                  <a:srgbClr val="000000"/>
                </a:solidFill>
                <a:latin typeface="-webkit-standard"/>
              </a:rPr>
              <a:t>cioé</a:t>
            </a:r>
            <a:r>
              <a:rPr lang="it-IT" dirty="0">
                <a:solidFill>
                  <a:srgbClr val="000000"/>
                </a:solidFill>
                <a:latin typeface="-webkit-standard"/>
              </a:rPr>
              <a:t> articoli con i quali esiste una relazione di contenuto.</a:t>
            </a:r>
            <a:endParaRPr lang="en-US" dirty="0"/>
          </a:p>
        </p:txBody>
      </p:sp>
      <p:sp>
        <p:nvSpPr>
          <p:cNvPr id="6" name="Rettangolo 5">
            <a:extLst>
              <a:ext uri="{FF2B5EF4-FFF2-40B4-BE49-F238E27FC236}">
                <a16:creationId xmlns:a16="http://schemas.microsoft.com/office/drawing/2014/main" id="{8A9EECAE-88B0-264E-AB69-65D7138068AC}"/>
              </a:ext>
            </a:extLst>
          </p:cNvPr>
          <p:cNvSpPr/>
          <p:nvPr/>
        </p:nvSpPr>
        <p:spPr>
          <a:xfrm>
            <a:off x="736600" y="3147447"/>
            <a:ext cx="10782300" cy="2585323"/>
          </a:xfrm>
          <a:prstGeom prst="rect">
            <a:avLst/>
          </a:prstGeom>
        </p:spPr>
        <p:txBody>
          <a:bodyPr wrap="square">
            <a:spAutoFit/>
          </a:bodyPr>
          <a:lstStyle/>
          <a:p>
            <a:r>
              <a:rPr lang="it-IT" dirty="0">
                <a:solidFill>
                  <a:srgbClr val="000000"/>
                </a:solidFill>
                <a:latin typeface="-webkit-standard"/>
              </a:rPr>
              <a:t>Dalla pagina dei risultati è possibile scegliere altri formati di visualizzazione: i più utili sono l'</a:t>
            </a:r>
            <a:r>
              <a:rPr lang="it-IT" b="1" dirty="0" err="1">
                <a:solidFill>
                  <a:srgbClr val="000000"/>
                </a:solidFill>
                <a:latin typeface="-webkit-standard"/>
              </a:rPr>
              <a:t>abstract</a:t>
            </a:r>
            <a:r>
              <a:rPr lang="it-IT" b="1" dirty="0">
                <a:solidFill>
                  <a:srgbClr val="000000"/>
                </a:solidFill>
                <a:latin typeface="-webkit-standard"/>
              </a:rPr>
              <a:t> format</a:t>
            </a:r>
            <a:r>
              <a:rPr lang="it-IT" dirty="0">
                <a:solidFill>
                  <a:srgbClr val="000000"/>
                </a:solidFill>
                <a:latin typeface="-webkit-standard"/>
              </a:rPr>
              <a:t> (contenente l'</a:t>
            </a:r>
            <a:r>
              <a:rPr lang="it-IT" dirty="0" err="1">
                <a:solidFill>
                  <a:srgbClr val="000000"/>
                </a:solidFill>
                <a:latin typeface="-webkit-standard"/>
              </a:rPr>
              <a:t>abstract</a:t>
            </a:r>
            <a:r>
              <a:rPr lang="it-IT" dirty="0">
                <a:solidFill>
                  <a:srgbClr val="000000"/>
                </a:solidFill>
                <a:latin typeface="-webkit-standard"/>
              </a:rPr>
              <a:t>, se disponibile) o il </a:t>
            </a:r>
            <a:r>
              <a:rPr lang="it-IT" b="1" dirty="0" err="1">
                <a:solidFill>
                  <a:srgbClr val="000000"/>
                </a:solidFill>
                <a:latin typeface="-webkit-standard"/>
              </a:rPr>
              <a:t>citation</a:t>
            </a:r>
            <a:r>
              <a:rPr lang="it-IT" b="1" dirty="0">
                <a:solidFill>
                  <a:srgbClr val="000000"/>
                </a:solidFill>
                <a:latin typeface="-webkit-standard"/>
              </a:rPr>
              <a:t> format</a:t>
            </a:r>
            <a:r>
              <a:rPr lang="it-IT" dirty="0">
                <a:solidFill>
                  <a:srgbClr val="000000"/>
                </a:solidFill>
                <a:latin typeface="-webkit-standard"/>
              </a:rPr>
              <a:t> (contenente l'</a:t>
            </a:r>
            <a:r>
              <a:rPr lang="it-IT" dirty="0" err="1">
                <a:solidFill>
                  <a:srgbClr val="000000"/>
                </a:solidFill>
                <a:latin typeface="-webkit-standard"/>
              </a:rPr>
              <a:t>abstract</a:t>
            </a:r>
            <a:r>
              <a:rPr lang="it-IT" dirty="0">
                <a:solidFill>
                  <a:srgbClr val="000000"/>
                </a:solidFill>
                <a:latin typeface="-webkit-standard"/>
              </a:rPr>
              <a:t>, i termini controllati usati per indicizzare l'articolo, il nome chimico delle sostanze citate, l’eventuale numero di brevetto, o </a:t>
            </a:r>
            <a:r>
              <a:rPr lang="it-IT" dirty="0" err="1">
                <a:solidFill>
                  <a:srgbClr val="000000"/>
                </a:solidFill>
                <a:latin typeface="-webkit-standard"/>
              </a:rPr>
              <a:t>grant</a:t>
            </a:r>
            <a:r>
              <a:rPr lang="it-IT" dirty="0">
                <a:solidFill>
                  <a:srgbClr val="000000"/>
                </a:solidFill>
                <a:latin typeface="-webkit-standard"/>
              </a:rPr>
              <a:t> n.). </a:t>
            </a:r>
            <a:br>
              <a:rPr lang="it-IT" dirty="0"/>
            </a:br>
            <a:r>
              <a:rPr lang="it-IT" dirty="0">
                <a:solidFill>
                  <a:srgbClr val="000000"/>
                </a:solidFill>
                <a:latin typeface="-webkit-standard"/>
              </a:rPr>
              <a:t>È possibile variare il numero di citazioni mostrate per pagina (di default 10) intervenendo sul menu apposito; </a:t>
            </a:r>
          </a:p>
          <a:p>
            <a:r>
              <a:rPr lang="it-IT" dirty="0">
                <a:solidFill>
                  <a:srgbClr val="000000"/>
                </a:solidFill>
                <a:latin typeface="-webkit-standard"/>
              </a:rPr>
              <a:t>per muoversi fra le pagine si possono utilizzare i rinvii "</a:t>
            </a:r>
            <a:r>
              <a:rPr lang="it-IT" dirty="0" err="1">
                <a:solidFill>
                  <a:srgbClr val="000000"/>
                </a:solidFill>
                <a:latin typeface="-webkit-standard"/>
              </a:rPr>
              <a:t>previous</a:t>
            </a:r>
            <a:r>
              <a:rPr lang="it-IT" dirty="0">
                <a:solidFill>
                  <a:srgbClr val="000000"/>
                </a:solidFill>
                <a:latin typeface="-webkit-standard"/>
              </a:rPr>
              <a:t>" e "</a:t>
            </a:r>
            <a:r>
              <a:rPr lang="it-IT" dirty="0" err="1">
                <a:solidFill>
                  <a:srgbClr val="000000"/>
                </a:solidFill>
                <a:latin typeface="-webkit-standard"/>
              </a:rPr>
              <a:t>next</a:t>
            </a:r>
            <a:r>
              <a:rPr lang="it-IT" dirty="0">
                <a:solidFill>
                  <a:srgbClr val="000000"/>
                </a:solidFill>
                <a:latin typeface="-webkit-standard"/>
              </a:rPr>
              <a:t>" in testa e in fondo alla pagina.</a:t>
            </a:r>
            <a:br>
              <a:rPr lang="it-IT" dirty="0"/>
            </a:br>
            <a:r>
              <a:rPr lang="it-IT" dirty="0">
                <a:solidFill>
                  <a:srgbClr val="000000"/>
                </a:solidFill>
                <a:latin typeface="-webkit-standard"/>
              </a:rPr>
              <a:t>Per ordinare diversamente i risultati (per autore, titolo del periodico o data di pubblicazione) si deve agire sul menu «</a:t>
            </a:r>
            <a:r>
              <a:rPr lang="it-IT" dirty="0" err="1">
                <a:solidFill>
                  <a:srgbClr val="000000"/>
                </a:solidFill>
                <a:latin typeface="-webkit-standard"/>
              </a:rPr>
              <a:t>Sorted</a:t>
            </a:r>
            <a:r>
              <a:rPr lang="it-IT" dirty="0">
                <a:solidFill>
                  <a:srgbClr val="000000"/>
                </a:solidFill>
                <a:latin typeface="-webkit-standard"/>
              </a:rPr>
              <a:t> by -&gt; </a:t>
            </a:r>
            <a:r>
              <a:rPr lang="it-IT" dirty="0" err="1">
                <a:solidFill>
                  <a:srgbClr val="000000"/>
                </a:solidFill>
                <a:latin typeface="-webkit-standard"/>
              </a:rPr>
              <a:t>Sort</a:t>
            </a:r>
            <a:r>
              <a:rPr lang="it-IT" dirty="0">
                <a:solidFill>
                  <a:srgbClr val="000000"/>
                </a:solidFill>
                <a:latin typeface="-webkit-standard"/>
              </a:rPr>
              <a:t> by» in centro. </a:t>
            </a:r>
            <a:br>
              <a:rPr lang="it-IT" dirty="0"/>
            </a:br>
            <a:r>
              <a:rPr lang="it-IT" dirty="0">
                <a:solidFill>
                  <a:srgbClr val="000000"/>
                </a:solidFill>
                <a:latin typeface="-webkit-standard"/>
              </a:rPr>
              <a:t>Sotto la maschera di ricerca c’è una barra con alcuni comandi per raffinare la ricerca o ricavare informazioni aggiuntive.</a:t>
            </a:r>
            <a:endParaRPr lang="en-US" dirty="0"/>
          </a:p>
        </p:txBody>
      </p:sp>
      <p:sp>
        <p:nvSpPr>
          <p:cNvPr id="7" name="CasellaDiTesto 6">
            <a:extLst>
              <a:ext uri="{FF2B5EF4-FFF2-40B4-BE49-F238E27FC236}">
                <a16:creationId xmlns:a16="http://schemas.microsoft.com/office/drawing/2014/main" id="{8FDFC147-F82F-A642-88CE-CB09CC2B4260}"/>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Come si presentano i risultati di ricerca in </a:t>
            </a:r>
            <a:r>
              <a:rPr lang="it-IT" sz="3600" b="1" dirty="0" err="1">
                <a:latin typeface="Cavolini" panose="03000502040302020204" pitchFamily="66" charset="0"/>
                <a:cs typeface="Cavolini" panose="03000502040302020204" pitchFamily="66" charset="0"/>
              </a:rPr>
              <a:t>PubMed</a:t>
            </a:r>
            <a:r>
              <a:rPr lang="it-IT" sz="3600" b="1" dirty="0">
                <a:latin typeface="Cavolini" panose="03000502040302020204" pitchFamily="66" charset="0"/>
                <a:cs typeface="Cavolini" panose="03000502040302020204" pitchFamily="66" charset="0"/>
              </a:rPr>
              <a:t>? (2)</a:t>
            </a:r>
          </a:p>
        </p:txBody>
      </p:sp>
    </p:spTree>
    <p:extLst>
      <p:ext uri="{BB962C8B-B14F-4D97-AF65-F5344CB8AC3E}">
        <p14:creationId xmlns:p14="http://schemas.microsoft.com/office/powerpoint/2010/main" val="1545758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7FE15CE-4C78-BA4F-8A18-069A8430CE80}"/>
              </a:ext>
            </a:extLst>
          </p:cNvPr>
          <p:cNvSpPr>
            <a:spLocks noGrp="1"/>
          </p:cNvSpPr>
          <p:nvPr>
            <p:ph type="sldNum" sz="quarter" idx="12"/>
          </p:nvPr>
        </p:nvSpPr>
        <p:spPr/>
        <p:txBody>
          <a:bodyPr/>
          <a:lstStyle/>
          <a:p>
            <a:fld id="{B91D9A0B-DB15-0A46-893C-3EE83C865853}" type="slidenum">
              <a:rPr lang="it-IT" smtClean="0"/>
              <a:t>56</a:t>
            </a:fld>
            <a:endParaRPr lang="it-IT"/>
          </a:p>
        </p:txBody>
      </p:sp>
      <p:sp>
        <p:nvSpPr>
          <p:cNvPr id="5" name="Rettangolo 4">
            <a:extLst>
              <a:ext uri="{FF2B5EF4-FFF2-40B4-BE49-F238E27FC236}">
                <a16:creationId xmlns:a16="http://schemas.microsoft.com/office/drawing/2014/main" id="{14615508-C328-BC42-8A7E-6E158F4CE636}"/>
              </a:ext>
            </a:extLst>
          </p:cNvPr>
          <p:cNvSpPr/>
          <p:nvPr/>
        </p:nvSpPr>
        <p:spPr>
          <a:xfrm>
            <a:off x="469900" y="447040"/>
            <a:ext cx="11366500" cy="5909310"/>
          </a:xfrm>
          <a:prstGeom prst="rect">
            <a:avLst/>
          </a:prstGeom>
        </p:spPr>
        <p:txBody>
          <a:bodyPr wrap="square">
            <a:spAutoFit/>
          </a:bodyPr>
          <a:lstStyle/>
          <a:p>
            <a:r>
              <a:rPr lang="it-IT" dirty="0">
                <a:solidFill>
                  <a:srgbClr val="000000"/>
                </a:solidFill>
                <a:latin typeface="-webkit-standard"/>
              </a:rPr>
              <a:t>La maschera di ricerca presente sulla home page di </a:t>
            </a:r>
            <a:r>
              <a:rPr lang="it-IT" dirty="0" err="1">
                <a:solidFill>
                  <a:srgbClr val="000000"/>
                </a:solidFill>
                <a:latin typeface="-webkit-standard"/>
              </a:rPr>
              <a:t>PubMed</a:t>
            </a:r>
            <a:r>
              <a:rPr lang="it-IT" dirty="0">
                <a:solidFill>
                  <a:srgbClr val="000000"/>
                </a:solidFill>
                <a:latin typeface="-webkit-standard"/>
              </a:rPr>
              <a:t> consente di inserire liberamente termini, che vengono cercati in tutti i campi (</a:t>
            </a:r>
            <a:r>
              <a:rPr lang="it-IT" dirty="0" err="1">
                <a:solidFill>
                  <a:srgbClr val="000000"/>
                </a:solidFill>
                <a:latin typeface="-webkit-standard"/>
              </a:rPr>
              <a:t>all</a:t>
            </a:r>
            <a:r>
              <a:rPr lang="it-IT" dirty="0">
                <a:solidFill>
                  <a:srgbClr val="000000"/>
                </a:solidFill>
                <a:latin typeface="-webkit-standard"/>
              </a:rPr>
              <a:t> </a:t>
            </a:r>
            <a:r>
              <a:rPr lang="it-IT" dirty="0" err="1">
                <a:solidFill>
                  <a:srgbClr val="000000"/>
                </a:solidFill>
                <a:latin typeface="-webkit-standard"/>
              </a:rPr>
              <a:t>fields</a:t>
            </a:r>
            <a:r>
              <a:rPr lang="it-IT" dirty="0">
                <a:solidFill>
                  <a:srgbClr val="000000"/>
                </a:solidFill>
                <a:latin typeface="-webkit-standard"/>
              </a:rPr>
              <a:t>); per evitare inconvenienti è comunque preferibile inserire termini controllati, desunti dal tesauro, o specificando il campo a cui limitare la ricerca. </a:t>
            </a:r>
            <a:br>
              <a:rPr lang="it-IT" dirty="0">
                <a:solidFill>
                  <a:srgbClr val="000000"/>
                </a:solidFill>
                <a:latin typeface="-webkit-standard"/>
              </a:rPr>
            </a:br>
            <a:r>
              <a:rPr lang="it-IT" dirty="0">
                <a:solidFill>
                  <a:srgbClr val="000000"/>
                </a:solidFill>
                <a:latin typeface="-webkit-standard"/>
              </a:rPr>
              <a:t>Prima di imparare ad impostare la ricerca inserendo termini controllati, vengono mostrate alcune funzioni, comuni a tutte le banche dati, che consentono di velocizzare la procedura di ricerca o combinare logicamente i termini immessi. </a:t>
            </a:r>
          </a:p>
          <a:p>
            <a:endParaRPr lang="it-IT" dirty="0">
              <a:solidFill>
                <a:srgbClr val="000000"/>
              </a:solidFill>
              <a:latin typeface="-webkit-standard"/>
            </a:endParaRPr>
          </a:p>
          <a:p>
            <a:r>
              <a:rPr lang="it-IT" b="1" dirty="0" err="1">
                <a:solidFill>
                  <a:srgbClr val="000000"/>
                </a:solidFill>
                <a:latin typeface="-webkit-standard"/>
              </a:rPr>
              <a:t>Stopwords</a:t>
            </a:r>
            <a:r>
              <a:rPr lang="it-IT" dirty="0">
                <a:solidFill>
                  <a:srgbClr val="000000"/>
                </a:solidFill>
                <a:latin typeface="-webkit-standard"/>
              </a:rPr>
              <a:t>: si tratta di articoli, preposizioni, congiunzioni, avverbi molto diffusi, insignificanti ai fini della ricerca e che quindi vengono automaticamente ignorati; la loro trascrizione è quindi superflua e si possono omettere. Una lista completa delle </a:t>
            </a:r>
            <a:r>
              <a:rPr lang="it-IT" dirty="0" err="1">
                <a:solidFill>
                  <a:srgbClr val="000000"/>
                </a:solidFill>
                <a:latin typeface="-webkit-standard"/>
              </a:rPr>
              <a:t>stopwords</a:t>
            </a:r>
            <a:r>
              <a:rPr lang="it-IT" dirty="0">
                <a:solidFill>
                  <a:srgbClr val="000000"/>
                </a:solidFill>
                <a:latin typeface="-webkit-standard"/>
              </a:rPr>
              <a:t> ignorate nella ricerca in </a:t>
            </a:r>
            <a:r>
              <a:rPr lang="it-IT" dirty="0" err="1">
                <a:solidFill>
                  <a:srgbClr val="000000"/>
                </a:solidFill>
                <a:latin typeface="-webkit-standard"/>
              </a:rPr>
              <a:t>PubMed</a:t>
            </a:r>
            <a:r>
              <a:rPr lang="it-IT" dirty="0">
                <a:solidFill>
                  <a:srgbClr val="000000"/>
                </a:solidFill>
                <a:latin typeface="-webkit-standard"/>
              </a:rPr>
              <a:t> è disponibile all'indirizzo: &lt;</a:t>
            </a:r>
            <a:r>
              <a:rPr lang="it-IT" dirty="0">
                <a:solidFill>
                  <a:srgbClr val="000000"/>
                </a:solidFill>
                <a:latin typeface="-webkit-standard"/>
                <a:hlinkClick r:id="rId2"/>
              </a:rPr>
              <a:t>http://www.ncbi.nlm.nih.gov/books/bv.fcgi?rid=helppubmed.table.pubmedhelp.T43</a:t>
            </a:r>
            <a:r>
              <a:rPr lang="it-IT" dirty="0">
                <a:solidFill>
                  <a:srgbClr val="000000"/>
                </a:solidFill>
                <a:latin typeface="-webkit-standard"/>
              </a:rPr>
              <a:t>&gt;.</a:t>
            </a:r>
          </a:p>
          <a:p>
            <a:endParaRPr lang="it-IT" dirty="0">
              <a:solidFill>
                <a:srgbClr val="000000"/>
              </a:solidFill>
              <a:latin typeface="-webkit-standard"/>
            </a:endParaRPr>
          </a:p>
          <a:p>
            <a:r>
              <a:rPr lang="it-IT" b="1" dirty="0">
                <a:solidFill>
                  <a:srgbClr val="000000"/>
                </a:solidFill>
                <a:latin typeface="-webkit-standard"/>
              </a:rPr>
              <a:t>Troncamento</a:t>
            </a:r>
            <a:r>
              <a:rPr lang="it-IT" dirty="0">
                <a:solidFill>
                  <a:srgbClr val="000000"/>
                </a:solidFill>
                <a:latin typeface="-webkit-standard"/>
              </a:rPr>
              <a:t>: i termini da ricercare possono essere troncati con un simbolo, che in </a:t>
            </a:r>
            <a:r>
              <a:rPr lang="it-IT" dirty="0" err="1">
                <a:solidFill>
                  <a:srgbClr val="000000"/>
                </a:solidFill>
                <a:latin typeface="-webkit-standard"/>
              </a:rPr>
              <a:t>PubMed</a:t>
            </a:r>
            <a:r>
              <a:rPr lang="it-IT" dirty="0">
                <a:solidFill>
                  <a:srgbClr val="000000"/>
                </a:solidFill>
                <a:latin typeface="-webkit-standard"/>
              </a:rPr>
              <a:t> corrisponde all'asterisco (</a:t>
            </a:r>
            <a:r>
              <a:rPr lang="it-IT" b="1" dirty="0">
                <a:solidFill>
                  <a:srgbClr val="000000"/>
                </a:solidFill>
                <a:latin typeface="-webkit-standard"/>
              </a:rPr>
              <a:t>*</a:t>
            </a:r>
            <a:r>
              <a:rPr lang="it-IT" dirty="0">
                <a:solidFill>
                  <a:srgbClr val="000000"/>
                </a:solidFill>
                <a:latin typeface="-webkit-standard"/>
              </a:rPr>
              <a:t>); in questo modo vengono ricercate tutte le varianti che iniziano con la stessa radice.</a:t>
            </a:r>
          </a:p>
          <a:p>
            <a:endParaRPr lang="it-IT" dirty="0">
              <a:solidFill>
                <a:srgbClr val="000000"/>
              </a:solidFill>
              <a:latin typeface="-webkit-standard"/>
            </a:endParaRPr>
          </a:p>
          <a:p>
            <a:r>
              <a:rPr lang="it-IT" b="1" dirty="0">
                <a:solidFill>
                  <a:srgbClr val="000000"/>
                </a:solidFill>
                <a:latin typeface="-webkit-standard"/>
              </a:rPr>
              <a:t>Operatori booleani</a:t>
            </a:r>
            <a:r>
              <a:rPr lang="it-IT" dirty="0">
                <a:solidFill>
                  <a:srgbClr val="000000"/>
                </a:solidFill>
                <a:latin typeface="-webkit-standard"/>
              </a:rPr>
              <a:t>: si tratta di operatori logici che possono essere utilizzati per stabilire una particolare relazione tra i termini da ricercare; quelli utilizzabili in </a:t>
            </a:r>
            <a:r>
              <a:rPr lang="it-IT" dirty="0" err="1">
                <a:solidFill>
                  <a:srgbClr val="000000"/>
                </a:solidFill>
                <a:latin typeface="-webkit-standard"/>
              </a:rPr>
              <a:t>PubMed</a:t>
            </a:r>
            <a:r>
              <a:rPr lang="it-IT" dirty="0">
                <a:solidFill>
                  <a:srgbClr val="000000"/>
                </a:solidFill>
                <a:latin typeface="-webkit-standard"/>
              </a:rPr>
              <a:t> sono i tre più noti: AND, OR, NOT, da scriversi in maiuscolo tra i due termini posti in relazione.</a:t>
            </a:r>
          </a:p>
          <a:p>
            <a:pPr marL="803275" indent="-276225">
              <a:buFont typeface="Arial" panose="020B0604020202020204" pitchFamily="34" charset="0"/>
              <a:buChar char="•"/>
            </a:pPr>
            <a:r>
              <a:rPr lang="it-IT" b="1" dirty="0">
                <a:solidFill>
                  <a:srgbClr val="000000"/>
                </a:solidFill>
                <a:latin typeface="-webkit-standard"/>
              </a:rPr>
              <a:t>AND</a:t>
            </a:r>
            <a:r>
              <a:rPr lang="it-IT" dirty="0">
                <a:solidFill>
                  <a:srgbClr val="000000"/>
                </a:solidFill>
                <a:latin typeface="-webkit-standard"/>
              </a:rPr>
              <a:t> recupera documenti che contengono entrambi i termini;</a:t>
            </a:r>
          </a:p>
          <a:p>
            <a:pPr marL="803275" indent="-276225">
              <a:buFont typeface="Arial" panose="020B0604020202020204" pitchFamily="34" charset="0"/>
              <a:buChar char="•"/>
            </a:pPr>
            <a:r>
              <a:rPr lang="it-IT" b="1" dirty="0">
                <a:solidFill>
                  <a:srgbClr val="000000"/>
                </a:solidFill>
                <a:latin typeface="-webkit-standard"/>
              </a:rPr>
              <a:t>OR</a:t>
            </a:r>
            <a:r>
              <a:rPr lang="it-IT" dirty="0">
                <a:solidFill>
                  <a:srgbClr val="000000"/>
                </a:solidFill>
                <a:latin typeface="-webkit-standard"/>
              </a:rPr>
              <a:t> recupera documenti che contengono almeno uno dei due termini, oppure entrambi;</a:t>
            </a:r>
          </a:p>
          <a:p>
            <a:pPr marL="803275" indent="-276225">
              <a:buFont typeface="Arial" panose="020B0604020202020204" pitchFamily="34" charset="0"/>
              <a:buChar char="•"/>
            </a:pPr>
            <a:r>
              <a:rPr lang="it-IT" b="1" dirty="0">
                <a:solidFill>
                  <a:srgbClr val="000000"/>
                </a:solidFill>
                <a:latin typeface="-webkit-standard"/>
              </a:rPr>
              <a:t>NOT</a:t>
            </a:r>
            <a:r>
              <a:rPr lang="it-IT" dirty="0">
                <a:solidFill>
                  <a:srgbClr val="000000"/>
                </a:solidFill>
                <a:latin typeface="-webkit-standard"/>
              </a:rPr>
              <a:t> recupera documenti che contengono solo il primo dei due termini, escludendo il secondo o i documenti in cui ci sia compresenza dei due.</a:t>
            </a:r>
            <a:endParaRPr lang="it-IT" b="0" i="0" u="none" strike="noStrike" dirty="0">
              <a:solidFill>
                <a:srgbClr val="000000"/>
              </a:solidFill>
              <a:effectLst/>
              <a:latin typeface="-webkit-standard"/>
            </a:endParaRPr>
          </a:p>
        </p:txBody>
      </p:sp>
    </p:spTree>
    <p:extLst>
      <p:ext uri="{BB962C8B-B14F-4D97-AF65-F5344CB8AC3E}">
        <p14:creationId xmlns:p14="http://schemas.microsoft.com/office/powerpoint/2010/main" val="3524921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FE03FE1-545C-DE42-9ADB-A3023F490C5C}"/>
              </a:ext>
            </a:extLst>
          </p:cNvPr>
          <p:cNvSpPr>
            <a:spLocks noGrp="1"/>
          </p:cNvSpPr>
          <p:nvPr>
            <p:ph type="sldNum" sz="quarter" idx="12"/>
          </p:nvPr>
        </p:nvSpPr>
        <p:spPr/>
        <p:txBody>
          <a:bodyPr/>
          <a:lstStyle/>
          <a:p>
            <a:fld id="{B91D9A0B-DB15-0A46-893C-3EE83C865853}" type="slidenum">
              <a:rPr lang="it-IT" smtClean="0"/>
              <a:t>57</a:t>
            </a:fld>
            <a:endParaRPr lang="it-IT"/>
          </a:p>
        </p:txBody>
      </p:sp>
      <p:sp>
        <p:nvSpPr>
          <p:cNvPr id="5" name="Rettangolo 4">
            <a:extLst>
              <a:ext uri="{FF2B5EF4-FFF2-40B4-BE49-F238E27FC236}">
                <a16:creationId xmlns:a16="http://schemas.microsoft.com/office/drawing/2014/main" id="{02D2EC85-BE91-AF46-B74C-A668A611BB14}"/>
              </a:ext>
            </a:extLst>
          </p:cNvPr>
          <p:cNvSpPr/>
          <p:nvPr/>
        </p:nvSpPr>
        <p:spPr>
          <a:xfrm>
            <a:off x="495300" y="1067961"/>
            <a:ext cx="11366500" cy="5632311"/>
          </a:xfrm>
          <a:prstGeom prst="rect">
            <a:avLst/>
          </a:prstGeom>
        </p:spPr>
        <p:txBody>
          <a:bodyPr wrap="square">
            <a:spAutoFit/>
          </a:bodyPr>
          <a:lstStyle/>
          <a:p>
            <a:r>
              <a:rPr lang="it-IT" dirty="0">
                <a:solidFill>
                  <a:srgbClr val="000000"/>
                </a:solidFill>
                <a:latin typeface="-webkit-standard"/>
              </a:rPr>
              <a:t>Esempi: </a:t>
            </a:r>
          </a:p>
          <a:p>
            <a:br>
              <a:rPr lang="it-IT" dirty="0">
                <a:solidFill>
                  <a:srgbClr val="000000"/>
                </a:solidFill>
                <a:latin typeface="-webkit-standard"/>
              </a:rPr>
            </a:br>
            <a:r>
              <a:rPr lang="it-IT" dirty="0">
                <a:solidFill>
                  <a:srgbClr val="000000"/>
                </a:solidFill>
                <a:latin typeface="-webkit-standard"/>
              </a:rPr>
              <a:t>- </a:t>
            </a:r>
            <a:r>
              <a:rPr lang="it-IT" i="1" dirty="0">
                <a:solidFill>
                  <a:srgbClr val="000000"/>
                </a:solidFill>
                <a:latin typeface="-webkit-standard"/>
              </a:rPr>
              <a:t>digestive </a:t>
            </a:r>
            <a:r>
              <a:rPr lang="it-IT" i="1" dirty="0" err="1">
                <a:solidFill>
                  <a:srgbClr val="000000"/>
                </a:solidFill>
                <a:latin typeface="-webkit-standard"/>
              </a:rPr>
              <a:t>system</a:t>
            </a:r>
            <a:r>
              <a:rPr lang="it-IT" i="1" dirty="0">
                <a:solidFill>
                  <a:srgbClr val="000000"/>
                </a:solidFill>
                <a:latin typeface="-webkit-standard"/>
              </a:rPr>
              <a:t> AND </a:t>
            </a:r>
            <a:r>
              <a:rPr lang="it-IT" i="1" dirty="0" err="1">
                <a:solidFill>
                  <a:srgbClr val="000000"/>
                </a:solidFill>
                <a:latin typeface="-webkit-standard"/>
              </a:rPr>
              <a:t>liver</a:t>
            </a:r>
            <a:r>
              <a:rPr lang="it-IT" dirty="0">
                <a:solidFill>
                  <a:srgbClr val="000000"/>
                </a:solidFill>
                <a:latin typeface="-webkit-standard"/>
              </a:rPr>
              <a:t>: i documenti contengono contemporaneamente digestive </a:t>
            </a:r>
            <a:r>
              <a:rPr lang="it-IT" dirty="0" err="1">
                <a:solidFill>
                  <a:srgbClr val="000000"/>
                </a:solidFill>
                <a:latin typeface="-webkit-standard"/>
              </a:rPr>
              <a:t>system</a:t>
            </a:r>
            <a:r>
              <a:rPr lang="it-IT" dirty="0">
                <a:solidFill>
                  <a:srgbClr val="000000"/>
                </a:solidFill>
                <a:latin typeface="-webkit-standard"/>
              </a:rPr>
              <a:t> e </a:t>
            </a:r>
            <a:r>
              <a:rPr lang="it-IT" dirty="0" err="1">
                <a:solidFill>
                  <a:srgbClr val="000000"/>
                </a:solidFill>
                <a:latin typeface="-webkit-standard"/>
              </a:rPr>
              <a:t>liver</a:t>
            </a:r>
            <a:r>
              <a:rPr lang="it-IT" dirty="0">
                <a:solidFill>
                  <a:srgbClr val="000000"/>
                </a:solidFill>
                <a:latin typeface="-webkit-standard"/>
              </a:rPr>
              <a:t>; </a:t>
            </a:r>
            <a:br>
              <a:rPr lang="it-IT" dirty="0">
                <a:solidFill>
                  <a:srgbClr val="000000"/>
                </a:solidFill>
                <a:latin typeface="-webkit-standard"/>
              </a:rPr>
            </a:br>
            <a:r>
              <a:rPr lang="it-IT" dirty="0">
                <a:solidFill>
                  <a:srgbClr val="000000"/>
                </a:solidFill>
                <a:latin typeface="-webkit-standard"/>
              </a:rPr>
              <a:t>- </a:t>
            </a:r>
            <a:r>
              <a:rPr lang="it-IT" i="1" dirty="0">
                <a:solidFill>
                  <a:srgbClr val="000000"/>
                </a:solidFill>
                <a:latin typeface="-webkit-standard"/>
              </a:rPr>
              <a:t>digestive </a:t>
            </a:r>
            <a:r>
              <a:rPr lang="it-IT" i="1" dirty="0" err="1">
                <a:solidFill>
                  <a:srgbClr val="000000"/>
                </a:solidFill>
                <a:latin typeface="-webkit-standard"/>
              </a:rPr>
              <a:t>system</a:t>
            </a:r>
            <a:r>
              <a:rPr lang="it-IT" i="1" dirty="0">
                <a:solidFill>
                  <a:srgbClr val="000000"/>
                </a:solidFill>
                <a:latin typeface="-webkit-standard"/>
              </a:rPr>
              <a:t> OR </a:t>
            </a:r>
            <a:r>
              <a:rPr lang="it-IT" i="1" dirty="0" err="1">
                <a:solidFill>
                  <a:srgbClr val="000000"/>
                </a:solidFill>
                <a:latin typeface="-webkit-standard"/>
              </a:rPr>
              <a:t>liver</a:t>
            </a:r>
            <a:r>
              <a:rPr lang="it-IT" dirty="0">
                <a:solidFill>
                  <a:srgbClr val="000000"/>
                </a:solidFill>
                <a:latin typeface="-webkit-standard"/>
              </a:rPr>
              <a:t>: i documenti contengono o digestive </a:t>
            </a:r>
            <a:r>
              <a:rPr lang="it-IT" dirty="0" err="1">
                <a:solidFill>
                  <a:srgbClr val="000000"/>
                </a:solidFill>
                <a:latin typeface="-webkit-standard"/>
              </a:rPr>
              <a:t>system</a:t>
            </a:r>
            <a:r>
              <a:rPr lang="it-IT" dirty="0">
                <a:solidFill>
                  <a:srgbClr val="000000"/>
                </a:solidFill>
                <a:latin typeface="-webkit-standard"/>
              </a:rPr>
              <a:t>, o </a:t>
            </a:r>
            <a:r>
              <a:rPr lang="it-IT" dirty="0" err="1">
                <a:solidFill>
                  <a:srgbClr val="000000"/>
                </a:solidFill>
                <a:latin typeface="-webkit-standard"/>
              </a:rPr>
              <a:t>liver</a:t>
            </a:r>
            <a:r>
              <a:rPr lang="it-IT" dirty="0">
                <a:solidFill>
                  <a:srgbClr val="000000"/>
                </a:solidFill>
                <a:latin typeface="-webkit-standard"/>
              </a:rPr>
              <a:t>, oppure entrambi; </a:t>
            </a:r>
            <a:br>
              <a:rPr lang="it-IT" dirty="0">
                <a:solidFill>
                  <a:srgbClr val="000000"/>
                </a:solidFill>
                <a:latin typeface="-webkit-standard"/>
              </a:rPr>
            </a:br>
            <a:r>
              <a:rPr lang="it-IT" dirty="0">
                <a:solidFill>
                  <a:srgbClr val="000000"/>
                </a:solidFill>
                <a:latin typeface="-webkit-standard"/>
              </a:rPr>
              <a:t>- </a:t>
            </a:r>
            <a:r>
              <a:rPr lang="it-IT" i="1" dirty="0">
                <a:solidFill>
                  <a:srgbClr val="000000"/>
                </a:solidFill>
                <a:latin typeface="-webkit-standard"/>
              </a:rPr>
              <a:t>digestive </a:t>
            </a:r>
            <a:r>
              <a:rPr lang="it-IT" i="1" dirty="0" err="1">
                <a:solidFill>
                  <a:srgbClr val="000000"/>
                </a:solidFill>
                <a:latin typeface="-webkit-standard"/>
              </a:rPr>
              <a:t>system</a:t>
            </a:r>
            <a:r>
              <a:rPr lang="it-IT" i="1" dirty="0">
                <a:solidFill>
                  <a:srgbClr val="000000"/>
                </a:solidFill>
                <a:latin typeface="-webkit-standard"/>
              </a:rPr>
              <a:t> NOT </a:t>
            </a:r>
            <a:r>
              <a:rPr lang="it-IT" i="1" dirty="0" err="1">
                <a:solidFill>
                  <a:srgbClr val="000000"/>
                </a:solidFill>
                <a:latin typeface="-webkit-standard"/>
              </a:rPr>
              <a:t>liver</a:t>
            </a:r>
            <a:r>
              <a:rPr lang="it-IT" dirty="0">
                <a:solidFill>
                  <a:srgbClr val="000000"/>
                </a:solidFill>
                <a:latin typeface="-webkit-standard"/>
              </a:rPr>
              <a:t>: i documenti contengono solo digestive </a:t>
            </a:r>
            <a:r>
              <a:rPr lang="it-IT" dirty="0" err="1">
                <a:solidFill>
                  <a:srgbClr val="000000"/>
                </a:solidFill>
                <a:latin typeface="-webkit-standard"/>
              </a:rPr>
              <a:t>system</a:t>
            </a:r>
            <a:r>
              <a:rPr lang="it-IT" dirty="0">
                <a:solidFill>
                  <a:srgbClr val="000000"/>
                </a:solidFill>
                <a:latin typeface="-webkit-standard"/>
              </a:rPr>
              <a:t>, escludendo quelli in cui è presente anche </a:t>
            </a:r>
            <a:r>
              <a:rPr lang="it-IT" dirty="0" err="1">
                <a:solidFill>
                  <a:srgbClr val="000000"/>
                </a:solidFill>
                <a:latin typeface="-webkit-standard"/>
              </a:rPr>
              <a:t>liver</a:t>
            </a:r>
            <a:r>
              <a:rPr lang="it-IT" dirty="0">
                <a:solidFill>
                  <a:srgbClr val="000000"/>
                </a:solidFill>
                <a:latin typeface="-webkit-standard"/>
              </a:rPr>
              <a:t>.</a:t>
            </a:r>
          </a:p>
          <a:p>
            <a:endParaRPr lang="it-IT" dirty="0">
              <a:solidFill>
                <a:srgbClr val="000000"/>
              </a:solidFill>
              <a:latin typeface="-webkit-standard"/>
            </a:endParaRPr>
          </a:p>
          <a:p>
            <a:r>
              <a:rPr lang="it-IT" dirty="0">
                <a:solidFill>
                  <a:srgbClr val="000000"/>
                </a:solidFill>
                <a:latin typeface="-webkit-standard"/>
              </a:rPr>
              <a:t>La ricerca in cui i termini sono combinati con l'operatore OR produce un maggior numero di risultati rispetto alla stessa ricerca impostata con NOT. L'operatore AND, invece, restringe ulteriormente la ricerca.</a:t>
            </a:r>
          </a:p>
          <a:p>
            <a:r>
              <a:rPr lang="it-IT" b="1" dirty="0">
                <a:solidFill>
                  <a:srgbClr val="000000"/>
                </a:solidFill>
                <a:latin typeface="-webkit-standard"/>
              </a:rPr>
              <a:t>Uso di parentesi</a:t>
            </a:r>
            <a:r>
              <a:rPr lang="it-IT" dirty="0">
                <a:solidFill>
                  <a:srgbClr val="000000"/>
                </a:solidFill>
                <a:latin typeface="-webkit-standard"/>
              </a:rPr>
              <a:t>: nelle ricerche più articolate, in cui vengono combinati diversi termini, è possibile utilizzare le parentesi per stabilire un ordine di priorità nella lettura della stringa di ricerca: in assenza di parentesi, infatti, il sistema legge sequenzialmente, da sinistra a destra.</a:t>
            </a:r>
          </a:p>
          <a:p>
            <a:r>
              <a:rPr lang="it-IT" dirty="0">
                <a:solidFill>
                  <a:srgbClr val="000000"/>
                </a:solidFill>
                <a:latin typeface="-webkit-standard"/>
              </a:rPr>
              <a:t>Esempio: </a:t>
            </a:r>
            <a:br>
              <a:rPr lang="it-IT" dirty="0">
                <a:solidFill>
                  <a:srgbClr val="000000"/>
                </a:solidFill>
                <a:latin typeface="-webkit-standard"/>
              </a:rPr>
            </a:br>
            <a:r>
              <a:rPr lang="it-IT" dirty="0">
                <a:solidFill>
                  <a:srgbClr val="000000"/>
                </a:solidFill>
                <a:latin typeface="-webkit-standard"/>
              </a:rPr>
              <a:t>- </a:t>
            </a:r>
            <a:r>
              <a:rPr lang="it-IT" i="1" dirty="0">
                <a:solidFill>
                  <a:srgbClr val="000000"/>
                </a:solidFill>
                <a:latin typeface="-webkit-standard"/>
              </a:rPr>
              <a:t>(digestive </a:t>
            </a:r>
            <a:r>
              <a:rPr lang="it-IT" i="1" dirty="0" err="1">
                <a:solidFill>
                  <a:srgbClr val="000000"/>
                </a:solidFill>
                <a:latin typeface="-webkit-standard"/>
              </a:rPr>
              <a:t>system</a:t>
            </a:r>
            <a:r>
              <a:rPr lang="it-IT" i="1" dirty="0">
                <a:solidFill>
                  <a:srgbClr val="000000"/>
                </a:solidFill>
                <a:latin typeface="-webkit-standard"/>
              </a:rPr>
              <a:t> AND </a:t>
            </a:r>
            <a:r>
              <a:rPr lang="it-IT" i="1" dirty="0" err="1">
                <a:solidFill>
                  <a:srgbClr val="000000"/>
                </a:solidFill>
                <a:latin typeface="-webkit-standard"/>
              </a:rPr>
              <a:t>liver</a:t>
            </a:r>
            <a:r>
              <a:rPr lang="it-IT" i="1" dirty="0">
                <a:solidFill>
                  <a:srgbClr val="000000"/>
                </a:solidFill>
                <a:latin typeface="-webkit-standard"/>
              </a:rPr>
              <a:t>) NOT (</a:t>
            </a:r>
            <a:r>
              <a:rPr lang="it-IT" i="1" dirty="0" err="1">
                <a:solidFill>
                  <a:srgbClr val="000000"/>
                </a:solidFill>
                <a:latin typeface="-webkit-standard"/>
              </a:rPr>
              <a:t>biliary</a:t>
            </a:r>
            <a:r>
              <a:rPr lang="it-IT" i="1" dirty="0">
                <a:solidFill>
                  <a:srgbClr val="000000"/>
                </a:solidFill>
                <a:latin typeface="-webkit-standard"/>
              </a:rPr>
              <a:t> </a:t>
            </a:r>
            <a:r>
              <a:rPr lang="it-IT" i="1" dirty="0" err="1">
                <a:solidFill>
                  <a:srgbClr val="000000"/>
                </a:solidFill>
                <a:latin typeface="-webkit-standard"/>
              </a:rPr>
              <a:t>tract</a:t>
            </a:r>
            <a:r>
              <a:rPr lang="it-IT" i="1" dirty="0">
                <a:solidFill>
                  <a:srgbClr val="000000"/>
                </a:solidFill>
                <a:latin typeface="-webkit-standard"/>
              </a:rPr>
              <a:t> OR pancreas)</a:t>
            </a:r>
            <a:r>
              <a:rPr lang="it-IT" dirty="0">
                <a:solidFill>
                  <a:srgbClr val="000000"/>
                </a:solidFill>
                <a:latin typeface="-webkit-standard"/>
              </a:rPr>
              <a:t>: i documenti contengono contemporaneamente digestive </a:t>
            </a:r>
            <a:r>
              <a:rPr lang="it-IT" dirty="0" err="1">
                <a:solidFill>
                  <a:srgbClr val="000000"/>
                </a:solidFill>
                <a:latin typeface="-webkit-standard"/>
              </a:rPr>
              <a:t>system</a:t>
            </a:r>
            <a:r>
              <a:rPr lang="it-IT" dirty="0">
                <a:solidFill>
                  <a:srgbClr val="000000"/>
                </a:solidFill>
                <a:latin typeface="-webkit-standard"/>
              </a:rPr>
              <a:t> e </a:t>
            </a:r>
            <a:r>
              <a:rPr lang="it-IT" dirty="0" err="1">
                <a:solidFill>
                  <a:srgbClr val="000000"/>
                </a:solidFill>
                <a:latin typeface="-webkit-standard"/>
              </a:rPr>
              <a:t>liver</a:t>
            </a:r>
            <a:r>
              <a:rPr lang="it-IT" dirty="0">
                <a:solidFill>
                  <a:srgbClr val="000000"/>
                </a:solidFill>
                <a:latin typeface="-webkit-standard"/>
              </a:rPr>
              <a:t>, ma all'interno di questi restano esclusi quelli che contengono o </a:t>
            </a:r>
            <a:r>
              <a:rPr lang="it-IT" dirty="0" err="1">
                <a:solidFill>
                  <a:srgbClr val="000000"/>
                </a:solidFill>
                <a:latin typeface="-webkit-standard"/>
              </a:rPr>
              <a:t>biliary</a:t>
            </a:r>
            <a:r>
              <a:rPr lang="it-IT" dirty="0">
                <a:solidFill>
                  <a:srgbClr val="000000"/>
                </a:solidFill>
                <a:latin typeface="-webkit-standard"/>
              </a:rPr>
              <a:t> </a:t>
            </a:r>
            <a:r>
              <a:rPr lang="it-IT" dirty="0" err="1">
                <a:solidFill>
                  <a:srgbClr val="000000"/>
                </a:solidFill>
                <a:latin typeface="-webkit-standard"/>
              </a:rPr>
              <a:t>tract</a:t>
            </a:r>
            <a:r>
              <a:rPr lang="it-IT" dirty="0">
                <a:solidFill>
                  <a:srgbClr val="000000"/>
                </a:solidFill>
                <a:latin typeface="-webkit-standard"/>
              </a:rPr>
              <a:t>, o pancreas. Se non fossero state aggiunte le parentesi, i documenti recuperati avrebbero contenuto contemporaneamente digestive </a:t>
            </a:r>
            <a:r>
              <a:rPr lang="it-IT" dirty="0" err="1">
                <a:solidFill>
                  <a:srgbClr val="000000"/>
                </a:solidFill>
                <a:latin typeface="-webkit-standard"/>
              </a:rPr>
              <a:t>system</a:t>
            </a:r>
            <a:r>
              <a:rPr lang="it-IT" dirty="0">
                <a:solidFill>
                  <a:srgbClr val="000000"/>
                </a:solidFill>
                <a:latin typeface="-webkit-standard"/>
              </a:rPr>
              <a:t> e </a:t>
            </a:r>
            <a:r>
              <a:rPr lang="it-IT" dirty="0" err="1">
                <a:solidFill>
                  <a:srgbClr val="000000"/>
                </a:solidFill>
                <a:latin typeface="-webkit-standard"/>
              </a:rPr>
              <a:t>liver</a:t>
            </a:r>
            <a:r>
              <a:rPr lang="it-IT" dirty="0">
                <a:solidFill>
                  <a:srgbClr val="000000"/>
                </a:solidFill>
                <a:latin typeface="-webkit-standard"/>
              </a:rPr>
              <a:t>, con l'esclusione di quelli contenenti anche </a:t>
            </a:r>
            <a:r>
              <a:rPr lang="it-IT" dirty="0" err="1">
                <a:solidFill>
                  <a:srgbClr val="000000"/>
                </a:solidFill>
                <a:latin typeface="-webkit-standard"/>
              </a:rPr>
              <a:t>biliary</a:t>
            </a:r>
            <a:r>
              <a:rPr lang="it-IT" dirty="0">
                <a:solidFill>
                  <a:srgbClr val="000000"/>
                </a:solidFill>
                <a:latin typeface="-webkit-standard"/>
              </a:rPr>
              <a:t> </a:t>
            </a:r>
            <a:r>
              <a:rPr lang="it-IT" dirty="0" err="1">
                <a:solidFill>
                  <a:srgbClr val="000000"/>
                </a:solidFill>
                <a:latin typeface="-webkit-standard"/>
              </a:rPr>
              <a:t>tract</a:t>
            </a:r>
            <a:r>
              <a:rPr lang="it-IT" dirty="0">
                <a:solidFill>
                  <a:srgbClr val="000000"/>
                </a:solidFill>
                <a:latin typeface="-webkit-standard"/>
              </a:rPr>
              <a:t>, oppure avrebbero contenuto pancreas: un termine non voluto (pancreas), senza l'uso di parentesi sarebbe stato incluso nei risultati.</a:t>
            </a:r>
          </a:p>
          <a:p>
            <a:br>
              <a:rPr lang="it-IT" dirty="0"/>
            </a:br>
            <a:endParaRPr lang="en-US" dirty="0"/>
          </a:p>
        </p:txBody>
      </p:sp>
    </p:spTree>
    <p:extLst>
      <p:ext uri="{BB962C8B-B14F-4D97-AF65-F5344CB8AC3E}">
        <p14:creationId xmlns:p14="http://schemas.microsoft.com/office/powerpoint/2010/main" val="3446735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9AB340C-CCF0-544A-B0D9-2538B754D456}"/>
              </a:ext>
            </a:extLst>
          </p:cNvPr>
          <p:cNvSpPr>
            <a:spLocks noGrp="1"/>
          </p:cNvSpPr>
          <p:nvPr>
            <p:ph type="sldNum" sz="quarter" idx="12"/>
          </p:nvPr>
        </p:nvSpPr>
        <p:spPr/>
        <p:txBody>
          <a:bodyPr/>
          <a:lstStyle/>
          <a:p>
            <a:fld id="{B91D9A0B-DB15-0A46-893C-3EE83C865853}" type="slidenum">
              <a:rPr lang="it-IT" smtClean="0"/>
              <a:t>58</a:t>
            </a:fld>
            <a:endParaRPr lang="it-IT"/>
          </a:p>
        </p:txBody>
      </p:sp>
      <p:sp>
        <p:nvSpPr>
          <p:cNvPr id="5" name="CasellaDiTesto 4">
            <a:extLst>
              <a:ext uri="{FF2B5EF4-FFF2-40B4-BE49-F238E27FC236}">
                <a16:creationId xmlns:a16="http://schemas.microsoft.com/office/drawing/2014/main" id="{DA1CF674-5C36-E74E-A6EC-45832ADF66F1}"/>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Come usare il vocabolario </a:t>
            </a:r>
            <a:r>
              <a:rPr lang="it-IT" sz="3600" b="1" dirty="0" err="1">
                <a:latin typeface="Cavolini" panose="03000502040302020204" pitchFamily="66" charset="0"/>
                <a:cs typeface="Cavolini" panose="03000502040302020204" pitchFamily="66" charset="0"/>
              </a:rPr>
              <a:t>MeSH</a:t>
            </a:r>
            <a:r>
              <a:rPr lang="it-IT" sz="3600" b="1" dirty="0">
                <a:latin typeface="Cavolini" panose="03000502040302020204" pitchFamily="66" charset="0"/>
                <a:cs typeface="Cavolini" panose="03000502040302020204" pitchFamily="66" charset="0"/>
              </a:rPr>
              <a:t> di </a:t>
            </a:r>
            <a:r>
              <a:rPr lang="it-IT" sz="3600" b="1" dirty="0" err="1">
                <a:latin typeface="Cavolini" panose="03000502040302020204" pitchFamily="66" charset="0"/>
                <a:cs typeface="Cavolini" panose="03000502040302020204" pitchFamily="66" charset="0"/>
              </a:rPr>
              <a:t>Pubmed</a:t>
            </a:r>
            <a:endParaRPr lang="it-IT" sz="3600" b="1" dirty="0">
              <a:latin typeface="Cavolini" panose="03000502040302020204" pitchFamily="66" charset="0"/>
              <a:cs typeface="Cavolini" panose="03000502040302020204" pitchFamily="66" charset="0"/>
            </a:endParaRPr>
          </a:p>
        </p:txBody>
      </p:sp>
      <p:sp>
        <p:nvSpPr>
          <p:cNvPr id="6" name="CasellaDiTesto 5">
            <a:extLst>
              <a:ext uri="{FF2B5EF4-FFF2-40B4-BE49-F238E27FC236}">
                <a16:creationId xmlns:a16="http://schemas.microsoft.com/office/drawing/2014/main" id="{24C6AF38-017A-D649-98BD-48440A73F05D}"/>
              </a:ext>
            </a:extLst>
          </p:cNvPr>
          <p:cNvSpPr txBox="1"/>
          <p:nvPr/>
        </p:nvSpPr>
        <p:spPr>
          <a:xfrm>
            <a:off x="1676400" y="1854200"/>
            <a:ext cx="9129166" cy="646331"/>
          </a:xfrm>
          <a:prstGeom prst="rect">
            <a:avLst/>
          </a:prstGeom>
          <a:noFill/>
        </p:spPr>
        <p:txBody>
          <a:bodyPr wrap="none" rtlCol="0">
            <a:spAutoFit/>
          </a:bodyPr>
          <a:lstStyle/>
          <a:p>
            <a:r>
              <a:rPr lang="en-US" dirty="0">
                <a:hlinkClick r:id="rId2"/>
              </a:rPr>
              <a:t>https://www.youtube.com/watch?v=7fWFupz0LVA&amp;ab_channel=MedicalInformationSpecialists</a:t>
            </a:r>
            <a:endParaRPr lang="en-US" dirty="0"/>
          </a:p>
          <a:p>
            <a:endParaRPr lang="en-US" dirty="0"/>
          </a:p>
        </p:txBody>
      </p:sp>
      <p:sp>
        <p:nvSpPr>
          <p:cNvPr id="7" name="CasellaDiTesto 6">
            <a:extLst>
              <a:ext uri="{FF2B5EF4-FFF2-40B4-BE49-F238E27FC236}">
                <a16:creationId xmlns:a16="http://schemas.microsoft.com/office/drawing/2014/main" id="{7585BBF2-28FE-A846-ACC9-3F7390726E72}"/>
              </a:ext>
            </a:extLst>
          </p:cNvPr>
          <p:cNvSpPr txBox="1"/>
          <p:nvPr/>
        </p:nvSpPr>
        <p:spPr>
          <a:xfrm>
            <a:off x="1676400" y="3782109"/>
            <a:ext cx="9154557" cy="646331"/>
          </a:xfrm>
          <a:prstGeom prst="rect">
            <a:avLst/>
          </a:prstGeom>
          <a:noFill/>
        </p:spPr>
        <p:txBody>
          <a:bodyPr wrap="none" rtlCol="0">
            <a:spAutoFit/>
          </a:bodyPr>
          <a:lstStyle/>
          <a:p>
            <a:r>
              <a:rPr lang="en-US" dirty="0">
                <a:hlinkClick r:id="rId3"/>
              </a:rPr>
              <a:t>https://www.youtube.com/watch?v=1X8Su-w8coQ&amp;ab_channel=MedicalInformationSpecialists</a:t>
            </a:r>
            <a:endParaRPr lang="en-US" dirty="0"/>
          </a:p>
          <a:p>
            <a:endParaRPr lang="en-US" dirty="0"/>
          </a:p>
        </p:txBody>
      </p:sp>
    </p:spTree>
    <p:extLst>
      <p:ext uri="{BB962C8B-B14F-4D97-AF65-F5344CB8AC3E}">
        <p14:creationId xmlns:p14="http://schemas.microsoft.com/office/powerpoint/2010/main" val="156452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1120B57-D279-284C-AC67-F8F4B0EEEEA8}"/>
              </a:ext>
            </a:extLst>
          </p:cNvPr>
          <p:cNvSpPr>
            <a:spLocks noGrp="1"/>
          </p:cNvSpPr>
          <p:nvPr>
            <p:ph type="sldNum" sz="quarter" idx="12"/>
          </p:nvPr>
        </p:nvSpPr>
        <p:spPr/>
        <p:txBody>
          <a:bodyPr/>
          <a:lstStyle/>
          <a:p>
            <a:fld id="{B91D9A0B-DB15-0A46-893C-3EE83C865853}" type="slidenum">
              <a:rPr lang="it-IT" smtClean="0"/>
              <a:t>59</a:t>
            </a:fld>
            <a:endParaRPr lang="it-IT"/>
          </a:p>
        </p:txBody>
      </p:sp>
      <p:sp>
        <p:nvSpPr>
          <p:cNvPr id="5" name="Rettangolo 4">
            <a:extLst>
              <a:ext uri="{FF2B5EF4-FFF2-40B4-BE49-F238E27FC236}">
                <a16:creationId xmlns:a16="http://schemas.microsoft.com/office/drawing/2014/main" id="{14CAEA3C-82A8-6049-97C5-C2B4A38743CB}"/>
              </a:ext>
            </a:extLst>
          </p:cNvPr>
          <p:cNvSpPr/>
          <p:nvPr/>
        </p:nvSpPr>
        <p:spPr>
          <a:xfrm>
            <a:off x="1524000" y="3105835"/>
            <a:ext cx="9207500" cy="646331"/>
          </a:xfrm>
          <a:prstGeom prst="rect">
            <a:avLst/>
          </a:prstGeom>
        </p:spPr>
        <p:txBody>
          <a:bodyPr wrap="square">
            <a:spAutoFit/>
          </a:bodyPr>
          <a:lstStyle/>
          <a:p>
            <a:r>
              <a:rPr lang="en-US" dirty="0">
                <a:hlinkClick r:id="rId2"/>
              </a:rPr>
              <a:t>https://www.youtube.com/watch?v=gPsUI2Ykj6s&amp;ab_channel=LibertyMedicalCommunications</a:t>
            </a:r>
            <a:endParaRPr lang="en-US" dirty="0"/>
          </a:p>
          <a:p>
            <a:endParaRPr lang="en-US" dirty="0"/>
          </a:p>
        </p:txBody>
      </p:sp>
      <p:sp>
        <p:nvSpPr>
          <p:cNvPr id="6" name="CasellaDiTesto 5">
            <a:extLst>
              <a:ext uri="{FF2B5EF4-FFF2-40B4-BE49-F238E27FC236}">
                <a16:creationId xmlns:a16="http://schemas.microsoft.com/office/drawing/2014/main" id="{B74107F9-0F3B-A443-85C4-A180E0B8E769}"/>
              </a:ext>
            </a:extLst>
          </p:cNvPr>
          <p:cNvSpPr txBox="1"/>
          <p:nvPr/>
        </p:nvSpPr>
        <p:spPr>
          <a:xfrm>
            <a:off x="120650" y="236736"/>
            <a:ext cx="11938000" cy="646331"/>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Come usare il Single </a:t>
            </a:r>
            <a:r>
              <a:rPr lang="it-IT" sz="3600" b="1" dirty="0" err="1">
                <a:latin typeface="Cavolini" panose="03000502040302020204" pitchFamily="66" charset="0"/>
                <a:cs typeface="Cavolini" panose="03000502040302020204" pitchFamily="66" charset="0"/>
              </a:rPr>
              <a:t>Citation</a:t>
            </a:r>
            <a:r>
              <a:rPr lang="it-IT" sz="3600" b="1" dirty="0">
                <a:latin typeface="Cavolini" panose="03000502040302020204" pitchFamily="66" charset="0"/>
                <a:cs typeface="Cavolini" panose="03000502040302020204" pitchFamily="66" charset="0"/>
              </a:rPr>
              <a:t> </a:t>
            </a:r>
            <a:r>
              <a:rPr lang="it-IT" sz="3600" b="1" dirty="0" err="1">
                <a:latin typeface="Cavolini" panose="03000502040302020204" pitchFamily="66" charset="0"/>
                <a:cs typeface="Cavolini" panose="03000502040302020204" pitchFamily="66" charset="0"/>
              </a:rPr>
              <a:t>Matcher</a:t>
            </a:r>
            <a:r>
              <a:rPr lang="it-IT" sz="3600" b="1" dirty="0">
                <a:latin typeface="Cavolini" panose="03000502040302020204" pitchFamily="66" charset="0"/>
                <a:cs typeface="Cavolini" panose="03000502040302020204" pitchFamily="66" charset="0"/>
              </a:rPr>
              <a:t> di </a:t>
            </a:r>
            <a:r>
              <a:rPr lang="it-IT" sz="3600" b="1" dirty="0" err="1">
                <a:latin typeface="Cavolini" panose="03000502040302020204" pitchFamily="66" charset="0"/>
                <a:cs typeface="Cavolini" panose="03000502040302020204" pitchFamily="66" charset="0"/>
              </a:rPr>
              <a:t>Pubmed</a:t>
            </a:r>
            <a:endParaRPr lang="it-IT" sz="36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78372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B1C2DE-11D9-724B-B61C-BD1098BCC6EB}"/>
              </a:ext>
            </a:extLst>
          </p:cNvPr>
          <p:cNvSpPr txBox="1"/>
          <p:nvPr/>
        </p:nvSpPr>
        <p:spPr>
          <a:xfrm>
            <a:off x="4372632" y="166568"/>
            <a:ext cx="3446777" cy="646331"/>
          </a:xfrm>
          <a:prstGeom prst="rect">
            <a:avLst/>
          </a:prstGeom>
          <a:noFill/>
        </p:spPr>
        <p:txBody>
          <a:bodyPr wrap="none" rtlCol="0">
            <a:spAutoFit/>
          </a:bodyPr>
          <a:lstStyle/>
          <a:p>
            <a:pPr algn="ctr"/>
            <a:r>
              <a:rPr lang="it-IT" sz="3600" b="1" dirty="0">
                <a:latin typeface="Cavolini" panose="03000502040302020204" pitchFamily="66" charset="0"/>
                <a:cs typeface="Cavolini" panose="03000502040302020204" pitchFamily="66" charset="0"/>
              </a:rPr>
              <a:t>A cosa serve?</a:t>
            </a:r>
          </a:p>
        </p:txBody>
      </p:sp>
      <p:sp>
        <p:nvSpPr>
          <p:cNvPr id="2" name="Segnaposto numero diapositiva 1">
            <a:extLst>
              <a:ext uri="{FF2B5EF4-FFF2-40B4-BE49-F238E27FC236}">
                <a16:creationId xmlns:a16="http://schemas.microsoft.com/office/drawing/2014/main" id="{C61DF5C2-4AA3-134A-937F-3EEB62C9BC79}"/>
              </a:ext>
            </a:extLst>
          </p:cNvPr>
          <p:cNvSpPr>
            <a:spLocks noGrp="1"/>
          </p:cNvSpPr>
          <p:nvPr>
            <p:ph type="sldNum" sz="quarter" idx="12"/>
          </p:nvPr>
        </p:nvSpPr>
        <p:spPr/>
        <p:txBody>
          <a:bodyPr/>
          <a:lstStyle/>
          <a:p>
            <a:fld id="{B91D9A0B-DB15-0A46-893C-3EE83C865853}" type="slidenum">
              <a:rPr lang="it-IT" smtClean="0"/>
              <a:t>6</a:t>
            </a:fld>
            <a:endParaRPr lang="it-IT"/>
          </a:p>
        </p:txBody>
      </p:sp>
      <p:sp>
        <p:nvSpPr>
          <p:cNvPr id="3" name="Rettangolo 2">
            <a:extLst>
              <a:ext uri="{FF2B5EF4-FFF2-40B4-BE49-F238E27FC236}">
                <a16:creationId xmlns:a16="http://schemas.microsoft.com/office/drawing/2014/main" id="{A15991CC-6730-C347-8AC0-A2BE090F3FE0}"/>
              </a:ext>
            </a:extLst>
          </p:cNvPr>
          <p:cNvSpPr/>
          <p:nvPr/>
        </p:nvSpPr>
        <p:spPr>
          <a:xfrm>
            <a:off x="1025870" y="1329762"/>
            <a:ext cx="10499035" cy="2554545"/>
          </a:xfrm>
          <a:prstGeom prst="rect">
            <a:avLst/>
          </a:prstGeom>
        </p:spPr>
        <p:txBody>
          <a:bodyPr wrap="square">
            <a:spAutoFit/>
          </a:bodyPr>
          <a:lstStyle/>
          <a:p>
            <a:pPr algn="just"/>
            <a:r>
              <a:rPr lang="it-IT" sz="2000" dirty="0">
                <a:latin typeface="Cavolini" panose="03000502040302020204" pitchFamily="66" charset="0"/>
                <a:cs typeface="Cavolini" panose="03000502040302020204" pitchFamily="66" charset="0"/>
              </a:rPr>
              <a:t>Permette una valutazione obiettiva ed imparziale della produzione scientifica</a:t>
            </a:r>
          </a:p>
          <a:p>
            <a:pPr algn="just"/>
            <a:endParaRPr lang="it-IT" sz="2000" dirty="0">
              <a:latin typeface="Cavolini" panose="03000502040302020204" pitchFamily="66" charset="0"/>
              <a:cs typeface="Cavolini" panose="03000502040302020204" pitchFamily="66" charset="0"/>
            </a:endParaRPr>
          </a:p>
          <a:p>
            <a:pPr lvl="0" algn="just">
              <a:defRPr/>
            </a:pPr>
            <a:r>
              <a:rPr lang="it-IT" sz="2000" dirty="0">
                <a:latin typeface="Cavolini" panose="03000502040302020204" pitchFamily="66" charset="0"/>
                <a:cs typeface="Cavolini" panose="03000502040302020204" pitchFamily="66" charset="0"/>
              </a:rPr>
              <a:t>Facilita la produzione di lavori di qualità, a livello individuale ‘(singolo ricercatore) e a livello collettivo (comunità scientifica)</a:t>
            </a:r>
          </a:p>
          <a:p>
            <a:pPr lvl="0" algn="just">
              <a:defRPr/>
            </a:pPr>
            <a:endParaRPr lang="it-IT" sz="2000" dirty="0">
              <a:latin typeface="Cavolini" panose="03000502040302020204" pitchFamily="66" charset="0"/>
              <a:cs typeface="Cavolini" panose="03000502040302020204" pitchFamily="66" charset="0"/>
            </a:endParaRPr>
          </a:p>
          <a:p>
            <a:pPr lvl="0" algn="just">
              <a:defRPr/>
            </a:pPr>
            <a:r>
              <a:rPr lang="it-IT" sz="2000" dirty="0">
                <a:latin typeface="Cavolini" panose="03000502040302020204" pitchFamily="66" charset="0"/>
                <a:cs typeface="Cavolini" panose="03000502040302020204" pitchFamily="66" charset="0"/>
              </a:rPr>
              <a:t>Per gestire autonomamente e con giudizio la propria attività scientifica (corretta scelta delle fonti)</a:t>
            </a:r>
          </a:p>
        </p:txBody>
      </p:sp>
    </p:spTree>
    <p:extLst>
      <p:ext uri="{BB962C8B-B14F-4D97-AF65-F5344CB8AC3E}">
        <p14:creationId xmlns:p14="http://schemas.microsoft.com/office/powerpoint/2010/main" val="209165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persona, esterni, recinto, gruppo&#10;&#10;Descrizione generata automaticamente">
            <a:extLst>
              <a:ext uri="{FF2B5EF4-FFF2-40B4-BE49-F238E27FC236}">
                <a16:creationId xmlns:a16="http://schemas.microsoft.com/office/drawing/2014/main" id="{4884D3AA-4E82-414A-849A-66C118B313F3}"/>
              </a:ext>
            </a:extLst>
          </p:cNvPr>
          <p:cNvPicPr>
            <a:picLocks noChangeAspect="1"/>
          </p:cNvPicPr>
          <p:nvPr/>
        </p:nvPicPr>
        <p:blipFill rotWithShape="1">
          <a:blip r:embed="rId3"/>
          <a:srcRect l="985" t="6005" r="5019" b="-1"/>
          <a:stretch/>
        </p:blipFill>
        <p:spPr>
          <a:xfrm>
            <a:off x="20" y="15000"/>
            <a:ext cx="12191981" cy="685799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sellaDiTesto 6">
            <a:extLst>
              <a:ext uri="{FF2B5EF4-FFF2-40B4-BE49-F238E27FC236}">
                <a16:creationId xmlns:a16="http://schemas.microsoft.com/office/drawing/2014/main" id="{1E0D9213-C645-1945-8C7B-1A5DA300BC11}"/>
              </a:ext>
            </a:extLst>
          </p:cNvPr>
          <p:cNvSpPr txBox="1"/>
          <p:nvPr/>
        </p:nvSpPr>
        <p:spPr>
          <a:xfrm>
            <a:off x="353667" y="2473474"/>
            <a:ext cx="10256526"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err="1">
                <a:latin typeface="Cavolini" panose="03000502040302020204" pitchFamily="66" charset="0"/>
                <a:ea typeface="+mj-ea"/>
                <a:cs typeface="Cavolini" panose="03000502040302020204" pitchFamily="66" charset="0"/>
              </a:rPr>
              <a:t>Incoscienti</a:t>
            </a:r>
            <a:r>
              <a:rPr lang="en-US" sz="4400" b="1" dirty="0">
                <a:latin typeface="Cavolini" panose="03000502040302020204" pitchFamily="66" charset="0"/>
                <a:ea typeface="+mj-ea"/>
                <a:cs typeface="Cavolini" panose="03000502040302020204" pitchFamily="66" charset="0"/>
              </a:rPr>
              <a:t> </a:t>
            </a:r>
            <a:r>
              <a:rPr lang="en-US" sz="4400" b="1" dirty="0" err="1">
                <a:latin typeface="Cavolini" panose="03000502040302020204" pitchFamily="66" charset="0"/>
                <a:ea typeface="+mj-ea"/>
                <a:cs typeface="Cavolini" panose="03000502040302020204" pitchFamily="66" charset="0"/>
              </a:rPr>
              <a:t>che</a:t>
            </a:r>
            <a:r>
              <a:rPr lang="en-US" sz="4400" b="1" dirty="0">
                <a:latin typeface="Cavolini" panose="03000502040302020204" pitchFamily="66" charset="0"/>
                <a:ea typeface="+mj-ea"/>
                <a:cs typeface="Cavolini" panose="03000502040302020204" pitchFamily="66" charset="0"/>
              </a:rPr>
              <a:t> </a:t>
            </a:r>
            <a:r>
              <a:rPr lang="en-US" sz="4400" b="1" dirty="0" err="1">
                <a:latin typeface="Cavolini" panose="03000502040302020204" pitchFamily="66" charset="0"/>
                <a:ea typeface="+mj-ea"/>
                <a:cs typeface="Cavolini" panose="03000502040302020204" pitchFamily="66" charset="0"/>
              </a:rPr>
              <a:t>corrono</a:t>
            </a:r>
            <a:r>
              <a:rPr lang="en-US" sz="4400" b="1" dirty="0">
                <a:latin typeface="Cavolini" panose="03000502040302020204" pitchFamily="66" charset="0"/>
                <a:ea typeface="+mj-ea"/>
                <a:cs typeface="Cavolini" panose="03000502040302020204" pitchFamily="66" charset="0"/>
              </a:rPr>
              <a:t> </a:t>
            </a:r>
            <a:r>
              <a:rPr lang="en-US" sz="4400" b="1" dirty="0" err="1">
                <a:latin typeface="Cavolini" panose="03000502040302020204" pitchFamily="66" charset="0"/>
                <a:ea typeface="+mj-ea"/>
                <a:cs typeface="Cavolini" panose="03000502040302020204" pitchFamily="66" charset="0"/>
              </a:rPr>
              <a:t>sul</a:t>
            </a:r>
            <a:r>
              <a:rPr lang="en-US" sz="4400" b="1" dirty="0">
                <a:latin typeface="Cavolini" panose="03000502040302020204" pitchFamily="66" charset="0"/>
                <a:ea typeface="+mj-ea"/>
                <a:cs typeface="Cavolini" panose="03000502040302020204" pitchFamily="66" charset="0"/>
              </a:rPr>
              <a:t> </a:t>
            </a:r>
            <a:r>
              <a:rPr lang="en-US" sz="4400" b="1" dirty="0" err="1">
                <a:latin typeface="Cavolini" panose="03000502040302020204" pitchFamily="66" charset="0"/>
                <a:ea typeface="+mj-ea"/>
                <a:cs typeface="Cavolini" panose="03000502040302020204" pitchFamily="66" charset="0"/>
              </a:rPr>
              <a:t>ponte</a:t>
            </a:r>
            <a:r>
              <a:rPr lang="en-US" sz="4400" b="1" dirty="0">
                <a:latin typeface="Cavolini" panose="03000502040302020204" pitchFamily="66" charset="0"/>
                <a:ea typeface="+mj-ea"/>
                <a:cs typeface="Cavolini" panose="03000502040302020204" pitchFamily="66" charset="0"/>
              </a:rPr>
              <a:t> di Messina in </a:t>
            </a:r>
            <a:r>
              <a:rPr lang="en-US" sz="4400" b="1" dirty="0" err="1">
                <a:latin typeface="Cavolini" panose="03000502040302020204" pitchFamily="66" charset="0"/>
                <a:ea typeface="+mj-ea"/>
                <a:cs typeface="Cavolini" panose="03000502040302020204" pitchFamily="66" charset="0"/>
              </a:rPr>
              <a:t>barba</a:t>
            </a:r>
            <a:r>
              <a:rPr lang="en-US" sz="4400" b="1" dirty="0">
                <a:latin typeface="Cavolini" panose="03000502040302020204" pitchFamily="66" charset="0"/>
                <a:ea typeface="+mj-ea"/>
                <a:cs typeface="Cavolini" panose="03000502040302020204" pitchFamily="66" charset="0"/>
              </a:rPr>
              <a:t> ai </a:t>
            </a:r>
            <a:r>
              <a:rPr lang="en-US" sz="4400" b="1" dirty="0" err="1">
                <a:latin typeface="Cavolini" panose="03000502040302020204" pitchFamily="66" charset="0"/>
                <a:ea typeface="+mj-ea"/>
                <a:cs typeface="Cavolini" panose="03000502040302020204" pitchFamily="66" charset="0"/>
              </a:rPr>
              <a:t>divieti</a:t>
            </a:r>
            <a:endParaRPr lang="en-US" sz="4400" b="1" dirty="0">
              <a:latin typeface="Cavolini" panose="03000502040302020204" pitchFamily="66" charset="0"/>
              <a:ea typeface="+mj-ea"/>
              <a:cs typeface="Cavolini" panose="03000502040302020204" pitchFamily="66" charset="0"/>
            </a:endParaRP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EBC01896-8F58-644F-8524-E24274310841}"/>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B91D9A0B-DB15-0A46-893C-3EE83C865853}" type="slidenum">
              <a:rPr lang="en-US">
                <a:solidFill>
                  <a:schemeClr val="tx1"/>
                </a:solidFill>
                <a:latin typeface="Calibri" panose="020F0502020204030204"/>
              </a:rPr>
              <a:pPr>
                <a:spcAft>
                  <a:spcPts val="600"/>
                </a:spcAft>
                <a:defRPr/>
              </a:pPr>
              <a:t>7</a:t>
            </a:fld>
            <a:endParaRPr lang="en-US">
              <a:solidFill>
                <a:schemeClr val="tx1"/>
              </a:solidFill>
              <a:latin typeface="Calibri" panose="020F0502020204030204"/>
            </a:endParaRPr>
          </a:p>
        </p:txBody>
      </p:sp>
      <p:pic>
        <p:nvPicPr>
          <p:cNvPr id="9" name="Immagine 8" descr="Immagine che contiene testo&#10;&#10;Descrizione generata automaticamente">
            <a:extLst>
              <a:ext uri="{FF2B5EF4-FFF2-40B4-BE49-F238E27FC236}">
                <a16:creationId xmlns:a16="http://schemas.microsoft.com/office/drawing/2014/main" id="{4F304D85-F780-1444-BAFF-8E9D033AE049}"/>
              </a:ext>
            </a:extLst>
          </p:cNvPr>
          <p:cNvPicPr>
            <a:picLocks noChangeAspect="1"/>
          </p:cNvPicPr>
          <p:nvPr/>
        </p:nvPicPr>
        <p:blipFill>
          <a:blip r:embed="rId4"/>
          <a:stretch>
            <a:fillRect/>
          </a:stretch>
        </p:blipFill>
        <p:spPr>
          <a:xfrm>
            <a:off x="9165945" y="5229726"/>
            <a:ext cx="2983498" cy="1491749"/>
          </a:xfrm>
          <a:prstGeom prst="rect">
            <a:avLst/>
          </a:prstGeom>
        </p:spPr>
      </p:pic>
      <p:sp>
        <p:nvSpPr>
          <p:cNvPr id="18" name="CasellaDiTesto 17">
            <a:extLst>
              <a:ext uri="{FF2B5EF4-FFF2-40B4-BE49-F238E27FC236}">
                <a16:creationId xmlns:a16="http://schemas.microsoft.com/office/drawing/2014/main" id="{D948F67F-A222-3D4C-BED4-93BFAE13FC42}"/>
              </a:ext>
            </a:extLst>
          </p:cNvPr>
          <p:cNvSpPr txBox="1"/>
          <p:nvPr/>
        </p:nvSpPr>
        <p:spPr>
          <a:xfrm>
            <a:off x="519436" y="5012968"/>
            <a:ext cx="3552610" cy="16898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Cavolini" panose="03000502040302020204" pitchFamily="66" charset="0"/>
                <a:ea typeface="+mj-ea"/>
                <a:cs typeface="Cavolini" panose="03000502040302020204" pitchFamily="66" charset="0"/>
              </a:rPr>
              <a:t>Fonte Libero</a:t>
            </a:r>
          </a:p>
          <a:p>
            <a:pPr>
              <a:lnSpc>
                <a:spcPct val="90000"/>
              </a:lnSpc>
              <a:spcBef>
                <a:spcPct val="0"/>
              </a:spcBef>
              <a:spcAft>
                <a:spcPts val="600"/>
              </a:spcAft>
            </a:pPr>
            <a:endParaRPr lang="en-US" sz="3200" b="1" dirty="0">
              <a:latin typeface="Cavolini" panose="03000502040302020204" pitchFamily="66" charset="0"/>
              <a:ea typeface="+mj-ea"/>
              <a:cs typeface="Cavolini" panose="03000502040302020204" pitchFamily="66" charset="0"/>
            </a:endParaRPr>
          </a:p>
        </p:txBody>
      </p:sp>
    </p:spTree>
    <p:extLst>
      <p:ext uri="{BB962C8B-B14F-4D97-AF65-F5344CB8AC3E}">
        <p14:creationId xmlns:p14="http://schemas.microsoft.com/office/powerpoint/2010/main" val="24529355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A39739-0F9B-8549-B112-F44AC40D99B0}"/>
              </a:ext>
            </a:extLst>
          </p:cNvPr>
          <p:cNvPicPr>
            <a:picLocks noChangeAspect="1"/>
          </p:cNvPicPr>
          <p:nvPr/>
        </p:nvPicPr>
        <p:blipFill rotWithShape="1">
          <a:blip r:embed="rId3"/>
          <a:srcRect l="21157" r="1538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5" name="Rettangolo 4">
            <a:extLst>
              <a:ext uri="{FF2B5EF4-FFF2-40B4-BE49-F238E27FC236}">
                <a16:creationId xmlns:a16="http://schemas.microsoft.com/office/drawing/2014/main" id="{EE7AA959-2DFD-6549-ADFB-9CD164400F28}"/>
              </a:ext>
            </a:extLst>
          </p:cNvPr>
          <p:cNvSpPr/>
          <p:nvPr/>
        </p:nvSpPr>
        <p:spPr>
          <a:xfrm>
            <a:off x="5963478" y="1460456"/>
            <a:ext cx="6223198" cy="4377814"/>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2400" b="1" dirty="0" err="1">
                <a:latin typeface="Cavolini" panose="03000502040302020204" pitchFamily="66" charset="0"/>
                <a:cs typeface="Cavolini" panose="03000502040302020204" pitchFamily="66" charset="0"/>
              </a:rPr>
              <a:t>Controllare</a:t>
            </a:r>
            <a:r>
              <a:rPr lang="en-US" sz="2400" b="1" dirty="0">
                <a:latin typeface="Cavolini" panose="03000502040302020204" pitchFamily="66" charset="0"/>
                <a:cs typeface="Cavolini" panose="03000502040302020204" pitchFamily="66" charset="0"/>
              </a:rPr>
              <a:t> le </a:t>
            </a:r>
            <a:r>
              <a:rPr lang="en-US" sz="2400" b="1" dirty="0" err="1">
                <a:latin typeface="Cavolini" panose="03000502040302020204" pitchFamily="66" charset="0"/>
                <a:cs typeface="Cavolini" panose="03000502040302020204" pitchFamily="66" charset="0"/>
              </a:rPr>
              <a:t>fonti</a:t>
            </a:r>
            <a:endParaRPr lang="en-US" sz="2400" b="1" dirty="0">
              <a:latin typeface="Cavolini" panose="03000502040302020204" pitchFamily="66" charset="0"/>
              <a:cs typeface="Cavolini" panose="03000502040302020204" pitchFamily="66" charset="0"/>
            </a:endParaRPr>
          </a:p>
          <a:p>
            <a:pPr algn="just">
              <a:lnSpc>
                <a:spcPct val="90000"/>
              </a:lnSpc>
              <a:spcAft>
                <a:spcPts val="600"/>
              </a:spcAft>
            </a:pPr>
            <a:r>
              <a:rPr lang="en-US" sz="2000" dirty="0">
                <a:latin typeface="Cavolini" panose="03000502040302020204" pitchFamily="66" charset="0"/>
                <a:cs typeface="Cavolini" panose="03000502040302020204" pitchFamily="66" charset="0"/>
              </a:rPr>
              <a:t>chi è </a:t>
            </a:r>
            <a:r>
              <a:rPr lang="en-US" sz="2000" dirty="0" err="1">
                <a:latin typeface="Cavolini" panose="03000502040302020204" pitchFamily="66" charset="0"/>
                <a:cs typeface="Cavolini" panose="03000502040302020204" pitchFamily="66" charset="0"/>
              </a:rPr>
              <a:t>responsabile</a:t>
            </a:r>
            <a:r>
              <a:rPr lang="en-US" sz="2000" dirty="0">
                <a:latin typeface="Cavolini" panose="03000502040302020204" pitchFamily="66" charset="0"/>
                <a:cs typeface="Cavolini" panose="03000502040302020204" pitchFamily="66" charset="0"/>
              </a:rPr>
              <a:t> del </a:t>
            </a:r>
            <a:r>
              <a:rPr lang="en-US" sz="2000" dirty="0" err="1">
                <a:latin typeface="Cavolini" panose="03000502040302020204" pitchFamily="66" charset="0"/>
                <a:cs typeface="Cavolini" panose="03000502040302020204" pitchFamily="66" charset="0"/>
              </a:rPr>
              <a:t>contenuto</a:t>
            </a:r>
            <a:r>
              <a:rPr lang="en-US" sz="2000" dirty="0">
                <a:latin typeface="Cavolini" panose="03000502040302020204" pitchFamily="66" charset="0"/>
                <a:cs typeface="Cavolini" panose="03000502040302020204" pitchFamily="66" charset="0"/>
              </a:rPr>
              <a:t>? </a:t>
            </a:r>
          </a:p>
          <a:p>
            <a:pPr indent="-228600" algn="just">
              <a:lnSpc>
                <a:spcPct val="90000"/>
              </a:lnSpc>
              <a:spcAft>
                <a:spcPts val="600"/>
              </a:spcAft>
              <a:buFont typeface="Arial" panose="020B0604020202020204" pitchFamily="34" charset="0"/>
              <a:buChar char="•"/>
            </a:pPr>
            <a:endParaRPr lang="en-US" sz="2000" dirty="0">
              <a:latin typeface="Cavolini" panose="03000502040302020204" pitchFamily="66" charset="0"/>
              <a:cs typeface="Cavolini" panose="03000502040302020204" pitchFamily="66" charset="0"/>
            </a:endParaRPr>
          </a:p>
          <a:p>
            <a:pPr indent="-228600" algn="just">
              <a:lnSpc>
                <a:spcPct val="90000"/>
              </a:lnSpc>
              <a:spcAft>
                <a:spcPts val="600"/>
              </a:spcAft>
              <a:buFont typeface="Arial" panose="020B0604020202020204" pitchFamily="34" charset="0"/>
              <a:buChar char="•"/>
            </a:pPr>
            <a:r>
              <a:rPr lang="en-US" sz="2400" b="1" dirty="0" err="1">
                <a:latin typeface="Cavolini" panose="03000502040302020204" pitchFamily="66" charset="0"/>
                <a:cs typeface="Cavolini" panose="03000502040302020204" pitchFamily="66" charset="0"/>
              </a:rPr>
              <a:t>Controllare</a:t>
            </a:r>
            <a:r>
              <a:rPr lang="en-US" sz="2400" b="1" dirty="0">
                <a:latin typeface="Cavolini" panose="03000502040302020204" pitchFamily="66" charset="0"/>
                <a:cs typeface="Cavolini" panose="03000502040302020204" pitchFamily="66" charset="0"/>
              </a:rPr>
              <a:t> </a:t>
            </a:r>
            <a:r>
              <a:rPr lang="en-US" sz="2400" b="1" dirty="0" err="1">
                <a:latin typeface="Cavolini" panose="03000502040302020204" pitchFamily="66" charset="0"/>
                <a:cs typeface="Cavolini" panose="03000502040302020204" pitchFamily="66" charset="0"/>
              </a:rPr>
              <a:t>i</a:t>
            </a:r>
            <a:r>
              <a:rPr lang="en-US" sz="2400" b="1" dirty="0">
                <a:latin typeface="Cavolini" panose="03000502040302020204" pitchFamily="66" charset="0"/>
                <a:cs typeface="Cavolini" panose="03000502040302020204" pitchFamily="66" charset="0"/>
              </a:rPr>
              <a:t> </a:t>
            </a:r>
            <a:r>
              <a:rPr lang="en-US" sz="2400" b="1" dirty="0" err="1">
                <a:latin typeface="Cavolini" panose="03000502040302020204" pitchFamily="66" charset="0"/>
                <a:cs typeface="Cavolini" panose="03000502040302020204" pitchFamily="66" charset="0"/>
              </a:rPr>
              <a:t>fatti</a:t>
            </a:r>
            <a:endParaRPr lang="en-US" sz="2400" b="1" dirty="0">
              <a:latin typeface="Cavolini" panose="03000502040302020204" pitchFamily="66" charset="0"/>
              <a:cs typeface="Cavolini" panose="03000502040302020204" pitchFamily="66" charset="0"/>
            </a:endParaRPr>
          </a:p>
          <a:p>
            <a:pPr algn="just">
              <a:lnSpc>
                <a:spcPct val="90000"/>
              </a:lnSpc>
              <a:spcAft>
                <a:spcPts val="600"/>
              </a:spcAft>
            </a:pPr>
            <a:r>
              <a:rPr lang="en-US" sz="2000" dirty="0">
                <a:latin typeface="Cavolini" panose="03000502040302020204" pitchFamily="66" charset="0"/>
                <a:cs typeface="Cavolini" panose="03000502040302020204" pitchFamily="66" charset="0"/>
              </a:rPr>
              <a:t>la </a:t>
            </a:r>
            <a:r>
              <a:rPr lang="en-US" sz="2000" dirty="0" err="1">
                <a:latin typeface="Cavolini" panose="03000502040302020204" pitchFamily="66" charset="0"/>
                <a:cs typeface="Cavolini" panose="03000502040302020204" pitchFamily="66" charset="0"/>
              </a:rPr>
              <a:t>notizia</a:t>
            </a:r>
            <a:r>
              <a:rPr lang="en-US" sz="2000" dirty="0">
                <a:latin typeface="Cavolini" panose="03000502040302020204" pitchFamily="66" charset="0"/>
                <a:cs typeface="Cavolini" panose="03000502040302020204" pitchFamily="66" charset="0"/>
              </a:rPr>
              <a:t> è </a:t>
            </a:r>
            <a:r>
              <a:rPr lang="en-US" sz="2000" dirty="0" err="1">
                <a:latin typeface="Cavolini" panose="03000502040302020204" pitchFamily="66" charset="0"/>
                <a:cs typeface="Cavolini" panose="03000502040302020204" pitchFamily="66" charset="0"/>
              </a:rPr>
              <a:t>riportata</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anche</a:t>
            </a:r>
            <a:r>
              <a:rPr lang="en-US" sz="2000" dirty="0">
                <a:latin typeface="Cavolini" panose="03000502040302020204" pitchFamily="66" charset="0"/>
                <a:cs typeface="Cavolini" panose="03000502040302020204" pitchFamily="66" charset="0"/>
              </a:rPr>
              <a:t> da </a:t>
            </a:r>
            <a:r>
              <a:rPr lang="en-US" sz="2000" dirty="0" err="1">
                <a:latin typeface="Cavolini" panose="03000502040302020204" pitchFamily="66" charset="0"/>
                <a:cs typeface="Cavolini" panose="03000502040302020204" pitchFamily="66" charset="0"/>
              </a:rPr>
              <a:t>altri</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siti</a:t>
            </a:r>
            <a:r>
              <a:rPr lang="en-US" sz="2000" dirty="0">
                <a:latin typeface="Cavolini" panose="03000502040302020204" pitchFamily="66" charset="0"/>
                <a:cs typeface="Cavolini" panose="03000502040302020204" pitchFamily="66" charset="0"/>
              </a:rPr>
              <a:t>? Si </a:t>
            </a:r>
            <a:r>
              <a:rPr lang="en-US" sz="2000" dirty="0" err="1">
                <a:latin typeface="Cavolini" panose="03000502040302020204" pitchFamily="66" charset="0"/>
                <a:cs typeface="Cavolini" panose="03000502040302020204" pitchFamily="66" charset="0"/>
              </a:rPr>
              <a:t>cerca</a:t>
            </a:r>
            <a:r>
              <a:rPr lang="en-US" sz="2000" dirty="0">
                <a:latin typeface="Cavolini" panose="03000502040302020204" pitchFamily="66" charset="0"/>
                <a:cs typeface="Cavolini" panose="03000502040302020204" pitchFamily="66" charset="0"/>
              </a:rPr>
              <a:t> di </a:t>
            </a:r>
            <a:r>
              <a:rPr lang="en-US" sz="2000" dirty="0" err="1">
                <a:latin typeface="Cavolini" panose="03000502040302020204" pitchFamily="66" charset="0"/>
                <a:cs typeface="Cavolini" panose="03000502040302020204" pitchFamily="66" charset="0"/>
              </a:rPr>
              <a:t>attirare</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l'attenzione</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ostentatamente</a:t>
            </a:r>
            <a:r>
              <a:rPr lang="en-US" sz="2000" dirty="0">
                <a:latin typeface="Cavolini" panose="03000502040302020204" pitchFamily="66" charset="0"/>
                <a:cs typeface="Cavolini" panose="03000502040302020204" pitchFamily="66" charset="0"/>
              </a:rPr>
              <a:t>? Le </a:t>
            </a:r>
            <a:r>
              <a:rPr lang="en-US" sz="2000" dirty="0" err="1">
                <a:latin typeface="Cavolini" panose="03000502040302020204" pitchFamily="66" charset="0"/>
                <a:cs typeface="Cavolini" panose="03000502040302020204" pitchFamily="66" charset="0"/>
              </a:rPr>
              <a:t>informazioni</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sono</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parziali</a:t>
            </a:r>
            <a:r>
              <a:rPr lang="en-US" sz="2000" dirty="0">
                <a:latin typeface="Cavolini" panose="03000502040302020204" pitchFamily="66" charset="0"/>
                <a:cs typeface="Cavolini" panose="03000502040302020204" pitchFamily="66" charset="0"/>
              </a:rPr>
              <a:t> o </a:t>
            </a:r>
            <a:r>
              <a:rPr lang="en-US" sz="2000" dirty="0" err="1">
                <a:latin typeface="Cavolini" panose="03000502040302020204" pitchFamily="66" charset="0"/>
                <a:cs typeface="Cavolini" panose="03000502040302020204" pitchFamily="66" charset="0"/>
              </a:rPr>
              <a:t>estrapolate</a:t>
            </a:r>
            <a:r>
              <a:rPr lang="en-US" sz="2000" dirty="0">
                <a:latin typeface="Cavolini" panose="03000502040302020204" pitchFamily="66" charset="0"/>
                <a:cs typeface="Cavolini" panose="03000502040302020204" pitchFamily="66" charset="0"/>
              </a:rPr>
              <a:t> dal </a:t>
            </a:r>
            <a:r>
              <a:rPr lang="en-US" sz="2000" dirty="0" err="1">
                <a:latin typeface="Cavolini" panose="03000502040302020204" pitchFamily="66" charset="0"/>
                <a:cs typeface="Cavolini" panose="03000502040302020204" pitchFamily="66" charset="0"/>
              </a:rPr>
              <a:t>loro</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contesto</a:t>
            </a:r>
            <a:r>
              <a:rPr lang="en-US" sz="2000" dirty="0">
                <a:latin typeface="Cavolini" panose="03000502040302020204" pitchFamily="66" charset="0"/>
                <a:cs typeface="Cavolini" panose="03000502040302020204" pitchFamily="66" charset="0"/>
              </a:rPr>
              <a:t>? La </a:t>
            </a:r>
            <a:r>
              <a:rPr lang="en-US" sz="2000" dirty="0" err="1">
                <a:latin typeface="Cavolini" panose="03000502040302020204" pitchFamily="66" charset="0"/>
                <a:cs typeface="Cavolini" panose="03000502040302020204" pitchFamily="66" charset="0"/>
              </a:rPr>
              <a:t>notizia</a:t>
            </a:r>
            <a:r>
              <a:rPr lang="en-US" sz="2000" dirty="0">
                <a:latin typeface="Cavolini" panose="03000502040302020204" pitchFamily="66" charset="0"/>
                <a:cs typeface="Cavolini" panose="03000502040302020204" pitchFamily="66" charset="0"/>
              </a:rPr>
              <a:t> è </a:t>
            </a:r>
            <a:r>
              <a:rPr lang="en-US" sz="2000" dirty="0" err="1">
                <a:latin typeface="Cavolini" panose="03000502040302020204" pitchFamily="66" charset="0"/>
                <a:cs typeface="Cavolini" panose="03000502040302020204" pitchFamily="66" charset="0"/>
              </a:rPr>
              <a:t>attuale</a:t>
            </a:r>
            <a:r>
              <a:rPr lang="en-US" sz="2000" dirty="0">
                <a:latin typeface="Cavolini" panose="03000502040302020204" pitchFamily="66" charset="0"/>
                <a:cs typeface="Cavolini" panose="03000502040302020204" pitchFamily="66" charset="0"/>
              </a:rPr>
              <a:t>? </a:t>
            </a:r>
          </a:p>
          <a:p>
            <a:pPr indent="-228600" algn="just">
              <a:lnSpc>
                <a:spcPct val="90000"/>
              </a:lnSpc>
              <a:spcAft>
                <a:spcPts val="600"/>
              </a:spcAft>
              <a:buFont typeface="Arial" panose="020B0604020202020204" pitchFamily="34" charset="0"/>
              <a:buChar char="•"/>
            </a:pPr>
            <a:endParaRPr lang="en-US" sz="2400" dirty="0">
              <a:latin typeface="Cavolini" panose="03000502040302020204" pitchFamily="66" charset="0"/>
              <a:cs typeface="Cavolini" panose="03000502040302020204" pitchFamily="66" charset="0"/>
            </a:endParaRPr>
          </a:p>
          <a:p>
            <a:pPr indent="-228600">
              <a:lnSpc>
                <a:spcPct val="90000"/>
              </a:lnSpc>
              <a:spcAft>
                <a:spcPts val="600"/>
              </a:spcAft>
              <a:buFont typeface="Arial" panose="020B0604020202020204" pitchFamily="34" charset="0"/>
              <a:buChar char="•"/>
            </a:pPr>
            <a:r>
              <a:rPr lang="en-US" sz="2400" b="1" dirty="0" err="1">
                <a:latin typeface="Cavolini" panose="03000502040302020204" pitchFamily="66" charset="0"/>
                <a:cs typeface="Cavolini" panose="03000502040302020204" pitchFamily="66" charset="0"/>
              </a:rPr>
              <a:t>Controllare</a:t>
            </a:r>
            <a:r>
              <a:rPr lang="en-US" sz="2400" b="1" dirty="0">
                <a:latin typeface="Cavolini" panose="03000502040302020204" pitchFamily="66" charset="0"/>
                <a:cs typeface="Cavolini" panose="03000502040302020204" pitchFamily="66" charset="0"/>
              </a:rPr>
              <a:t> il </a:t>
            </a:r>
            <a:r>
              <a:rPr lang="en-US" sz="2400" b="1" dirty="0" err="1">
                <a:latin typeface="Cavolini" panose="03000502040302020204" pitchFamily="66" charset="0"/>
                <a:cs typeface="Cavolini" panose="03000502040302020204" pitchFamily="66" charset="0"/>
              </a:rPr>
              <a:t>gruppo</a:t>
            </a:r>
            <a:r>
              <a:rPr lang="en-US" sz="2400" b="1" dirty="0">
                <a:latin typeface="Cavolini" panose="03000502040302020204" pitchFamily="66" charset="0"/>
                <a:cs typeface="Cavolini" panose="03000502040302020204" pitchFamily="66" charset="0"/>
              </a:rPr>
              <a:t> </a:t>
            </a:r>
            <a:r>
              <a:rPr lang="en-US" sz="2400" b="1" dirty="0" err="1">
                <a:latin typeface="Cavolini" panose="03000502040302020204" pitchFamily="66" charset="0"/>
                <a:cs typeface="Cavolini" panose="03000502040302020204" pitchFamily="66" charset="0"/>
              </a:rPr>
              <a:t>destinatario</a:t>
            </a:r>
            <a:endParaRPr lang="en-US" sz="2400" b="1" dirty="0">
              <a:latin typeface="Cavolini" panose="03000502040302020204" pitchFamily="66" charset="0"/>
              <a:cs typeface="Cavolini" panose="03000502040302020204" pitchFamily="66" charset="0"/>
            </a:endParaRPr>
          </a:p>
          <a:p>
            <a:pPr algn="just">
              <a:lnSpc>
                <a:spcPct val="90000"/>
              </a:lnSpc>
              <a:spcAft>
                <a:spcPts val="600"/>
              </a:spcAft>
            </a:pPr>
            <a:r>
              <a:rPr lang="en-US" sz="2000" dirty="0">
                <a:latin typeface="Cavolini" panose="03000502040302020204" pitchFamily="66" charset="0"/>
                <a:cs typeface="Cavolini" panose="03000502040302020204" pitchFamily="66" charset="0"/>
              </a:rPr>
              <a:t>a chi </a:t>
            </a:r>
            <a:r>
              <a:rPr lang="en-US" sz="2000" dirty="0" err="1">
                <a:latin typeface="Cavolini" panose="03000502040302020204" pitchFamily="66" charset="0"/>
                <a:cs typeface="Cavolini" panose="03000502040302020204" pitchFamily="66" charset="0"/>
              </a:rPr>
              <a:t>si</a:t>
            </a:r>
            <a:r>
              <a:rPr lang="en-US" sz="2000" dirty="0">
                <a:latin typeface="Cavolini" panose="03000502040302020204" pitchFamily="66" charset="0"/>
                <a:cs typeface="Cavolini" panose="03000502040302020204" pitchFamily="66" charset="0"/>
              </a:rPr>
              <a:t> </a:t>
            </a:r>
            <a:r>
              <a:rPr lang="en-US" sz="2000" dirty="0" err="1">
                <a:latin typeface="Cavolini" panose="03000502040302020204" pitchFamily="66" charset="0"/>
                <a:cs typeface="Cavolini" panose="03000502040302020204" pitchFamily="66" charset="0"/>
              </a:rPr>
              <a:t>rivolge</a:t>
            </a:r>
            <a:r>
              <a:rPr lang="en-US" sz="2000" dirty="0">
                <a:latin typeface="Cavolini" panose="03000502040302020204" pitchFamily="66" charset="0"/>
                <a:cs typeface="Cavolini" panose="03000502040302020204" pitchFamily="66" charset="0"/>
              </a:rPr>
              <a:t> la </a:t>
            </a:r>
            <a:r>
              <a:rPr lang="en-US" sz="2000" dirty="0" err="1">
                <a:latin typeface="Cavolini" panose="03000502040302020204" pitchFamily="66" charset="0"/>
                <a:cs typeface="Cavolini" panose="03000502040302020204" pitchFamily="66" charset="0"/>
              </a:rPr>
              <a:t>notizia</a:t>
            </a:r>
            <a:r>
              <a:rPr lang="en-US" sz="2000" dirty="0">
                <a:latin typeface="Cavolini" panose="03000502040302020204" pitchFamily="66" charset="0"/>
                <a:cs typeface="Cavolini" panose="03000502040302020204" pitchFamily="66" charset="0"/>
              </a:rPr>
              <a:t>? </a:t>
            </a:r>
          </a:p>
        </p:txBody>
      </p:sp>
      <p:sp>
        <p:nvSpPr>
          <p:cNvPr id="4" name="Segnaposto numero diapositiva 3">
            <a:extLst>
              <a:ext uri="{FF2B5EF4-FFF2-40B4-BE49-F238E27FC236}">
                <a16:creationId xmlns:a16="http://schemas.microsoft.com/office/drawing/2014/main" id="{FBC15BCD-928C-C847-A5AF-B301EFC98B73}"/>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B91D9A0B-DB15-0A46-893C-3EE83C865853}" type="slidenum">
              <a:rPr lang="en-US" sz="1500">
                <a:solidFill>
                  <a:srgbClr val="FFFFFF"/>
                </a:solidFill>
                <a:latin typeface="Calibri" panose="020F0502020204030204"/>
              </a:rPr>
              <a:pPr algn="ctr">
                <a:spcAft>
                  <a:spcPts val="600"/>
                </a:spcAft>
                <a:defRPr/>
              </a:pPr>
              <a:t>8</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9640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575B5BD-FDC5-5546-B0F8-E3FF889AE2CE}"/>
              </a:ext>
            </a:extLst>
          </p:cNvPr>
          <p:cNvSpPr>
            <a:spLocks noGrp="1"/>
          </p:cNvSpPr>
          <p:nvPr>
            <p:ph type="sldNum" sz="quarter" idx="12"/>
          </p:nvPr>
        </p:nvSpPr>
        <p:spPr/>
        <p:txBody>
          <a:bodyPr/>
          <a:lstStyle/>
          <a:p>
            <a:fld id="{B91D9A0B-DB15-0A46-893C-3EE83C865853}" type="slidenum">
              <a:rPr lang="it-IT" smtClean="0"/>
              <a:t>9</a:t>
            </a:fld>
            <a:endParaRPr lang="it-IT"/>
          </a:p>
        </p:txBody>
      </p:sp>
      <p:sp>
        <p:nvSpPr>
          <p:cNvPr id="5" name="CasellaDiTesto 4">
            <a:extLst>
              <a:ext uri="{FF2B5EF4-FFF2-40B4-BE49-F238E27FC236}">
                <a16:creationId xmlns:a16="http://schemas.microsoft.com/office/drawing/2014/main" id="{F4D3E93C-1205-B34A-BB9B-2A675D2D6DE2}"/>
              </a:ext>
            </a:extLst>
          </p:cNvPr>
          <p:cNvSpPr txBox="1"/>
          <p:nvPr/>
        </p:nvSpPr>
        <p:spPr>
          <a:xfrm>
            <a:off x="165100" y="63500"/>
            <a:ext cx="11938000" cy="954107"/>
          </a:xfrm>
          <a:prstGeom prst="rect">
            <a:avLst/>
          </a:prstGeom>
          <a:noFill/>
        </p:spPr>
        <p:txBody>
          <a:bodyPr wrap="square" rtlCol="0">
            <a:spAutoFit/>
          </a:bodyPr>
          <a:lstStyle/>
          <a:p>
            <a:pPr algn="ctr"/>
            <a:r>
              <a:rPr lang="it-IT" sz="3600" b="1" dirty="0">
                <a:latin typeface="Cavolini" panose="03000502040302020204" pitchFamily="66" charset="0"/>
                <a:cs typeface="Cavolini" panose="03000502040302020204" pitchFamily="66" charset="0"/>
              </a:rPr>
              <a:t>Valutazione delle fonti</a:t>
            </a:r>
          </a:p>
          <a:p>
            <a:pPr algn="ctr"/>
            <a:r>
              <a:rPr lang="it-IT" sz="2000" b="1" dirty="0">
                <a:latin typeface="Cavolini" panose="03000502040302020204" pitchFamily="66" charset="0"/>
                <a:cs typeface="Cavolini" panose="03000502040302020204" pitchFamily="66" charset="0"/>
              </a:rPr>
              <a:t>Web, riviste, </a:t>
            </a:r>
            <a:r>
              <a:rPr lang="it-IT" sz="2000" b="1" dirty="0" err="1">
                <a:latin typeface="Cavolini" panose="03000502040302020204" pitchFamily="66" charset="0"/>
                <a:cs typeface="Cavolini" panose="03000502040302020204" pitchFamily="66" charset="0"/>
              </a:rPr>
              <a:t>etc</a:t>
            </a:r>
            <a:r>
              <a:rPr lang="it-IT" sz="2000" b="1" dirty="0">
                <a:latin typeface="Cavolini" panose="03000502040302020204" pitchFamily="66" charset="0"/>
                <a:cs typeface="Cavolini" panose="03000502040302020204" pitchFamily="66" charset="0"/>
              </a:rPr>
              <a:t>…</a:t>
            </a:r>
          </a:p>
        </p:txBody>
      </p:sp>
      <p:sp>
        <p:nvSpPr>
          <p:cNvPr id="6" name="Rettangolo con angoli arrotondati 5">
            <a:extLst>
              <a:ext uri="{FF2B5EF4-FFF2-40B4-BE49-F238E27FC236}">
                <a16:creationId xmlns:a16="http://schemas.microsoft.com/office/drawing/2014/main" id="{DB8E441D-6394-C045-9A14-25D21EBE9949}"/>
              </a:ext>
            </a:extLst>
          </p:cNvPr>
          <p:cNvSpPr/>
          <p:nvPr/>
        </p:nvSpPr>
        <p:spPr>
          <a:xfrm>
            <a:off x="4717774" y="1569762"/>
            <a:ext cx="2425148" cy="6228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volini" panose="03000502040302020204" pitchFamily="66" charset="0"/>
                <a:cs typeface="Cavolini" panose="03000502040302020204" pitchFamily="66" charset="0"/>
              </a:rPr>
              <a:t>Autore</a:t>
            </a:r>
          </a:p>
        </p:txBody>
      </p:sp>
      <p:sp>
        <p:nvSpPr>
          <p:cNvPr id="7" name="Rettangolo con angoli arrotondati 6">
            <a:extLst>
              <a:ext uri="{FF2B5EF4-FFF2-40B4-BE49-F238E27FC236}">
                <a16:creationId xmlns:a16="http://schemas.microsoft.com/office/drawing/2014/main" id="{6B97DF6F-667A-B543-BF34-11FD43375023}"/>
              </a:ext>
            </a:extLst>
          </p:cNvPr>
          <p:cNvSpPr/>
          <p:nvPr/>
        </p:nvSpPr>
        <p:spPr>
          <a:xfrm>
            <a:off x="4717774" y="2475388"/>
            <a:ext cx="2425148" cy="6228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volini" panose="03000502040302020204" pitchFamily="66" charset="0"/>
                <a:cs typeface="Cavolini" panose="03000502040302020204" pitchFamily="66" charset="0"/>
              </a:rPr>
              <a:t>Editore</a:t>
            </a:r>
          </a:p>
        </p:txBody>
      </p:sp>
      <p:sp>
        <p:nvSpPr>
          <p:cNvPr id="8" name="Rettangolo con angoli arrotondati 7">
            <a:extLst>
              <a:ext uri="{FF2B5EF4-FFF2-40B4-BE49-F238E27FC236}">
                <a16:creationId xmlns:a16="http://schemas.microsoft.com/office/drawing/2014/main" id="{AEEDF954-35D6-E645-9EF9-8CDA9031DA72}"/>
              </a:ext>
            </a:extLst>
          </p:cNvPr>
          <p:cNvSpPr/>
          <p:nvPr/>
        </p:nvSpPr>
        <p:spPr>
          <a:xfrm>
            <a:off x="4717774" y="3489730"/>
            <a:ext cx="2425148" cy="6228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volini" panose="03000502040302020204" pitchFamily="66" charset="0"/>
                <a:cs typeface="Cavolini" panose="03000502040302020204" pitchFamily="66" charset="0"/>
              </a:rPr>
              <a:t>Obiettivi della pubblicazione</a:t>
            </a:r>
          </a:p>
        </p:txBody>
      </p:sp>
      <p:sp>
        <p:nvSpPr>
          <p:cNvPr id="9" name="Rettangolo con angoli arrotondati 8">
            <a:extLst>
              <a:ext uri="{FF2B5EF4-FFF2-40B4-BE49-F238E27FC236}">
                <a16:creationId xmlns:a16="http://schemas.microsoft.com/office/drawing/2014/main" id="{11CBF128-1415-5F4E-B9AA-FC43DD0D76BE}"/>
              </a:ext>
            </a:extLst>
          </p:cNvPr>
          <p:cNvSpPr/>
          <p:nvPr/>
        </p:nvSpPr>
        <p:spPr>
          <a:xfrm>
            <a:off x="4717774" y="5431956"/>
            <a:ext cx="2425148" cy="6228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volini" panose="03000502040302020204" pitchFamily="66" charset="0"/>
                <a:cs typeface="Cavolini" panose="03000502040302020204" pitchFamily="66" charset="0"/>
              </a:rPr>
              <a:t>Contenuto</a:t>
            </a:r>
          </a:p>
        </p:txBody>
      </p:sp>
      <p:sp>
        <p:nvSpPr>
          <p:cNvPr id="10" name="Rettangolo con angoli arrotondati 9">
            <a:extLst>
              <a:ext uri="{FF2B5EF4-FFF2-40B4-BE49-F238E27FC236}">
                <a16:creationId xmlns:a16="http://schemas.microsoft.com/office/drawing/2014/main" id="{BC4FBF73-B6D9-1445-B907-3B66E0D486FD}"/>
              </a:ext>
            </a:extLst>
          </p:cNvPr>
          <p:cNvSpPr/>
          <p:nvPr/>
        </p:nvSpPr>
        <p:spPr>
          <a:xfrm>
            <a:off x="4717774" y="4427257"/>
            <a:ext cx="2425148" cy="6228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volini" panose="03000502040302020204" pitchFamily="66" charset="0"/>
                <a:cs typeface="Cavolini" panose="03000502040302020204" pitchFamily="66" charset="0"/>
              </a:rPr>
              <a:t>Altri indicatori di qualità</a:t>
            </a:r>
          </a:p>
        </p:txBody>
      </p:sp>
      <p:sp>
        <p:nvSpPr>
          <p:cNvPr id="11" name="Rettangolo 10">
            <a:extLst>
              <a:ext uri="{FF2B5EF4-FFF2-40B4-BE49-F238E27FC236}">
                <a16:creationId xmlns:a16="http://schemas.microsoft.com/office/drawing/2014/main" id="{CF3FF9C4-91F2-7947-BD4B-4037E466AE56}"/>
              </a:ext>
            </a:extLst>
          </p:cNvPr>
          <p:cNvSpPr/>
          <p:nvPr/>
        </p:nvSpPr>
        <p:spPr>
          <a:xfrm>
            <a:off x="7306275" y="3569368"/>
            <a:ext cx="4555122" cy="461665"/>
          </a:xfrm>
          <a:prstGeom prst="rect">
            <a:avLst/>
          </a:prstGeom>
        </p:spPr>
        <p:txBody>
          <a:bodyPr wrap="square">
            <a:spAutoFit/>
          </a:bodyPr>
          <a:lstStyle/>
          <a:p>
            <a:pPr algn="just"/>
            <a:r>
              <a:rPr lang="it-IT" sz="1200" dirty="0">
                <a:latin typeface="Cavolini" panose="03000502040302020204" pitchFamily="66" charset="0"/>
                <a:cs typeface="Cavolini" panose="03000502040302020204" pitchFamily="66" charset="0"/>
              </a:rPr>
              <a:t>Verifica responsabile della pubblicazione (direttori, redattori, comitati scientifici…)</a:t>
            </a:r>
          </a:p>
        </p:txBody>
      </p:sp>
      <p:sp>
        <p:nvSpPr>
          <p:cNvPr id="12" name="Rettangolo 11">
            <a:extLst>
              <a:ext uri="{FF2B5EF4-FFF2-40B4-BE49-F238E27FC236}">
                <a16:creationId xmlns:a16="http://schemas.microsoft.com/office/drawing/2014/main" id="{B4002FF1-88E7-174B-BC8A-A0C8DAC5D9FF}"/>
              </a:ext>
            </a:extLst>
          </p:cNvPr>
          <p:cNvSpPr/>
          <p:nvPr/>
        </p:nvSpPr>
        <p:spPr>
          <a:xfrm>
            <a:off x="7306275" y="2654156"/>
            <a:ext cx="4555122" cy="276999"/>
          </a:xfrm>
          <a:prstGeom prst="rect">
            <a:avLst/>
          </a:prstGeom>
        </p:spPr>
        <p:txBody>
          <a:bodyPr wrap="square">
            <a:spAutoFit/>
          </a:bodyPr>
          <a:lstStyle/>
          <a:p>
            <a:r>
              <a:rPr lang="it-IT" sz="1200" dirty="0">
                <a:latin typeface="Cavolini" panose="03000502040302020204" pitchFamily="66" charset="0"/>
                <a:cs typeface="Cavolini" panose="03000502040302020204" pitchFamily="66" charset="0"/>
              </a:rPr>
              <a:t>Verifica settore di azione</a:t>
            </a:r>
          </a:p>
        </p:txBody>
      </p:sp>
      <p:sp>
        <p:nvSpPr>
          <p:cNvPr id="13" name="Rettangolo 12">
            <a:extLst>
              <a:ext uri="{FF2B5EF4-FFF2-40B4-BE49-F238E27FC236}">
                <a16:creationId xmlns:a16="http://schemas.microsoft.com/office/drawing/2014/main" id="{EE35A327-CB76-8C4E-9F01-515F8FBD20FE}"/>
              </a:ext>
            </a:extLst>
          </p:cNvPr>
          <p:cNvSpPr/>
          <p:nvPr/>
        </p:nvSpPr>
        <p:spPr>
          <a:xfrm>
            <a:off x="7300582" y="1745295"/>
            <a:ext cx="4555122" cy="276999"/>
          </a:xfrm>
          <a:prstGeom prst="rect">
            <a:avLst/>
          </a:prstGeom>
        </p:spPr>
        <p:txBody>
          <a:bodyPr wrap="square">
            <a:spAutoFit/>
          </a:bodyPr>
          <a:lstStyle/>
          <a:p>
            <a:r>
              <a:rPr lang="it-IT" sz="1200" dirty="0">
                <a:latin typeface="Cavolini" panose="03000502040302020204" pitchFamily="66" charset="0"/>
                <a:cs typeface="Cavolini" panose="03000502040302020204" pitchFamily="66" charset="0"/>
              </a:rPr>
              <a:t>Verifica responsabile della fonte. E’ un esperto?</a:t>
            </a:r>
          </a:p>
        </p:txBody>
      </p:sp>
      <p:sp>
        <p:nvSpPr>
          <p:cNvPr id="14" name="Rettangolo 13">
            <a:extLst>
              <a:ext uri="{FF2B5EF4-FFF2-40B4-BE49-F238E27FC236}">
                <a16:creationId xmlns:a16="http://schemas.microsoft.com/office/drawing/2014/main" id="{BF0899DE-83BD-6546-B294-2DD0FCC36188}"/>
              </a:ext>
            </a:extLst>
          </p:cNvPr>
          <p:cNvSpPr/>
          <p:nvPr/>
        </p:nvSpPr>
        <p:spPr>
          <a:xfrm>
            <a:off x="7142922" y="4288937"/>
            <a:ext cx="4555122" cy="1200329"/>
          </a:xfrm>
          <a:prstGeom prst="rect">
            <a:avLst/>
          </a:prstGeom>
        </p:spPr>
        <p:txBody>
          <a:bodyPr wrap="square">
            <a:spAutoFit/>
          </a:bodyPr>
          <a:lstStyle/>
          <a:p>
            <a:pPr marL="171450" indent="-171450" algn="just">
              <a:buFont typeface="Arial" panose="020B0604020202020204" pitchFamily="34" charset="0"/>
              <a:buChar char="•"/>
            </a:pPr>
            <a:r>
              <a:rPr lang="it-IT" sz="1200" dirty="0">
                <a:latin typeface="Cavolini" panose="03000502040302020204" pitchFamily="66" charset="0"/>
                <a:cs typeface="Cavolini" panose="03000502040302020204" pitchFamily="66" charset="0"/>
              </a:rPr>
              <a:t>In articoli e libri, la presenza di un indice analitico e di bibliografia per approfondimenti</a:t>
            </a:r>
          </a:p>
          <a:p>
            <a:pPr algn="just"/>
            <a:endParaRPr lang="it-IT" sz="1200" dirty="0">
              <a:latin typeface="Cavolini" panose="03000502040302020204" pitchFamily="66" charset="0"/>
              <a:cs typeface="Cavolini" panose="03000502040302020204" pitchFamily="66" charset="0"/>
            </a:endParaRPr>
          </a:p>
          <a:p>
            <a:pPr marL="171450" indent="-171450" algn="just">
              <a:buFont typeface="Arial" panose="020B0604020202020204" pitchFamily="34" charset="0"/>
              <a:buChar char="•"/>
            </a:pPr>
            <a:r>
              <a:rPr lang="it-IT" sz="1200" dirty="0">
                <a:latin typeface="Cavolini" panose="03000502040302020204" pitchFamily="66" charset="0"/>
                <a:cs typeface="Cavolini" panose="03000502040302020204" pitchFamily="66" charset="0"/>
              </a:rPr>
              <a:t>In sito web, la presenza di campi di ricerca, link di approfondimento, fonti e facilità di consultazione</a:t>
            </a:r>
          </a:p>
        </p:txBody>
      </p:sp>
    </p:spTree>
    <p:extLst>
      <p:ext uri="{BB962C8B-B14F-4D97-AF65-F5344CB8AC3E}">
        <p14:creationId xmlns:p14="http://schemas.microsoft.com/office/powerpoint/2010/main" val="16576722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5721</TotalTime>
  <Words>11030</Words>
  <Application>Microsoft Macintosh PowerPoint</Application>
  <PresentationFormat>Widescreen</PresentationFormat>
  <Paragraphs>766</Paragraphs>
  <Slides>59</Slides>
  <Notes>26</Notes>
  <HiddenSlides>0</HiddenSlides>
  <MMClips>0</MMClips>
  <ScaleCrop>false</ScaleCrop>
  <HeadingPairs>
    <vt:vector size="6" baseType="variant">
      <vt:variant>
        <vt:lpstr>Caratteri utilizzati</vt:lpstr>
      </vt:variant>
      <vt:variant>
        <vt:i4>16</vt:i4>
      </vt:variant>
      <vt:variant>
        <vt:lpstr>Tema</vt:lpstr>
      </vt:variant>
      <vt:variant>
        <vt:i4>1</vt:i4>
      </vt:variant>
      <vt:variant>
        <vt:lpstr>Titoli diapositive</vt:lpstr>
      </vt:variant>
      <vt:variant>
        <vt:i4>59</vt:i4>
      </vt:variant>
    </vt:vector>
  </HeadingPairs>
  <TitlesOfParts>
    <vt:vector size="76" baseType="lpstr">
      <vt:lpstr>-webkit-standard</vt:lpstr>
      <vt:lpstr>Arial</vt:lpstr>
      <vt:lpstr>Ayuthaya</vt:lpstr>
      <vt:lpstr>Calibri</vt:lpstr>
      <vt:lpstr>Calibri Light</vt:lpstr>
      <vt:lpstr>Cavolini</vt:lpstr>
      <vt:lpstr>Courier New</vt:lpstr>
      <vt:lpstr>Lucida Grande</vt:lpstr>
      <vt:lpstr>Montserrat</vt:lpstr>
      <vt:lpstr>Muli</vt:lpstr>
      <vt:lpstr>Open Sans</vt:lpstr>
      <vt:lpstr>Roboto</vt:lpstr>
      <vt:lpstr>Rockwell</vt:lpstr>
      <vt:lpstr>Times New Roman</vt:lpstr>
      <vt:lpstr>URWPalladioL</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 Peserico</dc:creator>
  <cp:lastModifiedBy>Angelo Canciello</cp:lastModifiedBy>
  <cp:revision>121</cp:revision>
  <dcterms:created xsi:type="dcterms:W3CDTF">2020-11-06T08:44:57Z</dcterms:created>
  <dcterms:modified xsi:type="dcterms:W3CDTF">2022-11-04T12:25:00Z</dcterms:modified>
</cp:coreProperties>
</file>