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35" r:id="rId2"/>
    <p:sldId id="387" r:id="rId3"/>
    <p:sldId id="388" r:id="rId4"/>
    <p:sldId id="403" r:id="rId5"/>
    <p:sldId id="404" r:id="rId6"/>
    <p:sldId id="405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9" r:id="rId15"/>
    <p:sldId id="396" r:id="rId16"/>
    <p:sldId id="397" r:id="rId17"/>
    <p:sldId id="398" r:id="rId18"/>
    <p:sldId id="402" r:id="rId19"/>
    <p:sldId id="351" r:id="rId20"/>
    <p:sldId id="411" r:id="rId21"/>
    <p:sldId id="414" r:id="rId22"/>
    <p:sldId id="415" r:id="rId23"/>
    <p:sldId id="406" r:id="rId24"/>
    <p:sldId id="412" r:id="rId25"/>
    <p:sldId id="416" r:id="rId26"/>
    <p:sldId id="400" r:id="rId27"/>
    <p:sldId id="401" r:id="rId28"/>
    <p:sldId id="408" r:id="rId29"/>
    <p:sldId id="409" r:id="rId30"/>
    <p:sldId id="41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0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5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73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4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3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78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4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50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81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82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041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3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78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63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457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46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26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87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1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6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5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5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25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Il diritto internazionale dei diritti umani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3</a:t>
            </a:r>
            <a:r>
              <a:rPr lang="en-US" sz="4500" dirty="0"/>
              <a:t>. 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vita,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e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sicurezza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propria persona.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7</a:t>
            </a:r>
            <a:r>
              <a:rPr lang="en-US" sz="4500" dirty="0"/>
              <a:t>.  Tutti </a:t>
            </a:r>
            <a:r>
              <a:rPr lang="en-US" sz="4500" dirty="0" err="1"/>
              <a:t>sono</a:t>
            </a:r>
            <a:r>
              <a:rPr lang="en-US" sz="4500" dirty="0"/>
              <a:t> </a:t>
            </a:r>
            <a:r>
              <a:rPr lang="en-US" sz="4500" dirty="0" err="1"/>
              <a:t>uguali</a:t>
            </a:r>
            <a:r>
              <a:rPr lang="en-US" sz="4500" dirty="0"/>
              <a:t> </a:t>
            </a:r>
            <a:r>
              <a:rPr lang="en-US" sz="4500" dirty="0" err="1"/>
              <a:t>davanti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legge</a:t>
            </a:r>
            <a:r>
              <a:rPr lang="en-US" sz="4500" dirty="0"/>
              <a:t> e </a:t>
            </a:r>
            <a:r>
              <a:rPr lang="en-US" sz="4500" dirty="0" err="1"/>
              <a:t>hanno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, senza alcuna </a:t>
            </a:r>
            <a:r>
              <a:rPr lang="en-US" sz="4500" dirty="0" err="1"/>
              <a:t>discriminazione</a:t>
            </a:r>
            <a:r>
              <a:rPr lang="en-US" sz="4500" dirty="0"/>
              <a:t>, a </a:t>
            </a:r>
            <a:r>
              <a:rPr lang="en-US" sz="4500" dirty="0" err="1"/>
              <a:t>un'uguale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da </a:t>
            </a:r>
            <a:r>
              <a:rPr lang="en-US" sz="4500" dirty="0" err="1"/>
              <a:t>parte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legge</a:t>
            </a:r>
            <a:r>
              <a:rPr lang="en-US" sz="4500" dirty="0"/>
              <a:t>. Tutti </a:t>
            </a:r>
            <a:r>
              <a:rPr lang="en-US" sz="4500" dirty="0" err="1"/>
              <a:t>hanno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a </a:t>
            </a:r>
            <a:r>
              <a:rPr lang="en-US" sz="4500" dirty="0" err="1"/>
              <a:t>uguale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contro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</a:t>
            </a:r>
            <a:r>
              <a:rPr lang="en-US" sz="4500" dirty="0" err="1"/>
              <a:t>discriminazione</a:t>
            </a:r>
            <a:r>
              <a:rPr lang="en-US" sz="4500" dirty="0"/>
              <a:t> in </a:t>
            </a:r>
            <a:r>
              <a:rPr lang="en-US" sz="4500" dirty="0" err="1"/>
              <a:t>violazione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presente</a:t>
            </a:r>
            <a:r>
              <a:rPr lang="en-US" sz="4500" dirty="0"/>
              <a:t> </a:t>
            </a:r>
            <a:r>
              <a:rPr lang="en-US" sz="4500" dirty="0" err="1"/>
              <a:t>Dichiarazione</a:t>
            </a:r>
            <a:r>
              <a:rPr lang="en-US" sz="4500" dirty="0"/>
              <a:t> e </a:t>
            </a:r>
            <a:r>
              <a:rPr lang="en-US" sz="4500" dirty="0" err="1"/>
              <a:t>contro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</a:t>
            </a:r>
            <a:r>
              <a:rPr lang="en-US" sz="4500" dirty="0" err="1"/>
              <a:t>incitamento</a:t>
            </a:r>
            <a:r>
              <a:rPr lang="en-US" sz="4500" dirty="0"/>
              <a:t> a tale </a:t>
            </a:r>
            <a:r>
              <a:rPr lang="en-US" sz="4500" dirty="0" err="1"/>
              <a:t>discriminazione</a:t>
            </a:r>
            <a:r>
              <a:rPr lang="en-US" sz="4500" dirty="0"/>
              <a:t>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9</a:t>
            </a:r>
            <a:r>
              <a:rPr lang="en-US" sz="4500" dirty="0"/>
              <a:t>. </a:t>
            </a:r>
            <a:r>
              <a:rPr lang="en-US" sz="4500" dirty="0" err="1"/>
              <a:t>Nessuno</a:t>
            </a:r>
            <a:r>
              <a:rPr lang="en-US" sz="4500" dirty="0"/>
              <a:t> </a:t>
            </a:r>
            <a:r>
              <a:rPr lang="en-US" sz="4500" dirty="0" err="1"/>
              <a:t>può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sottoposto</a:t>
            </a:r>
            <a:r>
              <a:rPr lang="en-US" sz="4500" dirty="0"/>
              <a:t> </a:t>
            </a:r>
            <a:r>
              <a:rPr lang="en-US" sz="4500" dirty="0" err="1"/>
              <a:t>arbitrariamente</a:t>
            </a:r>
            <a:r>
              <a:rPr lang="en-US" sz="4500" dirty="0"/>
              <a:t> ad </a:t>
            </a:r>
            <a:r>
              <a:rPr lang="en-US" sz="4500" dirty="0" err="1"/>
              <a:t>arresto</a:t>
            </a:r>
            <a:r>
              <a:rPr lang="en-US" sz="4500" dirty="0"/>
              <a:t>, </a:t>
            </a:r>
            <a:r>
              <a:rPr lang="en-US" sz="4500" dirty="0" err="1"/>
              <a:t>detenzione</a:t>
            </a:r>
            <a:r>
              <a:rPr lang="en-US" sz="4500" dirty="0"/>
              <a:t> o </a:t>
            </a:r>
            <a:r>
              <a:rPr lang="en-US" sz="4500" dirty="0" err="1"/>
              <a:t>esilio</a:t>
            </a:r>
            <a:r>
              <a:rPr lang="en-US" sz="45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265781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17.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il </a:t>
            </a:r>
            <a:r>
              <a:rPr lang="en-US" sz="4500" dirty="0" err="1"/>
              <a:t>diritto</a:t>
            </a:r>
            <a:r>
              <a:rPr lang="en-US" sz="4500" dirty="0"/>
              <a:t> di </a:t>
            </a:r>
            <a:r>
              <a:rPr lang="en-US" sz="4500" dirty="0" err="1"/>
              <a:t>possedere</a:t>
            </a:r>
            <a:r>
              <a:rPr lang="en-US" sz="4500" dirty="0"/>
              <a:t> </a:t>
            </a:r>
            <a:r>
              <a:rPr lang="en-US" sz="4500" dirty="0" err="1"/>
              <a:t>una</a:t>
            </a:r>
            <a:r>
              <a:rPr lang="en-US" sz="4500" dirty="0"/>
              <a:t> </a:t>
            </a:r>
            <a:r>
              <a:rPr lang="en-US" sz="4500" dirty="0" err="1"/>
              <a:t>proprietà</a:t>
            </a:r>
            <a:r>
              <a:rPr lang="en-US" sz="4500" dirty="0"/>
              <a:t>, da solo o in </a:t>
            </a:r>
            <a:r>
              <a:rPr lang="en-US" sz="4500" dirty="0" err="1"/>
              <a:t>associazione</a:t>
            </a:r>
            <a:r>
              <a:rPr lang="en-US" sz="4500" dirty="0"/>
              <a:t> con </a:t>
            </a:r>
            <a:r>
              <a:rPr lang="en-US" sz="4500" dirty="0" err="1"/>
              <a:t>altri</a:t>
            </a:r>
            <a:r>
              <a:rPr lang="en-US" sz="4500" dirty="0"/>
              <a:t>.  2. </a:t>
            </a:r>
            <a:r>
              <a:rPr lang="en-US" sz="4500" dirty="0" err="1"/>
              <a:t>Nessuno</a:t>
            </a:r>
            <a:r>
              <a:rPr lang="en-US" sz="4500" dirty="0"/>
              <a:t> </a:t>
            </a:r>
            <a:r>
              <a:rPr lang="en-US" sz="4500" dirty="0" err="1"/>
              <a:t>può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arbitrariamente</a:t>
            </a:r>
            <a:r>
              <a:rPr lang="en-US" sz="4500" dirty="0"/>
              <a:t> </a:t>
            </a:r>
            <a:r>
              <a:rPr lang="en-US" sz="4500" dirty="0" err="1"/>
              <a:t>privato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proprietà</a:t>
            </a:r>
            <a:r>
              <a:rPr lang="en-US" sz="4500" dirty="0"/>
              <a:t>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18.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pensiero</a:t>
            </a:r>
            <a:r>
              <a:rPr lang="en-US" sz="4500" dirty="0"/>
              <a:t>, di </a:t>
            </a:r>
            <a:r>
              <a:rPr lang="en-US" sz="4500" dirty="0" err="1"/>
              <a:t>coscienza</a:t>
            </a:r>
            <a:r>
              <a:rPr lang="en-US" sz="4500" dirty="0"/>
              <a:t> e di </a:t>
            </a:r>
            <a:r>
              <a:rPr lang="en-US" sz="4500" dirty="0" err="1"/>
              <a:t>religione</a:t>
            </a:r>
            <a:r>
              <a:rPr lang="en-US" sz="4500" dirty="0"/>
              <a:t>; </a:t>
            </a:r>
            <a:r>
              <a:rPr lang="en-US" sz="4500" dirty="0" err="1"/>
              <a:t>questo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include la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cambiare</a:t>
            </a:r>
            <a:r>
              <a:rPr lang="en-US" sz="4500" dirty="0"/>
              <a:t> </a:t>
            </a:r>
            <a:r>
              <a:rPr lang="en-US" sz="4500" dirty="0" err="1"/>
              <a:t>religione</a:t>
            </a:r>
            <a:r>
              <a:rPr lang="en-US" sz="4500" dirty="0"/>
              <a:t> o credo [...].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19.</a:t>
            </a:r>
            <a:r>
              <a:rPr lang="en-US" sz="4500" dirty="0"/>
              <a:t>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opinione</a:t>
            </a:r>
            <a:r>
              <a:rPr lang="en-US" sz="4500" dirty="0"/>
              <a:t> e di </a:t>
            </a:r>
            <a:r>
              <a:rPr lang="en-US" sz="4500" dirty="0" err="1"/>
              <a:t>espressione</a:t>
            </a:r>
            <a:r>
              <a:rPr lang="en-US" sz="4500" dirty="0"/>
              <a:t>; </a:t>
            </a:r>
            <a:r>
              <a:rPr lang="en-US" sz="4500" dirty="0" err="1"/>
              <a:t>questo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include la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formarsi</a:t>
            </a:r>
            <a:r>
              <a:rPr lang="en-US" sz="4500" dirty="0"/>
              <a:t> </a:t>
            </a:r>
            <a:r>
              <a:rPr lang="en-US" sz="4500" dirty="0" err="1"/>
              <a:t>un’opinione</a:t>
            </a:r>
            <a:r>
              <a:rPr lang="en-US" sz="4500" dirty="0"/>
              <a:t> senza </a:t>
            </a:r>
            <a:r>
              <a:rPr lang="en-US" sz="4500" dirty="0" err="1"/>
              <a:t>interferenze</a:t>
            </a:r>
            <a:r>
              <a:rPr lang="en-US" sz="4500" dirty="0"/>
              <a:t> e di </a:t>
            </a:r>
            <a:r>
              <a:rPr lang="en-US" sz="4500" dirty="0" err="1"/>
              <a:t>cercare</a:t>
            </a:r>
            <a:r>
              <a:rPr lang="en-US" sz="4500" dirty="0"/>
              <a:t>, </a:t>
            </a:r>
            <a:r>
              <a:rPr lang="en-US" sz="4500" dirty="0" err="1"/>
              <a:t>ricevere</a:t>
            </a:r>
            <a:r>
              <a:rPr lang="en-US" sz="4500" dirty="0"/>
              <a:t> e </a:t>
            </a:r>
            <a:r>
              <a:rPr lang="en-US" sz="4500" dirty="0" err="1"/>
              <a:t>diffondere</a:t>
            </a:r>
            <a:r>
              <a:rPr lang="en-US" sz="4500" dirty="0"/>
              <a:t> </a:t>
            </a:r>
            <a:r>
              <a:rPr lang="en-US" sz="4500" dirty="0" err="1"/>
              <a:t>informazioni</a:t>
            </a:r>
            <a:r>
              <a:rPr lang="en-US" sz="4500" dirty="0"/>
              <a:t> e idee </a:t>
            </a:r>
            <a:r>
              <a:rPr lang="en-US" sz="4500" dirty="0" err="1"/>
              <a:t>attraverso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mezzo e senza </a:t>
            </a:r>
            <a:r>
              <a:rPr lang="en-US" sz="4500" dirty="0" err="1"/>
              <a:t>limitazioni</a:t>
            </a:r>
            <a:r>
              <a:rPr lang="en-US" sz="4500" dirty="0"/>
              <a:t> relative alle </a:t>
            </a:r>
            <a:r>
              <a:rPr lang="en-US" sz="4500" dirty="0" err="1"/>
              <a:t>frontiere</a:t>
            </a:r>
            <a:r>
              <a:rPr lang="en-US" sz="45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388405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23.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al </a:t>
            </a:r>
            <a:r>
              <a:rPr lang="en-US" sz="4500" dirty="0" err="1"/>
              <a:t>lavoro</a:t>
            </a:r>
            <a:r>
              <a:rPr lang="en-US" sz="4500" dirty="0"/>
              <a:t>, </a:t>
            </a:r>
            <a:r>
              <a:rPr lang="en-US" sz="4500" dirty="0" err="1"/>
              <a:t>alla</a:t>
            </a:r>
            <a:r>
              <a:rPr lang="en-US" sz="4500" dirty="0"/>
              <a:t> libera </a:t>
            </a:r>
            <a:r>
              <a:rPr lang="en-US" sz="4500" dirty="0" err="1"/>
              <a:t>scelta</a:t>
            </a:r>
            <a:r>
              <a:rPr lang="en-US" sz="4500" dirty="0"/>
              <a:t> </a:t>
            </a:r>
            <a:r>
              <a:rPr lang="en-US" sz="4500" dirty="0" err="1"/>
              <a:t>dell'impiego</a:t>
            </a:r>
            <a:r>
              <a:rPr lang="en-US" sz="4500" dirty="0"/>
              <a:t>, a </a:t>
            </a:r>
            <a:r>
              <a:rPr lang="en-US" sz="4500" dirty="0" err="1"/>
              <a:t>condizioni</a:t>
            </a:r>
            <a:r>
              <a:rPr lang="en-US" sz="4500" dirty="0"/>
              <a:t> di </a:t>
            </a:r>
            <a:r>
              <a:rPr lang="en-US" sz="4500" dirty="0" err="1"/>
              <a:t>lavoro</a:t>
            </a:r>
            <a:r>
              <a:rPr lang="en-US" sz="4500" dirty="0"/>
              <a:t> </a:t>
            </a:r>
            <a:r>
              <a:rPr lang="en-US" sz="4500" dirty="0" err="1"/>
              <a:t>giuste</a:t>
            </a:r>
            <a:r>
              <a:rPr lang="en-US" sz="4500" dirty="0"/>
              <a:t> e </a:t>
            </a:r>
            <a:r>
              <a:rPr lang="en-US" sz="4500" dirty="0" err="1"/>
              <a:t>favorevoli</a:t>
            </a:r>
            <a:r>
              <a:rPr lang="en-US" sz="4500" dirty="0"/>
              <a:t> e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contro</a:t>
            </a:r>
            <a:r>
              <a:rPr lang="en-US" sz="4500" dirty="0"/>
              <a:t> la </a:t>
            </a:r>
            <a:r>
              <a:rPr lang="en-US" sz="4500" dirty="0" err="1"/>
              <a:t>disoccupazione</a:t>
            </a:r>
            <a:r>
              <a:rPr lang="en-US" sz="4500" dirty="0"/>
              <a:t>. […]</a:t>
            </a:r>
          </a:p>
          <a:p>
            <a:pPr marL="0" indent="0" algn="just">
              <a:buNone/>
            </a:pPr>
            <a:endParaRPr lang="en-US" sz="4500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24.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al </a:t>
            </a:r>
            <a:r>
              <a:rPr lang="en-US" sz="4500" dirty="0" err="1"/>
              <a:t>riposo</a:t>
            </a:r>
            <a:r>
              <a:rPr lang="en-US" sz="4500" dirty="0"/>
              <a:t> e </a:t>
            </a:r>
            <a:r>
              <a:rPr lang="en-US" sz="4500" dirty="0" err="1"/>
              <a:t>allo</a:t>
            </a:r>
            <a:r>
              <a:rPr lang="en-US" sz="4500" dirty="0"/>
              <a:t> </a:t>
            </a:r>
            <a:r>
              <a:rPr lang="en-US" sz="4500" dirty="0" err="1"/>
              <a:t>svago</a:t>
            </a:r>
            <a:r>
              <a:rPr lang="en-US" sz="4500" dirty="0"/>
              <a:t>, </a:t>
            </a:r>
            <a:r>
              <a:rPr lang="en-US" sz="4500" dirty="0" err="1"/>
              <a:t>compresa</a:t>
            </a:r>
            <a:r>
              <a:rPr lang="en-US" sz="4500" dirty="0"/>
              <a:t> </a:t>
            </a:r>
            <a:r>
              <a:rPr lang="en-US" sz="4500" dirty="0" err="1"/>
              <a:t>una</a:t>
            </a:r>
            <a:r>
              <a:rPr lang="en-US" sz="4500" dirty="0"/>
              <a:t> </a:t>
            </a:r>
            <a:r>
              <a:rPr lang="en-US" sz="4500" dirty="0" err="1"/>
              <a:t>ragionevole</a:t>
            </a:r>
            <a:r>
              <a:rPr lang="en-US" sz="4500" dirty="0"/>
              <a:t> </a:t>
            </a:r>
            <a:r>
              <a:rPr lang="en-US" sz="4500" dirty="0" err="1"/>
              <a:t>limitazione</a:t>
            </a:r>
            <a:r>
              <a:rPr lang="en-US" sz="4500" dirty="0"/>
              <a:t> </a:t>
            </a:r>
            <a:r>
              <a:rPr lang="en-US" sz="4500" dirty="0" err="1"/>
              <a:t>dell’orario</a:t>
            </a:r>
            <a:r>
              <a:rPr lang="en-US" sz="4500" dirty="0"/>
              <a:t> di </a:t>
            </a:r>
            <a:r>
              <a:rPr lang="en-US" sz="4500" dirty="0" err="1"/>
              <a:t>lavoro</a:t>
            </a:r>
            <a:r>
              <a:rPr lang="en-US" sz="4500" dirty="0"/>
              <a:t> e </a:t>
            </a:r>
            <a:r>
              <a:rPr lang="en-US" sz="4500" dirty="0" err="1"/>
              <a:t>ferie</a:t>
            </a:r>
            <a:r>
              <a:rPr lang="en-US" sz="4500" dirty="0"/>
              <a:t> </a:t>
            </a:r>
            <a:r>
              <a:rPr lang="en-US" sz="4500" dirty="0" err="1"/>
              <a:t>periodiche</a:t>
            </a:r>
            <a:r>
              <a:rPr lang="en-US" sz="4500" dirty="0"/>
              <a:t> </a:t>
            </a:r>
            <a:r>
              <a:rPr lang="en-US" sz="4500" dirty="0" err="1"/>
              <a:t>retribuite</a:t>
            </a:r>
            <a:r>
              <a:rPr lang="en-US" sz="4500" dirty="0"/>
              <a:t>. […]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14239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25.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 un </a:t>
            </a:r>
            <a:r>
              <a:rPr lang="en-US" sz="4500" dirty="0" err="1"/>
              <a:t>tenore</a:t>
            </a:r>
            <a:r>
              <a:rPr lang="en-US" sz="4500" dirty="0"/>
              <a:t> di vita </a:t>
            </a:r>
            <a:r>
              <a:rPr lang="en-US" sz="4500" dirty="0" err="1"/>
              <a:t>sufficiente</a:t>
            </a:r>
            <a:r>
              <a:rPr lang="en-US" sz="4500" dirty="0"/>
              <a:t> ad </a:t>
            </a:r>
            <a:r>
              <a:rPr lang="en-US" sz="4500" dirty="0" err="1"/>
              <a:t>assicurare</a:t>
            </a:r>
            <a:r>
              <a:rPr lang="en-US" sz="4500" dirty="0"/>
              <a:t> la salute e il </a:t>
            </a:r>
            <a:r>
              <a:rPr lang="en-US" sz="4500" dirty="0" err="1"/>
              <a:t>benessere</a:t>
            </a:r>
            <a:r>
              <a:rPr lang="en-US" sz="4500" dirty="0"/>
              <a:t> proprio e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famiglia</a:t>
            </a:r>
            <a:r>
              <a:rPr lang="en-US" sz="4500" dirty="0"/>
              <a:t>, </a:t>
            </a:r>
            <a:r>
              <a:rPr lang="en-US" sz="4500" dirty="0" err="1"/>
              <a:t>compresi</a:t>
            </a:r>
            <a:r>
              <a:rPr lang="en-US" sz="4500" dirty="0"/>
              <a:t> il </a:t>
            </a:r>
            <a:r>
              <a:rPr lang="en-US" sz="4500" dirty="0" err="1"/>
              <a:t>cibo</a:t>
            </a:r>
            <a:r>
              <a:rPr lang="en-US" sz="4500" dirty="0"/>
              <a:t>, il </a:t>
            </a:r>
            <a:r>
              <a:rPr lang="en-US" sz="4500" dirty="0" err="1"/>
              <a:t>vestiario</a:t>
            </a:r>
            <a:r>
              <a:rPr lang="en-US" sz="4500" dirty="0"/>
              <a:t>, </a:t>
            </a:r>
            <a:r>
              <a:rPr lang="en-US" sz="4500" dirty="0" err="1"/>
              <a:t>l’alloggio</a:t>
            </a:r>
            <a:r>
              <a:rPr lang="en-US" sz="4500" dirty="0"/>
              <a:t>, le cure </a:t>
            </a:r>
            <a:r>
              <a:rPr lang="en-US" sz="4500" dirty="0" err="1"/>
              <a:t>mediche</a:t>
            </a:r>
            <a:r>
              <a:rPr lang="en-US" sz="4500" dirty="0"/>
              <a:t> e </a:t>
            </a:r>
            <a:r>
              <a:rPr lang="en-US" sz="4500" dirty="0" err="1"/>
              <a:t>i</a:t>
            </a:r>
            <a:r>
              <a:rPr lang="en-US" sz="4500" dirty="0"/>
              <a:t> </a:t>
            </a:r>
            <a:r>
              <a:rPr lang="en-US" sz="4500" dirty="0" err="1"/>
              <a:t>servizi</a:t>
            </a:r>
            <a:r>
              <a:rPr lang="en-US" sz="4500" dirty="0"/>
              <a:t> </a:t>
            </a:r>
            <a:r>
              <a:rPr lang="en-US" sz="4500" dirty="0" err="1"/>
              <a:t>sociali</a:t>
            </a:r>
            <a:r>
              <a:rPr lang="en-US" sz="4500" dirty="0"/>
              <a:t> </a:t>
            </a:r>
            <a:r>
              <a:rPr lang="en-US" sz="4500" dirty="0" err="1"/>
              <a:t>necessari</a:t>
            </a:r>
            <a:r>
              <a:rPr lang="en-US" sz="4500" dirty="0"/>
              <a:t>, </a:t>
            </a:r>
            <a:r>
              <a:rPr lang="en-US" sz="4500" dirty="0" err="1"/>
              <a:t>nonché</a:t>
            </a:r>
            <a:r>
              <a:rPr lang="en-US" sz="4500" dirty="0"/>
              <a:t> il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sicurezza</a:t>
            </a:r>
            <a:r>
              <a:rPr lang="en-US" sz="4500" dirty="0"/>
              <a:t> in </a:t>
            </a:r>
            <a:r>
              <a:rPr lang="en-US" sz="4500" dirty="0" err="1"/>
              <a:t>caso</a:t>
            </a:r>
            <a:r>
              <a:rPr lang="en-US" sz="4500" dirty="0"/>
              <a:t> di </a:t>
            </a:r>
            <a:r>
              <a:rPr lang="en-US" sz="4500" dirty="0" err="1"/>
              <a:t>disoccupazione</a:t>
            </a:r>
            <a:r>
              <a:rPr lang="en-US" sz="4500" dirty="0"/>
              <a:t>, </a:t>
            </a:r>
            <a:r>
              <a:rPr lang="en-US" sz="4500" dirty="0" err="1"/>
              <a:t>malattia</a:t>
            </a:r>
            <a:r>
              <a:rPr lang="en-US" sz="4500" dirty="0"/>
              <a:t>, </a:t>
            </a:r>
            <a:r>
              <a:rPr lang="en-US" sz="4500" dirty="0" err="1"/>
              <a:t>invalidità</a:t>
            </a:r>
            <a:r>
              <a:rPr lang="en-US" sz="4500" dirty="0"/>
              <a:t>, </a:t>
            </a:r>
            <a:r>
              <a:rPr lang="en-US" sz="4500" dirty="0" err="1"/>
              <a:t>vedovanza</a:t>
            </a:r>
            <a:r>
              <a:rPr lang="en-US" sz="4500" dirty="0"/>
              <a:t>, </a:t>
            </a:r>
            <a:r>
              <a:rPr lang="en-US" sz="4500" dirty="0" err="1"/>
              <a:t>vecchiaia</a:t>
            </a:r>
            <a:r>
              <a:rPr lang="en-US" sz="4500" dirty="0"/>
              <a:t> o </a:t>
            </a:r>
            <a:r>
              <a:rPr lang="en-US" sz="4500" dirty="0" err="1"/>
              <a:t>altra</a:t>
            </a:r>
            <a:r>
              <a:rPr lang="en-US" sz="4500" dirty="0"/>
              <a:t> </a:t>
            </a:r>
            <a:r>
              <a:rPr lang="en-US" sz="4500" dirty="0" err="1"/>
              <a:t>mancanza</a:t>
            </a:r>
            <a:r>
              <a:rPr lang="en-US" sz="4500" dirty="0"/>
              <a:t> di </a:t>
            </a:r>
            <a:r>
              <a:rPr lang="en-US" sz="4500" dirty="0" err="1"/>
              <a:t>mezzi</a:t>
            </a:r>
            <a:r>
              <a:rPr lang="en-US" sz="4500" dirty="0"/>
              <a:t> di </a:t>
            </a:r>
            <a:r>
              <a:rPr lang="en-US" sz="4500" dirty="0" err="1"/>
              <a:t>sussistenza</a:t>
            </a:r>
            <a:r>
              <a:rPr lang="en-US" sz="4500" dirty="0"/>
              <a:t> in </a:t>
            </a:r>
            <a:r>
              <a:rPr lang="en-US" sz="4500" dirty="0" err="1"/>
              <a:t>circostanze</a:t>
            </a:r>
            <a:r>
              <a:rPr lang="en-US" sz="4500" dirty="0"/>
              <a:t> </a:t>
            </a:r>
            <a:r>
              <a:rPr lang="en-US" sz="4500" dirty="0" err="1"/>
              <a:t>indipendenti</a:t>
            </a:r>
            <a:r>
              <a:rPr lang="en-US" sz="4500" dirty="0"/>
              <a:t> </a:t>
            </a:r>
            <a:r>
              <a:rPr lang="en-US" sz="4500" dirty="0" err="1"/>
              <a:t>dalla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volontà</a:t>
            </a:r>
            <a:r>
              <a:rPr lang="en-US" sz="4500" dirty="0"/>
              <a:t>. […]</a:t>
            </a:r>
          </a:p>
          <a:p>
            <a:pPr marL="0" indent="0" algn="just">
              <a:buNone/>
            </a:pPr>
            <a:endParaRPr lang="en-US" sz="4500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24.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all’istruzione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gratuita</a:t>
            </a:r>
            <a:r>
              <a:rPr lang="en-US" sz="4500" dirty="0"/>
              <a:t>, </a:t>
            </a:r>
            <a:r>
              <a:rPr lang="en-US" sz="4500" dirty="0" err="1"/>
              <a:t>almeno</a:t>
            </a:r>
            <a:r>
              <a:rPr lang="en-US" sz="4500" dirty="0"/>
              <a:t> </a:t>
            </a:r>
            <a:r>
              <a:rPr lang="en-US" sz="4500" dirty="0" err="1"/>
              <a:t>nelle</a:t>
            </a:r>
            <a:r>
              <a:rPr lang="en-US" sz="4500" dirty="0"/>
              <a:t> </a:t>
            </a:r>
            <a:r>
              <a:rPr lang="en-US" sz="4500" dirty="0" err="1"/>
              <a:t>fasi</a:t>
            </a:r>
            <a:r>
              <a:rPr lang="en-US" sz="4500" dirty="0"/>
              <a:t> </a:t>
            </a:r>
            <a:r>
              <a:rPr lang="en-US" sz="4500" dirty="0" err="1"/>
              <a:t>elementari</a:t>
            </a:r>
            <a:r>
              <a:rPr lang="en-US" sz="4500" dirty="0"/>
              <a:t> e </a:t>
            </a:r>
            <a:r>
              <a:rPr lang="en-US" sz="4500" dirty="0" err="1"/>
              <a:t>fondamentali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elementare</a:t>
            </a:r>
            <a:r>
              <a:rPr lang="en-US" sz="4500" dirty="0"/>
              <a:t> </a:t>
            </a:r>
            <a:r>
              <a:rPr lang="en-US" sz="4500" dirty="0" err="1"/>
              <a:t>è</a:t>
            </a:r>
            <a:r>
              <a:rPr lang="en-US" sz="4500" dirty="0"/>
              <a:t> </a:t>
            </a:r>
            <a:r>
              <a:rPr lang="en-US" sz="4500" dirty="0" err="1"/>
              <a:t>obbligatoria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tecnica</a:t>
            </a:r>
            <a:r>
              <a:rPr lang="en-US" sz="4500" dirty="0"/>
              <a:t> e </a:t>
            </a:r>
            <a:r>
              <a:rPr lang="en-US" sz="4500" dirty="0" err="1"/>
              <a:t>professionale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resa</a:t>
            </a:r>
            <a:r>
              <a:rPr lang="en-US" sz="4500" dirty="0"/>
              <a:t> </a:t>
            </a:r>
            <a:r>
              <a:rPr lang="en-US" sz="4500" dirty="0" err="1"/>
              <a:t>accessibile</a:t>
            </a:r>
            <a:r>
              <a:rPr lang="en-US" sz="4500" dirty="0"/>
              <a:t> a tutti e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superiore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ugualmente</a:t>
            </a:r>
            <a:r>
              <a:rPr lang="en-US" sz="4500" dirty="0"/>
              <a:t> </a:t>
            </a:r>
            <a:r>
              <a:rPr lang="en-US" sz="4500" dirty="0" err="1"/>
              <a:t>accessibile</a:t>
            </a:r>
            <a:r>
              <a:rPr lang="en-US" sz="4500" dirty="0"/>
              <a:t> a tutti </a:t>
            </a:r>
            <a:r>
              <a:rPr lang="en-US" sz="4500" dirty="0" err="1"/>
              <a:t>sulla</a:t>
            </a:r>
            <a:r>
              <a:rPr lang="en-US" sz="4500" dirty="0"/>
              <a:t> base del </a:t>
            </a:r>
            <a:r>
              <a:rPr lang="en-US" sz="4500" dirty="0" err="1"/>
              <a:t>merito</a:t>
            </a:r>
            <a:r>
              <a:rPr lang="en-US" sz="45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413462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trattati universali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3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26B425-2239-3C5E-09C5-0A3AEC5C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4" r="3053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882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A279952-B4B5-26E7-17C4-2E6A2ECD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" y="550862"/>
            <a:ext cx="10220325" cy="52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914400" indent="-914400" algn="just">
              <a:buFont typeface="+mj-lt"/>
              <a:buAutoNum type="arabicPeriod"/>
            </a:pPr>
            <a:endParaRPr lang="en-US" sz="4500" b="1" dirty="0"/>
          </a:p>
          <a:p>
            <a:pPr marL="914400" indent="-914400" algn="just">
              <a:buFont typeface="+mj-lt"/>
              <a:buAutoNum type="arabicPeriod"/>
            </a:pP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1965 </a:t>
            </a:r>
            <a:r>
              <a:rPr lang="en-US" sz="4500" dirty="0" err="1"/>
              <a:t>sull’eliminazione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forme</a:t>
            </a:r>
            <a:r>
              <a:rPr lang="en-US" sz="4500" dirty="0"/>
              <a:t> di </a:t>
            </a:r>
            <a:r>
              <a:rPr lang="en-US" sz="4500" dirty="0" err="1"/>
              <a:t>discriminazione</a:t>
            </a:r>
            <a:r>
              <a:rPr lang="en-US" sz="4500" dirty="0"/>
              <a:t> </a:t>
            </a:r>
            <a:r>
              <a:rPr lang="en-US" sz="4500" dirty="0" err="1"/>
              <a:t>razziale</a:t>
            </a:r>
            <a:r>
              <a:rPr lang="en-US" sz="4500" dirty="0"/>
              <a:t>
</a:t>
            </a:r>
            <a:r>
              <a:rPr lang="en-US" sz="4500" dirty="0" err="1"/>
              <a:t>Patto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1966 sui </a:t>
            </a:r>
            <a:r>
              <a:rPr lang="en-US" sz="4500" dirty="0" err="1"/>
              <a:t>diritti</a:t>
            </a:r>
            <a:r>
              <a:rPr lang="en-US" sz="4500" dirty="0"/>
              <a:t> </a:t>
            </a:r>
            <a:r>
              <a:rPr lang="en-US" sz="4500" dirty="0" err="1"/>
              <a:t>civili</a:t>
            </a:r>
            <a:r>
              <a:rPr lang="en-US" sz="4500" dirty="0"/>
              <a:t> e </a:t>
            </a:r>
            <a:r>
              <a:rPr lang="en-US" sz="4500" dirty="0" err="1"/>
              <a:t>politici</a:t>
            </a:r>
            <a:r>
              <a:rPr lang="en-US" sz="4500" dirty="0"/>
              <a:t>
</a:t>
            </a:r>
            <a:r>
              <a:rPr lang="en-US" sz="4500" dirty="0" err="1"/>
              <a:t>Patto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1966 sui </a:t>
            </a:r>
            <a:r>
              <a:rPr lang="en-US" sz="4500" dirty="0" err="1"/>
              <a:t>diritti</a:t>
            </a:r>
            <a:r>
              <a:rPr lang="en-US" sz="4500" dirty="0"/>
              <a:t> economici, </a:t>
            </a:r>
            <a:r>
              <a:rPr lang="en-US" sz="4500" dirty="0" err="1"/>
              <a:t>sociali</a:t>
            </a:r>
            <a:r>
              <a:rPr lang="en-US" sz="4500" dirty="0"/>
              <a:t> e </a:t>
            </a:r>
            <a:r>
              <a:rPr lang="en-US" sz="4500" dirty="0" err="1"/>
              <a:t>culturali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del 1979 </a:t>
            </a:r>
            <a:r>
              <a:rPr lang="en-US" sz="4500" dirty="0" err="1"/>
              <a:t>sull’eliminazione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forme</a:t>
            </a:r>
            <a:r>
              <a:rPr lang="en-US" sz="4500" dirty="0"/>
              <a:t> di </a:t>
            </a:r>
            <a:r>
              <a:rPr lang="en-US" sz="4500" dirty="0" err="1"/>
              <a:t>discriminazione</a:t>
            </a:r>
            <a:r>
              <a:rPr lang="en-US" sz="4500" dirty="0"/>
              <a:t> </a:t>
            </a:r>
            <a:r>
              <a:rPr lang="en-US" sz="4500" dirty="0" err="1"/>
              <a:t>nei</a:t>
            </a:r>
            <a:r>
              <a:rPr lang="en-US" sz="4500" dirty="0"/>
              <a:t> </a:t>
            </a:r>
            <a:r>
              <a:rPr lang="en-US" sz="4500" dirty="0" err="1"/>
              <a:t>confronti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donna
</a:t>
            </a:r>
            <a:r>
              <a:rPr lang="en-US" sz="4500" dirty="0" err="1"/>
              <a:t>Convenzione</a:t>
            </a:r>
            <a:r>
              <a:rPr lang="en-US" sz="4500" dirty="0"/>
              <a:t> del 1984 </a:t>
            </a:r>
            <a:r>
              <a:rPr lang="en-US" sz="4500" dirty="0" err="1"/>
              <a:t>contro</a:t>
            </a:r>
            <a:r>
              <a:rPr lang="en-US" sz="4500" dirty="0"/>
              <a:t> la </a:t>
            </a:r>
            <a:r>
              <a:rPr lang="en-US" sz="4500" dirty="0" err="1"/>
              <a:t>tortura</a:t>
            </a:r>
            <a:r>
              <a:rPr lang="en-US" sz="4500" dirty="0"/>
              <a:t> ed </a:t>
            </a:r>
            <a:r>
              <a:rPr lang="en-US" sz="4500" dirty="0" err="1"/>
              <a:t>altre</a:t>
            </a:r>
            <a:r>
              <a:rPr lang="en-US" sz="4500" dirty="0"/>
              <a:t> </a:t>
            </a:r>
            <a:r>
              <a:rPr lang="en-US" sz="4500" dirty="0" err="1"/>
              <a:t>pene</a:t>
            </a:r>
            <a:r>
              <a:rPr lang="en-US" sz="4500" dirty="0"/>
              <a:t> o </a:t>
            </a:r>
            <a:r>
              <a:rPr lang="en-US" sz="4500" dirty="0" err="1"/>
              <a:t>trattamenti</a:t>
            </a:r>
            <a:r>
              <a:rPr lang="en-US" sz="4500" dirty="0"/>
              <a:t> </a:t>
            </a:r>
            <a:r>
              <a:rPr lang="en-US" sz="4500" dirty="0" err="1"/>
              <a:t>crudeli</a:t>
            </a:r>
            <a:r>
              <a:rPr lang="en-US" sz="4500" dirty="0"/>
              <a:t>, </a:t>
            </a:r>
            <a:r>
              <a:rPr lang="en-US" sz="4500" dirty="0" err="1"/>
              <a:t>inumani</a:t>
            </a:r>
            <a:r>
              <a:rPr lang="en-US" sz="4500" dirty="0"/>
              <a:t> o </a:t>
            </a:r>
            <a:r>
              <a:rPr lang="en-US" sz="4500" dirty="0" err="1"/>
              <a:t>degradanti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sui </a:t>
            </a:r>
            <a:r>
              <a:rPr lang="en-US" sz="4500" dirty="0" err="1"/>
              <a:t>diritti</a:t>
            </a:r>
            <a:r>
              <a:rPr lang="en-US" sz="4500" dirty="0"/>
              <a:t> del </a:t>
            </a:r>
            <a:r>
              <a:rPr lang="en-US" sz="4500" dirty="0" err="1"/>
              <a:t>fanciullo</a:t>
            </a:r>
            <a:r>
              <a:rPr lang="en-US" sz="4500" dirty="0"/>
              <a:t> del 1989
</a:t>
            </a: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1990 </a:t>
            </a:r>
            <a:r>
              <a:rPr lang="en-US" sz="4500" dirty="0" err="1"/>
              <a:t>sulla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dei</a:t>
            </a:r>
            <a:r>
              <a:rPr lang="en-US" sz="4500" dirty="0"/>
              <a:t> </a:t>
            </a:r>
            <a:r>
              <a:rPr lang="en-US" sz="4500" dirty="0" err="1"/>
              <a:t>diritti</a:t>
            </a:r>
            <a:r>
              <a:rPr lang="en-US" sz="4500" dirty="0"/>
              <a:t> di tutti </a:t>
            </a:r>
            <a:r>
              <a:rPr lang="en-US" sz="4500" dirty="0" err="1"/>
              <a:t>i</a:t>
            </a:r>
            <a:r>
              <a:rPr lang="en-US" sz="4500" dirty="0"/>
              <a:t> </a:t>
            </a:r>
            <a:r>
              <a:rPr lang="en-US" sz="4500" dirty="0" err="1"/>
              <a:t>lavoratori</a:t>
            </a:r>
            <a:r>
              <a:rPr lang="en-US" sz="4500" dirty="0"/>
              <a:t> </a:t>
            </a:r>
            <a:r>
              <a:rPr lang="en-US" sz="4500" dirty="0" err="1"/>
              <a:t>migranti</a:t>
            </a:r>
            <a:r>
              <a:rPr lang="en-US" sz="4500" dirty="0"/>
              <a:t> e </a:t>
            </a:r>
            <a:r>
              <a:rPr lang="en-US" sz="4500" dirty="0" err="1"/>
              <a:t>dei</a:t>
            </a:r>
            <a:r>
              <a:rPr lang="en-US" sz="4500" dirty="0"/>
              <a:t> </a:t>
            </a:r>
            <a:r>
              <a:rPr lang="en-US" sz="4500" dirty="0" err="1"/>
              <a:t>membri</a:t>
            </a:r>
            <a:r>
              <a:rPr lang="en-US" sz="4500" dirty="0"/>
              <a:t> </a:t>
            </a:r>
            <a:r>
              <a:rPr lang="en-US" sz="4500" dirty="0" err="1"/>
              <a:t>delle</a:t>
            </a:r>
            <a:r>
              <a:rPr lang="en-US" sz="4500" dirty="0"/>
              <a:t> </a:t>
            </a:r>
            <a:r>
              <a:rPr lang="en-US" sz="4500" dirty="0" err="1"/>
              <a:t>loro</a:t>
            </a:r>
            <a:r>
              <a:rPr lang="en-US" sz="4500" dirty="0"/>
              <a:t> </a:t>
            </a:r>
            <a:r>
              <a:rPr lang="en-US" sz="4500" dirty="0" err="1"/>
              <a:t>famiglie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2006 per la </a:t>
            </a:r>
            <a:r>
              <a:rPr lang="en-US" sz="4500" dirty="0" err="1"/>
              <a:t>protezione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persone</a:t>
            </a:r>
            <a:r>
              <a:rPr lang="en-US" sz="4500" dirty="0"/>
              <a:t> </a:t>
            </a:r>
            <a:r>
              <a:rPr lang="en-US" sz="4500" dirty="0" err="1"/>
              <a:t>dalle</a:t>
            </a:r>
            <a:r>
              <a:rPr lang="en-US" sz="4500" dirty="0"/>
              <a:t> </a:t>
            </a:r>
            <a:r>
              <a:rPr lang="en-US" sz="4500" dirty="0" err="1"/>
              <a:t>sparizioni</a:t>
            </a:r>
            <a:r>
              <a:rPr lang="en-US" sz="4500" dirty="0"/>
              <a:t> </a:t>
            </a:r>
            <a:r>
              <a:rPr lang="en-US" sz="4500" dirty="0" err="1"/>
              <a:t>forzate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del 2006 sui </a:t>
            </a:r>
            <a:r>
              <a:rPr lang="en-US" sz="4500" dirty="0" err="1"/>
              <a:t>diritti</a:t>
            </a:r>
            <a:r>
              <a:rPr lang="en-US" sz="4500" dirty="0"/>
              <a:t> </a:t>
            </a:r>
            <a:r>
              <a:rPr lang="en-US" sz="4500" dirty="0" err="1"/>
              <a:t>delle</a:t>
            </a:r>
            <a:r>
              <a:rPr lang="en-US" sz="4500" dirty="0"/>
              <a:t> </a:t>
            </a:r>
            <a:r>
              <a:rPr lang="en-US" sz="4500" dirty="0" err="1"/>
              <a:t>persone</a:t>
            </a:r>
            <a:r>
              <a:rPr lang="en-US" sz="4500" dirty="0"/>
              <a:t> con </a:t>
            </a:r>
            <a:r>
              <a:rPr lang="en-US" sz="4500" dirty="0" err="1"/>
              <a:t>disabilità</a:t>
            </a:r>
            <a:endParaRPr lang="en-US" sz="45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trattati universali sui diritti umani</a:t>
            </a:r>
          </a:p>
          <a:p>
            <a:pPr algn="ctr">
              <a:defRPr/>
            </a:pPr>
            <a:r>
              <a:rPr lang="it-IT" sz="3200" dirty="0"/>
              <a:t>(</a:t>
            </a:r>
            <a:r>
              <a:rPr lang="it-IT" sz="3200" i="1" dirty="0"/>
              <a:t>core human </a:t>
            </a:r>
            <a:r>
              <a:rPr lang="it-IT" sz="3200" i="1" dirty="0" err="1"/>
              <a:t>rights</a:t>
            </a:r>
            <a:r>
              <a:rPr lang="it-IT" sz="3200" i="1" dirty="0"/>
              <a:t> </a:t>
            </a:r>
            <a:r>
              <a:rPr lang="it-IT" sz="3200" i="1" dirty="0" err="1"/>
              <a:t>treaties</a:t>
            </a:r>
            <a:r>
              <a:rPr lang="it-IT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81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592664" y="457200"/>
            <a:ext cx="11006672" cy="594360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890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82999"/>
              </p:ext>
            </p:extLst>
          </p:nvPr>
        </p:nvGraphicFramePr>
        <p:xfrm>
          <a:off x="643467" y="543237"/>
          <a:ext cx="10905066" cy="58887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37328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5867738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</a:tblGrid>
              <a:tr h="1146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 dirty="0"/>
                        <a:t>Organo di controllo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 dirty="0"/>
                        <a:t>(</a:t>
                      </a:r>
                      <a:r>
                        <a:rPr lang="it-IT" sz="3700" i="1" dirty="0" err="1"/>
                        <a:t>treaty</a:t>
                      </a:r>
                      <a:r>
                        <a:rPr lang="it-IT" sz="3700" i="1" dirty="0"/>
                        <a:t> body</a:t>
                      </a:r>
                      <a:r>
                        <a:rPr lang="it-IT" sz="3700" dirty="0"/>
                        <a:t>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342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Patto internazionale del 1966 sui diritti civili e politici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per i diritti umani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it-IT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Human </a:t>
                      </a:r>
                      <a:r>
                        <a:rPr kumimoji="0" lang="it-IT" sz="2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Rights</a:t>
                      </a:r>
                      <a:r>
                        <a:rPr kumimoji="0" lang="it-IT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Committee</a:t>
                      </a: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5199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Patto internazionale del 1966 sui diritti economici, sociali e culturali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dei diritti economici, sociali e culturali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(dal 1985)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80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del 1984 contro la tortura ed altre pene o trattamenti crudeli, inumani o degradanti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contro la tortura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75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88" b="853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US" sz="4500" dirty="0" err="1"/>
              <a:t>Esame</a:t>
            </a:r>
            <a:r>
              <a:rPr lang="en-US" sz="4500" dirty="0"/>
              <a:t> di </a:t>
            </a:r>
            <a:r>
              <a:rPr lang="en-US" sz="4500" b="1" i="1" dirty="0"/>
              <a:t>report</a:t>
            </a:r>
            <a:r>
              <a:rPr lang="en-US" sz="4500" dirty="0"/>
              <a:t> </a:t>
            </a:r>
            <a:r>
              <a:rPr lang="en-US" sz="4500" dirty="0" err="1"/>
              <a:t>periodici</a:t>
            </a:r>
            <a:r>
              <a:rPr lang="en-US" sz="4500" dirty="0"/>
              <a:t> </a:t>
            </a:r>
            <a:r>
              <a:rPr lang="en-US" sz="4500" dirty="0" err="1"/>
              <a:t>presentati</a:t>
            </a:r>
            <a:r>
              <a:rPr lang="en-US" sz="4500" dirty="0"/>
              <a:t> </a:t>
            </a:r>
            <a:r>
              <a:rPr lang="en-US" sz="4500" dirty="0" err="1"/>
              <a:t>dagli</a:t>
            </a:r>
            <a:r>
              <a:rPr lang="en-US" sz="4500" dirty="0"/>
              <a:t> </a:t>
            </a:r>
            <a:r>
              <a:rPr lang="en-US" sz="4500" dirty="0" err="1"/>
              <a:t>Stati</a:t>
            </a:r>
            <a:r>
              <a:rPr lang="en-US" sz="4500" dirty="0"/>
              <a:t> </a:t>
            </a:r>
            <a:r>
              <a:rPr lang="en-US" sz="4500" dirty="0" err="1"/>
              <a:t>membri</a:t>
            </a:r>
            <a:r>
              <a:rPr lang="en-US" sz="4500" dirty="0"/>
              <a:t> (art. 40)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500" dirty="0" err="1"/>
              <a:t>Adozione</a:t>
            </a:r>
            <a:r>
              <a:rPr lang="en-US" sz="4500" dirty="0"/>
              <a:t> di </a:t>
            </a:r>
            <a:r>
              <a:rPr lang="en-US" sz="4500" b="1" i="1" dirty="0"/>
              <a:t>General Comments </a:t>
            </a:r>
            <a:r>
              <a:rPr lang="en-US" sz="4500" dirty="0" err="1"/>
              <a:t>agli</a:t>
            </a:r>
            <a:r>
              <a:rPr lang="en-US" sz="4500" dirty="0"/>
              <a:t> </a:t>
            </a:r>
            <a:r>
              <a:rPr lang="en-US" sz="4500" dirty="0" err="1"/>
              <a:t>articoli</a:t>
            </a:r>
            <a:r>
              <a:rPr lang="en-US" sz="4500" dirty="0"/>
              <a:t> del </a:t>
            </a:r>
            <a:r>
              <a:rPr lang="en-US" sz="4500" dirty="0" err="1"/>
              <a:t>Patto</a:t>
            </a:r>
            <a:r>
              <a:rPr lang="en-US" sz="4500" dirty="0"/>
              <a:t> (art. 40, par. 4)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500" dirty="0" err="1"/>
              <a:t>Comunicazioni</a:t>
            </a:r>
            <a:r>
              <a:rPr lang="en-US" sz="4500" dirty="0"/>
              <a:t> </a:t>
            </a:r>
            <a:r>
              <a:rPr lang="en-US" sz="4500" dirty="0" err="1"/>
              <a:t>interstatali</a:t>
            </a:r>
            <a:r>
              <a:rPr lang="en-US" sz="4500" dirty="0"/>
              <a:t> (art. 41)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500" b="1" dirty="0" err="1"/>
              <a:t>Comunicazioni</a:t>
            </a:r>
            <a:r>
              <a:rPr lang="en-US" sz="4500" dirty="0"/>
              <a:t> </a:t>
            </a:r>
            <a:r>
              <a:rPr lang="en-US" sz="4500" dirty="0" err="1"/>
              <a:t>individuali</a:t>
            </a:r>
            <a:r>
              <a:rPr lang="en-US" sz="4500" dirty="0"/>
              <a:t> (1° </a:t>
            </a:r>
            <a:r>
              <a:rPr lang="en-US" sz="4500" dirty="0" err="1"/>
              <a:t>protocollo</a:t>
            </a:r>
            <a:r>
              <a:rPr lang="en-US" sz="4500" dirty="0"/>
              <a:t> </a:t>
            </a:r>
            <a:r>
              <a:rPr lang="en-US" sz="4500" dirty="0" err="1"/>
              <a:t>opzionale</a:t>
            </a:r>
            <a:r>
              <a:rPr lang="en-US" sz="4500" dirty="0"/>
              <a:t>, 1966, </a:t>
            </a:r>
            <a:r>
              <a:rPr lang="en-US" sz="4500" dirty="0" err="1"/>
              <a:t>i.v.</a:t>
            </a:r>
            <a:r>
              <a:rPr lang="en-US" sz="4500" dirty="0"/>
              <a:t> 1976)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500" dirty="0"/>
          </a:p>
          <a:p>
            <a:pPr marL="914400" indent="-914400" algn="just">
              <a:buFont typeface="+mj-lt"/>
              <a:buAutoNum type="arabicPeriod"/>
            </a:pPr>
            <a:endParaRPr lang="en-US" sz="45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Comitato dei diritti umani – funzioni</a:t>
            </a:r>
          </a:p>
        </p:txBody>
      </p:sp>
    </p:spTree>
    <p:extLst>
      <p:ext uri="{BB962C8B-B14F-4D97-AF65-F5344CB8AC3E}">
        <p14:creationId xmlns:p14="http://schemas.microsoft.com/office/powerpoint/2010/main" val="343236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848238" y="396534"/>
            <a:ext cx="10515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Comitato dei diritti umani</a:t>
            </a:r>
          </a:p>
          <a:p>
            <a:pPr algn="ctr">
              <a:defRPr/>
            </a:pPr>
            <a:r>
              <a:rPr lang="it-IT" sz="4000" dirty="0"/>
              <a:t>1° Protocollo opzionale (</a:t>
            </a:r>
            <a:r>
              <a:rPr lang="it-IT" sz="4000" dirty="0" err="1"/>
              <a:t>comunicaz</a:t>
            </a:r>
            <a:r>
              <a:rPr lang="it-IT" sz="4000" dirty="0"/>
              <a:t>. individuali)</a:t>
            </a:r>
          </a:p>
        </p:txBody>
      </p:sp>
      <p:pic>
        <p:nvPicPr>
          <p:cNvPr id="8" name="Segnaposto contenuto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3564825D-6C20-7D5D-1554-7DC8BA718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7556" y="1565534"/>
            <a:ext cx="10316281" cy="5292466"/>
          </a:xfrm>
        </p:spPr>
      </p:pic>
    </p:spTree>
    <p:extLst>
      <p:ext uri="{BB962C8B-B14F-4D97-AF65-F5344CB8AC3E}">
        <p14:creationId xmlns:p14="http://schemas.microsoft.com/office/powerpoint/2010/main" val="391684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848238" y="396534"/>
            <a:ext cx="10515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Comitato dei diritti economici, sociali e culturali</a:t>
            </a:r>
          </a:p>
          <a:p>
            <a:pPr algn="ctr">
              <a:defRPr/>
            </a:pPr>
            <a:r>
              <a:rPr lang="it-IT" sz="4000" dirty="0"/>
              <a:t>Comunicazioni individuali (prot. </a:t>
            </a:r>
            <a:r>
              <a:rPr lang="it-IT" sz="4000" dirty="0" err="1"/>
              <a:t>Add</a:t>
            </a:r>
            <a:r>
              <a:rPr lang="it-IT" sz="4000" dirty="0"/>
              <a:t>.)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564825D-6C20-7D5D-1554-7DC8BA718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995423" y="1719973"/>
            <a:ext cx="9899592" cy="5078696"/>
          </a:xfrm>
        </p:spPr>
      </p:pic>
    </p:spTree>
    <p:extLst>
      <p:ext uri="{BB962C8B-B14F-4D97-AF65-F5344CB8AC3E}">
        <p14:creationId xmlns:p14="http://schemas.microsoft.com/office/powerpoint/2010/main" val="338425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504708" y="1473200"/>
            <a:ext cx="9039829" cy="4703763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Consiglio per i diritti umani delle Nazioni Unite</a:t>
            </a:r>
          </a:p>
          <a:p>
            <a:pPr algn="ctr">
              <a:defRPr/>
            </a:pPr>
            <a:r>
              <a:rPr lang="it-IT" sz="3200" dirty="0"/>
              <a:t>(Human </a:t>
            </a:r>
            <a:r>
              <a:rPr lang="it-IT" sz="3200" dirty="0" err="1"/>
              <a:t>Rights</a:t>
            </a:r>
            <a:r>
              <a:rPr lang="it-IT" sz="3200" dirty="0"/>
              <a:t> </a:t>
            </a:r>
            <a:r>
              <a:rPr lang="it-IT" sz="3200" dirty="0" err="1"/>
              <a:t>Council</a:t>
            </a:r>
            <a:r>
              <a:rPr lang="it-IT" sz="3200" dirty="0"/>
              <a:t>), </a:t>
            </a:r>
            <a:r>
              <a:rPr lang="it-IT" sz="3200" dirty="0" err="1"/>
              <a:t>fond</a:t>
            </a:r>
            <a:r>
              <a:rPr lang="it-IT" sz="3200" dirty="0"/>
              <a:t>. 2006</a:t>
            </a:r>
          </a:p>
        </p:txBody>
      </p:sp>
    </p:spTree>
    <p:extLst>
      <p:ext uri="{BB962C8B-B14F-4D97-AF65-F5344CB8AC3E}">
        <p14:creationId xmlns:p14="http://schemas.microsoft.com/office/powerpoint/2010/main" val="91761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504708" y="1473200"/>
            <a:ext cx="9039829" cy="4703763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Consiglio per i diritti umani delle Nazioni Unite</a:t>
            </a:r>
          </a:p>
        </p:txBody>
      </p:sp>
    </p:spTree>
    <p:extLst>
      <p:ext uri="{BB962C8B-B14F-4D97-AF65-F5344CB8AC3E}">
        <p14:creationId xmlns:p14="http://schemas.microsoft.com/office/powerpoint/2010/main" val="304962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898248" y="1"/>
            <a:ext cx="8310447" cy="6857998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trattati regionali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3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7996"/>
              </p:ext>
            </p:extLst>
          </p:nvPr>
        </p:nvGraphicFramePr>
        <p:xfrm>
          <a:off x="643467" y="797478"/>
          <a:ext cx="10905067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80987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3821862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  <a:gridCol w="3802218">
                  <a:extLst>
                    <a:ext uri="{9D8B030D-6E8A-4147-A177-3AD203B41FA5}">
                      <a16:colId xmlns:a16="http://schemas.microsoft.com/office/drawing/2014/main" val="96989739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Organizzazione</a:t>
                      </a: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Corte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europea dei diritti dell’uomo del 1950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Consiglio d’Europa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europea dei diritti dell’uomo (Strasburgo, Francia)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americana sui diritti dell’uomo del 1969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Organizzazione degli Stati americani (OAS)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interamericana dei diritti dell’uomo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(San José, Costa Rica)</a:t>
                      </a:r>
                    </a:p>
                    <a:p>
                      <a:pPr algn="ctr"/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Carta africana dei diritti dell'uomo e dei popoli del 1981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Unione africana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Africana dei Diritti dell'Uomo e dei Popoli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(Arusha, Tanzania)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280213" y="981310"/>
            <a:ext cx="6852212" cy="5195654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Convenzione europea dei diritti dell’uomo (1950)</a:t>
            </a:r>
          </a:p>
        </p:txBody>
      </p:sp>
    </p:spTree>
    <p:extLst>
      <p:ext uri="{BB962C8B-B14F-4D97-AF65-F5344CB8AC3E}">
        <p14:creationId xmlns:p14="http://schemas.microsoft.com/office/powerpoint/2010/main" val="394162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280213" y="-1"/>
            <a:ext cx="6852212" cy="6858001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8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«Crimini contro l'umanità», vale a dire omicidio, sterminio, riduzione in schiavitù, deportazione e altri atti disumani </a:t>
            </a:r>
            <a:r>
              <a:rPr lang="it-IT" sz="4400" b="1" dirty="0"/>
              <a:t>commessi contro qualsiasi popolazione civile</a:t>
            </a:r>
            <a:r>
              <a:rPr lang="it-IT" sz="4400" dirty="0"/>
              <a:t>, prima o durante la guerra, [...] </a:t>
            </a:r>
            <a:r>
              <a:rPr lang="it-IT" sz="4400" b="1" dirty="0"/>
              <a:t>indipendentemente dal fatto che violino o meno il diritto interno del paese in cui sono stati perpetrati</a:t>
            </a:r>
            <a:r>
              <a:rPr lang="it-IT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c)</a:t>
            </a:r>
          </a:p>
        </p:txBody>
      </p:sp>
    </p:spTree>
    <p:extLst>
      <p:ext uri="{BB962C8B-B14F-4D97-AF65-F5344CB8AC3E}">
        <p14:creationId xmlns:p14="http://schemas.microsoft.com/office/powerpoint/2010/main" val="3360486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280213" y="-1"/>
            <a:ext cx="7592992" cy="6858001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scopi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sono</a:t>
            </a:r>
            <a:r>
              <a:rPr lang="en-US" sz="3400" dirty="0"/>
              <a:t>:
[…]
3. </a:t>
            </a:r>
            <a:r>
              <a:rPr lang="en-US" sz="3400" dirty="0" err="1"/>
              <a:t>Realizzare</a:t>
            </a:r>
            <a:r>
              <a:rPr lang="en-US" sz="3400" dirty="0"/>
              <a:t> la </a:t>
            </a:r>
            <a:r>
              <a:rPr lang="en-US" sz="3400" dirty="0" err="1"/>
              <a:t>cooperazione</a:t>
            </a:r>
            <a:r>
              <a:rPr lang="en-US" sz="3400" dirty="0"/>
              <a:t> </a:t>
            </a:r>
            <a:r>
              <a:rPr lang="en-US" sz="3400" dirty="0" err="1"/>
              <a:t>internazionale</a:t>
            </a:r>
            <a:r>
              <a:rPr lang="en-US" sz="3400" dirty="0"/>
              <a:t>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risoluzione</a:t>
            </a:r>
            <a:r>
              <a:rPr lang="en-US" sz="3400" dirty="0"/>
              <a:t> di </a:t>
            </a:r>
            <a:r>
              <a:rPr lang="en-US" sz="3400" dirty="0" err="1"/>
              <a:t>problemi</a:t>
            </a:r>
            <a:r>
              <a:rPr lang="en-US" sz="3400" dirty="0"/>
              <a:t> </a:t>
            </a:r>
            <a:r>
              <a:rPr lang="en-US" sz="3400" dirty="0" err="1"/>
              <a:t>internazionali</a:t>
            </a:r>
            <a:r>
              <a:rPr lang="en-US" sz="3400" dirty="0"/>
              <a:t> di carattere </a:t>
            </a:r>
            <a:r>
              <a:rPr lang="en-US" sz="3400" dirty="0" err="1"/>
              <a:t>economico</a:t>
            </a:r>
            <a:r>
              <a:rPr lang="en-US" sz="3400" dirty="0"/>
              <a:t>, </a:t>
            </a:r>
            <a:r>
              <a:rPr lang="en-US" sz="3400" dirty="0" err="1"/>
              <a:t>sociale</a:t>
            </a:r>
            <a:r>
              <a:rPr lang="en-US" sz="3400" dirty="0"/>
              <a:t>, </a:t>
            </a:r>
            <a:r>
              <a:rPr lang="en-US" sz="3400" dirty="0" err="1"/>
              <a:t>culturale</a:t>
            </a:r>
            <a:r>
              <a:rPr lang="en-US" sz="3400" dirty="0"/>
              <a:t> o </a:t>
            </a:r>
            <a:r>
              <a:rPr lang="en-US" sz="3400" dirty="0" err="1"/>
              <a:t>umanitario</a:t>
            </a:r>
            <a:r>
              <a:rPr lang="en-US" sz="3400" dirty="0"/>
              <a:t>, e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promozione</a:t>
            </a:r>
            <a:r>
              <a:rPr lang="en-US" sz="3400" dirty="0"/>
              <a:t> e </a:t>
            </a:r>
            <a:r>
              <a:rPr lang="en-US" sz="3400" dirty="0" err="1"/>
              <a:t>nell’incoraggiamento</a:t>
            </a:r>
            <a:r>
              <a:rPr lang="en-US" sz="3400" dirty="0"/>
              <a:t> del rispetto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; […]</a:t>
            </a:r>
            <a:endParaRPr lang="it-IT" sz="4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Carta delle Nazioni Unite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203249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3400" dirty="0"/>
              <a:t>Al fine di </a:t>
            </a:r>
            <a:r>
              <a:rPr lang="en-US" sz="3400" dirty="0" err="1"/>
              <a:t>creare</a:t>
            </a:r>
            <a:r>
              <a:rPr lang="en-US" sz="3400" dirty="0"/>
              <a:t> le </a:t>
            </a:r>
            <a:r>
              <a:rPr lang="en-US" sz="3400" dirty="0" err="1"/>
              <a:t>condizioni</a:t>
            </a:r>
            <a:r>
              <a:rPr lang="en-US" sz="3400" dirty="0"/>
              <a:t> di </a:t>
            </a:r>
            <a:r>
              <a:rPr lang="en-US" sz="3400" dirty="0" err="1"/>
              <a:t>stabilità</a:t>
            </a:r>
            <a:r>
              <a:rPr lang="en-US" sz="3400" dirty="0"/>
              <a:t> e di </a:t>
            </a:r>
            <a:r>
              <a:rPr lang="en-US" sz="3400" dirty="0" err="1"/>
              <a:t>benessere</a:t>
            </a:r>
            <a:r>
              <a:rPr lang="en-US" sz="3400" dirty="0"/>
              <a:t> </a:t>
            </a:r>
            <a:r>
              <a:rPr lang="en-US" sz="3400" dirty="0" err="1"/>
              <a:t>necessarie</a:t>
            </a:r>
            <a:r>
              <a:rPr lang="en-US" sz="3400" dirty="0"/>
              <a:t> per </a:t>
            </a:r>
            <a:r>
              <a:rPr lang="en-US" sz="3400" dirty="0" err="1"/>
              <a:t>relazioni</a:t>
            </a:r>
            <a:r>
              <a:rPr lang="en-US" sz="3400" dirty="0"/>
              <a:t> </a:t>
            </a:r>
            <a:r>
              <a:rPr lang="en-US" sz="3400" dirty="0" err="1"/>
              <a:t>pacifiche</a:t>
            </a:r>
            <a:r>
              <a:rPr lang="en-US" sz="3400" dirty="0"/>
              <a:t> e </a:t>
            </a:r>
            <a:r>
              <a:rPr lang="en-US" sz="3400" dirty="0" err="1"/>
              <a:t>amichevoli</a:t>
            </a:r>
            <a:r>
              <a:rPr lang="en-US" sz="3400" dirty="0"/>
              <a:t> </a:t>
            </a:r>
            <a:r>
              <a:rPr lang="en-US" sz="3400" dirty="0" err="1"/>
              <a:t>tra</a:t>
            </a:r>
            <a:r>
              <a:rPr lang="en-US" sz="3400" dirty="0"/>
              <a:t> le </a:t>
            </a:r>
            <a:r>
              <a:rPr lang="en-US" sz="3400" dirty="0" err="1"/>
              <a:t>nazioni</a:t>
            </a:r>
            <a:r>
              <a:rPr lang="en-US" sz="3400" dirty="0"/>
              <a:t>, </a:t>
            </a:r>
            <a:r>
              <a:rPr lang="en-US" sz="3400" dirty="0" err="1"/>
              <a:t>fondate</a:t>
            </a:r>
            <a:r>
              <a:rPr lang="en-US" sz="3400" dirty="0"/>
              <a:t> </a:t>
            </a:r>
            <a:r>
              <a:rPr lang="en-US" sz="3400" dirty="0" err="1"/>
              <a:t>sul</a:t>
            </a:r>
            <a:r>
              <a:rPr lang="en-US" sz="3400" dirty="0"/>
              <a:t> rispetto del principio </a:t>
            </a:r>
            <a:r>
              <a:rPr lang="en-US" sz="3400" dirty="0" err="1"/>
              <a:t>dell’uguaglianza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e </a:t>
            </a:r>
            <a:r>
              <a:rPr lang="en-US" sz="3400" dirty="0" err="1"/>
              <a:t>dell’autodeterminazione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popoli</a:t>
            </a:r>
            <a:r>
              <a:rPr lang="en-US" sz="3400" dirty="0"/>
              <a:t>, </a:t>
            </a:r>
            <a:r>
              <a:rPr lang="en-US" sz="3400" dirty="0" err="1"/>
              <a:t>l’Organizzazione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promuove</a:t>
            </a:r>
            <a:r>
              <a:rPr lang="en-US" sz="3400" dirty="0"/>
              <a:t>:
[…]
c) il rispetto e </a:t>
            </a:r>
            <a:r>
              <a:rPr lang="en-US" sz="3400" dirty="0" err="1"/>
              <a:t>l’osservanza</a:t>
            </a:r>
            <a:r>
              <a:rPr lang="en-US" sz="3400" dirty="0"/>
              <a:t> </a:t>
            </a:r>
            <a:r>
              <a:rPr lang="en-US" sz="3400" dirty="0" err="1"/>
              <a:t>universali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Carta delle Nazioni Unite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55</a:t>
            </a:r>
          </a:p>
        </p:txBody>
      </p:sp>
    </p:spTree>
    <p:extLst>
      <p:ext uri="{BB962C8B-B14F-4D97-AF65-F5344CB8AC3E}">
        <p14:creationId xmlns:p14="http://schemas.microsoft.com/office/powerpoint/2010/main" val="84382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4000"/>
          </a:p>
          <a:p>
            <a:pPr marL="0" indent="0" algn="just">
              <a:buNone/>
            </a:pPr>
            <a:r>
              <a:rPr lang="en-US" sz="4000"/>
              <a:t>Tutti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Membri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impegnano</a:t>
            </a:r>
            <a:r>
              <a:rPr lang="en-US" sz="4000" dirty="0"/>
              <a:t> a </a:t>
            </a:r>
            <a:r>
              <a:rPr lang="en-US" sz="4000" dirty="0" err="1"/>
              <a:t>intraprendere</a:t>
            </a:r>
            <a:r>
              <a:rPr lang="en-US" sz="4000" dirty="0"/>
              <a:t>, </a:t>
            </a:r>
            <a:r>
              <a:rPr lang="en-US" sz="4000" dirty="0" err="1"/>
              <a:t>congiuntamente</a:t>
            </a:r>
            <a:r>
              <a:rPr lang="en-US" sz="4000" dirty="0"/>
              <a:t> e </a:t>
            </a:r>
            <a:r>
              <a:rPr lang="en-US" sz="4000" dirty="0" err="1"/>
              <a:t>individualmente</a:t>
            </a:r>
            <a:r>
              <a:rPr lang="en-US" sz="4000" dirty="0"/>
              <a:t>, </a:t>
            </a:r>
            <a:r>
              <a:rPr lang="en-US" sz="4000" dirty="0" err="1"/>
              <a:t>azioni</a:t>
            </a:r>
            <a:r>
              <a:rPr lang="en-US" sz="4000" dirty="0"/>
              <a:t> in </a:t>
            </a:r>
            <a:r>
              <a:rPr lang="en-US" sz="4000" dirty="0" err="1"/>
              <a:t>cooperazione</a:t>
            </a:r>
            <a:r>
              <a:rPr lang="en-US" sz="4000" dirty="0"/>
              <a:t> con </a:t>
            </a:r>
            <a:r>
              <a:rPr lang="en-US" sz="4000" dirty="0" err="1"/>
              <a:t>l’Organizzazione</a:t>
            </a:r>
            <a:r>
              <a:rPr lang="en-US" sz="4000" dirty="0"/>
              <a:t> per il </a:t>
            </a:r>
            <a:r>
              <a:rPr lang="en-US" sz="4000" dirty="0" err="1"/>
              <a:t>raggiungimento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scopi</a:t>
            </a:r>
            <a:r>
              <a:rPr lang="en-US" sz="4000" dirty="0"/>
              <a:t> </a:t>
            </a:r>
            <a:r>
              <a:rPr lang="en-US" sz="4000" dirty="0" err="1"/>
              <a:t>enunciati</a:t>
            </a:r>
            <a:r>
              <a:rPr lang="en-US" sz="4000" dirty="0"/>
              <a:t> </a:t>
            </a:r>
            <a:r>
              <a:rPr lang="en-US" sz="4000" dirty="0" err="1"/>
              <a:t>nell’articolo</a:t>
            </a:r>
            <a:r>
              <a:rPr lang="en-US" sz="4000" dirty="0"/>
              <a:t> 55.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Carta delle Nazioni Unite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56</a:t>
            </a:r>
          </a:p>
        </p:txBody>
      </p:sp>
    </p:spTree>
    <p:extLst>
      <p:ext uri="{BB962C8B-B14F-4D97-AF65-F5344CB8AC3E}">
        <p14:creationId xmlns:p14="http://schemas.microsoft.com/office/powerpoint/2010/main" val="173612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scopi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sono</a:t>
            </a:r>
            <a:r>
              <a:rPr lang="en-US" sz="3400" dirty="0"/>
              <a:t>:
[…]
3. </a:t>
            </a:r>
            <a:r>
              <a:rPr lang="en-US" sz="3400" dirty="0" err="1"/>
              <a:t>Realizzare</a:t>
            </a:r>
            <a:r>
              <a:rPr lang="en-US" sz="3400" dirty="0"/>
              <a:t> la </a:t>
            </a:r>
            <a:r>
              <a:rPr lang="en-US" sz="3400" dirty="0" err="1"/>
              <a:t>cooperazione</a:t>
            </a:r>
            <a:r>
              <a:rPr lang="en-US" sz="3400" dirty="0"/>
              <a:t> </a:t>
            </a:r>
            <a:r>
              <a:rPr lang="en-US" sz="3400" dirty="0" err="1"/>
              <a:t>internazionale</a:t>
            </a:r>
            <a:r>
              <a:rPr lang="en-US" sz="3400" dirty="0"/>
              <a:t>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risoluzione</a:t>
            </a:r>
            <a:r>
              <a:rPr lang="en-US" sz="3400" dirty="0"/>
              <a:t> di </a:t>
            </a:r>
            <a:r>
              <a:rPr lang="en-US" sz="3400" dirty="0" err="1"/>
              <a:t>problemi</a:t>
            </a:r>
            <a:r>
              <a:rPr lang="en-US" sz="3400" dirty="0"/>
              <a:t> </a:t>
            </a:r>
            <a:r>
              <a:rPr lang="en-US" sz="3400" dirty="0" err="1"/>
              <a:t>internazionali</a:t>
            </a:r>
            <a:r>
              <a:rPr lang="en-US" sz="3400" dirty="0"/>
              <a:t> di carattere </a:t>
            </a:r>
            <a:r>
              <a:rPr lang="en-US" sz="3400" dirty="0" err="1"/>
              <a:t>economico</a:t>
            </a:r>
            <a:r>
              <a:rPr lang="en-US" sz="3400" dirty="0"/>
              <a:t>, </a:t>
            </a:r>
            <a:r>
              <a:rPr lang="en-US" sz="3400" dirty="0" err="1"/>
              <a:t>sociale</a:t>
            </a:r>
            <a:r>
              <a:rPr lang="en-US" sz="3400" dirty="0"/>
              <a:t>, </a:t>
            </a:r>
            <a:r>
              <a:rPr lang="en-US" sz="3400" dirty="0" err="1"/>
              <a:t>culturale</a:t>
            </a:r>
            <a:r>
              <a:rPr lang="en-US" sz="3400" dirty="0"/>
              <a:t> o </a:t>
            </a:r>
            <a:r>
              <a:rPr lang="en-US" sz="3400" dirty="0" err="1"/>
              <a:t>umanitario</a:t>
            </a:r>
            <a:r>
              <a:rPr lang="en-US" sz="3400" dirty="0"/>
              <a:t>, e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promozione</a:t>
            </a:r>
            <a:r>
              <a:rPr lang="en-US" sz="3400" dirty="0"/>
              <a:t> e </a:t>
            </a:r>
            <a:r>
              <a:rPr lang="en-US" sz="3400" dirty="0" err="1"/>
              <a:t>nell’incoraggiamento</a:t>
            </a:r>
            <a:r>
              <a:rPr lang="en-US" sz="3400" dirty="0"/>
              <a:t> del rispetto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; […]</a:t>
            </a:r>
            <a:endParaRPr lang="it-IT" sz="4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3400" dirty="0"/>
              <a:t>Al fine di </a:t>
            </a:r>
            <a:r>
              <a:rPr lang="en-US" sz="3400" dirty="0" err="1"/>
              <a:t>creare</a:t>
            </a:r>
            <a:r>
              <a:rPr lang="en-US" sz="3400" dirty="0"/>
              <a:t> le </a:t>
            </a:r>
            <a:r>
              <a:rPr lang="en-US" sz="3400" dirty="0" err="1"/>
              <a:t>condizioni</a:t>
            </a:r>
            <a:r>
              <a:rPr lang="en-US" sz="3400" dirty="0"/>
              <a:t> di </a:t>
            </a:r>
            <a:r>
              <a:rPr lang="en-US" sz="3400" dirty="0" err="1"/>
              <a:t>stabilità</a:t>
            </a:r>
            <a:r>
              <a:rPr lang="en-US" sz="3400" dirty="0"/>
              <a:t> e di </a:t>
            </a:r>
            <a:r>
              <a:rPr lang="en-US" sz="3400" dirty="0" err="1"/>
              <a:t>benessere</a:t>
            </a:r>
            <a:r>
              <a:rPr lang="en-US" sz="3400" dirty="0"/>
              <a:t> </a:t>
            </a:r>
            <a:r>
              <a:rPr lang="en-US" sz="3400" dirty="0" err="1"/>
              <a:t>necessarie</a:t>
            </a:r>
            <a:r>
              <a:rPr lang="en-US" sz="3400" dirty="0"/>
              <a:t> per </a:t>
            </a:r>
            <a:r>
              <a:rPr lang="en-US" sz="3400" dirty="0" err="1"/>
              <a:t>relazioni</a:t>
            </a:r>
            <a:r>
              <a:rPr lang="en-US" sz="3400" dirty="0"/>
              <a:t> </a:t>
            </a:r>
            <a:r>
              <a:rPr lang="en-US" sz="3400" dirty="0" err="1"/>
              <a:t>pacifiche</a:t>
            </a:r>
            <a:r>
              <a:rPr lang="en-US" sz="3400" dirty="0"/>
              <a:t> e </a:t>
            </a:r>
            <a:r>
              <a:rPr lang="en-US" sz="3400" dirty="0" err="1"/>
              <a:t>amichevoli</a:t>
            </a:r>
            <a:r>
              <a:rPr lang="en-US" sz="3400" dirty="0"/>
              <a:t> </a:t>
            </a:r>
            <a:r>
              <a:rPr lang="en-US" sz="3400" dirty="0" err="1"/>
              <a:t>tra</a:t>
            </a:r>
            <a:r>
              <a:rPr lang="en-US" sz="3400" dirty="0"/>
              <a:t> le </a:t>
            </a:r>
            <a:r>
              <a:rPr lang="en-US" sz="3400" dirty="0" err="1"/>
              <a:t>nazioni</a:t>
            </a:r>
            <a:r>
              <a:rPr lang="en-US" sz="3400" dirty="0"/>
              <a:t>, </a:t>
            </a:r>
            <a:r>
              <a:rPr lang="en-US" sz="3400" dirty="0" err="1"/>
              <a:t>fondate</a:t>
            </a:r>
            <a:r>
              <a:rPr lang="en-US" sz="3400" dirty="0"/>
              <a:t> </a:t>
            </a:r>
            <a:r>
              <a:rPr lang="en-US" sz="3400" dirty="0" err="1"/>
              <a:t>sul</a:t>
            </a:r>
            <a:r>
              <a:rPr lang="en-US" sz="3400" dirty="0"/>
              <a:t> rispetto del principio </a:t>
            </a:r>
            <a:r>
              <a:rPr lang="en-US" sz="3400" dirty="0" err="1"/>
              <a:t>dell’uguaglianza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e </a:t>
            </a:r>
            <a:r>
              <a:rPr lang="en-US" sz="3400" dirty="0" err="1"/>
              <a:t>dell’autodeterminazione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popoli</a:t>
            </a:r>
            <a:r>
              <a:rPr lang="en-US" sz="3400" dirty="0"/>
              <a:t>, </a:t>
            </a:r>
            <a:r>
              <a:rPr lang="en-US" sz="3400" dirty="0" err="1"/>
              <a:t>l’Organizzazione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promuove</a:t>
            </a:r>
            <a:r>
              <a:rPr lang="en-US" sz="3400" dirty="0"/>
              <a:t>:
[…]
c) il rispetto e </a:t>
            </a:r>
            <a:r>
              <a:rPr lang="en-US" sz="3400" dirty="0" err="1"/>
              <a:t>l’osservanza</a:t>
            </a:r>
            <a:r>
              <a:rPr lang="en-US" sz="3400" dirty="0"/>
              <a:t> </a:t>
            </a:r>
            <a:r>
              <a:rPr lang="en-US" sz="3400" dirty="0" err="1"/>
              <a:t>universali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55</a:t>
            </a:r>
          </a:p>
        </p:txBody>
      </p:sp>
    </p:spTree>
    <p:extLst>
      <p:ext uri="{BB962C8B-B14F-4D97-AF65-F5344CB8AC3E}">
        <p14:creationId xmlns:p14="http://schemas.microsoft.com/office/powerpoint/2010/main" val="281061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4000"/>
          </a:p>
          <a:p>
            <a:pPr marL="0" indent="0" algn="just">
              <a:buNone/>
            </a:pPr>
            <a:r>
              <a:rPr lang="en-US" sz="4000"/>
              <a:t>Tutti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Membri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impegnano</a:t>
            </a:r>
            <a:r>
              <a:rPr lang="en-US" sz="4000" dirty="0"/>
              <a:t> a </a:t>
            </a:r>
            <a:r>
              <a:rPr lang="en-US" sz="4000" dirty="0" err="1"/>
              <a:t>intraprendere</a:t>
            </a:r>
            <a:r>
              <a:rPr lang="en-US" sz="4000" dirty="0"/>
              <a:t>, </a:t>
            </a:r>
            <a:r>
              <a:rPr lang="en-US" sz="4000" dirty="0" err="1"/>
              <a:t>congiuntamente</a:t>
            </a:r>
            <a:r>
              <a:rPr lang="en-US" sz="4000" dirty="0"/>
              <a:t> e </a:t>
            </a:r>
            <a:r>
              <a:rPr lang="en-US" sz="4000" dirty="0" err="1"/>
              <a:t>individualmente</a:t>
            </a:r>
            <a:r>
              <a:rPr lang="en-US" sz="4000" dirty="0"/>
              <a:t>, </a:t>
            </a:r>
            <a:r>
              <a:rPr lang="en-US" sz="4000" dirty="0" err="1"/>
              <a:t>azioni</a:t>
            </a:r>
            <a:r>
              <a:rPr lang="en-US" sz="4000" dirty="0"/>
              <a:t> in </a:t>
            </a:r>
            <a:r>
              <a:rPr lang="en-US" sz="4000" dirty="0" err="1"/>
              <a:t>cooperazione</a:t>
            </a:r>
            <a:r>
              <a:rPr lang="en-US" sz="4000" dirty="0"/>
              <a:t> con </a:t>
            </a:r>
            <a:r>
              <a:rPr lang="en-US" sz="4000" dirty="0" err="1"/>
              <a:t>l’Organizzazione</a:t>
            </a:r>
            <a:r>
              <a:rPr lang="en-US" sz="4000" dirty="0"/>
              <a:t> per il </a:t>
            </a:r>
            <a:r>
              <a:rPr lang="en-US" sz="4000" dirty="0" err="1"/>
              <a:t>raggiungimento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scopi</a:t>
            </a:r>
            <a:r>
              <a:rPr lang="en-US" sz="4000" dirty="0"/>
              <a:t> </a:t>
            </a:r>
            <a:r>
              <a:rPr lang="en-US" sz="4000" dirty="0" err="1"/>
              <a:t>enunciati</a:t>
            </a:r>
            <a:r>
              <a:rPr lang="en-US" sz="4000" dirty="0"/>
              <a:t> </a:t>
            </a:r>
            <a:r>
              <a:rPr lang="en-US" sz="4000" dirty="0" err="1"/>
              <a:t>nell’articolo</a:t>
            </a:r>
            <a:r>
              <a:rPr lang="en-US" sz="4000" dirty="0"/>
              <a:t> 55.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56</a:t>
            </a:r>
          </a:p>
        </p:txBody>
      </p:sp>
    </p:spTree>
    <p:extLst>
      <p:ext uri="{BB962C8B-B14F-4D97-AF65-F5344CB8AC3E}">
        <p14:creationId xmlns:p14="http://schemas.microsoft.com/office/powerpoint/2010/main" val="561159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1295</Words>
  <Application>Microsoft Macintosh PowerPoint</Application>
  <PresentationFormat>Widescreen</PresentationFormat>
  <Paragraphs>163</Paragraphs>
  <Slides>30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266</cp:revision>
  <dcterms:created xsi:type="dcterms:W3CDTF">2023-02-07T10:10:48Z</dcterms:created>
  <dcterms:modified xsi:type="dcterms:W3CDTF">2026-03-25T11:43:08Z</dcterms:modified>
</cp:coreProperties>
</file>