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13/01/23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67835"/>
            <a:ext cx="10515600" cy="36091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b="1">
                <a:solidFill>
                  <a:srgbClr val="FF0000"/>
                </a:solidFill>
              </a:rPr>
              <a:t>Lezione 7</a:t>
            </a:r>
            <a:endParaRPr lang="it-IT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Politica Commerciale Comune: la proiezione esterna del mercato</a:t>
            </a:r>
          </a:p>
          <a:p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3096" y="4858473"/>
            <a:ext cx="6908104" cy="158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B91051-E571-354B-98B4-F1A39159C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31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Procedura stipulazione accordi commerciali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3774B4-0D0F-91BE-90C0-D419551FA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Artt. 207 e 218 TFUE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Particolarità rispetto alla stipulazione degli accordi con Stati terzi/organizzazioni internazionali:</a:t>
            </a:r>
          </a:p>
          <a:p>
            <a:pPr marL="514350" indent="-514350" algn="just">
              <a:buAutoNum type="arabicParenR"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Iniziativa Commissione</a:t>
            </a:r>
          </a:p>
          <a:p>
            <a:pPr marL="514350" indent="-514350" algn="just">
              <a:buAutoNum type="arabicParenR"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Consultazione PE (salvo che creino quadro istituzionale specifico oppure ripercussioni finanziarie notevoli: approvazione PE)</a:t>
            </a:r>
          </a:p>
          <a:p>
            <a:pPr marL="514350" indent="-514350" algn="just">
              <a:buAutoNum type="arabicParenR"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Voto Consiglio: maggioranza qualificata OPPURE unanimità (art. 207, par. 4)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3471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E1FF00-263F-4793-A1AC-9CD6610D5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7478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Procedura stipulazione accordi commerciali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599FC0-4030-2496-C6B2-4069D40F8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2916"/>
            <a:ext cx="10515600" cy="508995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Art. 207, par. 4</a:t>
            </a:r>
            <a:r>
              <a:rPr lang="it-IT" sz="2400" dirty="0">
                <a:solidFill>
                  <a:srgbClr val="000000"/>
                </a:solidFill>
              </a:rPr>
              <a:t> TFEU: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 Per la negoziazione e la conclusione degli accordi di cui al paragrafo 3, il Consiglio delibera a maggioranza qualificata.</a:t>
            </a:r>
          </a:p>
          <a:p>
            <a:pPr marL="0" indent="0" algn="l">
              <a:buNone/>
            </a:pPr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Per la negoziazione e la conclusione di accordi nei settori degli scambi di servizi, degli aspetti commerciali della proprietà intellettuale e degli investimenti esteri diretti, il Consiglio delibera all'unanimità qualora tali accordi contengano disposizioni per le quali è richiesta l'unanimità per l'adozione di norme interne.</a:t>
            </a:r>
          </a:p>
          <a:p>
            <a:pPr algn="l"/>
            <a:r>
              <a:rPr lang="it-IT" sz="2400" b="0" i="0" u="none" strike="noStrike" dirty="0">
                <a:solidFill>
                  <a:srgbClr val="000000"/>
                </a:solidFill>
                <a:effectLst/>
              </a:rPr>
              <a:t>Il Consiglio delibera all'unanimità anche per la negoziazione e la conclusione di accordi:</a:t>
            </a:r>
          </a:p>
          <a:p>
            <a:pPr lvl="1"/>
            <a:r>
              <a:rPr lang="it-IT" sz="2000" b="0" i="0" u="none" strike="noStrike" dirty="0">
                <a:solidFill>
                  <a:srgbClr val="000000"/>
                </a:solidFill>
                <a:effectLst/>
              </a:rPr>
              <a:t>a) nel settore degli scambi di servizi culturali e audiovisivi, qualora tali accordi rischino di arrecare pregiudizio alla diversità culturale e linguistica dell'Unione;</a:t>
            </a:r>
          </a:p>
          <a:p>
            <a:pPr lvl="1"/>
            <a:r>
              <a:rPr lang="it-IT" sz="2000" b="0" i="0" u="none" strike="noStrike" dirty="0">
                <a:solidFill>
                  <a:srgbClr val="000000"/>
                </a:solidFill>
                <a:effectLst/>
              </a:rPr>
              <a:t>b) nel settore degli scambi di servizi nell'ambito sociale, dell'istruzione e della sanità, qualora tali accordi rischino di perturbare seriamente l'organizzazione nazionale di tali servizi e di arrecare pregiudizio alla competenza degli Stati membri riguardo alla loro prestazione.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9842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660569-22FE-F8C0-03D3-A211AE5C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Accordi misti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D6D0CB-8590-1AE0-76D4-CCDF7B973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Cosa succede se un accordo ha contenuto eterogeneo?</a:t>
            </a:r>
          </a:p>
          <a:p>
            <a:r>
              <a:rPr lang="it-IT" dirty="0"/>
              <a:t>Prassi accordi misti</a:t>
            </a:r>
          </a:p>
          <a:p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Qualora l’oggetto di un accordo non rientri nella competenza esclusiva dell’UE, anche i paesi dell’UE dovranno sottoscrivere l’accordo. In tal caso di parla di </a:t>
            </a:r>
            <a:r>
              <a:rPr lang="it-IT" b="1" i="0" u="none" strike="noStrike" dirty="0">
                <a:solidFill>
                  <a:srgbClr val="333333"/>
                </a:solidFill>
                <a:effectLst/>
              </a:rPr>
              <a:t>«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accordi misti</a:t>
            </a:r>
            <a:r>
              <a:rPr lang="it-IT" b="1" i="0" u="none" strike="noStrike" dirty="0">
                <a:solidFill>
                  <a:srgbClr val="333333"/>
                </a:solidFill>
                <a:effectLst/>
              </a:rPr>
              <a:t>» 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.</a:t>
            </a:r>
          </a:p>
          <a:p>
            <a:r>
              <a:rPr lang="it-IT" dirty="0">
                <a:solidFill>
                  <a:srgbClr val="333333"/>
                </a:solidFill>
              </a:rPr>
              <a:t>Un accordo misto è un trattato internazionale, a prescindere dalla no- </a:t>
            </a:r>
            <a:r>
              <a:rPr lang="it-IT" dirty="0" err="1">
                <a:solidFill>
                  <a:srgbClr val="333333"/>
                </a:solidFill>
              </a:rPr>
              <a:t>menclatura</a:t>
            </a:r>
            <a:r>
              <a:rPr lang="it-IT" dirty="0">
                <a:solidFill>
                  <a:srgbClr val="333333"/>
                </a:solidFill>
              </a:rPr>
              <a:t> utilizzata 2, ma non necessariamente un accordo </a:t>
            </a:r>
            <a:r>
              <a:rPr lang="it-IT" dirty="0" err="1">
                <a:solidFill>
                  <a:srgbClr val="333333"/>
                </a:solidFill>
              </a:rPr>
              <a:t>internaziona</a:t>
            </a:r>
            <a:r>
              <a:rPr lang="it-IT" dirty="0">
                <a:solidFill>
                  <a:srgbClr val="333333"/>
                </a:solidFill>
              </a:rPr>
              <a:t>- le è misto semplicemente </a:t>
            </a:r>
            <a:r>
              <a:rPr lang="it-IT" dirty="0" err="1">
                <a:solidFill>
                  <a:srgbClr val="333333"/>
                </a:solidFill>
              </a:rPr>
              <a:t>perche</a:t>
            </a:r>
            <a:r>
              <a:rPr lang="it-IT" dirty="0">
                <a:solidFill>
                  <a:srgbClr val="333333"/>
                </a:solidFill>
              </a:rPr>
              <a:t>́ concluso da soggetti con natura </a:t>
            </a:r>
            <a:r>
              <a:rPr lang="it-IT" dirty="0" err="1">
                <a:solidFill>
                  <a:srgbClr val="333333"/>
                </a:solidFill>
              </a:rPr>
              <a:t>giuridi</a:t>
            </a:r>
            <a:r>
              <a:rPr lang="it-IT" dirty="0">
                <a:solidFill>
                  <a:srgbClr val="333333"/>
                </a:solidFill>
              </a:rPr>
              <a:t>- ca diversa 3. La </a:t>
            </a:r>
            <a:r>
              <a:rPr lang="it-IT" dirty="0" err="1">
                <a:solidFill>
                  <a:srgbClr val="333333"/>
                </a:solidFill>
              </a:rPr>
              <a:t>specificita</a:t>
            </a:r>
            <a:r>
              <a:rPr lang="it-IT" dirty="0">
                <a:solidFill>
                  <a:srgbClr val="333333"/>
                </a:solidFill>
              </a:rPr>
              <a:t>̀ degli accordi misti afferisce non tanto al loro profilo di accordi internazionali quanto alle ricadute che tali accordi de- terminano sul piano giuridico interno all’Unione. </a:t>
            </a: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1782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60AFDE-B440-EBDC-459D-DF7764A08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b="1" dirty="0">
                <a:solidFill>
                  <a:srgbClr val="FF0000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Quali sono gli effetti degli accordi per le persone fisiche o giuridiche?</a:t>
            </a:r>
            <a:br>
              <a:rPr lang="it-IT" b="0" i="0" u="none" strike="noStrike" dirty="0">
                <a:solidFill>
                  <a:srgbClr val="333333"/>
                </a:solidFill>
                <a:effectLst/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DC9A35-FFF9-A608-0EA2-4CFB2D8FC2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GATT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tradizionale INIDONEITÀ a produrre effetti diretti</a:t>
            </a:r>
          </a:p>
          <a:p>
            <a:pPr marL="0" indent="0" algn="just">
              <a:buNone/>
            </a:pPr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Accordi di associazione</a:t>
            </a:r>
          </a:p>
          <a:p>
            <a:pPr marL="0" indent="0" algn="just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tradizionale IDONEITÀ a produrre effetti diretti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263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Cosa è la politica Commerciale Comune?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85000" lnSpcReduction="20000"/>
          </a:bodyPr>
          <a:lstStyle/>
          <a:p>
            <a:pPr marL="0" indent="0" algn="just" fontAlgn="ctr">
              <a:buNone/>
            </a:pPr>
            <a:r>
              <a:rPr lang="it-IT" b="0" i="0" u="none" strike="noStrike" dirty="0">
                <a:effectLst/>
              </a:rPr>
              <a:t>La politica commerciale dell’UE riguarda il commercio di beni e servizi, gli investimenti esteri diretti, gli aspetti commerciali della proprietà intellettuale (ad esempio i brevetti) e gli appalti pubblici.</a:t>
            </a:r>
          </a:p>
          <a:p>
            <a:pPr marL="0" indent="0" algn="l" fontAlgn="ctr">
              <a:buNone/>
            </a:pPr>
            <a:r>
              <a:rPr lang="it-IT" b="0" i="0" u="none" strike="noStrike" dirty="0">
                <a:effectLst/>
              </a:rPr>
              <a:t>Si compone di tre elementi principali:</a:t>
            </a:r>
          </a:p>
          <a:p>
            <a:pPr algn="just" fontAlgn="ctr"/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Il primo </a:t>
            </a:r>
            <a:r>
              <a:rPr lang="it-IT" b="0" i="0" u="none" strike="noStrike" dirty="0">
                <a:effectLst/>
              </a:rPr>
              <a:t>elemento sono gli accordi commerciali con paesi terzi per aprire nuovi mercati e aumentare le opportunità di commerciali per le aziende europee.</a:t>
            </a:r>
          </a:p>
          <a:p>
            <a:pPr algn="just" fontAlgn="ctr"/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Il secondo </a:t>
            </a:r>
            <a:r>
              <a:rPr lang="it-IT" b="0" i="0" u="none" strike="noStrike" dirty="0">
                <a:effectLst/>
              </a:rPr>
              <a:t>sono le regole commerciali per proteggere i produttori UE dalla competizione sleale.</a:t>
            </a:r>
          </a:p>
          <a:p>
            <a:pPr algn="just" fontAlgn="ctr"/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Il terzo </a:t>
            </a:r>
            <a:r>
              <a:rPr lang="it-IT" b="0" i="0" u="none" strike="noStrike" dirty="0">
                <a:effectLst/>
              </a:rPr>
              <a:t>è la partecipazione all’Organizzazione mondiale del commercio, che stabilisce le regole internazionali. Gli stati UE sono membri dell’OMC, ma la Commissione europea negozia a nome di tutta l’UE.</a:t>
            </a:r>
          </a:p>
          <a:p>
            <a:pPr marL="0" indent="0">
              <a:buNone/>
            </a:pP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53CC87-DA26-A6AF-68DB-A9ADDAF57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Inquadramento formale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932D84-A25C-13A4-B641-EDB6EB1DF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175"/>
            <a:ext cx="10515600" cy="46487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La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politica commerciale comune</a:t>
            </a:r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è una competenza esclusiva dell’UE Art. 3, par. 1, </a:t>
            </a:r>
            <a:r>
              <a:rPr lang="it-IT" b="1" i="0" u="none" strike="noStrike" dirty="0" err="1">
                <a:solidFill>
                  <a:srgbClr val="0070C0"/>
                </a:solidFill>
                <a:effectLst/>
              </a:rPr>
              <a:t>let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. e), TFEU</a:t>
            </a:r>
            <a:r>
              <a:rPr lang="it-IT" b="0" i="0" u="none" strike="noStrike" dirty="0">
                <a:solidFill>
                  <a:srgbClr val="0070C0"/>
                </a:solidFill>
                <a:effectLst/>
              </a:rPr>
              <a:t>, 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che si accosta al funzionamento del mercato interno, il quale si configura come un’unione doganale che assicura la libera circolazione interna delle merci, compresi i prodotti di Paesi Terzi in libera pratica (art. 28 TFUE)</a:t>
            </a:r>
          </a:p>
          <a:p>
            <a:pPr algn="just"/>
            <a:r>
              <a:rPr lang="it-IT" i="1" dirty="0"/>
              <a:t>Parere 1/75 aveva sostenuto che essa rappresenta un </a:t>
            </a:r>
            <a:r>
              <a:rPr lang="it-IT" dirty="0"/>
              <a:t>«interesse globale della Comunità»</a:t>
            </a:r>
          </a:p>
          <a:p>
            <a:r>
              <a:rPr lang="it-IT" dirty="0"/>
              <a:t>Stati membri:</a:t>
            </a:r>
          </a:p>
          <a:p>
            <a:pPr>
              <a:buFont typeface="Arial" charset="0"/>
              <a:buChar char="•"/>
            </a:pPr>
            <a:r>
              <a:rPr lang="it-IT" dirty="0"/>
              <a:t>Autorizzati</a:t>
            </a:r>
          </a:p>
          <a:p>
            <a:pPr>
              <a:buFont typeface="Arial" charset="0"/>
              <a:buChar char="•"/>
            </a:pPr>
            <a:r>
              <a:rPr lang="it-IT" dirty="0"/>
              <a:t>Dare attuazione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5838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7E406B-9204-D272-FE78-D0E3F53CA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Oggetto della competenza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5BBD99-0731-0E33-370D-5F10B74AA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Rileva per determinare i confini della competenza esclusiva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+ (se accordi) Procedura di stipulazione accordi</a:t>
            </a:r>
          </a:p>
          <a:p>
            <a:pPr marL="0" indent="0">
              <a:buNone/>
            </a:pPr>
            <a:endParaRPr lang="it-IT" b="1" dirty="0">
              <a:solidFill>
                <a:schemeClr val="accent4">
                  <a:lumMod val="75000"/>
                </a:schemeClr>
              </a:solidFill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Parere 1/94: </a:t>
            </a:r>
            <a:r>
              <a:rPr lang="it-IT" sz="2800" dirty="0">
                <a:latin typeface="Bahnschrift" panose="020B0502040204020203" pitchFamily="34" charset="0"/>
              </a:rPr>
              <a:t>limitata a scambi di merci e fornitura di servizi transfrontalieri – servizi che coinvolgono il trasferimento di persone e proprietà intellettuale NON oggetto di politica comm. Comune = competenza ripartita Stati/UE</a:t>
            </a:r>
          </a:p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Sent. C-137/12: </a:t>
            </a:r>
            <a:r>
              <a:rPr lang="it-IT" sz="2800" dirty="0">
                <a:latin typeface="Bahnschrift" panose="020B0502040204020203" pitchFamily="34" charset="0"/>
              </a:rPr>
              <a:t>convenzione europea sulla protezione giuridica dei servizi ad accesso condizionato </a:t>
            </a:r>
            <a:r>
              <a:rPr lang="it-IT" sz="2800" u="sng" dirty="0">
                <a:latin typeface="Bahnschrift" panose="020B0502040204020203" pitchFamily="34" charset="0"/>
              </a:rPr>
              <a:t>nella competenza esclusiva</a:t>
            </a:r>
            <a:endParaRPr lang="it-IT" dirty="0">
              <a:latin typeface="Bahnschrift" panose="020B0502040204020203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9297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3E64B3-495F-08F2-DDB3-7909129D8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42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7D9721-B537-E5A0-F987-998542524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071"/>
            <a:ext cx="10515600" cy="4698892"/>
          </a:xfrm>
        </p:spPr>
        <p:txBody>
          <a:bodyPr/>
          <a:lstStyle/>
          <a:p>
            <a:pPr marL="0" indent="0">
              <a:buNone/>
            </a:pPr>
            <a:r>
              <a:rPr lang="it-IT" b="1" dirty="0">
                <a:solidFill>
                  <a:srgbClr val="0070C0"/>
                </a:solidFill>
                <a:latin typeface="Bahnschrift" panose="020B0502040204020203" pitchFamily="34" charset="0"/>
              </a:rPr>
              <a:t>Inquadramento nell’azione esterna dell’UE</a:t>
            </a:r>
          </a:p>
          <a:p>
            <a:pPr marL="0" indent="0">
              <a:buNone/>
            </a:pP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 quale a sua volta COMPRENDE la politica estera e di sicurezza comune</a:t>
            </a:r>
          </a:p>
          <a:p>
            <a:pPr marL="0" indent="0">
              <a:buNone/>
            </a:pP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TUE titolo V: disposizioni generali sull’azione esterna + PESC</a:t>
            </a:r>
          </a:p>
          <a:p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TFUE parte V  - azione esterna (altro da PESC)</a:t>
            </a:r>
          </a:p>
          <a:p>
            <a:pPr marL="514350" indent="-514350">
              <a:buAutoNum type="arabicParenR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Politica commerciale comune (tit. II)</a:t>
            </a:r>
          </a:p>
          <a:p>
            <a:pPr marL="514350" indent="-514350">
              <a:buAutoNum type="arabicParenR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Cooperazione con paesi terzi e aiuto umanitario (tit. III)</a:t>
            </a:r>
          </a:p>
          <a:p>
            <a:pPr marL="514350" indent="-514350">
              <a:buAutoNum type="arabicParenR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Misure restrittive (tit. IV)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7759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560391-24EB-7990-6D1C-85CDAC56B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211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7FFD72-F9C5-5DB9-9800-755E5E528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071"/>
            <a:ext cx="10515600" cy="4698891"/>
          </a:xfrm>
        </p:spPr>
        <p:txBody>
          <a:bodyPr>
            <a:normAutofit/>
          </a:bodyPr>
          <a:lstStyle/>
          <a:p>
            <a:pPr algn="just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Tra le finalità di tale politica commerciale comune vi è quella di promuovere gli scambi commerciali fra Stati membri e Paesi terzi (art. 32 TFUE). </a:t>
            </a:r>
          </a:p>
          <a:p>
            <a:pPr algn="just"/>
            <a:r>
              <a:rPr lang="it-IT" b="1" dirty="0">
                <a:solidFill>
                  <a:srgbClr val="0070C0"/>
                </a:solidFill>
              </a:rPr>
              <a:t>Art. 205 TFUE/art. 21 TUE: obiettivi e principi dell’</a:t>
            </a:r>
            <a:r>
              <a:rPr lang="it-IT" b="1" u="sng" dirty="0">
                <a:solidFill>
                  <a:srgbClr val="0070C0"/>
                </a:solidFill>
              </a:rPr>
              <a:t>azione esterna</a:t>
            </a:r>
            <a:endParaRPr lang="it-IT" b="1" dirty="0">
              <a:solidFill>
                <a:srgbClr val="0070C0"/>
              </a:solidFill>
            </a:endParaRPr>
          </a:p>
          <a:p>
            <a:pPr algn="just"/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L’art. 21 del TUE (Titolo V – Azione Esterna) elenca i fini delle relazioni internazionali dell’Unione, tra cui quello di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incoraggiare l’integrazione di tutti i Paesi nell’economia mondiale, anche con l’abolizione delle restrizioni agli scambi internazionali. </a:t>
            </a:r>
          </a:p>
        </p:txBody>
      </p:sp>
    </p:spTree>
    <p:extLst>
      <p:ext uri="{BB962C8B-B14F-4D97-AF65-F5344CB8AC3E}">
        <p14:creationId xmlns:p14="http://schemas.microsoft.com/office/powerpoint/2010/main" val="1720379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69CDA4-C6BB-5CC8-DD28-D79CD188E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7790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31CC73-919E-9F0F-4261-8E1E1AA51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3123"/>
            <a:ext cx="10515600" cy="4673840"/>
          </a:xfrm>
        </p:spPr>
        <p:txBody>
          <a:bodyPr>
            <a:normAutofit fontScale="92500" lnSpcReduction="20000"/>
          </a:bodyPr>
          <a:lstStyle/>
          <a:p>
            <a:endParaRPr lang="it-IT" b="0" i="0" u="none" strike="noStrike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  <a:p>
            <a:r>
              <a:rPr lang="it-IT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La politica commerciale comune è fondata su </a:t>
            </a:r>
            <a:r>
              <a:rPr lang="it-IT" b="1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principi uniformi</a:t>
            </a:r>
            <a:r>
              <a:rPr lang="it-IT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che devono ispirare soprattutto (Art. 207 TFUE): 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Modificazioni tariffarie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Conclusione di accordi tariffari e commerciali relativi agli scambi di merci e servizi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Aspetti commerciali della proprietà intellettuale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Investimenti esteri diretti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Uniformazione delle misure di liberalizzazione 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Politica di esportazione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Misure di protezione commerciale, tra cui nei casi di </a:t>
            </a:r>
            <a:r>
              <a:rPr lang="it-IT" i="1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dumping 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" panose="020B0502040204020203" pitchFamily="34" charset="0"/>
              </a:rPr>
              <a:t>e di sovvenzioni</a:t>
            </a:r>
          </a:p>
          <a:p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Art. 22 </a:t>
            </a:r>
            <a:r>
              <a:rPr lang="it-IT" dirty="0">
                <a:solidFill>
                  <a:srgbClr val="202124"/>
                </a:solidFill>
              </a:rPr>
              <a:t>TUE: 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Le decisioni del Consiglio 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europeo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 sugli interessi e gli obiettivi strategici dell'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Unione</a:t>
            </a:r>
            <a:r>
              <a:rPr lang="it-IT" b="1" i="0" u="none" strike="noStrike" dirty="0">
                <a:solidFill>
                  <a:srgbClr val="202124"/>
                </a:solidFill>
                <a:effectLst/>
              </a:rPr>
              <a:t> 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riguardano la politica estera e di sicurezza comune e altri settori dell'azione esterna dell'</a:t>
            </a:r>
            <a:r>
              <a:rPr lang="it-IT" b="1" i="0" u="none" strike="noStrike" dirty="0">
                <a:solidFill>
                  <a:srgbClr val="0070C0"/>
                </a:solidFill>
                <a:effectLst/>
              </a:rPr>
              <a:t>Unione</a:t>
            </a:r>
            <a:r>
              <a:rPr lang="it-IT" b="0" i="0" u="none" strike="noStrike" dirty="0">
                <a:solidFill>
                  <a:srgbClr val="202124"/>
                </a:solidFill>
                <a:effectLst/>
              </a:rPr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4872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24D33A-EBEF-B8AA-6DC2-10E04B67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505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Obiettivi e principi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72E4AB-9B24-C53A-E8FC-1490225B8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92888"/>
            <a:ext cx="10515600" cy="3256768"/>
          </a:xfrm>
        </p:spPr>
        <p:txBody>
          <a:bodyPr/>
          <a:lstStyle/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Legame con l’Unione doganale: Risvolto esterno</a:t>
            </a:r>
          </a:p>
          <a:p>
            <a:pPr marL="0" indent="0">
              <a:buNone/>
            </a:pP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Motivazione: le merci provenienti da Stati terzi, una volta «sdoganate» in uno SM, sono 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«in libera pratica»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it-IT" sz="2800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→ soggette alla libera circolazione delle merci AL PARI  di quelle prodotte negli SM</a:t>
            </a:r>
          </a:p>
          <a:p>
            <a:pPr marL="0" indent="0">
              <a:buNone/>
            </a:pP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CGUE causa 41/76 </a:t>
            </a:r>
            <a:r>
              <a:rPr lang="it-IT" sz="2800" b="1" i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Donckerwolcke</a:t>
            </a:r>
            <a:r>
              <a:rPr lang="it-IT" sz="2800" b="1" i="1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 (</a:t>
            </a:r>
            <a:r>
              <a:rPr lang="it-IT" sz="2800" b="1" dirty="0">
                <a:solidFill>
                  <a:schemeClr val="tx1">
                    <a:lumMod val="85000"/>
                    <a:lumOff val="15000"/>
                  </a:schemeClr>
                </a:solidFill>
                <a:cs typeface="Calibri"/>
              </a:rPr>
              <a:t>1976)</a:t>
            </a:r>
            <a:endParaRPr lang="it-IT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1715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EF20E-1D23-FEEB-7679-07EC1144D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38207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Strumenti normativi e politica commerciale comune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58FECF-CB5B-3542-8F4B-70990F3E1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pc="-100" dirty="0">
                <a:solidFill>
                  <a:srgbClr val="0070C0"/>
                </a:solidFill>
              </a:rPr>
              <a:t>Art. 207 TFUE</a:t>
            </a:r>
            <a:endParaRPr lang="it-IT" b="1" dirty="0">
              <a:solidFill>
                <a:srgbClr val="0070C0"/>
              </a:solidFill>
            </a:endParaRPr>
          </a:p>
          <a:p>
            <a:r>
              <a:rPr lang="it-IT" b="1" dirty="0">
                <a:solidFill>
                  <a:srgbClr val="0070C0"/>
                </a:solidFill>
              </a:rPr>
              <a:t>Regolamenti (procedura legislativa ordinaria)</a:t>
            </a: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A livello procedurale (art. 207 TFUE) </a:t>
            </a:r>
            <a:r>
              <a:rPr lang="it-IT" b="1" i="0" u="none" strike="noStrike" dirty="0">
                <a:solidFill>
                  <a:srgbClr val="000000"/>
                </a:solidFill>
                <a:effectLst/>
              </a:rPr>
              <a:t>il quadro attuativo della politica commerciale comune è oggetto di deliberazione del Parlamento Europeo e del Consiglio secondo la procedura legislativa ordinaria</a:t>
            </a:r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 (art. 294 TFUE)</a:t>
            </a:r>
            <a:endParaRPr lang="it-IT" b="1" i="0" u="none" strike="noStrike" dirty="0">
              <a:solidFill>
                <a:schemeClr val="accent4">
                  <a:lumMod val="75000"/>
                </a:schemeClr>
              </a:solidFill>
              <a:effectLst/>
            </a:endParaRP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la Commissione esprime raccomandazioni e dirige i negoziati per gli accordi commerciali con i Paesi Terzi, il Consiglio li conclude deliberando ora a maggioranza qualificata ora all’unanimità (artt. 207 e 218)</a:t>
            </a:r>
            <a:endParaRPr lang="it-IT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it-IT" b="1" dirty="0">
                <a:solidFill>
                  <a:srgbClr val="0070C0"/>
                </a:solidFill>
              </a:rPr>
              <a:t>Accordi (con Stati terzi o con altre organizzazioni internazionali)</a:t>
            </a:r>
          </a:p>
          <a:p>
            <a:r>
              <a:rPr lang="it-IT" b="0" i="0" u="none" strike="noStrike" dirty="0">
                <a:solidFill>
                  <a:srgbClr val="000000"/>
                </a:solidFill>
                <a:effectLst/>
              </a:rPr>
              <a:t>Per la negoziazione e ratificazione degli accordi commerciali internazionali il consenso del Parlamento Europeo è obbligatorio (art. 218).</a:t>
            </a:r>
            <a:endParaRPr lang="it-IT" b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38143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</TotalTime>
  <Words>1098</Words>
  <Application>Microsoft Macintosh PowerPoint</Application>
  <PresentationFormat>Widescreen</PresentationFormat>
  <Paragraphs>79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8" baseType="lpstr">
      <vt:lpstr>Arial</vt:lpstr>
      <vt:lpstr>Bahnschrift</vt:lpstr>
      <vt:lpstr>Calibri</vt:lpstr>
      <vt:lpstr>Calibri Light</vt:lpstr>
      <vt:lpstr>Tema di Office</vt:lpstr>
      <vt:lpstr>Diritto del Mercato Unico Europeo Prof. Dr. Alessandro Nato</vt:lpstr>
      <vt:lpstr>Cosa è la politica Commerciale Comune?</vt:lpstr>
      <vt:lpstr>Inquadramento formale</vt:lpstr>
      <vt:lpstr>Oggetto della competenza</vt:lpstr>
      <vt:lpstr>Obiettivi e principi</vt:lpstr>
      <vt:lpstr>Obiettivi e principi</vt:lpstr>
      <vt:lpstr>Obiettivi e principi</vt:lpstr>
      <vt:lpstr>Obiettivi e principi</vt:lpstr>
      <vt:lpstr>Strumenti normativi e politica commerciale comune</vt:lpstr>
      <vt:lpstr>Procedura stipulazione accordi commerciali</vt:lpstr>
      <vt:lpstr>Procedura stipulazione accordi commerciali</vt:lpstr>
      <vt:lpstr>Accordi misti</vt:lpstr>
      <vt:lpstr> Quali sono gli effetti degli accordi per le persone fisiche o giuridiche?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111</cp:revision>
  <dcterms:created xsi:type="dcterms:W3CDTF">2022-09-09T08:27:37Z</dcterms:created>
  <dcterms:modified xsi:type="dcterms:W3CDTF">2023-01-13T10:53:29Z</dcterms:modified>
</cp:coreProperties>
</file>