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0" r:id="rId1"/>
  </p:sldMasterIdLst>
  <p:notesMasterIdLst>
    <p:notesMasterId r:id="rId32"/>
  </p:notesMasterIdLst>
  <p:handoutMasterIdLst>
    <p:handoutMasterId r:id="rId33"/>
  </p:handoutMasterIdLst>
  <p:sldIdLst>
    <p:sldId id="256" r:id="rId2"/>
    <p:sldId id="349" r:id="rId3"/>
    <p:sldId id="350" r:id="rId4"/>
    <p:sldId id="352" r:id="rId5"/>
    <p:sldId id="353" r:id="rId6"/>
    <p:sldId id="354" r:id="rId7"/>
    <p:sldId id="357" r:id="rId8"/>
    <p:sldId id="271" r:id="rId9"/>
    <p:sldId id="272" r:id="rId10"/>
    <p:sldId id="273" r:id="rId11"/>
    <p:sldId id="342" r:id="rId12"/>
    <p:sldId id="351" r:id="rId13"/>
    <p:sldId id="345" r:id="rId14"/>
    <p:sldId id="347" r:id="rId15"/>
    <p:sldId id="348" r:id="rId16"/>
    <p:sldId id="257" r:id="rId17"/>
    <p:sldId id="261" r:id="rId18"/>
    <p:sldId id="343" r:id="rId19"/>
    <p:sldId id="344" r:id="rId20"/>
    <p:sldId id="262" r:id="rId21"/>
    <p:sldId id="258" r:id="rId22"/>
    <p:sldId id="259" r:id="rId23"/>
    <p:sldId id="260" r:id="rId24"/>
    <p:sldId id="263" r:id="rId25"/>
    <p:sldId id="346" r:id="rId26"/>
    <p:sldId id="335" r:id="rId27"/>
    <p:sldId id="334" r:id="rId28"/>
    <p:sldId id="340" r:id="rId29"/>
    <p:sldId id="341" r:id="rId30"/>
    <p:sldId id="264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265" autoAdjust="0"/>
    <p:restoredTop sz="92846" autoAdjust="0"/>
  </p:normalViewPr>
  <p:slideViewPr>
    <p:cSldViewPr>
      <p:cViewPr varScale="1">
        <p:scale>
          <a:sx n="100" d="100"/>
          <a:sy n="100" d="100"/>
        </p:scale>
        <p:origin x="1008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94D2BBAA-435E-5665-0114-9AF7C9C8EF9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1AC2C709-2E6C-5ADF-289D-F186DD592DE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41262685-F2F5-2AC3-3479-4EF28B0F6E9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BA965818-1356-3660-268C-19B9DB0D5D8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049D3383-8910-4440-AE2B-C587CB9E053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DB41A054-4378-47CA-0829-BCC997D108C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D497AFD5-E6E1-ACF1-A556-85564AD17B4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E74B7B5A-1AC1-17DD-7442-31FB1B7B426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F7F55A77-03B5-16E9-7F4A-EC0FD25B856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C72BD374-8C82-EF22-201A-41C4A2CC502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765FEF56-E496-76D9-6BFB-0210B1B92B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63BFC359-D41E-044D-A1D3-B44217EAFB97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53974FB5-D8CF-2077-E1FF-00309470F0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8BD0A797-A7D8-88EF-5A7F-118470081A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9ECB-4CEF-F04E-865B-5CA79DAD97DA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59655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51913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81773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5892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07478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7545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21610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3690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60858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1E128978-ECA5-7CDB-1088-DA0F6498D6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8E18E9C-5329-67A1-9F3F-D09E4ED4A0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878BC846-9A5C-8077-93BD-741E9F584D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8C5994-268D-514E-B02D-EBF0ADF8D08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53035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93316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953C-E7DB-A541-BF91-C67BB7491DA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82679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03880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26135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FC32-689A-6449-838D-D621F0DB930A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35896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B5C51-ADA4-FA42-AF3B-56CAFE9AF08E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6877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05810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C6666-5ECC-0F47-A41E-72E9BC9A4D20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87355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2196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  <p:sldLayoutId id="2147483973" r:id="rId13"/>
    <p:sldLayoutId id="2147483974" r:id="rId14"/>
    <p:sldLayoutId id="2147483975" r:id="rId15"/>
    <p:sldLayoutId id="2147483976" r:id="rId16"/>
    <p:sldLayoutId id="2147483977" r:id="rId17"/>
    <p:sldLayoutId id="214748397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0BD81B6D-EE3C-D522-58D0-54B7D929D5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rot="10800000" flipV="1">
            <a:off x="381000" y="762000"/>
            <a:ext cx="8229600" cy="2971801"/>
          </a:xfrm>
        </p:spPr>
        <p:txBody>
          <a:bodyPr/>
          <a:lstStyle/>
          <a:p>
            <a:pPr algn="ctr" eaLnBrk="1" hangingPunct="1"/>
            <a:r>
              <a:rPr lang="it-IT" altLang="it-IT" sz="3800" b="1" i="1" dirty="0">
                <a:solidFill>
                  <a:srgbClr val="006699"/>
                </a:solidFill>
              </a:rPr>
              <a:t>Lezione introduttiva al Corso di </a:t>
            </a:r>
            <a:r>
              <a:rPr lang="it-IT" altLang="it-IT" sz="3800" b="1" i="1" dirty="0">
                <a:solidFill>
                  <a:srgbClr val="FF0000"/>
                </a:solidFill>
              </a:rPr>
              <a:t>CHIMICA ANALITICA</a:t>
            </a:r>
            <a:r>
              <a:rPr lang="it-IT" altLang="it-IT" sz="3800" b="1" i="1" dirty="0">
                <a:solidFill>
                  <a:srgbClr val="006699"/>
                </a:solidFill>
              </a:rPr>
              <a:t>:</a:t>
            </a:r>
            <a:br>
              <a:rPr lang="it-IT" altLang="it-IT" sz="3800" b="1" i="1" dirty="0">
                <a:solidFill>
                  <a:srgbClr val="006699"/>
                </a:solidFill>
              </a:rPr>
            </a:br>
            <a:br>
              <a:rPr lang="it-IT" altLang="it-IT" sz="3800" b="1" i="1" dirty="0">
                <a:solidFill>
                  <a:srgbClr val="006699"/>
                </a:solidFill>
              </a:rPr>
            </a:br>
            <a:r>
              <a:rPr lang="it-IT" altLang="it-IT" sz="3800" b="1" i="1" dirty="0">
                <a:solidFill>
                  <a:srgbClr val="006699"/>
                </a:solidFill>
              </a:rPr>
              <a:t>Ruolo della Chimica Analitica NELLE ANALISI DEGLI ALIMENTI</a:t>
            </a:r>
          </a:p>
        </p:txBody>
      </p:sp>
      <p:sp>
        <p:nvSpPr>
          <p:cNvPr id="5123" name="Text Box 6">
            <a:extLst>
              <a:ext uri="{FF2B5EF4-FFF2-40B4-BE49-F238E27FC236}">
                <a16:creationId xmlns:a16="http://schemas.microsoft.com/office/drawing/2014/main" id="{7D1E2C7D-90BC-8E8E-0558-7CCBF19A1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64373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6B22048D-17A3-283F-B000-362E4D048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657600"/>
            <a:ext cx="274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2200" b="1" i="1" kern="0" dirty="0">
                <a:solidFill>
                  <a:srgbClr val="006699"/>
                </a:solidFill>
              </a:rPr>
              <a:t>Prof. Michele Del Carlo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5B1A3AD-2D74-03FE-105F-24BA7CBF4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00" y="5486401"/>
            <a:ext cx="274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2500" b="1" i="1" kern="0" dirty="0" err="1">
                <a:solidFill>
                  <a:srgbClr val="006699"/>
                </a:solidFill>
              </a:rPr>
              <a:t>a.a</a:t>
            </a:r>
            <a:r>
              <a:rPr lang="it-IT" altLang="it-IT" sz="2500" b="1" i="1" kern="0" dirty="0">
                <a:solidFill>
                  <a:srgbClr val="006699"/>
                </a:solidFill>
              </a:rPr>
              <a:t>. 2024-2025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FBC5926-F302-1D38-BEDB-70579A14E2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76200"/>
            <a:ext cx="8763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3000" dirty="0">
                <a:solidFill>
                  <a:srgbClr val="003366"/>
                </a:solidFill>
              </a:rPr>
              <a:t>Qualità e sicurezza nel settore enologico</a:t>
            </a:r>
          </a:p>
        </p:txBody>
      </p:sp>
      <p:grpSp>
        <p:nvGrpSpPr>
          <p:cNvPr id="8195" name="Group 9">
            <a:extLst>
              <a:ext uri="{FF2B5EF4-FFF2-40B4-BE49-F238E27FC236}">
                <a16:creationId xmlns:a16="http://schemas.microsoft.com/office/drawing/2014/main" id="{859EBF3F-E56D-9F77-8159-0283C277C2AD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2286000"/>
            <a:ext cx="1905000" cy="533400"/>
            <a:chOff x="432" y="2304"/>
            <a:chExt cx="1200" cy="336"/>
          </a:xfrm>
        </p:grpSpPr>
        <p:sp>
          <p:nvSpPr>
            <p:cNvPr id="8216" name="Rectangle 5">
              <a:extLst>
                <a:ext uri="{FF2B5EF4-FFF2-40B4-BE49-F238E27FC236}">
                  <a16:creationId xmlns:a16="http://schemas.microsoft.com/office/drawing/2014/main" id="{0FD05C44-F5E2-339B-E9B6-E26F038F5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352"/>
              <a:ext cx="10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>
                  <a:solidFill>
                    <a:srgbClr val="993300"/>
                  </a:solidFill>
                  <a:latin typeface="Times New Roman" panose="02020603050405020304" pitchFamily="18" charset="0"/>
                </a:rPr>
                <a:t>INDUSTRIA</a:t>
              </a:r>
            </a:p>
          </p:txBody>
        </p:sp>
        <p:sp>
          <p:nvSpPr>
            <p:cNvPr id="8217" name="Oval 7">
              <a:extLst>
                <a:ext uri="{FF2B5EF4-FFF2-40B4-BE49-F238E27FC236}">
                  <a16:creationId xmlns:a16="http://schemas.microsoft.com/office/drawing/2014/main" id="{7F44D472-15AD-B3E2-B694-1988A05439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2304"/>
              <a:ext cx="1104" cy="336"/>
            </a:xfrm>
            <a:prstGeom prst="ellipse">
              <a:avLst/>
            </a:prstGeom>
            <a:solidFill>
              <a:schemeClr val="accent1">
                <a:alpha val="5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196" name="Group 10">
            <a:extLst>
              <a:ext uri="{FF2B5EF4-FFF2-40B4-BE49-F238E27FC236}">
                <a16:creationId xmlns:a16="http://schemas.microsoft.com/office/drawing/2014/main" id="{333E769C-8C8C-C75D-DE06-30DC390DC061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5410200"/>
            <a:ext cx="3657600" cy="685800"/>
            <a:chOff x="3360" y="2304"/>
            <a:chExt cx="2304" cy="432"/>
          </a:xfrm>
        </p:grpSpPr>
        <p:sp>
          <p:nvSpPr>
            <p:cNvPr id="8214" name="Rectangle 6">
              <a:extLst>
                <a:ext uri="{FF2B5EF4-FFF2-40B4-BE49-F238E27FC236}">
                  <a16:creationId xmlns:a16="http://schemas.microsoft.com/office/drawing/2014/main" id="{54471B92-75ED-D73F-CCDF-11D8FA230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2400"/>
              <a:ext cx="18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>
                  <a:solidFill>
                    <a:srgbClr val="993300"/>
                  </a:solidFill>
                  <a:latin typeface="Times New Roman" panose="02020603050405020304" pitchFamily="18" charset="0"/>
                </a:rPr>
                <a:t>AGENZIE DI CONTROLLO</a:t>
              </a:r>
            </a:p>
          </p:txBody>
        </p:sp>
        <p:sp>
          <p:nvSpPr>
            <p:cNvPr id="8215" name="Oval 8">
              <a:extLst>
                <a:ext uri="{FF2B5EF4-FFF2-40B4-BE49-F238E27FC236}">
                  <a16:creationId xmlns:a16="http://schemas.microsoft.com/office/drawing/2014/main" id="{AA91758C-E6C4-4F6F-5DBD-3C12F93CC7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2304"/>
              <a:ext cx="2304" cy="432"/>
            </a:xfrm>
            <a:prstGeom prst="ellipse">
              <a:avLst/>
            </a:prstGeom>
            <a:solidFill>
              <a:schemeClr val="accent1">
                <a:alpha val="5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8197" name="Text Box 11">
            <a:extLst>
              <a:ext uri="{FF2B5EF4-FFF2-40B4-BE49-F238E27FC236}">
                <a16:creationId xmlns:a16="http://schemas.microsoft.com/office/drawing/2014/main" id="{4FD21046-55FF-CF2B-E1BB-00D167A22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1442964"/>
            <a:ext cx="8001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Gli attori della sicurezza operano all’interno di un quadro regolamentare </a:t>
            </a:r>
          </a:p>
        </p:txBody>
      </p:sp>
      <p:sp>
        <p:nvSpPr>
          <p:cNvPr id="8198" name="Line 12">
            <a:extLst>
              <a:ext uri="{FF2B5EF4-FFF2-40B4-BE49-F238E27FC236}">
                <a16:creationId xmlns:a16="http://schemas.microsoft.com/office/drawing/2014/main" id="{F8066903-DA21-DCDE-ABDA-9528864417D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95800" y="4419600"/>
            <a:ext cx="1371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8199" name="Group 16">
            <a:extLst>
              <a:ext uri="{FF2B5EF4-FFF2-40B4-BE49-F238E27FC236}">
                <a16:creationId xmlns:a16="http://schemas.microsoft.com/office/drawing/2014/main" id="{20CFDB2D-A484-FE56-896E-96259369946F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3962400"/>
            <a:ext cx="2819400" cy="381000"/>
            <a:chOff x="1728" y="2496"/>
            <a:chExt cx="1776" cy="240"/>
          </a:xfrm>
        </p:grpSpPr>
        <p:sp>
          <p:nvSpPr>
            <p:cNvPr id="8212" name="Oval 14">
              <a:extLst>
                <a:ext uri="{FF2B5EF4-FFF2-40B4-BE49-F238E27FC236}">
                  <a16:creationId xmlns:a16="http://schemas.microsoft.com/office/drawing/2014/main" id="{5FA79C06-CE58-41F7-CBBC-5C428F2950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496"/>
              <a:ext cx="1776" cy="240"/>
            </a:xfrm>
            <a:prstGeom prst="ellipse">
              <a:avLst/>
            </a:prstGeom>
            <a:solidFill>
              <a:srgbClr val="FF99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8213" name="Text Box 15">
              <a:extLst>
                <a:ext uri="{FF2B5EF4-FFF2-40B4-BE49-F238E27FC236}">
                  <a16:creationId xmlns:a16="http://schemas.microsoft.com/office/drawing/2014/main" id="{16AE3087-E0D0-8531-F306-9A7B22BD07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2496"/>
              <a:ext cx="62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sicurezza</a:t>
              </a:r>
            </a:p>
          </p:txBody>
        </p:sp>
      </p:grpSp>
      <p:sp>
        <p:nvSpPr>
          <p:cNvPr id="8200" name="Text Box 17">
            <a:extLst>
              <a:ext uri="{FF2B5EF4-FFF2-40B4-BE49-F238E27FC236}">
                <a16:creationId xmlns:a16="http://schemas.microsoft.com/office/drawing/2014/main" id="{CA83E5D1-E97B-3030-FD6F-34E57178B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925" y="42291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grpSp>
        <p:nvGrpSpPr>
          <p:cNvPr id="8201" name="Group 21">
            <a:extLst>
              <a:ext uri="{FF2B5EF4-FFF2-40B4-BE49-F238E27FC236}">
                <a16:creationId xmlns:a16="http://schemas.microsoft.com/office/drawing/2014/main" id="{43883ACD-BDF7-AF2C-9BDC-E4F6358B7FA1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4419600"/>
            <a:ext cx="2346325" cy="914400"/>
            <a:chOff x="3216" y="2784"/>
            <a:chExt cx="1478" cy="576"/>
          </a:xfrm>
        </p:grpSpPr>
        <p:sp>
          <p:nvSpPr>
            <p:cNvPr id="8209" name="Text Box 18">
              <a:extLst>
                <a:ext uri="{FF2B5EF4-FFF2-40B4-BE49-F238E27FC236}">
                  <a16:creationId xmlns:a16="http://schemas.microsoft.com/office/drawing/2014/main" id="{329F33EC-0528-E9B4-0FE4-4620E2AE58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3168"/>
              <a:ext cx="109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Compiti istituzionali</a:t>
              </a:r>
            </a:p>
          </p:txBody>
        </p:sp>
        <p:sp>
          <p:nvSpPr>
            <p:cNvPr id="8210" name="Text Box 19">
              <a:extLst>
                <a:ext uri="{FF2B5EF4-FFF2-40B4-BE49-F238E27FC236}">
                  <a16:creationId xmlns:a16="http://schemas.microsoft.com/office/drawing/2014/main" id="{74F55144-91B1-EA35-538D-364453932E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" y="2976"/>
              <a:ext cx="7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Segnalazioni</a:t>
              </a:r>
            </a:p>
          </p:txBody>
        </p:sp>
        <p:sp>
          <p:nvSpPr>
            <p:cNvPr id="8211" name="Text Box 20">
              <a:extLst>
                <a:ext uri="{FF2B5EF4-FFF2-40B4-BE49-F238E27FC236}">
                  <a16:creationId xmlns:a16="http://schemas.microsoft.com/office/drawing/2014/main" id="{520964F6-0D05-FCB0-D542-98DA2640B4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6" y="2784"/>
              <a:ext cx="129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Sistema di allerta rapida</a:t>
              </a:r>
            </a:p>
          </p:txBody>
        </p:sp>
      </p:grpSp>
      <p:grpSp>
        <p:nvGrpSpPr>
          <p:cNvPr id="8202" name="Group 28">
            <a:extLst>
              <a:ext uri="{FF2B5EF4-FFF2-40B4-BE49-F238E27FC236}">
                <a16:creationId xmlns:a16="http://schemas.microsoft.com/office/drawing/2014/main" id="{6113A241-D52D-5211-DA52-4C84F68C4F22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2819400"/>
            <a:ext cx="3124200" cy="1198563"/>
            <a:chOff x="528" y="1824"/>
            <a:chExt cx="1920" cy="708"/>
          </a:xfrm>
        </p:grpSpPr>
        <p:sp>
          <p:nvSpPr>
            <p:cNvPr id="8204" name="Line 13">
              <a:extLst>
                <a:ext uri="{FF2B5EF4-FFF2-40B4-BE49-F238E27FC236}">
                  <a16:creationId xmlns:a16="http://schemas.microsoft.com/office/drawing/2014/main" id="{8B9B8C71-788E-3586-DA2E-AB944DC881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1824"/>
              <a:ext cx="86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205" name="Text Box 23">
              <a:extLst>
                <a:ext uri="{FF2B5EF4-FFF2-40B4-BE49-F238E27FC236}">
                  <a16:creationId xmlns:a16="http://schemas.microsoft.com/office/drawing/2014/main" id="{7D9E4841-4642-B364-0C0D-8B05F9D382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6" y="2032"/>
              <a:ext cx="1108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Soddisfare il mercato</a:t>
              </a:r>
            </a:p>
          </p:txBody>
        </p:sp>
        <p:sp>
          <p:nvSpPr>
            <p:cNvPr id="8206" name="Text Box 24">
              <a:extLst>
                <a:ext uri="{FF2B5EF4-FFF2-40B4-BE49-F238E27FC236}">
                  <a16:creationId xmlns:a16="http://schemas.microsoft.com/office/drawing/2014/main" id="{421B4A7F-AD1D-E5B3-FE16-84C6E4228F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" y="2192"/>
              <a:ext cx="1128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Anticipare le esigenze</a:t>
              </a:r>
            </a:p>
          </p:txBody>
        </p:sp>
        <p:sp>
          <p:nvSpPr>
            <p:cNvPr id="8207" name="Text Box 25">
              <a:extLst>
                <a:ext uri="{FF2B5EF4-FFF2-40B4-BE49-F238E27FC236}">
                  <a16:creationId xmlns:a16="http://schemas.microsoft.com/office/drawing/2014/main" id="{F9BF53E1-519A-B7F6-C2E3-FB66214F0D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13" y="2352"/>
              <a:ext cx="113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400" b="1">
                <a:latin typeface="Times New Roman" panose="02020603050405020304" pitchFamily="18" charset="0"/>
              </a:endParaRPr>
            </a:p>
          </p:txBody>
        </p:sp>
        <p:sp>
          <p:nvSpPr>
            <p:cNvPr id="8208" name="Text Box 27">
              <a:extLst>
                <a:ext uri="{FF2B5EF4-FFF2-40B4-BE49-F238E27FC236}">
                  <a16:creationId xmlns:a16="http://schemas.microsoft.com/office/drawing/2014/main" id="{DE9C674E-DA54-F46D-452D-699EDFCF8D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1872"/>
              <a:ext cx="907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Obblighi di legge</a:t>
              </a:r>
            </a:p>
          </p:txBody>
        </p:sp>
      </p:grpSp>
      <p:sp>
        <p:nvSpPr>
          <p:cNvPr id="29725" name="Text Box 29">
            <a:extLst>
              <a:ext uri="{FF2B5EF4-FFF2-40B4-BE49-F238E27FC236}">
                <a16:creationId xmlns:a16="http://schemas.microsoft.com/office/drawing/2014/main" id="{6AA18D56-BC3E-E605-EFC2-52372A6FD9B5}"/>
              </a:ext>
            </a:extLst>
          </p:cNvPr>
          <p:cNvSpPr txBox="1">
            <a:spLocks noChangeArrowheads="1"/>
          </p:cNvSpPr>
          <p:nvPr/>
        </p:nvSpPr>
        <p:spPr bwMode="auto">
          <a:xfrm rot="-2259526">
            <a:off x="2057400" y="3810000"/>
            <a:ext cx="4502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600">
                <a:solidFill>
                  <a:srgbClr val="FF0000"/>
                </a:solidFill>
                <a:latin typeface="Times New Roman" panose="02020603050405020304" pitchFamily="18" charset="0"/>
              </a:rPr>
              <a:t>METODI DI ANALISI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asellaDiTesto 3">
            <a:extLst>
              <a:ext uri="{FF2B5EF4-FFF2-40B4-BE49-F238E27FC236}">
                <a16:creationId xmlns:a16="http://schemas.microsoft.com/office/drawing/2014/main" id="{2C30434C-BC40-B3FB-802D-B830C01D8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04800"/>
            <a:ext cx="58769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dirty="0"/>
              <a:t>Caratteristiche generali di un metodo di analisi</a:t>
            </a:r>
          </a:p>
        </p:txBody>
      </p:sp>
      <p:sp>
        <p:nvSpPr>
          <p:cNvPr id="9219" name="CasellaDiTesto 4">
            <a:extLst>
              <a:ext uri="{FF2B5EF4-FFF2-40B4-BE49-F238E27FC236}">
                <a16:creationId xmlns:a16="http://schemas.microsoft.com/office/drawing/2014/main" id="{6593CCDF-5401-E782-E040-DB26164E8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339" y="1343025"/>
            <a:ext cx="8077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/>
              <a:t>1- il segnale misurabile generato dal metodo deve essere legato alla concentrazione della specie che lo genera da una relazione matematica (tipicamente una relazione lineare)</a:t>
            </a:r>
          </a:p>
        </p:txBody>
      </p:sp>
      <p:sp>
        <p:nvSpPr>
          <p:cNvPr id="9220" name="CasellaDiTesto 5">
            <a:extLst>
              <a:ext uri="{FF2B5EF4-FFF2-40B4-BE49-F238E27FC236}">
                <a16:creationId xmlns:a16="http://schemas.microsoft.com/office/drawing/2014/main" id="{99F97654-62CC-F5F8-D5ED-1A1FA19DE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339" y="2435225"/>
            <a:ext cx="807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/>
              <a:t>2- il metodo deve essere specifico: ovvero il segnale è generato dalla specie chimica investigata. </a:t>
            </a:r>
          </a:p>
        </p:txBody>
      </p:sp>
      <p:sp>
        <p:nvSpPr>
          <p:cNvPr id="9221" name="CasellaDiTesto 6">
            <a:extLst>
              <a:ext uri="{FF2B5EF4-FFF2-40B4-BE49-F238E27FC236}">
                <a16:creationId xmlns:a16="http://schemas.microsoft.com/office/drawing/2014/main" id="{DAB0202D-73CF-BDF5-C349-D550BD325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914" y="3276600"/>
            <a:ext cx="807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/>
              <a:t>3- il metodo deve essere selettivo: ovvero il segnale è generato solo dalla specie chimica investigata. </a:t>
            </a:r>
          </a:p>
        </p:txBody>
      </p:sp>
      <p:sp>
        <p:nvSpPr>
          <p:cNvPr id="9222" name="CasellaDiTesto 7">
            <a:extLst>
              <a:ext uri="{FF2B5EF4-FFF2-40B4-BE49-F238E27FC236}">
                <a16:creationId xmlns:a16="http://schemas.microsoft.com/office/drawing/2014/main" id="{F5F7AB22-BBFF-B9BC-9932-884A8C5C9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913086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dirty="0"/>
              <a:t>ACCURATEZZA 					PRECISIONE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>
            <a:extLst>
              <a:ext uri="{FF2B5EF4-FFF2-40B4-BE49-F238E27FC236}">
                <a16:creationId xmlns:a16="http://schemas.microsoft.com/office/drawing/2014/main" id="{141A8DC4-F456-29C5-89EE-6C0AF3B5D3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grpSp>
        <p:nvGrpSpPr>
          <p:cNvPr id="15363" name="Group 13">
            <a:extLst>
              <a:ext uri="{FF2B5EF4-FFF2-40B4-BE49-F238E27FC236}">
                <a16:creationId xmlns:a16="http://schemas.microsoft.com/office/drawing/2014/main" id="{68703B95-8374-F531-A04F-7FF3507AE703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2133600"/>
            <a:ext cx="4876800" cy="3244850"/>
            <a:chOff x="624" y="1344"/>
            <a:chExt cx="3047" cy="2002"/>
          </a:xfrm>
        </p:grpSpPr>
        <p:grpSp>
          <p:nvGrpSpPr>
            <p:cNvPr id="15364" name="Group 8">
              <a:extLst>
                <a:ext uri="{FF2B5EF4-FFF2-40B4-BE49-F238E27FC236}">
                  <a16:creationId xmlns:a16="http://schemas.microsoft.com/office/drawing/2014/main" id="{238BC61E-C353-78AD-8019-AF357346EC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" y="1968"/>
              <a:ext cx="1392" cy="838"/>
              <a:chOff x="768" y="2016"/>
              <a:chExt cx="1392" cy="838"/>
            </a:xfrm>
          </p:grpSpPr>
          <p:sp>
            <p:nvSpPr>
              <p:cNvPr id="15369" name="Rectangle 6">
                <a:extLst>
                  <a:ext uri="{FF2B5EF4-FFF2-40B4-BE49-F238E27FC236}">
                    <a16:creationId xmlns:a16="http://schemas.microsoft.com/office/drawing/2014/main" id="{A74A90C5-690E-E582-1C1B-07D30BAF3E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2016"/>
                <a:ext cx="1392" cy="838"/>
              </a:xfrm>
              <a:prstGeom prst="ellipse">
                <a:avLst/>
              </a:prstGeom>
              <a:solidFill>
                <a:srgbClr val="008000">
                  <a:alpha val="59999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342900" indent="-342900"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15370" name="Text Box 7">
                <a:extLst>
                  <a:ext uri="{FF2B5EF4-FFF2-40B4-BE49-F238E27FC236}">
                    <a16:creationId xmlns:a16="http://schemas.microsoft.com/office/drawing/2014/main" id="{EC490A8C-DCE3-7278-88DA-1DD58E3B0D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5" y="2290"/>
                <a:ext cx="856" cy="2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it-IT" altLang="it-IT" sz="2000" b="1">
                    <a:latin typeface="Times New Roman" panose="02020603050405020304" pitchFamily="18" charset="0"/>
                  </a:rPr>
                  <a:t>Campione </a:t>
                </a:r>
              </a:p>
            </p:txBody>
          </p:sp>
        </p:grpSp>
        <p:sp>
          <p:nvSpPr>
            <p:cNvPr id="15365" name="AutoShape 9">
              <a:extLst>
                <a:ext uri="{FF2B5EF4-FFF2-40B4-BE49-F238E27FC236}">
                  <a16:creationId xmlns:a16="http://schemas.microsoft.com/office/drawing/2014/main" id="{91DC59AA-FED3-B859-80BA-7FA0D6877E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824" y="1920"/>
              <a:ext cx="1488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2308 w 21600"/>
                <a:gd name="T13" fmla="*/ 16200 h 21600"/>
                <a:gd name="T14" fmla="*/ 19292 w 21600"/>
                <a:gd name="T15" fmla="*/ 203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8854" y="6181"/>
                  </a:lnTo>
                  <a:lnTo>
                    <a:pt x="9566" y="6181"/>
                  </a:lnTo>
                  <a:lnTo>
                    <a:pt x="9566" y="16211"/>
                  </a:lnTo>
                  <a:lnTo>
                    <a:pt x="3647" y="16211"/>
                  </a:lnTo>
                  <a:lnTo>
                    <a:pt x="3647" y="15004"/>
                  </a:lnTo>
                  <a:lnTo>
                    <a:pt x="0" y="18302"/>
                  </a:lnTo>
                  <a:lnTo>
                    <a:pt x="3647" y="21600"/>
                  </a:lnTo>
                  <a:lnTo>
                    <a:pt x="3647" y="20393"/>
                  </a:lnTo>
                  <a:lnTo>
                    <a:pt x="17953" y="20393"/>
                  </a:lnTo>
                  <a:lnTo>
                    <a:pt x="17953" y="21600"/>
                  </a:lnTo>
                  <a:lnTo>
                    <a:pt x="21600" y="18302"/>
                  </a:lnTo>
                  <a:lnTo>
                    <a:pt x="17953" y="15004"/>
                  </a:lnTo>
                  <a:lnTo>
                    <a:pt x="17953" y="16211"/>
                  </a:lnTo>
                  <a:lnTo>
                    <a:pt x="12034" y="16211"/>
                  </a:lnTo>
                  <a:lnTo>
                    <a:pt x="12034" y="6181"/>
                  </a:lnTo>
                  <a:lnTo>
                    <a:pt x="12746" y="6181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chemeClr val="accent1">
                <a:alpha val="79999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66" name="Text Box 10">
              <a:extLst>
                <a:ext uri="{FF2B5EF4-FFF2-40B4-BE49-F238E27FC236}">
                  <a16:creationId xmlns:a16="http://schemas.microsoft.com/office/drawing/2014/main" id="{BBE630A7-88AB-C282-0A17-18D91ED2D4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1344"/>
              <a:ext cx="568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Analita</a:t>
              </a:r>
            </a:p>
          </p:txBody>
        </p:sp>
        <p:sp>
          <p:nvSpPr>
            <p:cNvPr id="15367" name="Text Box 11">
              <a:extLst>
                <a:ext uri="{FF2B5EF4-FFF2-40B4-BE49-F238E27FC236}">
                  <a16:creationId xmlns:a16="http://schemas.microsoft.com/office/drawing/2014/main" id="{22BEBCF1-9940-0F6C-A7F6-CCC14CD2B8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2" y="2256"/>
              <a:ext cx="59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Matrice</a:t>
              </a:r>
            </a:p>
          </p:txBody>
        </p:sp>
        <p:sp>
          <p:nvSpPr>
            <p:cNvPr id="15368" name="Text Box 12">
              <a:extLst>
                <a:ext uri="{FF2B5EF4-FFF2-40B4-BE49-F238E27FC236}">
                  <a16:creationId xmlns:a16="http://schemas.microsoft.com/office/drawing/2014/main" id="{F500A301-8AAC-87ED-DEA8-71700CFB25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1" y="3120"/>
              <a:ext cx="82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Interferenti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3496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ttangolo 3">
            <a:extLst>
              <a:ext uri="{FF2B5EF4-FFF2-40B4-BE49-F238E27FC236}">
                <a16:creationId xmlns:a16="http://schemas.microsoft.com/office/drawing/2014/main" id="{B580E4C8-625D-728B-7344-DF3FE9703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9075"/>
            <a:ext cx="8991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Il segnale misurabile generato dal metodo deve essere legato alla concentrazione della specie che lo genera da una relazione matematica (tipicamente una relazione lineare)</a:t>
            </a:r>
          </a:p>
        </p:txBody>
      </p: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D77D0570-68F1-833B-EDB0-4A617E4C00AC}"/>
              </a:ext>
            </a:extLst>
          </p:cNvPr>
          <p:cNvSpPr/>
          <p:nvPr/>
        </p:nvSpPr>
        <p:spPr>
          <a:xfrm>
            <a:off x="2859087" y="1926881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039E22C-EF9D-0E9A-B2D6-AF53BB5EAAAB}"/>
              </a:ext>
            </a:extLst>
          </p:cNvPr>
          <p:cNvSpPr/>
          <p:nvPr/>
        </p:nvSpPr>
        <p:spPr>
          <a:xfrm>
            <a:off x="4002087" y="1193456"/>
            <a:ext cx="533400" cy="1600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809058F9-BBB7-FACE-E219-9455042F6297}"/>
              </a:ext>
            </a:extLst>
          </p:cNvPr>
          <p:cNvSpPr/>
          <p:nvPr/>
        </p:nvSpPr>
        <p:spPr>
          <a:xfrm>
            <a:off x="4002087" y="1841156"/>
            <a:ext cx="533400" cy="923925"/>
          </a:xfrm>
          <a:prstGeom prst="rect">
            <a:avLst/>
          </a:prstGeom>
          <a:gradFill flip="none" rotWithShape="1">
            <a:gsLst>
              <a:gs pos="8000">
                <a:srgbClr val="00B0F0"/>
              </a:gs>
              <a:gs pos="97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6" name="CasellaDiTesto 7">
            <a:extLst>
              <a:ext uri="{FF2B5EF4-FFF2-40B4-BE49-F238E27FC236}">
                <a16:creationId xmlns:a16="http://schemas.microsoft.com/office/drawing/2014/main" id="{188AEEDC-C668-0A4D-A7B3-B7127E676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757019"/>
            <a:ext cx="21750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/>
              <a:t>Sorgente esterna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/>
              <a:t>(fisica o chimica)</a:t>
            </a:r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6826E91F-0632-87AC-F137-7BBF18089815}"/>
              </a:ext>
            </a:extLst>
          </p:cNvPr>
          <p:cNvSpPr/>
          <p:nvPr/>
        </p:nvSpPr>
        <p:spPr>
          <a:xfrm>
            <a:off x="4764087" y="1926881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aetta 9">
            <a:extLst>
              <a:ext uri="{FF2B5EF4-FFF2-40B4-BE49-F238E27FC236}">
                <a16:creationId xmlns:a16="http://schemas.microsoft.com/office/drawing/2014/main" id="{F1E803F1-F087-354C-CFAE-3B56011DC63C}"/>
              </a:ext>
            </a:extLst>
          </p:cNvPr>
          <p:cNvSpPr/>
          <p:nvPr/>
        </p:nvSpPr>
        <p:spPr>
          <a:xfrm rot="19763120">
            <a:off x="5830887" y="1730031"/>
            <a:ext cx="609600" cy="922338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9" name="CasellaDiTesto 10">
            <a:extLst>
              <a:ext uri="{FF2B5EF4-FFF2-40B4-BE49-F238E27FC236}">
                <a16:creationId xmlns:a16="http://schemas.microsoft.com/office/drawing/2014/main" id="{18A3EAA2-23BC-95BA-7268-C31E23482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2288" y="1841156"/>
            <a:ext cx="10951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Segnale </a:t>
            </a:r>
          </a:p>
        </p:txBody>
      </p:sp>
      <p:grpSp>
        <p:nvGrpSpPr>
          <p:cNvPr id="10250" name="Gruppo 17">
            <a:extLst>
              <a:ext uri="{FF2B5EF4-FFF2-40B4-BE49-F238E27FC236}">
                <a16:creationId xmlns:a16="http://schemas.microsoft.com/office/drawing/2014/main" id="{A2A3162E-5B84-6A7E-0CE3-D2A6215E84CE}"/>
              </a:ext>
            </a:extLst>
          </p:cNvPr>
          <p:cNvGrpSpPr>
            <a:grpSpLocks/>
          </p:cNvGrpSpPr>
          <p:nvPr/>
        </p:nvGrpSpPr>
        <p:grpSpPr bwMode="auto">
          <a:xfrm>
            <a:off x="2368759" y="3792987"/>
            <a:ext cx="573088" cy="700087"/>
            <a:chOff x="5638800" y="4424362"/>
            <a:chExt cx="573343" cy="700088"/>
          </a:xfrm>
        </p:grpSpPr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7321DAE6-7A23-8F2A-9075-BE66D5D362F9}"/>
                </a:ext>
              </a:extLst>
            </p:cNvPr>
            <p:cNvSpPr/>
            <p:nvPr/>
          </p:nvSpPr>
          <p:spPr>
            <a:xfrm>
              <a:off x="5715034" y="45719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vale 12">
              <a:extLst>
                <a:ext uri="{FF2B5EF4-FFF2-40B4-BE49-F238E27FC236}">
                  <a16:creationId xmlns:a16="http://schemas.microsoft.com/office/drawing/2014/main" id="{25FE9F4E-F56E-EAE6-0525-F71E168EC880}"/>
                </a:ext>
              </a:extLst>
            </p:cNvPr>
            <p:cNvSpPr/>
            <p:nvPr/>
          </p:nvSpPr>
          <p:spPr>
            <a:xfrm>
              <a:off x="5638800" y="4800600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19C2EB6F-0C8D-5695-341C-C82E70483422}"/>
                </a:ext>
              </a:extLst>
            </p:cNvPr>
            <p:cNvSpPr/>
            <p:nvPr/>
          </p:nvSpPr>
          <p:spPr>
            <a:xfrm>
              <a:off x="5867502" y="47624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7D5C52FE-4D3C-F093-F02E-6629DF90209F}"/>
                </a:ext>
              </a:extLst>
            </p:cNvPr>
            <p:cNvSpPr/>
            <p:nvPr/>
          </p:nvSpPr>
          <p:spPr>
            <a:xfrm>
              <a:off x="5838914" y="4972050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CE4848AF-55B0-494E-809A-4CC67B8E8A79}"/>
                </a:ext>
              </a:extLst>
            </p:cNvPr>
            <p:cNvSpPr/>
            <p:nvPr/>
          </p:nvSpPr>
          <p:spPr>
            <a:xfrm>
              <a:off x="5862738" y="4424362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4E7A6326-85CE-835A-A6E1-E8996308DD80}"/>
                </a:ext>
              </a:extLst>
            </p:cNvPr>
            <p:cNvSpPr/>
            <p:nvPr/>
          </p:nvSpPr>
          <p:spPr>
            <a:xfrm>
              <a:off x="6059675" y="46100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251" name="Immagine 18">
            <a:extLst>
              <a:ext uri="{FF2B5EF4-FFF2-40B4-BE49-F238E27FC236}">
                <a16:creationId xmlns:a16="http://schemas.microsoft.com/office/drawing/2014/main" id="{10859A2E-C647-433C-02CC-F152DFD70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137" y="1984031"/>
            <a:ext cx="298450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Ovale 20">
            <a:extLst>
              <a:ext uri="{FF2B5EF4-FFF2-40B4-BE49-F238E27FC236}">
                <a16:creationId xmlns:a16="http://schemas.microsoft.com/office/drawing/2014/main" id="{D5DC306E-C0FB-0FDE-37BC-B85979833491}"/>
              </a:ext>
            </a:extLst>
          </p:cNvPr>
          <p:cNvSpPr/>
          <p:nvPr/>
        </p:nvSpPr>
        <p:spPr>
          <a:xfrm>
            <a:off x="1449596" y="38382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461EE441-2DBF-1BF6-B2E7-0988F7CC8F5F}"/>
              </a:ext>
            </a:extLst>
          </p:cNvPr>
          <p:cNvSpPr/>
          <p:nvPr/>
        </p:nvSpPr>
        <p:spPr>
          <a:xfrm>
            <a:off x="1373396" y="40668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E0CDA539-AD4B-453E-6FF6-BCB4D2ADB3BC}"/>
              </a:ext>
            </a:extLst>
          </p:cNvPr>
          <p:cNvSpPr/>
          <p:nvPr/>
        </p:nvSpPr>
        <p:spPr>
          <a:xfrm>
            <a:off x="1601996" y="40287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5536D35D-0835-1F82-BB15-D3B2254E4B1C}"/>
              </a:ext>
            </a:extLst>
          </p:cNvPr>
          <p:cNvSpPr/>
          <p:nvPr/>
        </p:nvSpPr>
        <p:spPr>
          <a:xfrm>
            <a:off x="1868696" y="4203356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5CE15C2A-4C90-62CE-0744-433DF6E61C1E}"/>
              </a:ext>
            </a:extLst>
          </p:cNvPr>
          <p:cNvSpPr/>
          <p:nvPr/>
        </p:nvSpPr>
        <p:spPr>
          <a:xfrm>
            <a:off x="1597233" y="35814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id="{AF24EE6E-B12B-5506-A8B9-D5DDD1B263C6}"/>
              </a:ext>
            </a:extLst>
          </p:cNvPr>
          <p:cNvSpPr/>
          <p:nvPr/>
        </p:nvSpPr>
        <p:spPr>
          <a:xfrm>
            <a:off x="1787733" y="39906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e 27">
            <a:extLst>
              <a:ext uri="{FF2B5EF4-FFF2-40B4-BE49-F238E27FC236}">
                <a16:creationId xmlns:a16="http://schemas.microsoft.com/office/drawing/2014/main" id="{5A3627F4-4270-C6ED-2878-6AFAD8B18104}"/>
              </a:ext>
            </a:extLst>
          </p:cNvPr>
          <p:cNvSpPr/>
          <p:nvPr/>
        </p:nvSpPr>
        <p:spPr>
          <a:xfrm>
            <a:off x="1525796" y="42192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4038B809-2D3D-6ACE-1BAC-BA178F4AD3AC}"/>
              </a:ext>
            </a:extLst>
          </p:cNvPr>
          <p:cNvSpPr/>
          <p:nvPr/>
        </p:nvSpPr>
        <p:spPr>
          <a:xfrm>
            <a:off x="1670258" y="4387506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9B604265-9F7E-0D8A-A8EE-CBBBAB67B2E8}"/>
              </a:ext>
            </a:extLst>
          </p:cNvPr>
          <p:cNvSpPr/>
          <p:nvPr/>
        </p:nvSpPr>
        <p:spPr>
          <a:xfrm>
            <a:off x="3680033" y="41049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vale 30">
            <a:extLst>
              <a:ext uri="{FF2B5EF4-FFF2-40B4-BE49-F238E27FC236}">
                <a16:creationId xmlns:a16="http://schemas.microsoft.com/office/drawing/2014/main" id="{940F57C1-3BEC-0DB1-7B60-1744B894E9D6}"/>
              </a:ext>
            </a:extLst>
          </p:cNvPr>
          <p:cNvSpPr/>
          <p:nvPr/>
        </p:nvSpPr>
        <p:spPr>
          <a:xfrm>
            <a:off x="1749633" y="3842994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Freccia a destra 32">
            <a:extLst>
              <a:ext uri="{FF2B5EF4-FFF2-40B4-BE49-F238E27FC236}">
                <a16:creationId xmlns:a16="http://schemas.microsoft.com/office/drawing/2014/main" id="{6D1BEC80-AA4D-D657-D003-C2EC77B3EA4A}"/>
              </a:ext>
            </a:extLst>
          </p:cNvPr>
          <p:cNvSpPr/>
          <p:nvPr/>
        </p:nvSpPr>
        <p:spPr>
          <a:xfrm>
            <a:off x="2079834" y="3990631"/>
            <a:ext cx="305646" cy="1785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Freccia a destra 33">
            <a:extLst>
              <a:ext uri="{FF2B5EF4-FFF2-40B4-BE49-F238E27FC236}">
                <a16:creationId xmlns:a16="http://schemas.microsoft.com/office/drawing/2014/main" id="{36AB5BC7-0744-F02B-8728-17358E3B4BE9}"/>
              </a:ext>
            </a:extLst>
          </p:cNvPr>
          <p:cNvSpPr/>
          <p:nvPr/>
        </p:nvSpPr>
        <p:spPr>
          <a:xfrm>
            <a:off x="4632533" y="3898556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vale 34">
            <a:extLst>
              <a:ext uri="{FF2B5EF4-FFF2-40B4-BE49-F238E27FC236}">
                <a16:creationId xmlns:a16="http://schemas.microsoft.com/office/drawing/2014/main" id="{D4BF227C-031E-E92C-9086-0A3D527A16F3}"/>
              </a:ext>
            </a:extLst>
          </p:cNvPr>
          <p:cNvSpPr/>
          <p:nvPr/>
        </p:nvSpPr>
        <p:spPr>
          <a:xfrm>
            <a:off x="3922921" y="4285906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1275CD7B-E4F7-DC5A-2856-E3DF60EFFD63}"/>
              </a:ext>
            </a:extLst>
          </p:cNvPr>
          <p:cNvSpPr/>
          <p:nvPr/>
        </p:nvSpPr>
        <p:spPr>
          <a:xfrm>
            <a:off x="1433721" y="4419256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8AF39ABD-AE6D-F302-FB75-117B2C2D2FC9}"/>
              </a:ext>
            </a:extLst>
          </p:cNvPr>
          <p:cNvSpPr/>
          <p:nvPr/>
        </p:nvSpPr>
        <p:spPr>
          <a:xfrm>
            <a:off x="1525796" y="42192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AEBE7BFC-F68E-0A15-B7EE-2D85838F4EF6}"/>
              </a:ext>
            </a:extLst>
          </p:cNvPr>
          <p:cNvSpPr/>
          <p:nvPr/>
        </p:nvSpPr>
        <p:spPr>
          <a:xfrm>
            <a:off x="4124533" y="39525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vale 38">
            <a:extLst>
              <a:ext uri="{FF2B5EF4-FFF2-40B4-BE49-F238E27FC236}">
                <a16:creationId xmlns:a16="http://schemas.microsoft.com/office/drawing/2014/main" id="{6EE58B43-E521-6063-8E61-1EFEA1F900F1}"/>
              </a:ext>
            </a:extLst>
          </p:cNvPr>
          <p:cNvSpPr/>
          <p:nvPr/>
        </p:nvSpPr>
        <p:spPr>
          <a:xfrm>
            <a:off x="1749633" y="3842994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vale 39">
            <a:extLst>
              <a:ext uri="{FF2B5EF4-FFF2-40B4-BE49-F238E27FC236}">
                <a16:creationId xmlns:a16="http://schemas.microsoft.com/office/drawing/2014/main" id="{F918DA5B-1983-47B7-C1D9-BBD64458912E}"/>
              </a:ext>
            </a:extLst>
          </p:cNvPr>
          <p:cNvSpPr/>
          <p:nvPr/>
        </p:nvSpPr>
        <p:spPr>
          <a:xfrm>
            <a:off x="3795921" y="3830294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e 40">
            <a:extLst>
              <a:ext uri="{FF2B5EF4-FFF2-40B4-BE49-F238E27FC236}">
                <a16:creationId xmlns:a16="http://schemas.microsoft.com/office/drawing/2014/main" id="{7F3A7C8B-3643-8199-3033-630348D4544A}"/>
              </a:ext>
            </a:extLst>
          </p:cNvPr>
          <p:cNvSpPr/>
          <p:nvPr/>
        </p:nvSpPr>
        <p:spPr>
          <a:xfrm>
            <a:off x="1678196" y="43716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vale 41">
            <a:extLst>
              <a:ext uri="{FF2B5EF4-FFF2-40B4-BE49-F238E27FC236}">
                <a16:creationId xmlns:a16="http://schemas.microsoft.com/office/drawing/2014/main" id="{D247FDE3-7CB8-B761-591A-F729B1449829}"/>
              </a:ext>
            </a:extLst>
          </p:cNvPr>
          <p:cNvSpPr/>
          <p:nvPr/>
        </p:nvSpPr>
        <p:spPr>
          <a:xfrm>
            <a:off x="4045159" y="36576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Saetta 42">
            <a:extLst>
              <a:ext uri="{FF2B5EF4-FFF2-40B4-BE49-F238E27FC236}">
                <a16:creationId xmlns:a16="http://schemas.microsoft.com/office/drawing/2014/main" id="{956C9143-B8B1-FD0F-DFF3-6B4F2D205AD0}"/>
              </a:ext>
            </a:extLst>
          </p:cNvPr>
          <p:cNvSpPr/>
          <p:nvPr/>
        </p:nvSpPr>
        <p:spPr>
          <a:xfrm rot="19763120">
            <a:off x="5742196" y="3557244"/>
            <a:ext cx="609600" cy="923925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73" name="CasellaDiTesto 43">
            <a:extLst>
              <a:ext uri="{FF2B5EF4-FFF2-40B4-BE49-F238E27FC236}">
                <a16:creationId xmlns:a16="http://schemas.microsoft.com/office/drawing/2014/main" id="{0BB19C8E-5236-5DF9-58D2-C1A1B62AA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7264" y="3862145"/>
            <a:ext cx="10951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Segnale </a:t>
            </a:r>
          </a:p>
        </p:txBody>
      </p:sp>
      <p:pic>
        <p:nvPicPr>
          <p:cNvPr id="10274" name="Immagine 44">
            <a:extLst>
              <a:ext uri="{FF2B5EF4-FFF2-40B4-BE49-F238E27FC236}">
                <a16:creationId xmlns:a16="http://schemas.microsoft.com/office/drawing/2014/main" id="{D3EA0D03-D0A2-4E59-4061-3A7ED1E7B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693" y="5601256"/>
            <a:ext cx="496887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Ovale 46">
            <a:extLst>
              <a:ext uri="{FF2B5EF4-FFF2-40B4-BE49-F238E27FC236}">
                <a16:creationId xmlns:a16="http://schemas.microsoft.com/office/drawing/2014/main" id="{86989722-2363-C9A8-9494-8E31C177CC16}"/>
              </a:ext>
            </a:extLst>
          </p:cNvPr>
          <p:cNvSpPr/>
          <p:nvPr/>
        </p:nvSpPr>
        <p:spPr>
          <a:xfrm>
            <a:off x="1600199" y="59171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e 47">
            <a:extLst>
              <a:ext uri="{FF2B5EF4-FFF2-40B4-BE49-F238E27FC236}">
                <a16:creationId xmlns:a16="http://schemas.microsoft.com/office/drawing/2014/main" id="{0E2EB62E-B779-AACE-63B0-39E425B873F3}"/>
              </a:ext>
            </a:extLst>
          </p:cNvPr>
          <p:cNvSpPr/>
          <p:nvPr/>
        </p:nvSpPr>
        <p:spPr>
          <a:xfrm>
            <a:off x="1828799" y="58790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vale 48">
            <a:extLst>
              <a:ext uri="{FF2B5EF4-FFF2-40B4-BE49-F238E27FC236}">
                <a16:creationId xmlns:a16="http://schemas.microsoft.com/office/drawing/2014/main" id="{39787B52-BE56-470D-5BB0-D3B1FFF7A79C}"/>
              </a:ext>
            </a:extLst>
          </p:cNvPr>
          <p:cNvSpPr/>
          <p:nvPr/>
        </p:nvSpPr>
        <p:spPr>
          <a:xfrm>
            <a:off x="1963340" y="605369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vale 51">
            <a:extLst>
              <a:ext uri="{FF2B5EF4-FFF2-40B4-BE49-F238E27FC236}">
                <a16:creationId xmlns:a16="http://schemas.microsoft.com/office/drawing/2014/main" id="{C74B3CE4-E3F5-13F9-1805-EE80555A5D21}"/>
              </a:ext>
            </a:extLst>
          </p:cNvPr>
          <p:cNvSpPr/>
          <p:nvPr/>
        </p:nvSpPr>
        <p:spPr>
          <a:xfrm>
            <a:off x="1752599" y="60695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vale 52">
            <a:extLst>
              <a:ext uri="{FF2B5EF4-FFF2-40B4-BE49-F238E27FC236}">
                <a16:creationId xmlns:a16="http://schemas.microsoft.com/office/drawing/2014/main" id="{4062C8BE-235D-74E7-AAA5-9E2C5E4C0825}"/>
              </a:ext>
            </a:extLst>
          </p:cNvPr>
          <p:cNvSpPr/>
          <p:nvPr/>
        </p:nvSpPr>
        <p:spPr>
          <a:xfrm>
            <a:off x="1828800" y="623784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vale 53">
            <a:extLst>
              <a:ext uri="{FF2B5EF4-FFF2-40B4-BE49-F238E27FC236}">
                <a16:creationId xmlns:a16="http://schemas.microsoft.com/office/drawing/2014/main" id="{BEF6F1AC-5736-D7CE-F020-D7FD53B68505}"/>
              </a:ext>
            </a:extLst>
          </p:cNvPr>
          <p:cNvSpPr/>
          <p:nvPr/>
        </p:nvSpPr>
        <p:spPr>
          <a:xfrm>
            <a:off x="1670258" y="569491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vale 55">
            <a:extLst>
              <a:ext uri="{FF2B5EF4-FFF2-40B4-BE49-F238E27FC236}">
                <a16:creationId xmlns:a16="http://schemas.microsoft.com/office/drawing/2014/main" id="{C1F9889D-0BE4-B7F2-1E83-ED91569D74DA}"/>
              </a:ext>
            </a:extLst>
          </p:cNvPr>
          <p:cNvSpPr/>
          <p:nvPr/>
        </p:nvSpPr>
        <p:spPr>
          <a:xfrm>
            <a:off x="1752599" y="60695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88" name="CasellaDiTesto 58">
            <a:extLst>
              <a:ext uri="{FF2B5EF4-FFF2-40B4-BE49-F238E27FC236}">
                <a16:creationId xmlns:a16="http://schemas.microsoft.com/office/drawing/2014/main" id="{F09D0D8D-E628-FB56-0E50-CF65DF6EE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680" y="6477000"/>
            <a:ext cx="12811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Acido (H</a:t>
            </a:r>
            <a:r>
              <a:rPr lang="it-IT" altLang="it-IT" sz="1800" baseline="30000" dirty="0"/>
              <a:t>+</a:t>
            </a:r>
            <a:r>
              <a:rPr lang="it-IT" altLang="it-IT" sz="1800" dirty="0"/>
              <a:t>)</a:t>
            </a:r>
          </a:p>
        </p:txBody>
      </p:sp>
      <p:sp>
        <p:nvSpPr>
          <p:cNvPr id="10289" name="CasellaDiTesto 59">
            <a:extLst>
              <a:ext uri="{FF2B5EF4-FFF2-40B4-BE49-F238E27FC236}">
                <a16:creationId xmlns:a16="http://schemas.microsoft.com/office/drawing/2014/main" id="{6DF8431F-86CB-B957-3E43-8270C9783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6488668"/>
            <a:ext cx="14927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Base (OH</a:t>
            </a:r>
            <a:r>
              <a:rPr lang="it-IT" altLang="it-IT" sz="1800" baseline="30000" dirty="0"/>
              <a:t>-</a:t>
            </a:r>
            <a:r>
              <a:rPr lang="it-IT" altLang="it-IT" sz="1800" dirty="0"/>
              <a:t>)  </a:t>
            </a:r>
          </a:p>
        </p:txBody>
      </p:sp>
      <p:sp>
        <p:nvSpPr>
          <p:cNvPr id="61" name="Freccia a destra 60">
            <a:extLst>
              <a:ext uri="{FF2B5EF4-FFF2-40B4-BE49-F238E27FC236}">
                <a16:creationId xmlns:a16="http://schemas.microsoft.com/office/drawing/2014/main" id="{3045BEA5-CCD4-AB45-63AE-FDD26288FD55}"/>
              </a:ext>
            </a:extLst>
          </p:cNvPr>
          <p:cNvSpPr/>
          <p:nvPr/>
        </p:nvSpPr>
        <p:spPr>
          <a:xfrm>
            <a:off x="2263984" y="5857504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Freccia a destra 61">
            <a:extLst>
              <a:ext uri="{FF2B5EF4-FFF2-40B4-BE49-F238E27FC236}">
                <a16:creationId xmlns:a16="http://schemas.microsoft.com/office/drawing/2014/main" id="{6020B6D0-E483-6103-FE8C-D4E57A80BDB8}"/>
              </a:ext>
            </a:extLst>
          </p:cNvPr>
          <p:cNvSpPr/>
          <p:nvPr/>
        </p:nvSpPr>
        <p:spPr>
          <a:xfrm>
            <a:off x="4970462" y="5761593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Saetta 62">
            <a:extLst>
              <a:ext uri="{FF2B5EF4-FFF2-40B4-BE49-F238E27FC236}">
                <a16:creationId xmlns:a16="http://schemas.microsoft.com/office/drawing/2014/main" id="{0D692BFF-C848-457D-DB7D-FB9686B9DCDE}"/>
              </a:ext>
            </a:extLst>
          </p:cNvPr>
          <p:cNvSpPr/>
          <p:nvPr/>
        </p:nvSpPr>
        <p:spPr>
          <a:xfrm rot="19763120">
            <a:off x="6081712" y="5421868"/>
            <a:ext cx="609600" cy="923925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3" name="CasellaDiTesto 63">
            <a:extLst>
              <a:ext uri="{FF2B5EF4-FFF2-40B4-BE49-F238E27FC236}">
                <a16:creationId xmlns:a16="http://schemas.microsoft.com/office/drawing/2014/main" id="{ED588F6B-0FB2-98D2-AFCF-C22B9F4C1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4571" y="5684361"/>
            <a:ext cx="2054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Variazione di pH</a:t>
            </a:r>
          </a:p>
        </p:txBody>
      </p:sp>
      <p:sp>
        <p:nvSpPr>
          <p:cNvPr id="2" name="CasellaDiTesto 63">
            <a:extLst>
              <a:ext uri="{FF2B5EF4-FFF2-40B4-BE49-F238E27FC236}">
                <a16:creationId xmlns:a16="http://schemas.microsoft.com/office/drawing/2014/main" id="{D2AF4276-5278-4D32-507C-6EEB257E2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575" y="5038248"/>
            <a:ext cx="2054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>
                <a:solidFill>
                  <a:srgbClr val="FF0000"/>
                </a:solidFill>
              </a:rPr>
              <a:t>Esempio</a:t>
            </a:r>
            <a:r>
              <a:rPr lang="it-IT" altLang="it-IT" sz="1800" dirty="0"/>
              <a:t> </a:t>
            </a:r>
          </a:p>
        </p:txBody>
      </p:sp>
      <p:sp>
        <p:nvSpPr>
          <p:cNvPr id="3" name="CasellaDiTesto 58">
            <a:extLst>
              <a:ext uri="{FF2B5EF4-FFF2-40B4-BE49-F238E27FC236}">
                <a16:creationId xmlns:a16="http://schemas.microsoft.com/office/drawing/2014/main" id="{86E53398-DCE7-7A39-5D55-BD7A08049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008187"/>
            <a:ext cx="11592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reagente </a:t>
            </a:r>
          </a:p>
        </p:txBody>
      </p:sp>
      <p:grpSp>
        <p:nvGrpSpPr>
          <p:cNvPr id="4" name="Gruppo 17">
            <a:extLst>
              <a:ext uri="{FF2B5EF4-FFF2-40B4-BE49-F238E27FC236}">
                <a16:creationId xmlns:a16="http://schemas.microsoft.com/office/drawing/2014/main" id="{035575DC-27CC-40C7-D305-AD6C3D092D7B}"/>
              </a:ext>
            </a:extLst>
          </p:cNvPr>
          <p:cNvGrpSpPr>
            <a:grpSpLocks/>
          </p:cNvGrpSpPr>
          <p:nvPr/>
        </p:nvGrpSpPr>
        <p:grpSpPr bwMode="auto">
          <a:xfrm>
            <a:off x="3667229" y="3834257"/>
            <a:ext cx="573088" cy="552450"/>
            <a:chOff x="5638800" y="4571999"/>
            <a:chExt cx="573343" cy="552451"/>
          </a:xfrm>
        </p:grpSpPr>
        <p:sp>
          <p:nvSpPr>
            <p:cNvPr id="8" name="Ovale 7">
              <a:extLst>
                <a:ext uri="{FF2B5EF4-FFF2-40B4-BE49-F238E27FC236}">
                  <a16:creationId xmlns:a16="http://schemas.microsoft.com/office/drawing/2014/main" id="{1D95C706-8216-139A-AD98-5CD6749E0988}"/>
                </a:ext>
              </a:extLst>
            </p:cNvPr>
            <p:cNvSpPr/>
            <p:nvPr/>
          </p:nvSpPr>
          <p:spPr>
            <a:xfrm>
              <a:off x="5715034" y="45719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EB8E645E-0A65-5EDA-1C2E-CDA8BF7168FB}"/>
                </a:ext>
              </a:extLst>
            </p:cNvPr>
            <p:cNvSpPr/>
            <p:nvPr/>
          </p:nvSpPr>
          <p:spPr>
            <a:xfrm>
              <a:off x="5638800" y="4800600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Ovale 17">
              <a:extLst>
                <a:ext uri="{FF2B5EF4-FFF2-40B4-BE49-F238E27FC236}">
                  <a16:creationId xmlns:a16="http://schemas.microsoft.com/office/drawing/2014/main" id="{A73C140B-92EF-9A4F-9C10-8AF9BCE5D176}"/>
                </a:ext>
              </a:extLst>
            </p:cNvPr>
            <p:cNvSpPr/>
            <p:nvPr/>
          </p:nvSpPr>
          <p:spPr>
            <a:xfrm>
              <a:off x="5867502" y="47624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vale 18">
              <a:extLst>
                <a:ext uri="{FF2B5EF4-FFF2-40B4-BE49-F238E27FC236}">
                  <a16:creationId xmlns:a16="http://schemas.microsoft.com/office/drawing/2014/main" id="{2F6130DF-C64F-C51C-6F3A-AC673DBD3E84}"/>
                </a:ext>
              </a:extLst>
            </p:cNvPr>
            <p:cNvSpPr/>
            <p:nvPr/>
          </p:nvSpPr>
          <p:spPr>
            <a:xfrm>
              <a:off x="5838914" y="4972050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Ovale 25">
              <a:extLst>
                <a:ext uri="{FF2B5EF4-FFF2-40B4-BE49-F238E27FC236}">
                  <a16:creationId xmlns:a16="http://schemas.microsoft.com/office/drawing/2014/main" id="{83195613-B1F8-A8FF-17A9-8011683823DF}"/>
                </a:ext>
              </a:extLst>
            </p:cNvPr>
            <p:cNvSpPr/>
            <p:nvPr/>
          </p:nvSpPr>
          <p:spPr>
            <a:xfrm>
              <a:off x="6059675" y="46100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Ovale 31">
            <a:extLst>
              <a:ext uri="{FF2B5EF4-FFF2-40B4-BE49-F238E27FC236}">
                <a16:creationId xmlns:a16="http://schemas.microsoft.com/office/drawing/2014/main" id="{BA7F2EDC-4EF0-4F64-6098-805C2D23E9E1}"/>
              </a:ext>
            </a:extLst>
          </p:cNvPr>
          <p:cNvSpPr/>
          <p:nvPr/>
        </p:nvSpPr>
        <p:spPr>
          <a:xfrm>
            <a:off x="4163597" y="41721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vale 43">
            <a:extLst>
              <a:ext uri="{FF2B5EF4-FFF2-40B4-BE49-F238E27FC236}">
                <a16:creationId xmlns:a16="http://schemas.microsoft.com/office/drawing/2014/main" id="{DDAEB9E8-7605-7783-443C-F485C61093AF}"/>
              </a:ext>
            </a:extLst>
          </p:cNvPr>
          <p:cNvSpPr/>
          <p:nvPr/>
        </p:nvSpPr>
        <p:spPr>
          <a:xfrm>
            <a:off x="4273759" y="37338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asellaDiTesto 58">
            <a:extLst>
              <a:ext uri="{FF2B5EF4-FFF2-40B4-BE49-F238E27FC236}">
                <a16:creationId xmlns:a16="http://schemas.microsoft.com/office/drawing/2014/main" id="{158B89CA-85B3-66C3-349A-0E44385D3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138" y="3314740"/>
            <a:ext cx="12490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campione </a:t>
            </a:r>
          </a:p>
        </p:txBody>
      </p:sp>
      <p:sp>
        <p:nvSpPr>
          <p:cNvPr id="59" name="Freccia a destra 32">
            <a:extLst>
              <a:ext uri="{FF2B5EF4-FFF2-40B4-BE49-F238E27FC236}">
                <a16:creationId xmlns:a16="http://schemas.microsoft.com/office/drawing/2014/main" id="{3E5FDB78-D74E-51C3-E5EB-1D388547F17C}"/>
              </a:ext>
            </a:extLst>
          </p:cNvPr>
          <p:cNvSpPr/>
          <p:nvPr/>
        </p:nvSpPr>
        <p:spPr>
          <a:xfrm>
            <a:off x="3102185" y="3968803"/>
            <a:ext cx="305646" cy="1785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CasellaDiTesto 58">
            <a:extLst>
              <a:ext uri="{FF2B5EF4-FFF2-40B4-BE49-F238E27FC236}">
                <a16:creationId xmlns:a16="http://schemas.microsoft.com/office/drawing/2014/main" id="{90823300-CC00-8B72-CADC-3A0BA323F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7276" y="3364468"/>
            <a:ext cx="9412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misura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e 9">
            <a:extLst>
              <a:ext uri="{FF2B5EF4-FFF2-40B4-BE49-F238E27FC236}">
                <a16:creationId xmlns:a16="http://schemas.microsoft.com/office/drawing/2014/main" id="{87C43AA9-165E-AC67-9FC9-C70426B89EBF}"/>
              </a:ext>
            </a:extLst>
          </p:cNvPr>
          <p:cNvSpPr/>
          <p:nvPr/>
        </p:nvSpPr>
        <p:spPr>
          <a:xfrm>
            <a:off x="4452938" y="2212975"/>
            <a:ext cx="152400" cy="152400"/>
          </a:xfrm>
          <a:prstGeom prst="ellipse">
            <a:avLst/>
          </a:prstGeom>
          <a:solidFill>
            <a:srgbClr val="336699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AD02AEE4-5A7B-57FA-7B67-AAD8906EABAF}"/>
              </a:ext>
            </a:extLst>
          </p:cNvPr>
          <p:cNvSpPr/>
          <p:nvPr/>
        </p:nvSpPr>
        <p:spPr>
          <a:xfrm>
            <a:off x="4649788" y="2398713"/>
            <a:ext cx="152400" cy="152400"/>
          </a:xfrm>
          <a:prstGeom prst="ellipse">
            <a:avLst/>
          </a:prstGeom>
          <a:solidFill>
            <a:srgbClr val="336699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65D523A9-5E05-A7A9-71AE-E3B895F79ED6}"/>
              </a:ext>
            </a:extLst>
          </p:cNvPr>
          <p:cNvSpPr/>
          <p:nvPr/>
        </p:nvSpPr>
        <p:spPr>
          <a:xfrm>
            <a:off x="1924050" y="22844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00EEB015-E98B-49AE-B1E7-0D1128CA5543}"/>
              </a:ext>
            </a:extLst>
          </p:cNvPr>
          <p:cNvSpPr/>
          <p:nvPr/>
        </p:nvSpPr>
        <p:spPr>
          <a:xfrm>
            <a:off x="1847850" y="25130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7DDF62D8-BD31-FB70-4805-66E9B94A4107}"/>
              </a:ext>
            </a:extLst>
          </p:cNvPr>
          <p:cNvSpPr/>
          <p:nvPr/>
        </p:nvSpPr>
        <p:spPr>
          <a:xfrm>
            <a:off x="2076450" y="24749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73916DF4-DD1C-F1BD-5051-EA95F59F938F}"/>
              </a:ext>
            </a:extLst>
          </p:cNvPr>
          <p:cNvSpPr/>
          <p:nvPr/>
        </p:nvSpPr>
        <p:spPr>
          <a:xfrm>
            <a:off x="2343150" y="26495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2E731A84-706A-6209-D723-19B3AC6AD9FA}"/>
              </a:ext>
            </a:extLst>
          </p:cNvPr>
          <p:cNvSpPr/>
          <p:nvPr/>
        </p:nvSpPr>
        <p:spPr>
          <a:xfrm>
            <a:off x="2262188" y="24368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D5A58457-F883-98E8-19AB-6409BC58FE1D}"/>
              </a:ext>
            </a:extLst>
          </p:cNvPr>
          <p:cNvSpPr/>
          <p:nvPr/>
        </p:nvSpPr>
        <p:spPr>
          <a:xfrm>
            <a:off x="2000250" y="26654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34209F4F-A6D4-8B5D-1277-A26E1BBA711F}"/>
              </a:ext>
            </a:extLst>
          </p:cNvPr>
          <p:cNvSpPr/>
          <p:nvPr/>
        </p:nvSpPr>
        <p:spPr>
          <a:xfrm>
            <a:off x="2143125" y="28352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150E09DC-8692-0909-1BC2-5E93B6309CCD}"/>
              </a:ext>
            </a:extLst>
          </p:cNvPr>
          <p:cNvSpPr/>
          <p:nvPr/>
        </p:nvSpPr>
        <p:spPr>
          <a:xfrm>
            <a:off x="4386263" y="2235200"/>
            <a:ext cx="152400" cy="152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id="{0225EDA7-D806-86EB-77BF-93D0AC227D0A}"/>
              </a:ext>
            </a:extLst>
          </p:cNvPr>
          <p:cNvSpPr/>
          <p:nvPr/>
        </p:nvSpPr>
        <p:spPr>
          <a:xfrm>
            <a:off x="2224088" y="22891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2" name="Freccia a destra 21">
            <a:extLst>
              <a:ext uri="{FF2B5EF4-FFF2-40B4-BE49-F238E27FC236}">
                <a16:creationId xmlns:a16="http://schemas.microsoft.com/office/drawing/2014/main" id="{6D451A20-A0D4-0FD6-4AEB-24EC2216B146}"/>
              </a:ext>
            </a:extLst>
          </p:cNvPr>
          <p:cNvSpPr/>
          <p:nvPr/>
        </p:nvSpPr>
        <p:spPr>
          <a:xfrm>
            <a:off x="2990850" y="2387600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3" name="Freccia a destra 22">
            <a:extLst>
              <a:ext uri="{FF2B5EF4-FFF2-40B4-BE49-F238E27FC236}">
                <a16:creationId xmlns:a16="http://schemas.microsoft.com/office/drawing/2014/main" id="{15331807-2D5B-6ED0-7A22-1FA203FC5AA8}"/>
              </a:ext>
            </a:extLst>
          </p:cNvPr>
          <p:cNvSpPr/>
          <p:nvPr/>
        </p:nvSpPr>
        <p:spPr>
          <a:xfrm>
            <a:off x="5105400" y="2344738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AB60C012-F242-3A3E-57D1-36A0BAD5ACF4}"/>
              </a:ext>
            </a:extLst>
          </p:cNvPr>
          <p:cNvSpPr/>
          <p:nvPr/>
        </p:nvSpPr>
        <p:spPr>
          <a:xfrm>
            <a:off x="4614863" y="2476500"/>
            <a:ext cx="152400" cy="152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1460FF7E-3463-3F1D-5893-23FF65031A1C}"/>
              </a:ext>
            </a:extLst>
          </p:cNvPr>
          <p:cNvSpPr/>
          <p:nvPr/>
        </p:nvSpPr>
        <p:spPr>
          <a:xfrm>
            <a:off x="1906588" y="286702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2BEEBBCE-E0EB-A788-74EE-1F578423AF66}"/>
              </a:ext>
            </a:extLst>
          </p:cNvPr>
          <p:cNvSpPr/>
          <p:nvPr/>
        </p:nvSpPr>
        <p:spPr>
          <a:xfrm>
            <a:off x="2000250" y="26654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id="{D7AD263E-8CBA-B3CE-0206-B08F7C7F2286}"/>
              </a:ext>
            </a:extLst>
          </p:cNvPr>
          <p:cNvSpPr/>
          <p:nvPr/>
        </p:nvSpPr>
        <p:spPr>
          <a:xfrm>
            <a:off x="4700588" y="39243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8" name="Ovale 27">
            <a:extLst>
              <a:ext uri="{FF2B5EF4-FFF2-40B4-BE49-F238E27FC236}">
                <a16:creationId xmlns:a16="http://schemas.microsoft.com/office/drawing/2014/main" id="{7586D553-D6EC-76CE-4771-ADAE5DE79644}"/>
              </a:ext>
            </a:extLst>
          </p:cNvPr>
          <p:cNvSpPr/>
          <p:nvPr/>
        </p:nvSpPr>
        <p:spPr>
          <a:xfrm>
            <a:off x="2224088" y="22891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328751C0-5821-07A4-A4A4-D31856507511}"/>
              </a:ext>
            </a:extLst>
          </p:cNvPr>
          <p:cNvSpPr/>
          <p:nvPr/>
        </p:nvSpPr>
        <p:spPr>
          <a:xfrm>
            <a:off x="4310063" y="405288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A64DC560-5B5F-A2E5-1AD1-5F67CD8F8218}"/>
              </a:ext>
            </a:extLst>
          </p:cNvPr>
          <p:cNvSpPr/>
          <p:nvPr/>
        </p:nvSpPr>
        <p:spPr>
          <a:xfrm>
            <a:off x="2152650" y="28178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2" name="Saetta 31">
            <a:extLst>
              <a:ext uri="{FF2B5EF4-FFF2-40B4-BE49-F238E27FC236}">
                <a16:creationId xmlns:a16="http://schemas.microsoft.com/office/drawing/2014/main" id="{A1013480-2A72-6032-C984-42FE9AB8DD94}"/>
              </a:ext>
            </a:extLst>
          </p:cNvPr>
          <p:cNvSpPr/>
          <p:nvPr/>
        </p:nvSpPr>
        <p:spPr>
          <a:xfrm rot="19763120">
            <a:off x="6889750" y="5137150"/>
            <a:ext cx="712788" cy="1163638"/>
          </a:xfrm>
          <a:prstGeom prst="lightningBol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57150" h="1206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297" name="CasellaDiTesto 32">
            <a:extLst>
              <a:ext uri="{FF2B5EF4-FFF2-40B4-BE49-F238E27FC236}">
                <a16:creationId xmlns:a16="http://schemas.microsoft.com/office/drawing/2014/main" id="{AE45DA0E-ABCF-BCE6-F219-5F75C093B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5725" y="1703388"/>
            <a:ext cx="10951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/>
              <a:t>Segnale 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164B91A1-82A6-959A-D625-1EA2DD02A9C2}"/>
              </a:ext>
            </a:extLst>
          </p:cNvPr>
          <p:cNvSpPr txBox="1"/>
          <p:nvPr/>
        </p:nvSpPr>
        <p:spPr>
          <a:xfrm>
            <a:off x="666750" y="109538"/>
            <a:ext cx="7978466" cy="4308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31750" h="101600"/>
            <a:bevelB w="19050"/>
          </a:sp3d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200" b="1" dirty="0">
                <a:latin typeface="+mn-lt"/>
              </a:rPr>
              <a:t>Quando c’è proporzionalità tra concentrazione e segnale?</a:t>
            </a:r>
          </a:p>
        </p:txBody>
      </p:sp>
      <p:sp>
        <p:nvSpPr>
          <p:cNvPr id="35" name="Ovale 34">
            <a:extLst>
              <a:ext uri="{FF2B5EF4-FFF2-40B4-BE49-F238E27FC236}">
                <a16:creationId xmlns:a16="http://schemas.microsoft.com/office/drawing/2014/main" id="{B4F4CE6C-84FA-35E4-FB52-2002E5E8E725}"/>
              </a:ext>
            </a:extLst>
          </p:cNvPr>
          <p:cNvSpPr/>
          <p:nvPr/>
        </p:nvSpPr>
        <p:spPr>
          <a:xfrm>
            <a:off x="4419600" y="3733800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842DBDA4-62AE-F707-8C5B-A8662F536B60}"/>
              </a:ext>
            </a:extLst>
          </p:cNvPr>
          <p:cNvSpPr/>
          <p:nvPr/>
        </p:nvSpPr>
        <p:spPr>
          <a:xfrm>
            <a:off x="4343400" y="3962400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7383A948-7E93-841A-BB9A-C0B4B1C83F38}"/>
              </a:ext>
            </a:extLst>
          </p:cNvPr>
          <p:cNvSpPr/>
          <p:nvPr/>
        </p:nvSpPr>
        <p:spPr>
          <a:xfrm>
            <a:off x="4572000" y="3924300"/>
            <a:ext cx="152400" cy="152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3D746FA8-6C70-2095-274C-45F27D2C7CA5}"/>
              </a:ext>
            </a:extLst>
          </p:cNvPr>
          <p:cNvSpPr/>
          <p:nvPr/>
        </p:nvSpPr>
        <p:spPr>
          <a:xfrm>
            <a:off x="4610100" y="417512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7" name="Ovale 46">
            <a:extLst>
              <a:ext uri="{FF2B5EF4-FFF2-40B4-BE49-F238E27FC236}">
                <a16:creationId xmlns:a16="http://schemas.microsoft.com/office/drawing/2014/main" id="{6F83BF0A-6693-7BD3-A096-F914ED7A8858}"/>
              </a:ext>
            </a:extLst>
          </p:cNvPr>
          <p:cNvSpPr/>
          <p:nvPr/>
        </p:nvSpPr>
        <p:spPr>
          <a:xfrm>
            <a:off x="4394200" y="37719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8" name="Ovale 47">
            <a:extLst>
              <a:ext uri="{FF2B5EF4-FFF2-40B4-BE49-F238E27FC236}">
                <a16:creationId xmlns:a16="http://schemas.microsoft.com/office/drawing/2014/main" id="{0CA2E726-8101-648E-2A90-88B4B928FF6D}"/>
              </a:ext>
            </a:extLst>
          </p:cNvPr>
          <p:cNvSpPr/>
          <p:nvPr/>
        </p:nvSpPr>
        <p:spPr>
          <a:xfrm>
            <a:off x="4667250" y="425132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9" name="Ovale 48">
            <a:extLst>
              <a:ext uri="{FF2B5EF4-FFF2-40B4-BE49-F238E27FC236}">
                <a16:creationId xmlns:a16="http://schemas.microsoft.com/office/drawing/2014/main" id="{221A7DD0-960A-E17F-2115-E011202180CF}"/>
              </a:ext>
            </a:extLst>
          </p:cNvPr>
          <p:cNvSpPr/>
          <p:nvPr/>
        </p:nvSpPr>
        <p:spPr>
          <a:xfrm>
            <a:off x="4648200" y="56165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0" name="Ovale 49">
            <a:extLst>
              <a:ext uri="{FF2B5EF4-FFF2-40B4-BE49-F238E27FC236}">
                <a16:creationId xmlns:a16="http://schemas.microsoft.com/office/drawing/2014/main" id="{476E8538-C7E5-0D5A-8684-2EA1C2AAFD1C}"/>
              </a:ext>
            </a:extLst>
          </p:cNvPr>
          <p:cNvSpPr/>
          <p:nvPr/>
        </p:nvSpPr>
        <p:spPr>
          <a:xfrm>
            <a:off x="4257675" y="574516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1" name="Ovale 50">
            <a:extLst>
              <a:ext uri="{FF2B5EF4-FFF2-40B4-BE49-F238E27FC236}">
                <a16:creationId xmlns:a16="http://schemas.microsoft.com/office/drawing/2014/main" id="{85F05EE2-074B-CC2A-26E8-B3D9733124F3}"/>
              </a:ext>
            </a:extLst>
          </p:cNvPr>
          <p:cNvSpPr/>
          <p:nvPr/>
        </p:nvSpPr>
        <p:spPr>
          <a:xfrm>
            <a:off x="4367213" y="54260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2" name="Ovale 51">
            <a:extLst>
              <a:ext uri="{FF2B5EF4-FFF2-40B4-BE49-F238E27FC236}">
                <a16:creationId xmlns:a16="http://schemas.microsoft.com/office/drawing/2014/main" id="{284FF838-C8D8-DCF1-F422-163C17E5E80C}"/>
              </a:ext>
            </a:extLst>
          </p:cNvPr>
          <p:cNvSpPr/>
          <p:nvPr/>
        </p:nvSpPr>
        <p:spPr>
          <a:xfrm>
            <a:off x="4291013" y="56546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3" name="Ovale 52">
            <a:extLst>
              <a:ext uri="{FF2B5EF4-FFF2-40B4-BE49-F238E27FC236}">
                <a16:creationId xmlns:a16="http://schemas.microsoft.com/office/drawing/2014/main" id="{D09463B8-F338-AF44-571C-4D835002F3FB}"/>
              </a:ext>
            </a:extLst>
          </p:cNvPr>
          <p:cNvSpPr/>
          <p:nvPr/>
        </p:nvSpPr>
        <p:spPr>
          <a:xfrm>
            <a:off x="4519613" y="56165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4" name="Ovale 53">
            <a:extLst>
              <a:ext uri="{FF2B5EF4-FFF2-40B4-BE49-F238E27FC236}">
                <a16:creationId xmlns:a16="http://schemas.microsoft.com/office/drawing/2014/main" id="{9ADE6539-6076-38C9-28A1-13B1BB1EC00A}"/>
              </a:ext>
            </a:extLst>
          </p:cNvPr>
          <p:cNvSpPr/>
          <p:nvPr/>
        </p:nvSpPr>
        <p:spPr>
          <a:xfrm>
            <a:off x="4557713" y="5867400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5" name="Ovale 54">
            <a:extLst>
              <a:ext uri="{FF2B5EF4-FFF2-40B4-BE49-F238E27FC236}">
                <a16:creationId xmlns:a16="http://schemas.microsoft.com/office/drawing/2014/main" id="{980BC200-F2C5-C51A-0F3A-E271D50E36EF}"/>
              </a:ext>
            </a:extLst>
          </p:cNvPr>
          <p:cNvSpPr/>
          <p:nvPr/>
        </p:nvSpPr>
        <p:spPr>
          <a:xfrm>
            <a:off x="4341813" y="54641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6" name="Ovale 55">
            <a:extLst>
              <a:ext uri="{FF2B5EF4-FFF2-40B4-BE49-F238E27FC236}">
                <a16:creationId xmlns:a16="http://schemas.microsoft.com/office/drawing/2014/main" id="{655B4512-B5D2-AE51-A522-208F13F60BB4}"/>
              </a:ext>
            </a:extLst>
          </p:cNvPr>
          <p:cNvSpPr/>
          <p:nvPr/>
        </p:nvSpPr>
        <p:spPr>
          <a:xfrm>
            <a:off x="4614863" y="59436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7" name="Ovale 56">
            <a:extLst>
              <a:ext uri="{FF2B5EF4-FFF2-40B4-BE49-F238E27FC236}">
                <a16:creationId xmlns:a16="http://schemas.microsoft.com/office/drawing/2014/main" id="{5CFBA0C0-EE51-7CB9-CD27-DAA81BC1DCE8}"/>
              </a:ext>
            </a:extLst>
          </p:cNvPr>
          <p:cNvSpPr/>
          <p:nvPr/>
        </p:nvSpPr>
        <p:spPr>
          <a:xfrm>
            <a:off x="4810125" y="5387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8" name="Ovale 57">
            <a:extLst>
              <a:ext uri="{FF2B5EF4-FFF2-40B4-BE49-F238E27FC236}">
                <a16:creationId xmlns:a16="http://schemas.microsoft.com/office/drawing/2014/main" id="{5D986C25-1A1F-182D-CED1-3882C251A203}"/>
              </a:ext>
            </a:extLst>
          </p:cNvPr>
          <p:cNvSpPr/>
          <p:nvPr/>
        </p:nvSpPr>
        <p:spPr>
          <a:xfrm>
            <a:off x="4419600" y="551656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9" name="Ovale 58">
            <a:extLst>
              <a:ext uri="{FF2B5EF4-FFF2-40B4-BE49-F238E27FC236}">
                <a16:creationId xmlns:a16="http://schemas.microsoft.com/office/drawing/2014/main" id="{4AC908E6-3AC4-33E1-A0D6-C59CAC03FF08}"/>
              </a:ext>
            </a:extLst>
          </p:cNvPr>
          <p:cNvSpPr/>
          <p:nvPr/>
        </p:nvSpPr>
        <p:spPr>
          <a:xfrm>
            <a:off x="4529138" y="51974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0" name="Ovale 59">
            <a:extLst>
              <a:ext uri="{FF2B5EF4-FFF2-40B4-BE49-F238E27FC236}">
                <a16:creationId xmlns:a16="http://schemas.microsoft.com/office/drawing/2014/main" id="{628B2CC6-D041-C6D6-CD4B-F4F484DE07FE}"/>
              </a:ext>
            </a:extLst>
          </p:cNvPr>
          <p:cNvSpPr/>
          <p:nvPr/>
        </p:nvSpPr>
        <p:spPr>
          <a:xfrm>
            <a:off x="4452938" y="54260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1" name="Ovale 60">
            <a:extLst>
              <a:ext uri="{FF2B5EF4-FFF2-40B4-BE49-F238E27FC236}">
                <a16:creationId xmlns:a16="http://schemas.microsoft.com/office/drawing/2014/main" id="{1C21FF43-E529-7389-A46A-99B6E8049044}"/>
              </a:ext>
            </a:extLst>
          </p:cNvPr>
          <p:cNvSpPr/>
          <p:nvPr/>
        </p:nvSpPr>
        <p:spPr>
          <a:xfrm>
            <a:off x="4681538" y="53879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2" name="Ovale 61">
            <a:extLst>
              <a:ext uri="{FF2B5EF4-FFF2-40B4-BE49-F238E27FC236}">
                <a16:creationId xmlns:a16="http://schemas.microsoft.com/office/drawing/2014/main" id="{8197851D-0545-4D97-D4E1-FA455FAD0800}"/>
              </a:ext>
            </a:extLst>
          </p:cNvPr>
          <p:cNvSpPr/>
          <p:nvPr/>
        </p:nvSpPr>
        <p:spPr>
          <a:xfrm>
            <a:off x="4721225" y="5638800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225575DE-E176-574D-E17E-50AF15C817C2}"/>
              </a:ext>
            </a:extLst>
          </p:cNvPr>
          <p:cNvSpPr/>
          <p:nvPr/>
        </p:nvSpPr>
        <p:spPr>
          <a:xfrm>
            <a:off x="4505325" y="52355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4" name="Ovale 63">
            <a:extLst>
              <a:ext uri="{FF2B5EF4-FFF2-40B4-BE49-F238E27FC236}">
                <a16:creationId xmlns:a16="http://schemas.microsoft.com/office/drawing/2014/main" id="{F4E3FA46-DD7A-ED73-ED1A-3113BA64BAB4}"/>
              </a:ext>
            </a:extLst>
          </p:cNvPr>
          <p:cNvSpPr/>
          <p:nvPr/>
        </p:nvSpPr>
        <p:spPr>
          <a:xfrm>
            <a:off x="4776788" y="57150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5" name="Ovale 64">
            <a:extLst>
              <a:ext uri="{FF2B5EF4-FFF2-40B4-BE49-F238E27FC236}">
                <a16:creationId xmlns:a16="http://schemas.microsoft.com/office/drawing/2014/main" id="{2A61D5F2-EB42-6B6C-EB54-8C2EEA9A3D72}"/>
              </a:ext>
            </a:extLst>
          </p:cNvPr>
          <p:cNvSpPr/>
          <p:nvPr/>
        </p:nvSpPr>
        <p:spPr>
          <a:xfrm>
            <a:off x="1981200" y="3762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6" name="Ovale 65">
            <a:extLst>
              <a:ext uri="{FF2B5EF4-FFF2-40B4-BE49-F238E27FC236}">
                <a16:creationId xmlns:a16="http://schemas.microsoft.com/office/drawing/2014/main" id="{3FB2A9AB-0BC0-8D0F-9012-F9FEBDACE1C4}"/>
              </a:ext>
            </a:extLst>
          </p:cNvPr>
          <p:cNvSpPr/>
          <p:nvPr/>
        </p:nvSpPr>
        <p:spPr>
          <a:xfrm>
            <a:off x="1905000" y="3990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7" name="Ovale 66">
            <a:extLst>
              <a:ext uri="{FF2B5EF4-FFF2-40B4-BE49-F238E27FC236}">
                <a16:creationId xmlns:a16="http://schemas.microsoft.com/office/drawing/2014/main" id="{B8FE2DB2-DC21-65B9-3DBB-F22FCC3902BD}"/>
              </a:ext>
            </a:extLst>
          </p:cNvPr>
          <p:cNvSpPr/>
          <p:nvPr/>
        </p:nvSpPr>
        <p:spPr>
          <a:xfrm>
            <a:off x="2133600" y="39528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8" name="Ovale 67">
            <a:extLst>
              <a:ext uri="{FF2B5EF4-FFF2-40B4-BE49-F238E27FC236}">
                <a16:creationId xmlns:a16="http://schemas.microsoft.com/office/drawing/2014/main" id="{2C6C0D5D-1858-0B06-C2EE-00E9778291C8}"/>
              </a:ext>
            </a:extLst>
          </p:cNvPr>
          <p:cNvSpPr/>
          <p:nvPr/>
        </p:nvSpPr>
        <p:spPr>
          <a:xfrm>
            <a:off x="2400300" y="41275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9" name="Ovale 68">
            <a:extLst>
              <a:ext uri="{FF2B5EF4-FFF2-40B4-BE49-F238E27FC236}">
                <a16:creationId xmlns:a16="http://schemas.microsoft.com/office/drawing/2014/main" id="{F89AF5A4-EFE6-9461-2AB4-DD2D2AE15FB7}"/>
              </a:ext>
            </a:extLst>
          </p:cNvPr>
          <p:cNvSpPr/>
          <p:nvPr/>
        </p:nvSpPr>
        <p:spPr>
          <a:xfrm>
            <a:off x="2319338" y="39147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0" name="Ovale 69">
            <a:extLst>
              <a:ext uri="{FF2B5EF4-FFF2-40B4-BE49-F238E27FC236}">
                <a16:creationId xmlns:a16="http://schemas.microsoft.com/office/drawing/2014/main" id="{C0C9A6C8-E143-8A8B-36FE-437F4ECE2441}"/>
              </a:ext>
            </a:extLst>
          </p:cNvPr>
          <p:cNvSpPr/>
          <p:nvPr/>
        </p:nvSpPr>
        <p:spPr>
          <a:xfrm>
            <a:off x="2057400" y="4143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1" name="Ovale 70">
            <a:extLst>
              <a:ext uri="{FF2B5EF4-FFF2-40B4-BE49-F238E27FC236}">
                <a16:creationId xmlns:a16="http://schemas.microsoft.com/office/drawing/2014/main" id="{BF960A1E-07F9-04CD-E360-2F91412284D9}"/>
              </a:ext>
            </a:extLst>
          </p:cNvPr>
          <p:cNvSpPr/>
          <p:nvPr/>
        </p:nvSpPr>
        <p:spPr>
          <a:xfrm>
            <a:off x="2200275" y="431165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2" name="Ovale 71">
            <a:extLst>
              <a:ext uri="{FF2B5EF4-FFF2-40B4-BE49-F238E27FC236}">
                <a16:creationId xmlns:a16="http://schemas.microsoft.com/office/drawing/2014/main" id="{1D810252-D9D0-1220-FD77-9B206502F2FD}"/>
              </a:ext>
            </a:extLst>
          </p:cNvPr>
          <p:cNvSpPr/>
          <p:nvPr/>
        </p:nvSpPr>
        <p:spPr>
          <a:xfrm>
            <a:off x="2281238" y="37671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3" name="Ovale 72">
            <a:extLst>
              <a:ext uri="{FF2B5EF4-FFF2-40B4-BE49-F238E27FC236}">
                <a16:creationId xmlns:a16="http://schemas.microsoft.com/office/drawing/2014/main" id="{44D0D003-2FD7-3FAF-AD3A-23B06CDD33E8}"/>
              </a:ext>
            </a:extLst>
          </p:cNvPr>
          <p:cNvSpPr/>
          <p:nvPr/>
        </p:nvSpPr>
        <p:spPr>
          <a:xfrm>
            <a:off x="1965325" y="43434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4" name="Ovale 73">
            <a:extLst>
              <a:ext uri="{FF2B5EF4-FFF2-40B4-BE49-F238E27FC236}">
                <a16:creationId xmlns:a16="http://schemas.microsoft.com/office/drawing/2014/main" id="{B0D67919-F355-E5C1-9E2A-2CE3E5E4E62E}"/>
              </a:ext>
            </a:extLst>
          </p:cNvPr>
          <p:cNvSpPr/>
          <p:nvPr/>
        </p:nvSpPr>
        <p:spPr>
          <a:xfrm>
            <a:off x="2057400" y="4143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5" name="Ovale 74">
            <a:extLst>
              <a:ext uri="{FF2B5EF4-FFF2-40B4-BE49-F238E27FC236}">
                <a16:creationId xmlns:a16="http://schemas.microsoft.com/office/drawing/2014/main" id="{CB2F42C3-E1A3-7E88-1D46-23531096BC1F}"/>
              </a:ext>
            </a:extLst>
          </p:cNvPr>
          <p:cNvSpPr/>
          <p:nvPr/>
        </p:nvSpPr>
        <p:spPr>
          <a:xfrm>
            <a:off x="2281238" y="37671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6" name="Ovale 75">
            <a:extLst>
              <a:ext uri="{FF2B5EF4-FFF2-40B4-BE49-F238E27FC236}">
                <a16:creationId xmlns:a16="http://schemas.microsoft.com/office/drawing/2014/main" id="{3062DFE5-7004-CE51-5CF2-275EF7D2CCEA}"/>
              </a:ext>
            </a:extLst>
          </p:cNvPr>
          <p:cNvSpPr/>
          <p:nvPr/>
        </p:nvSpPr>
        <p:spPr>
          <a:xfrm>
            <a:off x="2209800" y="42957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7" name="Ovale 76">
            <a:extLst>
              <a:ext uri="{FF2B5EF4-FFF2-40B4-BE49-F238E27FC236}">
                <a16:creationId xmlns:a16="http://schemas.microsoft.com/office/drawing/2014/main" id="{79E1A347-26EC-503B-D2EF-46552F6C3737}"/>
              </a:ext>
            </a:extLst>
          </p:cNvPr>
          <p:cNvSpPr/>
          <p:nvPr/>
        </p:nvSpPr>
        <p:spPr>
          <a:xfrm>
            <a:off x="2019300" y="5514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8" name="Ovale 77">
            <a:extLst>
              <a:ext uri="{FF2B5EF4-FFF2-40B4-BE49-F238E27FC236}">
                <a16:creationId xmlns:a16="http://schemas.microsoft.com/office/drawing/2014/main" id="{10E44071-6375-2959-07D0-E84711A3B718}"/>
              </a:ext>
            </a:extLst>
          </p:cNvPr>
          <p:cNvSpPr/>
          <p:nvPr/>
        </p:nvSpPr>
        <p:spPr>
          <a:xfrm>
            <a:off x="1943100" y="57435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9" name="Ovale 78">
            <a:extLst>
              <a:ext uri="{FF2B5EF4-FFF2-40B4-BE49-F238E27FC236}">
                <a16:creationId xmlns:a16="http://schemas.microsoft.com/office/drawing/2014/main" id="{70CAA840-773D-2D4C-96DB-091E7DEF9F21}"/>
              </a:ext>
            </a:extLst>
          </p:cNvPr>
          <p:cNvSpPr/>
          <p:nvPr/>
        </p:nvSpPr>
        <p:spPr>
          <a:xfrm>
            <a:off x="2171700" y="57054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0" name="Ovale 79">
            <a:extLst>
              <a:ext uri="{FF2B5EF4-FFF2-40B4-BE49-F238E27FC236}">
                <a16:creationId xmlns:a16="http://schemas.microsoft.com/office/drawing/2014/main" id="{41F29239-C2B8-5101-9DD5-6AF220AE3598}"/>
              </a:ext>
            </a:extLst>
          </p:cNvPr>
          <p:cNvSpPr/>
          <p:nvPr/>
        </p:nvSpPr>
        <p:spPr>
          <a:xfrm>
            <a:off x="2438400" y="58801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1" name="Ovale 80">
            <a:extLst>
              <a:ext uri="{FF2B5EF4-FFF2-40B4-BE49-F238E27FC236}">
                <a16:creationId xmlns:a16="http://schemas.microsoft.com/office/drawing/2014/main" id="{EA6658EC-B6A9-8FB8-8E93-836AF747E6D6}"/>
              </a:ext>
            </a:extLst>
          </p:cNvPr>
          <p:cNvSpPr/>
          <p:nvPr/>
        </p:nvSpPr>
        <p:spPr>
          <a:xfrm>
            <a:off x="2357438" y="5667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2" name="Ovale 81">
            <a:extLst>
              <a:ext uri="{FF2B5EF4-FFF2-40B4-BE49-F238E27FC236}">
                <a16:creationId xmlns:a16="http://schemas.microsoft.com/office/drawing/2014/main" id="{AB197559-9264-8A7A-3E41-55BF6B3A7D73}"/>
              </a:ext>
            </a:extLst>
          </p:cNvPr>
          <p:cNvSpPr/>
          <p:nvPr/>
        </p:nvSpPr>
        <p:spPr>
          <a:xfrm>
            <a:off x="2095500" y="5895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3" name="Ovale 82">
            <a:extLst>
              <a:ext uri="{FF2B5EF4-FFF2-40B4-BE49-F238E27FC236}">
                <a16:creationId xmlns:a16="http://schemas.microsoft.com/office/drawing/2014/main" id="{74766227-AED9-7856-8072-7F5300B9BE5B}"/>
              </a:ext>
            </a:extLst>
          </p:cNvPr>
          <p:cNvSpPr/>
          <p:nvPr/>
        </p:nvSpPr>
        <p:spPr>
          <a:xfrm>
            <a:off x="2238375" y="606425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4" name="Ovale 83">
            <a:extLst>
              <a:ext uri="{FF2B5EF4-FFF2-40B4-BE49-F238E27FC236}">
                <a16:creationId xmlns:a16="http://schemas.microsoft.com/office/drawing/2014/main" id="{F40BFEDC-B1F3-1170-E04A-BADB785A6F99}"/>
              </a:ext>
            </a:extLst>
          </p:cNvPr>
          <p:cNvSpPr/>
          <p:nvPr/>
        </p:nvSpPr>
        <p:spPr>
          <a:xfrm>
            <a:off x="2319338" y="55197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5" name="Ovale 84">
            <a:extLst>
              <a:ext uri="{FF2B5EF4-FFF2-40B4-BE49-F238E27FC236}">
                <a16:creationId xmlns:a16="http://schemas.microsoft.com/office/drawing/2014/main" id="{2B81F26D-7D40-16F5-E361-28D025A966B0}"/>
              </a:ext>
            </a:extLst>
          </p:cNvPr>
          <p:cNvSpPr/>
          <p:nvPr/>
        </p:nvSpPr>
        <p:spPr>
          <a:xfrm>
            <a:off x="2003425" y="60960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6" name="Ovale 85">
            <a:extLst>
              <a:ext uri="{FF2B5EF4-FFF2-40B4-BE49-F238E27FC236}">
                <a16:creationId xmlns:a16="http://schemas.microsoft.com/office/drawing/2014/main" id="{D794DDF9-81CB-44C6-29C9-E231A209200C}"/>
              </a:ext>
            </a:extLst>
          </p:cNvPr>
          <p:cNvSpPr/>
          <p:nvPr/>
        </p:nvSpPr>
        <p:spPr>
          <a:xfrm>
            <a:off x="2095500" y="5895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7" name="Ovale 86">
            <a:extLst>
              <a:ext uri="{FF2B5EF4-FFF2-40B4-BE49-F238E27FC236}">
                <a16:creationId xmlns:a16="http://schemas.microsoft.com/office/drawing/2014/main" id="{2FF6DF06-26E3-72DD-8449-083E802FB89A}"/>
              </a:ext>
            </a:extLst>
          </p:cNvPr>
          <p:cNvSpPr/>
          <p:nvPr/>
        </p:nvSpPr>
        <p:spPr>
          <a:xfrm>
            <a:off x="2319338" y="55197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8" name="Ovale 87">
            <a:extLst>
              <a:ext uri="{FF2B5EF4-FFF2-40B4-BE49-F238E27FC236}">
                <a16:creationId xmlns:a16="http://schemas.microsoft.com/office/drawing/2014/main" id="{D4CDB5B7-3B79-9111-63B2-6567731336BC}"/>
              </a:ext>
            </a:extLst>
          </p:cNvPr>
          <p:cNvSpPr/>
          <p:nvPr/>
        </p:nvSpPr>
        <p:spPr>
          <a:xfrm>
            <a:off x="2247900" y="6048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9" name="Freccia a destra 88">
            <a:extLst>
              <a:ext uri="{FF2B5EF4-FFF2-40B4-BE49-F238E27FC236}">
                <a16:creationId xmlns:a16="http://schemas.microsoft.com/office/drawing/2014/main" id="{97D64EDF-AC05-BDDF-53BF-61BEFD0E4CA2}"/>
              </a:ext>
            </a:extLst>
          </p:cNvPr>
          <p:cNvSpPr/>
          <p:nvPr/>
        </p:nvSpPr>
        <p:spPr>
          <a:xfrm>
            <a:off x="2984500" y="3968750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0" name="Freccia a destra 89">
            <a:extLst>
              <a:ext uri="{FF2B5EF4-FFF2-40B4-BE49-F238E27FC236}">
                <a16:creationId xmlns:a16="http://schemas.microsoft.com/office/drawing/2014/main" id="{D58E2F45-EC54-B80F-4F37-89A13ED441F6}"/>
              </a:ext>
            </a:extLst>
          </p:cNvPr>
          <p:cNvSpPr/>
          <p:nvPr/>
        </p:nvSpPr>
        <p:spPr>
          <a:xfrm>
            <a:off x="2967038" y="5667375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1" name="Freccia a destra 90">
            <a:extLst>
              <a:ext uri="{FF2B5EF4-FFF2-40B4-BE49-F238E27FC236}">
                <a16:creationId xmlns:a16="http://schemas.microsoft.com/office/drawing/2014/main" id="{1C43051F-DD4D-6CB8-F2D6-368CE0FCB39D}"/>
              </a:ext>
            </a:extLst>
          </p:cNvPr>
          <p:cNvSpPr/>
          <p:nvPr/>
        </p:nvSpPr>
        <p:spPr>
          <a:xfrm>
            <a:off x="5110163" y="3984625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2" name="Freccia a destra 91">
            <a:extLst>
              <a:ext uri="{FF2B5EF4-FFF2-40B4-BE49-F238E27FC236}">
                <a16:creationId xmlns:a16="http://schemas.microsoft.com/office/drawing/2014/main" id="{E6FDDB53-32BF-0042-3222-7D79EF89E5DD}"/>
              </a:ext>
            </a:extLst>
          </p:cNvPr>
          <p:cNvSpPr/>
          <p:nvPr/>
        </p:nvSpPr>
        <p:spPr>
          <a:xfrm>
            <a:off x="5105400" y="5503863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3" name="Saetta 92">
            <a:extLst>
              <a:ext uri="{FF2B5EF4-FFF2-40B4-BE49-F238E27FC236}">
                <a16:creationId xmlns:a16="http://schemas.microsoft.com/office/drawing/2014/main" id="{4BEC5CF6-BA1B-E6F9-F24A-929B0D352692}"/>
              </a:ext>
            </a:extLst>
          </p:cNvPr>
          <p:cNvSpPr/>
          <p:nvPr/>
        </p:nvSpPr>
        <p:spPr>
          <a:xfrm rot="19763120">
            <a:off x="6704013" y="3702050"/>
            <a:ext cx="554037" cy="742950"/>
          </a:xfrm>
          <a:prstGeom prst="lightningBol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57150" h="1206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4" name="Saetta 93">
            <a:extLst>
              <a:ext uri="{FF2B5EF4-FFF2-40B4-BE49-F238E27FC236}">
                <a16:creationId xmlns:a16="http://schemas.microsoft.com/office/drawing/2014/main" id="{F2F5999C-7E92-6759-043E-029402797853}"/>
              </a:ext>
            </a:extLst>
          </p:cNvPr>
          <p:cNvSpPr/>
          <p:nvPr/>
        </p:nvSpPr>
        <p:spPr>
          <a:xfrm rot="19763120">
            <a:off x="6737350" y="2392363"/>
            <a:ext cx="309563" cy="466725"/>
          </a:xfrm>
          <a:prstGeom prst="lightningBol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57150" h="1206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5" name="CasellaDiTesto 94">
            <a:extLst>
              <a:ext uri="{FF2B5EF4-FFF2-40B4-BE49-F238E27FC236}">
                <a16:creationId xmlns:a16="http://schemas.microsoft.com/office/drawing/2014/main" id="{8188D80A-EE5C-0242-71A8-F8993C6FD85A}"/>
              </a:ext>
            </a:extLst>
          </p:cNvPr>
          <p:cNvSpPr txBox="1"/>
          <p:nvPr/>
        </p:nvSpPr>
        <p:spPr>
          <a:xfrm>
            <a:off x="200025" y="947044"/>
            <a:ext cx="8610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dirty="0">
                <a:latin typeface="+mn-lt"/>
              </a:rPr>
              <a:t>Condizione </a:t>
            </a:r>
            <a:r>
              <a:rPr lang="it-IT" b="1" dirty="0">
                <a:latin typeface="+mn-lt"/>
              </a:rPr>
              <a:t>necessaria</a:t>
            </a:r>
            <a:r>
              <a:rPr lang="it-IT" dirty="0">
                <a:latin typeface="+mn-lt"/>
              </a:rPr>
              <a:t> è l’esistenza di una relazione stechiometrica tra analita e «sorgente» </a:t>
            </a:r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B1CC6E8B-A8E9-A62F-AE78-2A12292C792E}"/>
              </a:ext>
            </a:extLst>
          </p:cNvPr>
          <p:cNvSpPr/>
          <p:nvPr/>
        </p:nvSpPr>
        <p:spPr>
          <a:xfrm>
            <a:off x="1524000" y="2071688"/>
            <a:ext cx="1219200" cy="4481512"/>
          </a:xfrm>
          <a:prstGeom prst="roundRect">
            <a:avLst/>
          </a:prstGeom>
          <a:solidFill>
            <a:schemeClr val="accent1">
              <a:alpha val="33219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6F9BE33D-F448-8D96-F4FD-478714BCE527}"/>
              </a:ext>
            </a:extLst>
          </p:cNvPr>
          <p:cNvSpPr/>
          <p:nvPr/>
        </p:nvSpPr>
        <p:spPr>
          <a:xfrm>
            <a:off x="381000" y="1357482"/>
            <a:ext cx="152400" cy="152400"/>
          </a:xfrm>
          <a:prstGeom prst="ellipse">
            <a:avLst/>
          </a:prstGeom>
          <a:solidFill>
            <a:srgbClr val="336699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872C38B6-1852-CE36-63E9-91C161DF9053}"/>
              </a:ext>
            </a:extLst>
          </p:cNvPr>
          <p:cNvSpPr/>
          <p:nvPr/>
        </p:nvSpPr>
        <p:spPr>
          <a:xfrm>
            <a:off x="381000" y="1668292"/>
            <a:ext cx="152400" cy="152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B6CBAD0-0762-4114-454A-AB80CB684CF1}"/>
              </a:ext>
            </a:extLst>
          </p:cNvPr>
          <p:cNvSpPr txBox="1"/>
          <p:nvPr/>
        </p:nvSpPr>
        <p:spPr>
          <a:xfrm>
            <a:off x="666750" y="1295400"/>
            <a:ext cx="8572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400" dirty="0">
                <a:latin typeface="+mn-lt"/>
              </a:rPr>
              <a:t>analita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908F0AF-D164-E10B-C64B-D77D170B14F1}"/>
              </a:ext>
            </a:extLst>
          </p:cNvPr>
          <p:cNvSpPr txBox="1"/>
          <p:nvPr/>
        </p:nvSpPr>
        <p:spPr>
          <a:xfrm>
            <a:off x="666750" y="1621899"/>
            <a:ext cx="8572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400" dirty="0">
                <a:latin typeface="+mn-lt"/>
              </a:rPr>
              <a:t>stimolo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65264F77-8B12-3D2E-646A-2909CC01939A}"/>
              </a:ext>
            </a:extLst>
          </p:cNvPr>
          <p:cNvCxnSpPr/>
          <p:nvPr/>
        </p:nvCxnSpPr>
        <p:spPr>
          <a:xfrm flipV="1">
            <a:off x="2133600" y="1931988"/>
            <a:ext cx="0" cy="3048000"/>
          </a:xfrm>
          <a:prstGeom prst="straightConnector1">
            <a:avLst/>
          </a:prstGeom>
          <a:ln w="349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8E1F2A92-4347-79C2-52CF-71881E71D36F}"/>
              </a:ext>
            </a:extLst>
          </p:cNvPr>
          <p:cNvCxnSpPr>
            <a:cxnSpLocks/>
          </p:cNvCxnSpPr>
          <p:nvPr/>
        </p:nvCxnSpPr>
        <p:spPr>
          <a:xfrm>
            <a:off x="2133600" y="4975226"/>
            <a:ext cx="5562600" cy="0"/>
          </a:xfrm>
          <a:prstGeom prst="straightConnector1">
            <a:avLst/>
          </a:prstGeom>
          <a:ln w="349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5E834BD-975F-31DC-BAAE-72882F49F0A2}"/>
              </a:ext>
            </a:extLst>
          </p:cNvPr>
          <p:cNvSpPr txBox="1"/>
          <p:nvPr/>
        </p:nvSpPr>
        <p:spPr>
          <a:xfrm rot="16200000">
            <a:off x="1427163" y="2241551"/>
            <a:ext cx="1042987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b="1" dirty="0">
                <a:latin typeface="+mn-lt"/>
              </a:rPr>
              <a:t>segnale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A01CAD6-046C-C7DB-849C-39B203F16AD3}"/>
              </a:ext>
            </a:extLst>
          </p:cNvPr>
          <p:cNvSpPr txBox="1"/>
          <p:nvPr/>
        </p:nvSpPr>
        <p:spPr>
          <a:xfrm>
            <a:off x="6742113" y="4979988"/>
            <a:ext cx="86360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>
                <a:latin typeface="+mn-lt"/>
              </a:rPr>
              <a:t>CONC</a:t>
            </a:r>
          </a:p>
        </p:txBody>
      </p:sp>
      <p:sp>
        <p:nvSpPr>
          <p:cNvPr id="10" name="Saetta 9">
            <a:extLst>
              <a:ext uri="{FF2B5EF4-FFF2-40B4-BE49-F238E27FC236}">
                <a16:creationId xmlns:a16="http://schemas.microsoft.com/office/drawing/2014/main" id="{BD615A67-EC09-CC7F-C3FD-DDC445D98FF5}"/>
              </a:ext>
            </a:extLst>
          </p:cNvPr>
          <p:cNvSpPr/>
          <p:nvPr/>
        </p:nvSpPr>
        <p:spPr>
          <a:xfrm rot="19763120">
            <a:off x="1058863" y="2192338"/>
            <a:ext cx="711200" cy="1163638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" name="Saetta 10">
            <a:extLst>
              <a:ext uri="{FF2B5EF4-FFF2-40B4-BE49-F238E27FC236}">
                <a16:creationId xmlns:a16="http://schemas.microsoft.com/office/drawing/2014/main" id="{2C0F864B-21C6-7F14-13C0-6871D2CA1AF4}"/>
              </a:ext>
            </a:extLst>
          </p:cNvPr>
          <p:cNvSpPr/>
          <p:nvPr/>
        </p:nvSpPr>
        <p:spPr>
          <a:xfrm rot="19763120">
            <a:off x="1312863" y="3473451"/>
            <a:ext cx="554037" cy="741362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Saetta 11">
            <a:extLst>
              <a:ext uri="{FF2B5EF4-FFF2-40B4-BE49-F238E27FC236}">
                <a16:creationId xmlns:a16="http://schemas.microsoft.com/office/drawing/2014/main" id="{3C7B08B0-B8D4-018F-9A7A-3F0F2FD71CAC}"/>
              </a:ext>
            </a:extLst>
          </p:cNvPr>
          <p:cNvSpPr/>
          <p:nvPr/>
        </p:nvSpPr>
        <p:spPr>
          <a:xfrm rot="19763120">
            <a:off x="1609725" y="4449763"/>
            <a:ext cx="309563" cy="466725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41C3E91A-6146-47F9-BD0D-151B6DFE7E45}"/>
              </a:ext>
            </a:extLst>
          </p:cNvPr>
          <p:cNvSpPr/>
          <p:nvPr/>
        </p:nvSpPr>
        <p:spPr>
          <a:xfrm>
            <a:off x="2459038" y="5181601"/>
            <a:ext cx="796925" cy="78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90073E3A-30C8-AAA3-A66C-783D01685865}"/>
              </a:ext>
            </a:extLst>
          </p:cNvPr>
          <p:cNvSpPr/>
          <p:nvPr/>
        </p:nvSpPr>
        <p:spPr>
          <a:xfrm>
            <a:off x="2743200" y="4606926"/>
            <a:ext cx="228600" cy="17145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A57AF9F4-DC03-CFA0-2CDA-0C0023D480A7}"/>
              </a:ext>
            </a:extLst>
          </p:cNvPr>
          <p:cNvSpPr/>
          <p:nvPr/>
        </p:nvSpPr>
        <p:spPr>
          <a:xfrm>
            <a:off x="4192588" y="3843338"/>
            <a:ext cx="228600" cy="16986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30516DCF-B319-732F-3B6C-00AF38B0388D}"/>
              </a:ext>
            </a:extLst>
          </p:cNvPr>
          <p:cNvSpPr/>
          <p:nvPr/>
        </p:nvSpPr>
        <p:spPr>
          <a:xfrm>
            <a:off x="6342063" y="2592388"/>
            <a:ext cx="228600" cy="16986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65467D0B-FCFC-48CC-353C-EB8C09A890C5}"/>
              </a:ext>
            </a:extLst>
          </p:cNvPr>
          <p:cNvCxnSpPr/>
          <p:nvPr/>
        </p:nvCxnSpPr>
        <p:spPr>
          <a:xfrm flipV="1">
            <a:off x="2503488" y="2444751"/>
            <a:ext cx="4430712" cy="2382837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01C136D-BEA4-155B-FE76-FFA9EE7580C3}"/>
              </a:ext>
            </a:extLst>
          </p:cNvPr>
          <p:cNvSpPr txBox="1"/>
          <p:nvPr/>
        </p:nvSpPr>
        <p:spPr>
          <a:xfrm>
            <a:off x="6488113" y="3598863"/>
            <a:ext cx="1158875" cy="431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200" b="1" dirty="0">
                <a:latin typeface="+mn-lt"/>
              </a:rPr>
              <a:t>y=</a:t>
            </a:r>
            <a:r>
              <a:rPr lang="it-IT" sz="2200" b="1" dirty="0" err="1">
                <a:latin typeface="+mn-lt"/>
              </a:rPr>
              <a:t>ax+b</a:t>
            </a:r>
            <a:endParaRPr lang="it-IT" sz="2200" b="1" dirty="0">
              <a:latin typeface="+mn-lt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EFA96A42-7BEC-4205-A3A6-AC3120584614}"/>
              </a:ext>
            </a:extLst>
          </p:cNvPr>
          <p:cNvSpPr txBox="1"/>
          <p:nvPr/>
        </p:nvSpPr>
        <p:spPr>
          <a:xfrm>
            <a:off x="1371600" y="391180"/>
            <a:ext cx="722499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800" b="1" dirty="0">
                <a:latin typeface="+mn-lt"/>
              </a:rPr>
              <a:t>Dal segnale analitico alla curva di calibrazione</a:t>
            </a:r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2FC92124-9531-761A-D1AA-B4A5245686E1}"/>
              </a:ext>
            </a:extLst>
          </p:cNvPr>
          <p:cNvSpPr/>
          <p:nvPr/>
        </p:nvSpPr>
        <p:spPr>
          <a:xfrm>
            <a:off x="3878263" y="5181601"/>
            <a:ext cx="796925" cy="78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D02D2CCC-4B3C-09C7-B238-0D32D3789F23}"/>
              </a:ext>
            </a:extLst>
          </p:cNvPr>
          <p:cNvSpPr/>
          <p:nvPr/>
        </p:nvSpPr>
        <p:spPr>
          <a:xfrm>
            <a:off x="6057900" y="5181601"/>
            <a:ext cx="798513" cy="78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12306" name="Immagine 26">
            <a:extLst>
              <a:ext uri="{FF2B5EF4-FFF2-40B4-BE49-F238E27FC236}">
                <a16:creationId xmlns:a16="http://schemas.microsoft.com/office/drawing/2014/main" id="{392BB69E-40AB-E1BC-E9A5-1489FE44A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549433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7" name="Immagine 28">
            <a:extLst>
              <a:ext uri="{FF2B5EF4-FFF2-40B4-BE49-F238E27FC236}">
                <a16:creationId xmlns:a16="http://schemas.microsoft.com/office/drawing/2014/main" id="{2F71BAA9-6EF0-3F60-CE5B-FC348E5C9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163" y="52974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8" name="Immagine 29">
            <a:extLst>
              <a:ext uri="{FF2B5EF4-FFF2-40B4-BE49-F238E27FC236}">
                <a16:creationId xmlns:a16="http://schemas.microsoft.com/office/drawing/2014/main" id="{430AA4ED-4CF2-38E5-EC71-5D00664C9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613" y="54752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9" name="Immagine 30">
            <a:extLst>
              <a:ext uri="{FF2B5EF4-FFF2-40B4-BE49-F238E27FC236}">
                <a16:creationId xmlns:a16="http://schemas.microsoft.com/office/drawing/2014/main" id="{392450D2-AB05-7D33-DC48-342F11A74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563" y="5656263"/>
            <a:ext cx="93662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0" name="Immagine 31">
            <a:extLst>
              <a:ext uri="{FF2B5EF4-FFF2-40B4-BE49-F238E27FC236}">
                <a16:creationId xmlns:a16="http://schemas.microsoft.com/office/drawing/2014/main" id="{85AD3611-33CC-F92B-61D3-A8418FEE0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52085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1" name="Immagine 32">
            <a:extLst>
              <a:ext uri="{FF2B5EF4-FFF2-40B4-BE49-F238E27FC236}">
                <a16:creationId xmlns:a16="http://schemas.microsoft.com/office/drawing/2014/main" id="{F7CB5214-706B-96FA-4169-558EC553B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3863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2" name="Immagine 33">
            <a:extLst>
              <a:ext uri="{FF2B5EF4-FFF2-40B4-BE49-F238E27FC236}">
                <a16:creationId xmlns:a16="http://schemas.microsoft.com/office/drawing/2014/main" id="{4E989164-430C-4D1C-0E2D-CC1A08A11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738" y="5565776"/>
            <a:ext cx="93662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3" name="Immagine 34">
            <a:extLst>
              <a:ext uri="{FF2B5EF4-FFF2-40B4-BE49-F238E27FC236}">
                <a16:creationId xmlns:a16="http://schemas.microsoft.com/office/drawing/2014/main" id="{755D5B9C-99B6-1136-F8FD-18B9738E6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5895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4" name="Immagine 35">
            <a:extLst>
              <a:ext uri="{FF2B5EF4-FFF2-40B4-BE49-F238E27FC236}">
                <a16:creationId xmlns:a16="http://schemas.microsoft.com/office/drawing/2014/main" id="{1E76C1F5-7FD9-3330-2843-F8F57E15D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64673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1E1ACF5E-D7B2-38B9-966F-CB8CDCCFF0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13315" name="Freeform 8">
            <a:extLst>
              <a:ext uri="{FF2B5EF4-FFF2-40B4-BE49-F238E27FC236}">
                <a16:creationId xmlns:a16="http://schemas.microsoft.com/office/drawing/2014/main" id="{E639C552-FCC4-15F5-D44D-6459279AA30C}"/>
              </a:ext>
            </a:extLst>
          </p:cNvPr>
          <p:cNvSpPr>
            <a:spLocks/>
          </p:cNvSpPr>
          <p:nvPr/>
        </p:nvSpPr>
        <p:spPr bwMode="auto">
          <a:xfrm>
            <a:off x="3124200" y="2819400"/>
            <a:ext cx="3657600" cy="1905000"/>
          </a:xfrm>
          <a:custGeom>
            <a:avLst/>
            <a:gdLst>
              <a:gd name="T0" fmla="*/ 0 w 2880"/>
              <a:gd name="T1" fmla="*/ 0 h 1392"/>
              <a:gd name="T2" fmla="*/ 2147483646 w 2880"/>
              <a:gd name="T3" fmla="*/ 2147483646 h 1392"/>
              <a:gd name="T4" fmla="*/ 2147483646 w 2880"/>
              <a:gd name="T5" fmla="*/ 2147483646 h 1392"/>
              <a:gd name="T6" fmla="*/ 2147483646 w 2880"/>
              <a:gd name="T7" fmla="*/ 2147483646 h 1392"/>
              <a:gd name="T8" fmla="*/ 2147483646 w 2880"/>
              <a:gd name="T9" fmla="*/ 2147483646 h 1392"/>
              <a:gd name="T10" fmla="*/ 2147483646 w 2880"/>
              <a:gd name="T11" fmla="*/ 2147483646 h 1392"/>
              <a:gd name="T12" fmla="*/ 2147483646 w 2880"/>
              <a:gd name="T13" fmla="*/ 2147483646 h 139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880" h="1392">
                <a:moveTo>
                  <a:pt x="0" y="0"/>
                </a:moveTo>
                <a:cubicBezTo>
                  <a:pt x="236" y="4"/>
                  <a:pt x="472" y="8"/>
                  <a:pt x="624" y="96"/>
                </a:cubicBezTo>
                <a:cubicBezTo>
                  <a:pt x="776" y="184"/>
                  <a:pt x="736" y="432"/>
                  <a:pt x="912" y="528"/>
                </a:cubicBezTo>
                <a:cubicBezTo>
                  <a:pt x="1088" y="624"/>
                  <a:pt x="1512" y="584"/>
                  <a:pt x="1680" y="672"/>
                </a:cubicBezTo>
                <a:cubicBezTo>
                  <a:pt x="1848" y="760"/>
                  <a:pt x="1760" y="968"/>
                  <a:pt x="1920" y="1056"/>
                </a:cubicBezTo>
                <a:cubicBezTo>
                  <a:pt x="2080" y="1144"/>
                  <a:pt x="2480" y="1144"/>
                  <a:pt x="2640" y="1200"/>
                </a:cubicBezTo>
                <a:cubicBezTo>
                  <a:pt x="2800" y="1256"/>
                  <a:pt x="2840" y="1324"/>
                  <a:pt x="2880" y="1392"/>
                </a:cubicBezTo>
              </a:path>
            </a:pathLst>
          </a:custGeom>
          <a:noFill/>
          <a:ln w="63500" cap="flat">
            <a:solidFill>
              <a:schemeClr val="accent2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16" name="Text Box 10">
            <a:extLst>
              <a:ext uri="{FF2B5EF4-FFF2-40B4-BE49-F238E27FC236}">
                <a16:creationId xmlns:a16="http://schemas.microsoft.com/office/drawing/2014/main" id="{8037EB92-749F-D34E-594F-3CD31D755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4953000"/>
            <a:ext cx="1465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>
                <a:latin typeface="Times New Roman" panose="02020603050405020304" pitchFamily="18" charset="0"/>
              </a:rPr>
              <a:t>Risultato</a:t>
            </a:r>
          </a:p>
        </p:txBody>
      </p:sp>
      <p:sp>
        <p:nvSpPr>
          <p:cNvPr id="13317" name="Text Box 11">
            <a:extLst>
              <a:ext uri="{FF2B5EF4-FFF2-40B4-BE49-F238E27FC236}">
                <a16:creationId xmlns:a16="http://schemas.microsoft.com/office/drawing/2014/main" id="{05AFDD34-5EF5-20EE-B9B8-84F417DC3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438400"/>
            <a:ext cx="1731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>
                <a:latin typeface="Times New Roman" panose="02020603050405020304" pitchFamily="18" charset="0"/>
              </a:rPr>
              <a:t>Campione </a:t>
            </a:r>
          </a:p>
        </p:txBody>
      </p:sp>
      <p:sp>
        <p:nvSpPr>
          <p:cNvPr id="9228" name="Text Box 12">
            <a:extLst>
              <a:ext uri="{FF2B5EF4-FFF2-40B4-BE49-F238E27FC236}">
                <a16:creationId xmlns:a16="http://schemas.microsoft.com/office/drawing/2014/main" id="{AF6405CE-1F55-F25F-A135-E8D4C0AA43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001963"/>
            <a:ext cx="641350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7200" b="1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3319" name="Oval 13">
            <a:extLst>
              <a:ext uri="{FF2B5EF4-FFF2-40B4-BE49-F238E27FC236}">
                <a16:creationId xmlns:a16="http://schemas.microsoft.com/office/drawing/2014/main" id="{35CFAAC4-8B3A-317A-475C-EE9EBCE7A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4800600"/>
            <a:ext cx="2438400" cy="990600"/>
          </a:xfrm>
          <a:prstGeom prst="ellipse">
            <a:avLst/>
          </a:prstGeom>
          <a:solidFill>
            <a:srgbClr val="99CC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13320" name="Oval 7">
            <a:extLst>
              <a:ext uri="{FF2B5EF4-FFF2-40B4-BE49-F238E27FC236}">
                <a16:creationId xmlns:a16="http://schemas.microsoft.com/office/drawing/2014/main" id="{B53B9C63-5176-DD71-69E7-D7F1F41C8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209800"/>
            <a:ext cx="1828800" cy="1066800"/>
          </a:xfrm>
          <a:prstGeom prst="ellipse">
            <a:avLst/>
          </a:prstGeom>
          <a:solidFill>
            <a:srgbClr val="008000">
              <a:alpha val="59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>
            <a:extLst>
              <a:ext uri="{FF2B5EF4-FFF2-40B4-BE49-F238E27FC236}">
                <a16:creationId xmlns:a16="http://schemas.microsoft.com/office/drawing/2014/main" id="{141A8DC4-F456-29C5-89EE-6C0AF3B5D3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grpSp>
        <p:nvGrpSpPr>
          <p:cNvPr id="15363" name="Group 13">
            <a:extLst>
              <a:ext uri="{FF2B5EF4-FFF2-40B4-BE49-F238E27FC236}">
                <a16:creationId xmlns:a16="http://schemas.microsoft.com/office/drawing/2014/main" id="{68703B95-8374-F531-A04F-7FF3507AE703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2133600"/>
            <a:ext cx="4876800" cy="3244850"/>
            <a:chOff x="624" y="1344"/>
            <a:chExt cx="3047" cy="2002"/>
          </a:xfrm>
        </p:grpSpPr>
        <p:grpSp>
          <p:nvGrpSpPr>
            <p:cNvPr id="15364" name="Group 8">
              <a:extLst>
                <a:ext uri="{FF2B5EF4-FFF2-40B4-BE49-F238E27FC236}">
                  <a16:creationId xmlns:a16="http://schemas.microsoft.com/office/drawing/2014/main" id="{238BC61E-C353-78AD-8019-AF357346EC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" y="1968"/>
              <a:ext cx="1392" cy="838"/>
              <a:chOff x="768" y="2016"/>
              <a:chExt cx="1392" cy="838"/>
            </a:xfrm>
          </p:grpSpPr>
          <p:sp>
            <p:nvSpPr>
              <p:cNvPr id="15369" name="Rectangle 6">
                <a:extLst>
                  <a:ext uri="{FF2B5EF4-FFF2-40B4-BE49-F238E27FC236}">
                    <a16:creationId xmlns:a16="http://schemas.microsoft.com/office/drawing/2014/main" id="{A74A90C5-690E-E582-1C1B-07D30BAF3E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2016"/>
                <a:ext cx="1392" cy="838"/>
              </a:xfrm>
              <a:prstGeom prst="ellipse">
                <a:avLst/>
              </a:prstGeom>
              <a:solidFill>
                <a:srgbClr val="008000">
                  <a:alpha val="59999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342900" indent="-342900"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15370" name="Text Box 7">
                <a:extLst>
                  <a:ext uri="{FF2B5EF4-FFF2-40B4-BE49-F238E27FC236}">
                    <a16:creationId xmlns:a16="http://schemas.microsoft.com/office/drawing/2014/main" id="{EC490A8C-DCE3-7278-88DA-1DD58E3B0D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5" y="2290"/>
                <a:ext cx="856" cy="2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it-IT" altLang="it-IT" sz="2000" b="1">
                    <a:latin typeface="Times New Roman" panose="02020603050405020304" pitchFamily="18" charset="0"/>
                  </a:rPr>
                  <a:t>Campione </a:t>
                </a:r>
              </a:p>
            </p:txBody>
          </p:sp>
        </p:grpSp>
        <p:sp>
          <p:nvSpPr>
            <p:cNvPr id="15365" name="AutoShape 9">
              <a:extLst>
                <a:ext uri="{FF2B5EF4-FFF2-40B4-BE49-F238E27FC236}">
                  <a16:creationId xmlns:a16="http://schemas.microsoft.com/office/drawing/2014/main" id="{91DC59AA-FED3-B859-80BA-7FA0D6877E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824" y="1920"/>
              <a:ext cx="1488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2308 w 21600"/>
                <a:gd name="T13" fmla="*/ 16200 h 21600"/>
                <a:gd name="T14" fmla="*/ 19292 w 21600"/>
                <a:gd name="T15" fmla="*/ 203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8854" y="6181"/>
                  </a:lnTo>
                  <a:lnTo>
                    <a:pt x="9566" y="6181"/>
                  </a:lnTo>
                  <a:lnTo>
                    <a:pt x="9566" y="16211"/>
                  </a:lnTo>
                  <a:lnTo>
                    <a:pt x="3647" y="16211"/>
                  </a:lnTo>
                  <a:lnTo>
                    <a:pt x="3647" y="15004"/>
                  </a:lnTo>
                  <a:lnTo>
                    <a:pt x="0" y="18302"/>
                  </a:lnTo>
                  <a:lnTo>
                    <a:pt x="3647" y="21600"/>
                  </a:lnTo>
                  <a:lnTo>
                    <a:pt x="3647" y="20393"/>
                  </a:lnTo>
                  <a:lnTo>
                    <a:pt x="17953" y="20393"/>
                  </a:lnTo>
                  <a:lnTo>
                    <a:pt x="17953" y="21600"/>
                  </a:lnTo>
                  <a:lnTo>
                    <a:pt x="21600" y="18302"/>
                  </a:lnTo>
                  <a:lnTo>
                    <a:pt x="17953" y="15004"/>
                  </a:lnTo>
                  <a:lnTo>
                    <a:pt x="17953" y="16211"/>
                  </a:lnTo>
                  <a:lnTo>
                    <a:pt x="12034" y="16211"/>
                  </a:lnTo>
                  <a:lnTo>
                    <a:pt x="12034" y="6181"/>
                  </a:lnTo>
                  <a:lnTo>
                    <a:pt x="12746" y="6181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chemeClr val="accent1">
                <a:alpha val="79999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66" name="Text Box 10">
              <a:extLst>
                <a:ext uri="{FF2B5EF4-FFF2-40B4-BE49-F238E27FC236}">
                  <a16:creationId xmlns:a16="http://schemas.microsoft.com/office/drawing/2014/main" id="{BBE630A7-88AB-C282-0A17-18D91ED2D4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1344"/>
              <a:ext cx="568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Analita</a:t>
              </a:r>
            </a:p>
          </p:txBody>
        </p:sp>
        <p:sp>
          <p:nvSpPr>
            <p:cNvPr id="15367" name="Text Box 11">
              <a:extLst>
                <a:ext uri="{FF2B5EF4-FFF2-40B4-BE49-F238E27FC236}">
                  <a16:creationId xmlns:a16="http://schemas.microsoft.com/office/drawing/2014/main" id="{22BEBCF1-9940-0F6C-A7F6-CCC14CD2B8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2" y="2256"/>
              <a:ext cx="59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Matrice</a:t>
              </a:r>
            </a:p>
          </p:txBody>
        </p:sp>
        <p:sp>
          <p:nvSpPr>
            <p:cNvPr id="15368" name="Text Box 12">
              <a:extLst>
                <a:ext uri="{FF2B5EF4-FFF2-40B4-BE49-F238E27FC236}">
                  <a16:creationId xmlns:a16="http://schemas.microsoft.com/office/drawing/2014/main" id="{F500A301-8AAC-87ED-DEA8-71700CFB25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1" y="3120"/>
              <a:ext cx="82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Interferenti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asellaDiTesto 3">
            <a:extLst>
              <a:ext uri="{FF2B5EF4-FFF2-40B4-BE49-F238E27FC236}">
                <a16:creationId xmlns:a16="http://schemas.microsoft.com/office/drawing/2014/main" id="{1833D589-18E4-42F5-D21C-AC06C7D64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44463"/>
            <a:ext cx="143033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>
                <a:latin typeface="Times New Roman" panose="02020603050405020304" pitchFamily="18" charset="0"/>
              </a:rPr>
              <a:t>Esempio 1</a:t>
            </a:r>
          </a:p>
        </p:txBody>
      </p:sp>
      <p:sp>
        <p:nvSpPr>
          <p:cNvPr id="16387" name="CasellaDiTesto 4">
            <a:extLst>
              <a:ext uri="{FF2B5EF4-FFF2-40B4-BE49-F238E27FC236}">
                <a16:creationId xmlns:a16="http://schemas.microsoft.com/office/drawing/2014/main" id="{11873E7B-50D1-114E-CCC6-8DC230F9F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650875"/>
            <a:ext cx="78184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Problema analitico: </a:t>
            </a:r>
            <a:r>
              <a:rPr lang="it-IT" altLang="it-IT" sz="2200" dirty="0">
                <a:latin typeface="Times New Roman" panose="02020603050405020304" pitchFamily="18" charset="0"/>
              </a:rPr>
              <a:t>determinazione di </a:t>
            </a:r>
            <a:r>
              <a:rPr lang="it-IT" altLang="it-IT" sz="2200" b="1" dirty="0" err="1">
                <a:latin typeface="Times New Roman" panose="02020603050405020304" pitchFamily="18" charset="0"/>
              </a:rPr>
              <a:t>ocratossina</a:t>
            </a:r>
            <a:r>
              <a:rPr lang="it-IT" altLang="it-IT" sz="2200" dirty="0">
                <a:latin typeface="Times New Roman" panose="02020603050405020304" pitchFamily="18" charset="0"/>
              </a:rPr>
              <a:t> in </a:t>
            </a:r>
            <a:r>
              <a:rPr lang="it-IT" altLang="it-IT" sz="2200" b="1" dirty="0">
                <a:latin typeface="Times New Roman" panose="02020603050405020304" pitchFamily="18" charset="0"/>
              </a:rPr>
              <a:t>vino rosso</a:t>
            </a:r>
          </a:p>
        </p:txBody>
      </p:sp>
      <p:sp>
        <p:nvSpPr>
          <p:cNvPr id="16388" name="CasellaDiTesto 5">
            <a:extLst>
              <a:ext uri="{FF2B5EF4-FFF2-40B4-BE49-F238E27FC236}">
                <a16:creationId xmlns:a16="http://schemas.microsoft.com/office/drawing/2014/main" id="{76323D77-77BD-CA13-C664-83A68B250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13" y="1641475"/>
            <a:ext cx="6256841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Razionalizzazione del problema: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Tipo di campione: </a:t>
            </a:r>
            <a:r>
              <a:rPr lang="it-IT" altLang="it-IT" sz="2200" dirty="0">
                <a:latin typeface="Times New Roman" panose="02020603050405020304" pitchFamily="18" charset="0"/>
              </a:rPr>
              <a:t>liquido, soluzione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Analita: </a:t>
            </a:r>
            <a:r>
              <a:rPr lang="it-IT" altLang="it-IT" sz="2200" dirty="0" err="1">
                <a:latin typeface="Times New Roman" panose="02020603050405020304" pitchFamily="18" charset="0"/>
              </a:rPr>
              <a:t>ocratossina</a:t>
            </a:r>
            <a:endParaRPr lang="it-IT" altLang="it-IT" sz="2200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Struttura chimica analita: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Composizione del campione: 	interferenti?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				altri componenti (matrice)?	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Interferenti: Antocianine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Altri componenti: acqua, etanolo, acidi organici	 </a:t>
            </a:r>
            <a:endParaRPr lang="it-IT" altLang="it-IT" sz="2200" dirty="0">
              <a:latin typeface="Times New Roman" panose="02020603050405020304" pitchFamily="18" charset="0"/>
            </a:endParaRPr>
          </a:p>
        </p:txBody>
      </p:sp>
      <p:pic>
        <p:nvPicPr>
          <p:cNvPr id="16389" name="Immagine 6">
            <a:extLst>
              <a:ext uri="{FF2B5EF4-FFF2-40B4-BE49-F238E27FC236}">
                <a16:creationId xmlns:a16="http://schemas.microsoft.com/office/drawing/2014/main" id="{61909238-3AC7-1B17-C073-57DCDAD68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475" y="2808288"/>
            <a:ext cx="1924050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9925B9C8-83CD-80B2-C629-DC8261EA7D51}"/>
              </a:ext>
            </a:extLst>
          </p:cNvPr>
          <p:cNvCxnSpPr>
            <a:cxnSpLocks/>
          </p:cNvCxnSpPr>
          <p:nvPr/>
        </p:nvCxnSpPr>
        <p:spPr>
          <a:xfrm flipV="1">
            <a:off x="5892800" y="1049338"/>
            <a:ext cx="184150" cy="506412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391" name="CasellaDiTesto 10">
            <a:extLst>
              <a:ext uri="{FF2B5EF4-FFF2-40B4-BE49-F238E27FC236}">
                <a16:creationId xmlns:a16="http://schemas.microsoft.com/office/drawing/2014/main" id="{84810CF4-FAA6-D4B6-3EE4-2C98BEA70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0" y="1533525"/>
            <a:ext cx="800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analita</a:t>
            </a: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3493D6BD-219B-C806-2308-03B47B8E9BB5}"/>
              </a:ext>
            </a:extLst>
          </p:cNvPr>
          <p:cNvCxnSpPr>
            <a:cxnSpLocks/>
          </p:cNvCxnSpPr>
          <p:nvPr/>
        </p:nvCxnSpPr>
        <p:spPr>
          <a:xfrm flipH="1" flipV="1">
            <a:off x="7778750" y="1044575"/>
            <a:ext cx="222250" cy="76200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393" name="CasellaDiTesto 13">
            <a:extLst>
              <a:ext uri="{FF2B5EF4-FFF2-40B4-BE49-F238E27FC236}">
                <a16:creationId xmlns:a16="http://schemas.microsoft.com/office/drawing/2014/main" id="{ECAC21BB-DB33-9045-22E4-9500B333C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8538" y="1879600"/>
            <a:ext cx="1082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campione</a:t>
            </a: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2B64467B-6A7F-9AFB-DEC1-09AE950B2105}"/>
              </a:ext>
            </a:extLst>
          </p:cNvPr>
          <p:cNvCxnSpPr>
            <a:cxnSpLocks/>
          </p:cNvCxnSpPr>
          <p:nvPr/>
        </p:nvCxnSpPr>
        <p:spPr>
          <a:xfrm flipH="1">
            <a:off x="6577013" y="2297113"/>
            <a:ext cx="1423987" cy="1970087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395" name="Immagine 18">
            <a:extLst>
              <a:ext uri="{FF2B5EF4-FFF2-40B4-BE49-F238E27FC236}">
                <a16:creationId xmlns:a16="http://schemas.microsoft.com/office/drawing/2014/main" id="{EBD2A5A3-8694-A154-FBA1-5131E4B77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892675"/>
            <a:ext cx="333057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asellaDiTesto 3">
            <a:extLst>
              <a:ext uri="{FF2B5EF4-FFF2-40B4-BE49-F238E27FC236}">
                <a16:creationId xmlns:a16="http://schemas.microsoft.com/office/drawing/2014/main" id="{290B1C63-4120-7E78-2D9F-E2D0C3CA9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44463"/>
            <a:ext cx="143033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>
                <a:latin typeface="Times New Roman" panose="02020603050405020304" pitchFamily="18" charset="0"/>
              </a:rPr>
              <a:t>Esempio 2</a:t>
            </a:r>
          </a:p>
        </p:txBody>
      </p:sp>
      <p:sp>
        <p:nvSpPr>
          <p:cNvPr id="17411" name="CasellaDiTesto 4">
            <a:extLst>
              <a:ext uri="{FF2B5EF4-FFF2-40B4-BE49-F238E27FC236}">
                <a16:creationId xmlns:a16="http://schemas.microsoft.com/office/drawing/2014/main" id="{E8A84295-BC29-93FA-93F3-399B782E4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650875"/>
            <a:ext cx="783233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Problema analitico: </a:t>
            </a:r>
            <a:r>
              <a:rPr lang="it-IT" altLang="it-IT" sz="2200" dirty="0">
                <a:latin typeface="Times New Roman" panose="02020603050405020304" pitchFamily="18" charset="0"/>
              </a:rPr>
              <a:t>determinazione di </a:t>
            </a:r>
            <a:r>
              <a:rPr lang="it-IT" altLang="it-IT" sz="2200" b="1" dirty="0">
                <a:latin typeface="Times New Roman" panose="02020603050405020304" pitchFamily="18" charset="0"/>
              </a:rPr>
              <a:t>polifenoli</a:t>
            </a:r>
            <a:r>
              <a:rPr lang="it-IT" altLang="it-IT" sz="2200" dirty="0">
                <a:latin typeface="Times New Roman" panose="02020603050405020304" pitchFamily="18" charset="0"/>
              </a:rPr>
              <a:t> in succo di frutta</a:t>
            </a:r>
          </a:p>
        </p:txBody>
      </p:sp>
      <p:sp>
        <p:nvSpPr>
          <p:cNvPr id="17412" name="CasellaDiTesto 5">
            <a:extLst>
              <a:ext uri="{FF2B5EF4-FFF2-40B4-BE49-F238E27FC236}">
                <a16:creationId xmlns:a16="http://schemas.microsoft.com/office/drawing/2014/main" id="{012BF04A-28A4-4EE0-3E00-3E63A0051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13" y="1641475"/>
            <a:ext cx="7180171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Razionalizzazione del problema: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Tipo di campione: </a:t>
            </a:r>
            <a:r>
              <a:rPr lang="it-IT" altLang="it-IT" sz="2200" dirty="0">
                <a:latin typeface="Times New Roman" panose="02020603050405020304" pitchFamily="18" charset="0"/>
              </a:rPr>
              <a:t>liquido, soluzione/sospensione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Analita: </a:t>
            </a:r>
            <a:r>
              <a:rPr lang="it-IT" altLang="it-IT" sz="2200" dirty="0">
                <a:latin typeface="Times New Roman" panose="02020603050405020304" pitchFamily="18" charset="0"/>
              </a:rPr>
              <a:t>polifenoli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Struttura chimica analita: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Composizione del campione: 	interferenti?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				altri componenti (matrice)?	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Interferenti: zuccheri riducenti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Altri componenti: acqua, acidi organici, vitamine, sali.	 </a:t>
            </a:r>
            <a:endParaRPr lang="it-IT" altLang="it-IT" sz="2200" dirty="0">
              <a:latin typeface="Times New Roman" panose="02020603050405020304" pitchFamily="18" charset="0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3F25BA5A-9668-16E7-87BF-EFAEDEB1FAA3}"/>
              </a:ext>
            </a:extLst>
          </p:cNvPr>
          <p:cNvCxnSpPr>
            <a:cxnSpLocks/>
          </p:cNvCxnSpPr>
          <p:nvPr/>
        </p:nvCxnSpPr>
        <p:spPr>
          <a:xfrm flipV="1">
            <a:off x="5892800" y="1049338"/>
            <a:ext cx="184150" cy="506412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414" name="CasellaDiTesto 10">
            <a:extLst>
              <a:ext uri="{FF2B5EF4-FFF2-40B4-BE49-F238E27FC236}">
                <a16:creationId xmlns:a16="http://schemas.microsoft.com/office/drawing/2014/main" id="{8F781A04-F151-BC00-FFF8-E806E6E1A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0" y="1533525"/>
            <a:ext cx="800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analita</a:t>
            </a: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022ABF4B-A760-76D6-4FD8-AEB0CC4E4A8C}"/>
              </a:ext>
            </a:extLst>
          </p:cNvPr>
          <p:cNvCxnSpPr>
            <a:cxnSpLocks/>
          </p:cNvCxnSpPr>
          <p:nvPr/>
        </p:nvCxnSpPr>
        <p:spPr>
          <a:xfrm flipH="1" flipV="1">
            <a:off x="7778750" y="1044575"/>
            <a:ext cx="222250" cy="76200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416" name="CasellaDiTesto 13">
            <a:extLst>
              <a:ext uri="{FF2B5EF4-FFF2-40B4-BE49-F238E27FC236}">
                <a16:creationId xmlns:a16="http://schemas.microsoft.com/office/drawing/2014/main" id="{AF491301-22AA-BDAB-DF48-5373FAD05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8538" y="1879600"/>
            <a:ext cx="1082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campione</a:t>
            </a: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F5DDEFBE-3DC4-D609-5D35-55229F7A0490}"/>
              </a:ext>
            </a:extLst>
          </p:cNvPr>
          <p:cNvCxnSpPr>
            <a:cxnSpLocks/>
          </p:cNvCxnSpPr>
          <p:nvPr/>
        </p:nvCxnSpPr>
        <p:spPr>
          <a:xfrm flipH="1">
            <a:off x="6276975" y="2297113"/>
            <a:ext cx="1724025" cy="1557337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418" name="Immagine 1">
            <a:extLst>
              <a:ext uri="{FF2B5EF4-FFF2-40B4-BE49-F238E27FC236}">
                <a16:creationId xmlns:a16="http://schemas.microsoft.com/office/drawing/2014/main" id="{87D70015-87AA-AD23-D12B-CE469CB4B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822575"/>
            <a:ext cx="1423987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Immagine 7">
            <a:extLst>
              <a:ext uri="{FF2B5EF4-FFF2-40B4-BE49-F238E27FC236}">
                <a16:creationId xmlns:a16="http://schemas.microsoft.com/office/drawing/2014/main" id="{4AB9C6AF-946C-D608-FB2C-AED9110AA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4605338"/>
            <a:ext cx="1935163" cy="99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59BE1E-3AC6-9FA5-84C8-1315F751615E}"/>
              </a:ext>
            </a:extLst>
          </p:cNvPr>
          <p:cNvSpPr txBox="1"/>
          <p:nvPr/>
        </p:nvSpPr>
        <p:spPr>
          <a:xfrm>
            <a:off x="0" y="10886"/>
            <a:ext cx="89916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it-IT" sz="2000" b="1" dirty="0">
                <a:solidFill>
                  <a:srgbClr val="FF0000"/>
                </a:solidFill>
                <a:latin typeface="Arial" panose="020B0604020202020204" pitchFamily="34" charset="0"/>
              </a:rPr>
              <a:t>Programma d'esame</a:t>
            </a:r>
          </a:p>
          <a:p>
            <a:pPr algn="just">
              <a:spcAft>
                <a:spcPts val="600"/>
              </a:spcAft>
            </a:pPr>
            <a:r>
              <a:rPr lang="it-IT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rgbClr val="FF0000"/>
                </a:solidFill>
                <a:latin typeface="Arial" panose="020B0604020202020204" pitchFamily="34" charset="0"/>
              </a:rPr>
              <a:t>UNITA' DIDATTICA 1: Procedimento analitico - analisi volumetrica</a:t>
            </a:r>
          </a:p>
          <a:p>
            <a:pPr algn="just">
              <a:spcAft>
                <a:spcPts val="600"/>
              </a:spcAft>
            </a:pP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Introduzione all’analisi chimica, il procedimento analitico, campi di applicazione. L'errore casuale, l'errore sistematico, accuratezza, precisione, deviazione standard, espressione del dato analitico in termini di accuratezza e precisione, cifre significative, metodi di confronto del dato analitico, carte di controllo, limite di confidenza , test di significatività, scarto di un risultato, metodi per il calcolo della concentrazione: la curva di calibrazione, l’aggiunta standard, metodo dello standard interno.</a:t>
            </a:r>
          </a:p>
          <a:p>
            <a:pPr algn="just">
              <a:spcAft>
                <a:spcPts val="600"/>
              </a:spcAft>
            </a:pPr>
            <a:endParaRPr lang="it-IT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Analisi volumetrica. Principi dell'analisi volumetrica, soluzioni standard e curve di titolazione, esempi di titolazioni acido-base, titolazioni redox, e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complessometriche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, calcoli per la determinazione della curva di titolazione, determinazione del punto di equivalenza, applicazioni.</a:t>
            </a:r>
          </a:p>
          <a:p>
            <a:pPr algn="just">
              <a:spcAft>
                <a:spcPts val="600"/>
              </a:spcAft>
            </a:pPr>
            <a:endParaRPr lang="it-IT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rgbClr val="FF0000"/>
                </a:solidFill>
                <a:latin typeface="Arial" panose="020B0604020202020204" pitchFamily="34" charset="0"/>
              </a:rPr>
              <a:t>UNITA’ DIDATTICA 2: spettroscopia e </a:t>
            </a:r>
            <a:r>
              <a:rPr lang="it-IT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potenziometria</a:t>
            </a:r>
            <a:endParaRPr lang="it-IT" sz="1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Spettroscopia, spettroscopie di emissione e di assorbimento, assorbanza e trasmittanza, spettrofotometria UV/visibile, transizioni elettroniche, legge di Beer, applicazioni della spettrofotometria UV/visibile, lo spettrofotometro, sorgenti di radiazioni, reticoli e monocromatori, filtri, rivelatori, strumenti a singolo e doppio raggio, l'errore spettrofotometrico.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Spettrofometria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 IR, transizioni roto-vibrazionali, sorgenti, cuvette e rivelatori IR, applicazioni della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spettrofometria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 IR nel campo della Viticoltura ed Enologia. Spettroscopia di fluorescenza molecolare, il fenomeno della fluorescenza, caratteristiche analitiche della fluorescenza, lo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spettrofluorimetro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, applicazioni nel campo delle Tecnologie Alimentari.</a:t>
            </a:r>
          </a:p>
          <a:p>
            <a:pPr algn="just">
              <a:spcAft>
                <a:spcPts val="600"/>
              </a:spcAft>
            </a:pPr>
            <a:endParaRPr lang="it-IT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Potenziometria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. Titolazioni potenziometriche,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potenziometria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 diretta, elettrodi potenziometrici, elettrodi di riferimento, elettrodi selettivi per ioni, classificazione, caratteristiche analitiche e principali applicazioni. Determinazione del pH; teoria dell'elettrodo indicatore a vetro, elettrodi a pH combinati, misura di pH, procedura di calibrazione, fonti di errore.</a:t>
            </a:r>
          </a:p>
        </p:txBody>
      </p:sp>
    </p:spTree>
    <p:extLst>
      <p:ext uri="{BB962C8B-B14F-4D97-AF65-F5344CB8AC3E}">
        <p14:creationId xmlns:p14="http://schemas.microsoft.com/office/powerpoint/2010/main" val="935097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16">
            <a:extLst>
              <a:ext uri="{FF2B5EF4-FFF2-40B4-BE49-F238E27FC236}">
                <a16:creationId xmlns:a16="http://schemas.microsoft.com/office/drawing/2014/main" id="{E84B36DB-30C0-89C8-EC54-DE9BF260CAD8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2362200"/>
            <a:ext cx="1981200" cy="1371600"/>
            <a:chOff x="576" y="1488"/>
            <a:chExt cx="1248" cy="864"/>
          </a:xfrm>
        </p:grpSpPr>
        <p:sp>
          <p:nvSpPr>
            <p:cNvPr id="18445" name="Oval 8">
              <a:extLst>
                <a:ext uri="{FF2B5EF4-FFF2-40B4-BE49-F238E27FC236}">
                  <a16:creationId xmlns:a16="http://schemas.microsoft.com/office/drawing/2014/main" id="{1240E6B7-91DD-A54D-ECAE-9F74819AE7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1488"/>
              <a:ext cx="1248" cy="864"/>
            </a:xfrm>
            <a:prstGeom prst="ellipse">
              <a:avLst/>
            </a:prstGeom>
            <a:solidFill>
              <a:srgbClr val="008000">
                <a:alpha val="5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18446" name="Text Box 5">
              <a:extLst>
                <a:ext uri="{FF2B5EF4-FFF2-40B4-BE49-F238E27FC236}">
                  <a16:creationId xmlns:a16="http://schemas.microsoft.com/office/drawing/2014/main" id="{AFBE8AB0-42B5-83A6-6EF3-F49FF77327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1629"/>
              <a:ext cx="758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Analita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Matrice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Interferenti</a:t>
              </a:r>
            </a:p>
          </p:txBody>
        </p:sp>
      </p:grpSp>
      <p:sp>
        <p:nvSpPr>
          <p:cNvPr id="18435" name="Rectangle 2">
            <a:extLst>
              <a:ext uri="{FF2B5EF4-FFF2-40B4-BE49-F238E27FC236}">
                <a16:creationId xmlns:a16="http://schemas.microsoft.com/office/drawing/2014/main" id="{EE3EFC45-B88B-D822-4694-280B6C90F0B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18436" name="Freeform 3">
            <a:extLst>
              <a:ext uri="{FF2B5EF4-FFF2-40B4-BE49-F238E27FC236}">
                <a16:creationId xmlns:a16="http://schemas.microsoft.com/office/drawing/2014/main" id="{FD263FC7-3C73-CC18-C592-EB8856827FA8}"/>
              </a:ext>
            </a:extLst>
          </p:cNvPr>
          <p:cNvSpPr>
            <a:spLocks/>
          </p:cNvSpPr>
          <p:nvPr/>
        </p:nvSpPr>
        <p:spPr bwMode="auto">
          <a:xfrm>
            <a:off x="2971800" y="3048000"/>
            <a:ext cx="3657600" cy="1905000"/>
          </a:xfrm>
          <a:custGeom>
            <a:avLst/>
            <a:gdLst>
              <a:gd name="T0" fmla="*/ 0 w 2880"/>
              <a:gd name="T1" fmla="*/ 0 h 1392"/>
              <a:gd name="T2" fmla="*/ 2147483646 w 2880"/>
              <a:gd name="T3" fmla="*/ 2147483646 h 1392"/>
              <a:gd name="T4" fmla="*/ 2147483646 w 2880"/>
              <a:gd name="T5" fmla="*/ 2147483646 h 1392"/>
              <a:gd name="T6" fmla="*/ 2147483646 w 2880"/>
              <a:gd name="T7" fmla="*/ 2147483646 h 1392"/>
              <a:gd name="T8" fmla="*/ 2147483646 w 2880"/>
              <a:gd name="T9" fmla="*/ 2147483646 h 1392"/>
              <a:gd name="T10" fmla="*/ 2147483646 w 2880"/>
              <a:gd name="T11" fmla="*/ 2147483646 h 1392"/>
              <a:gd name="T12" fmla="*/ 2147483646 w 2880"/>
              <a:gd name="T13" fmla="*/ 2147483646 h 139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880" h="1392">
                <a:moveTo>
                  <a:pt x="0" y="0"/>
                </a:moveTo>
                <a:cubicBezTo>
                  <a:pt x="236" y="4"/>
                  <a:pt x="472" y="8"/>
                  <a:pt x="624" y="96"/>
                </a:cubicBezTo>
                <a:cubicBezTo>
                  <a:pt x="776" y="184"/>
                  <a:pt x="736" y="432"/>
                  <a:pt x="912" y="528"/>
                </a:cubicBezTo>
                <a:cubicBezTo>
                  <a:pt x="1088" y="624"/>
                  <a:pt x="1512" y="584"/>
                  <a:pt x="1680" y="672"/>
                </a:cubicBezTo>
                <a:cubicBezTo>
                  <a:pt x="1848" y="760"/>
                  <a:pt x="1760" y="968"/>
                  <a:pt x="1920" y="1056"/>
                </a:cubicBezTo>
                <a:cubicBezTo>
                  <a:pt x="2080" y="1144"/>
                  <a:pt x="2480" y="1144"/>
                  <a:pt x="2640" y="1200"/>
                </a:cubicBezTo>
                <a:cubicBezTo>
                  <a:pt x="2800" y="1256"/>
                  <a:pt x="2840" y="1324"/>
                  <a:pt x="2880" y="1392"/>
                </a:cubicBezTo>
              </a:path>
            </a:pathLst>
          </a:custGeom>
          <a:noFill/>
          <a:ln w="63500" cap="flat">
            <a:solidFill>
              <a:schemeClr val="accent2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8437" name="Group 17">
            <a:extLst>
              <a:ext uri="{FF2B5EF4-FFF2-40B4-BE49-F238E27FC236}">
                <a16:creationId xmlns:a16="http://schemas.microsoft.com/office/drawing/2014/main" id="{4661EC64-06B9-BFD0-C995-BD6C61F7479C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4800600"/>
            <a:ext cx="2438400" cy="990600"/>
            <a:chOff x="3888" y="3024"/>
            <a:chExt cx="1536" cy="624"/>
          </a:xfrm>
        </p:grpSpPr>
        <p:sp>
          <p:nvSpPr>
            <p:cNvPr id="18443" name="Oval 7">
              <a:extLst>
                <a:ext uri="{FF2B5EF4-FFF2-40B4-BE49-F238E27FC236}">
                  <a16:creationId xmlns:a16="http://schemas.microsoft.com/office/drawing/2014/main" id="{87CC39C2-E495-A4E0-4D74-32495E4AE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3024"/>
              <a:ext cx="1536" cy="624"/>
            </a:xfrm>
            <a:prstGeom prst="ellipse">
              <a:avLst/>
            </a:prstGeom>
            <a:solidFill>
              <a:srgbClr val="99CC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18444" name="Text Box 4">
              <a:extLst>
                <a:ext uri="{FF2B5EF4-FFF2-40B4-BE49-F238E27FC236}">
                  <a16:creationId xmlns:a16="http://schemas.microsoft.com/office/drawing/2014/main" id="{2E1F4C72-D209-F1FD-01FC-3B415559A5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3120"/>
              <a:ext cx="9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>
                  <a:latin typeface="Times New Roman" panose="02020603050405020304" pitchFamily="18" charset="0"/>
                </a:rPr>
                <a:t>Risultato</a:t>
              </a:r>
            </a:p>
          </p:txBody>
        </p:sp>
      </p:grpSp>
      <p:sp>
        <p:nvSpPr>
          <p:cNvPr id="18438" name="Freeform 9">
            <a:extLst>
              <a:ext uri="{FF2B5EF4-FFF2-40B4-BE49-F238E27FC236}">
                <a16:creationId xmlns:a16="http://schemas.microsoft.com/office/drawing/2014/main" id="{6E616924-A643-E5EA-F6E7-88EC3C685789}"/>
              </a:ext>
            </a:extLst>
          </p:cNvPr>
          <p:cNvSpPr>
            <a:spLocks/>
          </p:cNvSpPr>
          <p:nvPr/>
        </p:nvSpPr>
        <p:spPr bwMode="auto">
          <a:xfrm>
            <a:off x="4038600" y="3733800"/>
            <a:ext cx="228600" cy="762000"/>
          </a:xfrm>
          <a:custGeom>
            <a:avLst/>
            <a:gdLst>
              <a:gd name="T0" fmla="*/ 0 w 48"/>
              <a:gd name="T1" fmla="*/ 0 h 768"/>
              <a:gd name="T2" fmla="*/ 2147483646 w 48"/>
              <a:gd name="T3" fmla="*/ 2147483646 h 768"/>
              <a:gd name="T4" fmla="*/ 0 w 48"/>
              <a:gd name="T5" fmla="*/ 2147483646 h 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8" h="768">
                <a:moveTo>
                  <a:pt x="0" y="0"/>
                </a:moveTo>
                <a:cubicBezTo>
                  <a:pt x="24" y="8"/>
                  <a:pt x="48" y="16"/>
                  <a:pt x="48" y="144"/>
                </a:cubicBezTo>
                <a:cubicBezTo>
                  <a:pt x="48" y="272"/>
                  <a:pt x="24" y="520"/>
                  <a:pt x="0" y="768"/>
                </a:cubicBezTo>
              </a:path>
            </a:pathLst>
          </a:custGeom>
          <a:noFill/>
          <a:ln w="63500" cap="rnd">
            <a:solidFill>
              <a:srgbClr val="003366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9" name="Freeform 10">
            <a:extLst>
              <a:ext uri="{FF2B5EF4-FFF2-40B4-BE49-F238E27FC236}">
                <a16:creationId xmlns:a16="http://schemas.microsoft.com/office/drawing/2014/main" id="{26A2C0C1-EF60-D6F9-17A7-8B8CFA998B93}"/>
              </a:ext>
            </a:extLst>
          </p:cNvPr>
          <p:cNvSpPr>
            <a:spLocks/>
          </p:cNvSpPr>
          <p:nvPr/>
        </p:nvSpPr>
        <p:spPr bwMode="auto">
          <a:xfrm rot="2389415" flipV="1">
            <a:off x="4953000" y="3352800"/>
            <a:ext cx="152400" cy="685800"/>
          </a:xfrm>
          <a:custGeom>
            <a:avLst/>
            <a:gdLst>
              <a:gd name="T0" fmla="*/ 0 w 48"/>
              <a:gd name="T1" fmla="*/ 0 h 768"/>
              <a:gd name="T2" fmla="*/ 2147483646 w 48"/>
              <a:gd name="T3" fmla="*/ 2147483646 h 768"/>
              <a:gd name="T4" fmla="*/ 0 w 48"/>
              <a:gd name="T5" fmla="*/ 2147483646 h 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8" h="768">
                <a:moveTo>
                  <a:pt x="0" y="0"/>
                </a:moveTo>
                <a:cubicBezTo>
                  <a:pt x="24" y="8"/>
                  <a:pt x="48" y="16"/>
                  <a:pt x="48" y="144"/>
                </a:cubicBezTo>
                <a:cubicBezTo>
                  <a:pt x="48" y="272"/>
                  <a:pt x="24" y="520"/>
                  <a:pt x="0" y="768"/>
                </a:cubicBezTo>
              </a:path>
            </a:pathLst>
          </a:custGeom>
          <a:noFill/>
          <a:ln w="63500" cap="rnd">
            <a:solidFill>
              <a:srgbClr val="003366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0" name="Text Box 11">
            <a:extLst>
              <a:ext uri="{FF2B5EF4-FFF2-40B4-BE49-F238E27FC236}">
                <a16:creationId xmlns:a16="http://schemas.microsoft.com/office/drawing/2014/main" id="{B7B13976-A7B0-7845-BB48-0DCA729CE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4649788"/>
            <a:ext cx="933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matrice</a:t>
            </a:r>
          </a:p>
        </p:txBody>
      </p:sp>
      <p:sp>
        <p:nvSpPr>
          <p:cNvPr id="18441" name="Text Box 12">
            <a:extLst>
              <a:ext uri="{FF2B5EF4-FFF2-40B4-BE49-F238E27FC236}">
                <a16:creationId xmlns:a16="http://schemas.microsoft.com/office/drawing/2014/main" id="{C3E31D3B-8195-3C36-9C61-8E301758C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971800"/>
            <a:ext cx="1327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Interferenti</a:t>
            </a:r>
          </a:p>
        </p:txBody>
      </p:sp>
      <p:sp>
        <p:nvSpPr>
          <p:cNvPr id="18442" name="Text Box 14">
            <a:extLst>
              <a:ext uri="{FF2B5EF4-FFF2-40B4-BE49-F238E27FC236}">
                <a16:creationId xmlns:a16="http://schemas.microsoft.com/office/drawing/2014/main" id="{6E66D019-629C-AB58-B198-F88DE15E9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4495800"/>
            <a:ext cx="908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Analita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>
            <a:extLst>
              <a:ext uri="{FF2B5EF4-FFF2-40B4-BE49-F238E27FC236}">
                <a16:creationId xmlns:a16="http://schemas.microsoft.com/office/drawing/2014/main" id="{D1254418-D121-2420-3866-15E9EBF604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19459" name="Text Box 7">
            <a:extLst>
              <a:ext uri="{FF2B5EF4-FFF2-40B4-BE49-F238E27FC236}">
                <a16:creationId xmlns:a16="http://schemas.microsoft.com/office/drawing/2014/main" id="{0C02CDA1-5198-A199-DDED-97DEFF5EE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981200"/>
            <a:ext cx="1731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>
                <a:latin typeface="Times New Roman" panose="02020603050405020304" pitchFamily="18" charset="0"/>
              </a:rPr>
              <a:t>Campione </a:t>
            </a:r>
          </a:p>
        </p:txBody>
      </p:sp>
      <p:grpSp>
        <p:nvGrpSpPr>
          <p:cNvPr id="19460" name="Group 16">
            <a:extLst>
              <a:ext uri="{FF2B5EF4-FFF2-40B4-BE49-F238E27FC236}">
                <a16:creationId xmlns:a16="http://schemas.microsoft.com/office/drawing/2014/main" id="{66B56EF8-D716-BA2B-E471-6149F45248BE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5562600"/>
            <a:ext cx="2438400" cy="990600"/>
            <a:chOff x="4224" y="3552"/>
            <a:chExt cx="1536" cy="624"/>
          </a:xfrm>
        </p:grpSpPr>
        <p:sp>
          <p:nvSpPr>
            <p:cNvPr id="19474" name="Text Box 6">
              <a:extLst>
                <a:ext uri="{FF2B5EF4-FFF2-40B4-BE49-F238E27FC236}">
                  <a16:creationId xmlns:a16="http://schemas.microsoft.com/office/drawing/2014/main" id="{AAE88493-AF55-7B48-CA48-554B0F20D4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0" y="3696"/>
              <a:ext cx="9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>
                  <a:latin typeface="Times New Roman" panose="02020603050405020304" pitchFamily="18" charset="0"/>
                </a:rPr>
                <a:t>Risultato</a:t>
              </a:r>
            </a:p>
          </p:txBody>
        </p:sp>
        <p:sp>
          <p:nvSpPr>
            <p:cNvPr id="19475" name="Oval 9">
              <a:extLst>
                <a:ext uri="{FF2B5EF4-FFF2-40B4-BE49-F238E27FC236}">
                  <a16:creationId xmlns:a16="http://schemas.microsoft.com/office/drawing/2014/main" id="{0FB4F2B9-0C47-1990-B0D5-2E4170CC70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3552"/>
              <a:ext cx="1536" cy="624"/>
            </a:xfrm>
            <a:prstGeom prst="ellipse">
              <a:avLst/>
            </a:prstGeom>
            <a:solidFill>
              <a:srgbClr val="99CC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19461" name="Oval 10">
            <a:extLst>
              <a:ext uri="{FF2B5EF4-FFF2-40B4-BE49-F238E27FC236}">
                <a16:creationId xmlns:a16="http://schemas.microsoft.com/office/drawing/2014/main" id="{40D3D775-0453-E4A9-A3E8-9651E4E5C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600200"/>
            <a:ext cx="1981200" cy="1371600"/>
          </a:xfrm>
          <a:prstGeom prst="ellipse">
            <a:avLst/>
          </a:prstGeom>
          <a:solidFill>
            <a:srgbClr val="008000">
              <a:alpha val="59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cxnSp>
        <p:nvCxnSpPr>
          <p:cNvPr id="19462" name="AutoShape 11">
            <a:extLst>
              <a:ext uri="{FF2B5EF4-FFF2-40B4-BE49-F238E27FC236}">
                <a16:creationId xmlns:a16="http://schemas.microsoft.com/office/drawing/2014/main" id="{1F25DB36-27FF-D58D-0710-681817C05157}"/>
              </a:ext>
            </a:extLst>
          </p:cNvPr>
          <p:cNvCxnSpPr>
            <a:cxnSpLocks noChangeShapeType="1"/>
            <a:stCxn id="19461" idx="6"/>
          </p:cNvCxnSpPr>
          <p:nvPr/>
        </p:nvCxnSpPr>
        <p:spPr bwMode="auto">
          <a:xfrm>
            <a:off x="2667000" y="22860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3" name="AutoShape 12">
            <a:extLst>
              <a:ext uri="{FF2B5EF4-FFF2-40B4-BE49-F238E27FC236}">
                <a16:creationId xmlns:a16="http://schemas.microsoft.com/office/drawing/2014/main" id="{3910B003-6EBF-6389-8BFA-15FFA880048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81400" y="29718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4" name="AutoShape 13">
            <a:extLst>
              <a:ext uri="{FF2B5EF4-FFF2-40B4-BE49-F238E27FC236}">
                <a16:creationId xmlns:a16="http://schemas.microsoft.com/office/drawing/2014/main" id="{FC82E86A-9023-B46E-9F60-DE0ED7985B3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95800" y="36576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5" name="AutoShape 15">
            <a:extLst>
              <a:ext uri="{FF2B5EF4-FFF2-40B4-BE49-F238E27FC236}">
                <a16:creationId xmlns:a16="http://schemas.microsoft.com/office/drawing/2014/main" id="{9EC1C7B9-AF0C-8B1F-031C-C498F1004D9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34000" y="43434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466" name="Line 17">
            <a:extLst>
              <a:ext uri="{FF2B5EF4-FFF2-40B4-BE49-F238E27FC236}">
                <a16:creationId xmlns:a16="http://schemas.microsoft.com/office/drawing/2014/main" id="{94306971-7D7A-D976-8FE0-E8309FEFA686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282" name="Text Box 18">
            <a:extLst>
              <a:ext uri="{FF2B5EF4-FFF2-40B4-BE49-F238E27FC236}">
                <a16:creationId xmlns:a16="http://schemas.microsoft.com/office/drawing/2014/main" id="{D477F179-05E7-C78C-7AD1-09B2B957A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916113"/>
            <a:ext cx="13192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Stabilizzazione</a:t>
            </a:r>
          </a:p>
        </p:txBody>
      </p:sp>
      <p:sp>
        <p:nvSpPr>
          <p:cNvPr id="11283" name="Text Box 19">
            <a:extLst>
              <a:ext uri="{FF2B5EF4-FFF2-40B4-BE49-F238E27FC236}">
                <a16:creationId xmlns:a16="http://schemas.microsoft.com/office/drawing/2014/main" id="{29034614-8F38-03F5-86F2-12DD8FD69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75" y="2667000"/>
            <a:ext cx="36449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Omogeneizzazione/trattamenti pre-estrazione</a:t>
            </a:r>
          </a:p>
        </p:txBody>
      </p:sp>
      <p:sp>
        <p:nvSpPr>
          <p:cNvPr id="11284" name="Text Box 20">
            <a:extLst>
              <a:ext uri="{FF2B5EF4-FFF2-40B4-BE49-F238E27FC236}">
                <a16:creationId xmlns:a16="http://schemas.microsoft.com/office/drawing/2014/main" id="{53A25DB2-2682-245B-9B60-06BA6513C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352800"/>
            <a:ext cx="10398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Estrazione </a:t>
            </a:r>
          </a:p>
        </p:txBody>
      </p:sp>
      <p:sp>
        <p:nvSpPr>
          <p:cNvPr id="11285" name="Text Box 21">
            <a:extLst>
              <a:ext uri="{FF2B5EF4-FFF2-40B4-BE49-F238E27FC236}">
                <a16:creationId xmlns:a16="http://schemas.microsoft.com/office/drawing/2014/main" id="{255BF293-E5CE-FC28-2280-FE33334CB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038600"/>
            <a:ext cx="1279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Purificazione  </a:t>
            </a:r>
          </a:p>
        </p:txBody>
      </p:sp>
      <p:sp>
        <p:nvSpPr>
          <p:cNvPr id="11286" name="Text Box 22">
            <a:extLst>
              <a:ext uri="{FF2B5EF4-FFF2-40B4-BE49-F238E27FC236}">
                <a16:creationId xmlns:a16="http://schemas.microsoft.com/office/drawing/2014/main" id="{C53EC863-F0F9-C51D-E6CF-7BC694843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4724400"/>
            <a:ext cx="8064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Analisi  </a:t>
            </a:r>
          </a:p>
        </p:txBody>
      </p:sp>
      <p:sp>
        <p:nvSpPr>
          <p:cNvPr id="11287" name="Text Box 23">
            <a:extLst>
              <a:ext uri="{FF2B5EF4-FFF2-40B4-BE49-F238E27FC236}">
                <a16:creationId xmlns:a16="http://schemas.microsoft.com/office/drawing/2014/main" id="{81583D27-77FF-3897-F58F-9488EDDDC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5181600"/>
            <a:ext cx="1774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Calcoli/refertazione  </a:t>
            </a:r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217928C3-DE18-925C-2EAE-A18556C943F9}"/>
              </a:ext>
            </a:extLst>
          </p:cNvPr>
          <p:cNvSpPr/>
          <p:nvPr/>
        </p:nvSpPr>
        <p:spPr>
          <a:xfrm>
            <a:off x="6096000" y="4524375"/>
            <a:ext cx="1035050" cy="685800"/>
          </a:xfrm>
          <a:prstGeom prst="ellipse">
            <a:avLst/>
          </a:prstGeom>
          <a:solidFill>
            <a:srgbClr val="FF00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2" grpId="0"/>
      <p:bldP spid="11283" grpId="0"/>
      <p:bldP spid="11284" grpId="0"/>
      <p:bldP spid="11285" grpId="0"/>
      <p:bldP spid="11286" grpId="0"/>
      <p:bldP spid="1128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8C90AFD4-FB54-E818-2D04-7D6E26A5E1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220200" cy="1596177"/>
          </a:xfrm>
        </p:spPr>
        <p:txBody>
          <a:bodyPr>
            <a:normAutofit/>
          </a:bodyPr>
          <a:lstStyle/>
          <a:p>
            <a:pPr algn="l" eaLnBrk="1" hangingPunct="1"/>
            <a:r>
              <a:rPr lang="it-IT" altLang="it-IT" sz="2400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processo analitico: dal campione al risultato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BBCC9AE6-E20B-79FF-311C-7C1B51C570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1639720"/>
            <a:ext cx="7772400" cy="4530725"/>
          </a:xfrm>
        </p:spPr>
        <p:txBody>
          <a:bodyPr/>
          <a:lstStyle/>
          <a:p>
            <a:pPr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Stabilizzazione</a:t>
            </a:r>
          </a:p>
          <a:p>
            <a:pPr lvl="1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Fattori che possono influenzare la stabilità dell’analita:</a:t>
            </a:r>
          </a:p>
          <a:p>
            <a:pPr lvl="2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Ossigeno</a:t>
            </a:r>
          </a:p>
          <a:p>
            <a:pPr lvl="2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Luce</a:t>
            </a:r>
          </a:p>
          <a:p>
            <a:pPr lvl="2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Enzimi endogeni</a:t>
            </a:r>
          </a:p>
          <a:p>
            <a:pPr lvl="2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Contaminazione microbica</a:t>
            </a:r>
          </a:p>
          <a:p>
            <a:pPr lvl="3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La temperatura può influenzare tutti gli agenti indicati</a:t>
            </a:r>
          </a:p>
          <a:p>
            <a:pPr marL="457200" lvl="1" indent="0" eaLnBrk="1" hangingPunct="1">
              <a:buNone/>
            </a:pPr>
            <a:endParaRPr lang="it-IT" alt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82505FCD-817C-ED0B-5F5A-B9F7AED9E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1596177"/>
          </a:xfrm>
        </p:spPr>
        <p:txBody>
          <a:bodyPr>
            <a:normAutofit/>
          </a:bodyPr>
          <a:lstStyle/>
          <a:p>
            <a:pPr algn="l" eaLnBrk="1" hangingPunct="1"/>
            <a:r>
              <a:rPr lang="it-IT" altLang="it-IT" sz="2400" b="1" dirty="0">
                <a:solidFill>
                  <a:srgbClr val="003366"/>
                </a:solidFill>
              </a:rPr>
              <a:t>Il processo analitico: dal campione al risultato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1C76A9C2-75A1-5A64-9CD7-B47607EF26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4400" y="1793875"/>
            <a:ext cx="7772400" cy="4530725"/>
          </a:xfrm>
        </p:spPr>
        <p:txBody>
          <a:bodyPr/>
          <a:lstStyle/>
          <a:p>
            <a:pPr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Omogeneizzazione/trattamenti </a:t>
            </a:r>
            <a:r>
              <a:rPr lang="it-IT" altLang="it-IT" dirty="0" err="1"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-estrazione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Obiettivi: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Rendere omogenee matrici disomogenee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Rendere disponibile l’analita al solvente di estrazione</a:t>
            </a:r>
          </a:p>
        </p:txBody>
      </p:sp>
      <p:sp>
        <p:nvSpPr>
          <p:cNvPr id="21508" name="Rectangle 5">
            <a:extLst>
              <a:ext uri="{FF2B5EF4-FFF2-40B4-BE49-F238E27FC236}">
                <a16:creationId xmlns:a16="http://schemas.microsoft.com/office/drawing/2014/main" id="{F004A57A-2AE3-BA91-EF2C-F3B08183E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546475"/>
            <a:ext cx="7772400" cy="164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Metodi: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trattamenti meccanici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</a:pPr>
            <a:r>
              <a:rPr lang="it-IT" altLang="it-IT" sz="2300">
                <a:latin typeface="Times New Roman" panose="02020603050405020304" pitchFamily="18" charset="0"/>
              </a:rPr>
              <a:t> Mescolamento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</a:pPr>
            <a:r>
              <a:rPr lang="it-IT" altLang="it-IT" sz="2300">
                <a:latin typeface="Times New Roman" panose="02020603050405020304" pitchFamily="18" charset="0"/>
              </a:rPr>
              <a:t> Triturazione </a:t>
            </a:r>
          </a:p>
        </p:txBody>
      </p:sp>
      <p:sp>
        <p:nvSpPr>
          <p:cNvPr id="21509" name="Rectangle 6">
            <a:extLst>
              <a:ext uri="{FF2B5EF4-FFF2-40B4-BE49-F238E27FC236}">
                <a16:creationId xmlns:a16="http://schemas.microsoft.com/office/drawing/2014/main" id="{3F8B2474-8283-34C6-1143-CEE149221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253038"/>
            <a:ext cx="7772400" cy="87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Problematiche: 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Instabilità dell’analita (O</a:t>
            </a:r>
            <a:r>
              <a:rPr lang="it-IT" altLang="it-IT" baseline="-25000">
                <a:latin typeface="Times New Roman" panose="02020603050405020304" pitchFamily="18" charset="0"/>
              </a:rPr>
              <a:t>2</a:t>
            </a:r>
            <a:r>
              <a:rPr lang="it-IT" altLang="it-IT">
                <a:latin typeface="Times New Roman" panose="02020603050405020304" pitchFamily="18" charset="0"/>
              </a:rPr>
              <a:t>, temperatura, enzimi)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19CD38FD-7D9C-B192-D230-A416AD5B19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1273175"/>
            <a:ext cx="7772400" cy="2092325"/>
          </a:xfrm>
        </p:spPr>
        <p:txBody>
          <a:bodyPr/>
          <a:lstStyle/>
          <a:p>
            <a:pPr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Estrazione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Separazione dell’analita da matrice e interferenti: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Obiettivo:</a:t>
            </a:r>
          </a:p>
          <a:p>
            <a:pPr lvl="3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Recupero quantitativo dell’analita in assenza di interferenti</a:t>
            </a:r>
          </a:p>
        </p:txBody>
      </p:sp>
      <p:sp>
        <p:nvSpPr>
          <p:cNvPr id="22532" name="Rectangle 5">
            <a:extLst>
              <a:ext uri="{FF2B5EF4-FFF2-40B4-BE49-F238E27FC236}">
                <a16:creationId xmlns:a16="http://schemas.microsoft.com/office/drawing/2014/main" id="{86FD76ED-A678-0BD5-0F63-01619E55E1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4114800"/>
            <a:ext cx="3733800" cy="223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/>
              <a:t> Metodi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 Liquido Liquido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 SPE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 SPME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ASE </a:t>
            </a:r>
          </a:p>
        </p:txBody>
      </p:sp>
      <p:pic>
        <p:nvPicPr>
          <p:cNvPr id="22533" name="Immagine 1">
            <a:extLst>
              <a:ext uri="{FF2B5EF4-FFF2-40B4-BE49-F238E27FC236}">
                <a16:creationId xmlns:a16="http://schemas.microsoft.com/office/drawing/2014/main" id="{F7D6C13D-493B-34E5-542A-95E56EE21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638" y="3962400"/>
            <a:ext cx="3617912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e 2">
            <a:extLst>
              <a:ext uri="{FF2B5EF4-FFF2-40B4-BE49-F238E27FC236}">
                <a16:creationId xmlns:a16="http://schemas.microsoft.com/office/drawing/2014/main" id="{68F9DAF0-7592-DC7F-E08D-30860566911F}"/>
              </a:ext>
            </a:extLst>
          </p:cNvPr>
          <p:cNvSpPr/>
          <p:nvPr/>
        </p:nvSpPr>
        <p:spPr>
          <a:xfrm>
            <a:off x="2590800" y="3822700"/>
            <a:ext cx="990600" cy="914400"/>
          </a:xfrm>
          <a:prstGeom prst="ellipse">
            <a:avLst/>
          </a:prstGeom>
          <a:solidFill>
            <a:srgbClr val="339966">
              <a:alpha val="2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FA8E0FC7-AA81-4022-34D8-D9713CF5EC6E}"/>
              </a:ext>
            </a:extLst>
          </p:cNvPr>
          <p:cNvSpPr/>
          <p:nvPr/>
        </p:nvSpPr>
        <p:spPr>
          <a:xfrm>
            <a:off x="2600325" y="4876800"/>
            <a:ext cx="1600200" cy="1473200"/>
          </a:xfrm>
          <a:custGeom>
            <a:avLst/>
            <a:gdLst>
              <a:gd name="connsiteX0" fmla="*/ 0 w 2286000"/>
              <a:gd name="connsiteY0" fmla="*/ 1671638 h 1671638"/>
              <a:gd name="connsiteX1" fmla="*/ 657225 w 2286000"/>
              <a:gd name="connsiteY1" fmla="*/ 528638 h 1671638"/>
              <a:gd name="connsiteX2" fmla="*/ 2071687 w 2286000"/>
              <a:gd name="connsiteY2" fmla="*/ 71438 h 1671638"/>
              <a:gd name="connsiteX3" fmla="*/ 2286000 w 2286000"/>
              <a:gd name="connsiteY3" fmla="*/ 0 h 167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1671638">
                <a:moveTo>
                  <a:pt x="0" y="1671638"/>
                </a:moveTo>
                <a:cubicBezTo>
                  <a:pt x="155972" y="1233488"/>
                  <a:pt x="311944" y="795338"/>
                  <a:pt x="657225" y="528638"/>
                </a:cubicBezTo>
                <a:cubicBezTo>
                  <a:pt x="1002506" y="261938"/>
                  <a:pt x="2071687" y="71438"/>
                  <a:pt x="2071687" y="71438"/>
                </a:cubicBezTo>
                <a:lnTo>
                  <a:pt x="2286000" y="0"/>
                </a:lnTo>
              </a:path>
            </a:pathLst>
          </a:cu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C0244E4-FB3A-AB26-8B84-57B0FD12F1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1596177"/>
          </a:xfrm>
        </p:spPr>
        <p:txBody>
          <a:bodyPr>
            <a:normAutofit/>
          </a:bodyPr>
          <a:lstStyle/>
          <a:p>
            <a:pPr algn="l" eaLnBrk="1" hangingPunct="1"/>
            <a:r>
              <a:rPr lang="it-IT" altLang="it-IT" sz="2400" b="1" dirty="0">
                <a:solidFill>
                  <a:srgbClr val="003366"/>
                </a:solidFill>
              </a:rPr>
              <a:t>Il processo analitico: dal campione al risultato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AA3B2ED-F09E-0E8D-E048-5965628082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0886"/>
            <a:ext cx="8763000" cy="1596177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it-IT" altLang="it-IT" sz="2400" b="1" dirty="0">
                <a:solidFill>
                  <a:srgbClr val="003366"/>
                </a:solidFill>
                <a:latin typeface="+mn-lt"/>
              </a:rPr>
              <a:t>Obiettivo dell’estrazione e della purificazione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A763707-BF6D-3952-AB57-6C106003A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429000"/>
            <a:ext cx="77724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Rimuovere in maniera selettiva </a:t>
            </a:r>
            <a:r>
              <a:rPr lang="it-IT" altLang="it-IT" sz="2600" b="1" kern="0" dirty="0">
                <a:solidFill>
                  <a:schemeClr val="tx1"/>
                </a:solidFill>
                <a:latin typeface="+mn-lt"/>
              </a:rPr>
              <a:t>ANALITA</a:t>
            </a: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 da MATRICE e INTERFERENTI</a:t>
            </a:r>
          </a:p>
          <a:p>
            <a:pPr eaLnBrk="1" hangingPunct="1">
              <a:defRPr/>
            </a:pPr>
            <a:endParaRPr lang="it-IT" altLang="it-IT" sz="2600" kern="0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Idealmente sottoporre al metodo analitico una soluzione binaria composta da solvente e </a:t>
            </a:r>
            <a:r>
              <a:rPr lang="it-IT" altLang="it-IT" sz="2600" b="1" kern="0" dirty="0">
                <a:solidFill>
                  <a:schemeClr val="tx1"/>
                </a:solidFill>
                <a:latin typeface="+mn-lt"/>
              </a:rPr>
              <a:t>ANALITA</a:t>
            </a:r>
          </a:p>
          <a:p>
            <a:pPr eaLnBrk="1" hangingPunct="1">
              <a:defRPr/>
            </a:pPr>
            <a:endParaRPr lang="it-IT" altLang="it-IT" sz="2600" kern="0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 </a:t>
            </a:r>
            <a:r>
              <a:rPr lang="it-IT" altLang="it-IT" sz="2600" b="1" kern="0" dirty="0">
                <a:solidFill>
                  <a:schemeClr val="tx1"/>
                </a:solidFill>
                <a:latin typeface="+mn-lt"/>
              </a:rPr>
              <a:t>VANTAGGI: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nessun interferente </a:t>
            </a:r>
            <a:r>
              <a:rPr lang="it-IT" altLang="it-IT" sz="2600" kern="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 migliore accuratezza e precisione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Maggiore tempo di vita della strumentazione</a:t>
            </a:r>
            <a:endParaRPr lang="it-IT" altLang="it-IT" sz="2600" kern="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5">
            <a:extLst>
              <a:ext uri="{FF2B5EF4-FFF2-40B4-BE49-F238E27FC236}">
                <a16:creationId xmlns:a16="http://schemas.microsoft.com/office/drawing/2014/main" id="{D213A340-E582-C174-F663-72CC8E204FF7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1752600"/>
            <a:ext cx="2974975" cy="2438400"/>
            <a:chOff x="2835" y="2895"/>
            <a:chExt cx="1000" cy="943"/>
          </a:xfrm>
        </p:grpSpPr>
        <p:pic>
          <p:nvPicPr>
            <p:cNvPr id="24600" name="Picture 6" descr="speGroup">
              <a:extLst>
                <a:ext uri="{FF2B5EF4-FFF2-40B4-BE49-F238E27FC236}">
                  <a16:creationId xmlns:a16="http://schemas.microsoft.com/office/drawing/2014/main" id="{D75870FE-71CD-AE8C-3299-D9758456B0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2900"/>
              <a:ext cx="499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1" name="Picture 7" descr="New96WellPlate">
              <a:extLst>
                <a:ext uri="{FF2B5EF4-FFF2-40B4-BE49-F238E27FC236}">
                  <a16:creationId xmlns:a16="http://schemas.microsoft.com/office/drawing/2014/main" id="{25C6C835-0919-782C-C9E3-93E608AE52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3442"/>
              <a:ext cx="750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2" name="Picture 8" descr="disks">
              <a:extLst>
                <a:ext uri="{FF2B5EF4-FFF2-40B4-BE49-F238E27FC236}">
                  <a16:creationId xmlns:a16="http://schemas.microsoft.com/office/drawing/2014/main" id="{F8DD41DC-3424-6C79-DBBA-0AD3D16514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" y="2895"/>
              <a:ext cx="499" cy="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3" name="Picture 9" descr="Flash_Cartridges">
              <a:extLst>
                <a:ext uri="{FF2B5EF4-FFF2-40B4-BE49-F238E27FC236}">
                  <a16:creationId xmlns:a16="http://schemas.microsoft.com/office/drawing/2014/main" id="{73B4F2BF-2305-9679-B4A8-E55DFEC85C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6" y="3375"/>
              <a:ext cx="249" cy="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579" name="Rectangle 11">
            <a:extLst>
              <a:ext uri="{FF2B5EF4-FFF2-40B4-BE49-F238E27FC236}">
                <a16:creationId xmlns:a16="http://schemas.microsoft.com/office/drawing/2014/main" id="{F45A0FAF-A84A-5580-7FF1-AA7E132F9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Estrazione: SPE</a:t>
            </a:r>
          </a:p>
        </p:txBody>
      </p:sp>
      <p:pic>
        <p:nvPicPr>
          <p:cNvPr id="24580" name="Picture 16">
            <a:extLst>
              <a:ext uri="{FF2B5EF4-FFF2-40B4-BE49-F238E27FC236}">
                <a16:creationId xmlns:a16="http://schemas.microsoft.com/office/drawing/2014/main" id="{082C5514-FCDE-E29C-A7AF-4EC14E874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9200" y="10926763"/>
            <a:ext cx="3200400" cy="2576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1" name="Picture 18">
            <a:extLst>
              <a:ext uri="{FF2B5EF4-FFF2-40B4-BE49-F238E27FC236}">
                <a16:creationId xmlns:a16="http://schemas.microsoft.com/office/drawing/2014/main" id="{B9D91EF7-27D5-6021-8493-7106187D3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600200"/>
            <a:ext cx="2381250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2" name="Picture 19">
            <a:extLst>
              <a:ext uri="{FF2B5EF4-FFF2-40B4-BE49-F238E27FC236}">
                <a16:creationId xmlns:a16="http://schemas.microsoft.com/office/drawing/2014/main" id="{F7E20582-2631-F0EB-2178-1DD803886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505200"/>
            <a:ext cx="16192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3" name="Picture 25">
            <a:extLst>
              <a:ext uri="{FF2B5EF4-FFF2-40B4-BE49-F238E27FC236}">
                <a16:creationId xmlns:a16="http://schemas.microsoft.com/office/drawing/2014/main" id="{965DB50F-89FA-2E33-B891-E94930943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76800"/>
            <a:ext cx="2057400" cy="159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584" name="Group 35">
            <a:extLst>
              <a:ext uri="{FF2B5EF4-FFF2-40B4-BE49-F238E27FC236}">
                <a16:creationId xmlns:a16="http://schemas.microsoft.com/office/drawing/2014/main" id="{FF63111F-C241-BAF0-2A88-6AE0DDD51016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4495800"/>
            <a:ext cx="4876800" cy="2286000"/>
            <a:chOff x="672" y="2880"/>
            <a:chExt cx="3072" cy="1440"/>
          </a:xfrm>
        </p:grpSpPr>
        <p:pic>
          <p:nvPicPr>
            <p:cNvPr id="24586" name="Picture 17">
              <a:extLst>
                <a:ext uri="{FF2B5EF4-FFF2-40B4-BE49-F238E27FC236}">
                  <a16:creationId xmlns:a16="http://schemas.microsoft.com/office/drawing/2014/main" id="{C577156B-CD3A-8B1D-6516-EF45FADCD2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" y="3024"/>
              <a:ext cx="1296" cy="10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587" name="AutoShape 20">
              <a:extLst>
                <a:ext uri="{FF2B5EF4-FFF2-40B4-BE49-F238E27FC236}">
                  <a16:creationId xmlns:a16="http://schemas.microsoft.com/office/drawing/2014/main" id="{7ADFBE6B-0E94-DC92-3DDB-A7564768B4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2880"/>
              <a:ext cx="48" cy="288"/>
            </a:xfrm>
            <a:prstGeom prst="downArrow">
              <a:avLst>
                <a:gd name="adj1" fmla="val 50000"/>
                <a:gd name="adj2" fmla="val 150000"/>
              </a:avLst>
            </a:prstGeom>
            <a:solidFill>
              <a:srgbClr val="339966">
                <a:alpha val="89803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pic>
          <p:nvPicPr>
            <p:cNvPr id="24588" name="Picture 21">
              <a:extLst>
                <a:ext uri="{FF2B5EF4-FFF2-40B4-BE49-F238E27FC236}">
                  <a16:creationId xmlns:a16="http://schemas.microsoft.com/office/drawing/2014/main" id="{F4279549-32C6-86AB-AE73-7C665AC8BA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3024"/>
              <a:ext cx="1296" cy="10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589" name="Oval 22">
              <a:extLst>
                <a:ext uri="{FF2B5EF4-FFF2-40B4-BE49-F238E27FC236}">
                  <a16:creationId xmlns:a16="http://schemas.microsoft.com/office/drawing/2014/main" id="{1FB8A2B7-4499-7BD5-8BDB-53EB41E86B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984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0" name="Oval 23">
              <a:extLst>
                <a:ext uri="{FF2B5EF4-FFF2-40B4-BE49-F238E27FC236}">
                  <a16:creationId xmlns:a16="http://schemas.microsoft.com/office/drawing/2014/main" id="{CB952465-CF44-6014-B8A1-B56441CFB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4080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1" name="Oval 24">
              <a:extLst>
                <a:ext uri="{FF2B5EF4-FFF2-40B4-BE49-F238E27FC236}">
                  <a16:creationId xmlns:a16="http://schemas.microsoft.com/office/drawing/2014/main" id="{B5B859EA-49E9-6ABD-D0EA-C5D9552B10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6" y="4032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2" name="Oval 26">
              <a:extLst>
                <a:ext uri="{FF2B5EF4-FFF2-40B4-BE49-F238E27FC236}">
                  <a16:creationId xmlns:a16="http://schemas.microsoft.com/office/drawing/2014/main" id="{15BEC011-E17A-705E-D4A9-79C84E5174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928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3" name="Oval 27">
              <a:extLst>
                <a:ext uri="{FF2B5EF4-FFF2-40B4-BE49-F238E27FC236}">
                  <a16:creationId xmlns:a16="http://schemas.microsoft.com/office/drawing/2014/main" id="{8F0EEC6C-E15B-322A-86EF-5A8BCB493A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3024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4" name="Oval 28">
              <a:extLst>
                <a:ext uri="{FF2B5EF4-FFF2-40B4-BE49-F238E27FC236}">
                  <a16:creationId xmlns:a16="http://schemas.microsoft.com/office/drawing/2014/main" id="{5F6C5896-6A1A-94F0-C81B-472630D77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2976"/>
              <a:ext cx="48" cy="48"/>
            </a:xfrm>
            <a:prstGeom prst="ellipse">
              <a:avLst/>
            </a:prstGeom>
            <a:solidFill>
              <a:schemeClr val="accent2">
                <a:alpha val="7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5" name="Oval 29">
              <a:extLst>
                <a:ext uri="{FF2B5EF4-FFF2-40B4-BE49-F238E27FC236}">
                  <a16:creationId xmlns:a16="http://schemas.microsoft.com/office/drawing/2014/main" id="{78CB11E2-64B4-3A22-D8F1-470DE30AB8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3600"/>
              <a:ext cx="48" cy="48"/>
            </a:xfrm>
            <a:prstGeom prst="ellipse">
              <a:avLst/>
            </a:prstGeom>
            <a:solidFill>
              <a:schemeClr val="accent2">
                <a:alpha val="7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6" name="Oval 30">
              <a:extLst>
                <a:ext uri="{FF2B5EF4-FFF2-40B4-BE49-F238E27FC236}">
                  <a16:creationId xmlns:a16="http://schemas.microsoft.com/office/drawing/2014/main" id="{84FBBF02-DDC5-9BA0-D670-5F13F07B6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880"/>
              <a:ext cx="48" cy="48"/>
            </a:xfrm>
            <a:prstGeom prst="ellipse">
              <a:avLst/>
            </a:prstGeom>
            <a:solidFill>
              <a:srgbClr val="008000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7" name="Oval 31">
              <a:extLst>
                <a:ext uri="{FF2B5EF4-FFF2-40B4-BE49-F238E27FC236}">
                  <a16:creationId xmlns:a16="http://schemas.microsoft.com/office/drawing/2014/main" id="{7F4A9476-C531-9BFE-611A-9608C75DC7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4032"/>
              <a:ext cx="48" cy="48"/>
            </a:xfrm>
            <a:prstGeom prst="ellipse">
              <a:avLst/>
            </a:prstGeom>
            <a:solidFill>
              <a:schemeClr val="accent2">
                <a:alpha val="7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8" name="Text Box 32">
              <a:extLst>
                <a:ext uri="{FF2B5EF4-FFF2-40B4-BE49-F238E27FC236}">
                  <a16:creationId xmlns:a16="http://schemas.microsoft.com/office/drawing/2014/main" id="{6F1DACBC-7643-F75E-9065-61C5652A4E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2" y="4147"/>
              <a:ext cx="587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200" b="1">
                  <a:latin typeface="Times New Roman" panose="02020603050405020304" pitchFamily="18" charset="0"/>
                </a:rPr>
                <a:t>interferenti</a:t>
              </a:r>
            </a:p>
          </p:txBody>
        </p:sp>
        <p:sp>
          <p:nvSpPr>
            <p:cNvPr id="24599" name="Text Box 33">
              <a:extLst>
                <a:ext uri="{FF2B5EF4-FFF2-40B4-BE49-F238E27FC236}">
                  <a16:creationId xmlns:a16="http://schemas.microsoft.com/office/drawing/2014/main" id="{73520C8E-8429-EBB2-E98F-896D087B8A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5" y="4147"/>
              <a:ext cx="39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200" b="1">
                  <a:latin typeface="Times New Roman" panose="02020603050405020304" pitchFamily="18" charset="0"/>
                </a:rPr>
                <a:t>analita</a:t>
              </a:r>
            </a:p>
          </p:txBody>
        </p:sp>
      </p:grpSp>
      <p:pic>
        <p:nvPicPr>
          <p:cNvPr id="24585" name="Picture 34">
            <a:extLst>
              <a:ext uri="{FF2B5EF4-FFF2-40B4-BE49-F238E27FC236}">
                <a16:creationId xmlns:a16="http://schemas.microsoft.com/office/drawing/2014/main" id="{D7FEA67C-C93A-13C6-7495-38164FF9C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724400"/>
            <a:ext cx="2090738" cy="161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5">
            <a:extLst>
              <a:ext uri="{FF2B5EF4-FFF2-40B4-BE49-F238E27FC236}">
                <a16:creationId xmlns:a16="http://schemas.microsoft.com/office/drawing/2014/main" id="{CAB8D3DD-AD28-3C7C-7B5E-CC895FBBE388}"/>
              </a:ext>
            </a:extLst>
          </p:cNvPr>
          <p:cNvGrpSpPr>
            <a:grpSpLocks/>
          </p:cNvGrpSpPr>
          <p:nvPr/>
        </p:nvGrpSpPr>
        <p:grpSpPr bwMode="auto">
          <a:xfrm>
            <a:off x="2089150" y="16922750"/>
            <a:ext cx="5173663" cy="11952288"/>
            <a:chOff x="1316" y="10660"/>
            <a:chExt cx="3259" cy="7529"/>
          </a:xfrm>
        </p:grpSpPr>
        <p:pic>
          <p:nvPicPr>
            <p:cNvPr id="25613" name="Picture 6" descr="~AUT0006">
              <a:extLst>
                <a:ext uri="{FF2B5EF4-FFF2-40B4-BE49-F238E27FC236}">
                  <a16:creationId xmlns:a16="http://schemas.microsoft.com/office/drawing/2014/main" id="{B949F2FB-4909-D58C-BFAD-AA0B7BF2D9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6" y="10660"/>
              <a:ext cx="3259" cy="36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614" name="Picture 7">
              <a:extLst>
                <a:ext uri="{FF2B5EF4-FFF2-40B4-BE49-F238E27FC236}">
                  <a16:creationId xmlns:a16="http://schemas.microsoft.com/office/drawing/2014/main" id="{C91DC87E-17C7-FB83-396B-80E4BC010D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5" y="15105"/>
              <a:ext cx="1957" cy="3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5603" name="Group 8">
            <a:extLst>
              <a:ext uri="{FF2B5EF4-FFF2-40B4-BE49-F238E27FC236}">
                <a16:creationId xmlns:a16="http://schemas.microsoft.com/office/drawing/2014/main" id="{3DE6EB9E-A1D7-CA14-4767-142127B5A5D3}"/>
              </a:ext>
            </a:extLst>
          </p:cNvPr>
          <p:cNvGrpSpPr>
            <a:grpSpLocks/>
          </p:cNvGrpSpPr>
          <p:nvPr/>
        </p:nvGrpSpPr>
        <p:grpSpPr bwMode="auto">
          <a:xfrm>
            <a:off x="2241550" y="17075150"/>
            <a:ext cx="5173663" cy="11952288"/>
            <a:chOff x="1316" y="10660"/>
            <a:chExt cx="3259" cy="7529"/>
          </a:xfrm>
        </p:grpSpPr>
        <p:pic>
          <p:nvPicPr>
            <p:cNvPr id="25611" name="Picture 9" descr="~AUT0006">
              <a:extLst>
                <a:ext uri="{FF2B5EF4-FFF2-40B4-BE49-F238E27FC236}">
                  <a16:creationId xmlns:a16="http://schemas.microsoft.com/office/drawing/2014/main" id="{8C187E01-6F0F-F2BE-6D5E-1EDB76709E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6" y="10660"/>
              <a:ext cx="3259" cy="36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612" name="Picture 10">
              <a:extLst>
                <a:ext uri="{FF2B5EF4-FFF2-40B4-BE49-F238E27FC236}">
                  <a16:creationId xmlns:a16="http://schemas.microsoft.com/office/drawing/2014/main" id="{7648ED39-FFF4-DAB2-16D8-6BED2805E7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5" y="15105"/>
              <a:ext cx="1957" cy="3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5604" name="Picture 12" descr="~AUT0006">
            <a:extLst>
              <a:ext uri="{FF2B5EF4-FFF2-40B4-BE49-F238E27FC236}">
                <a16:creationId xmlns:a16="http://schemas.microsoft.com/office/drawing/2014/main" id="{B495D89F-B3FD-ED4B-23DF-DE13FB14B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150" y="16922750"/>
            <a:ext cx="5173663" cy="584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5" name="Picture 13">
            <a:extLst>
              <a:ext uri="{FF2B5EF4-FFF2-40B4-BE49-F238E27FC236}">
                <a16:creationId xmlns:a16="http://schemas.microsoft.com/office/drawing/2014/main" id="{57EE8587-6FDB-50BB-F1C9-0009F805F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1981200"/>
            <a:ext cx="36385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6" name="Picture 14">
            <a:extLst>
              <a:ext uri="{FF2B5EF4-FFF2-40B4-BE49-F238E27FC236}">
                <a16:creationId xmlns:a16="http://schemas.microsoft.com/office/drawing/2014/main" id="{DF1B39CF-D5B3-27D7-FF4F-D92DE22F0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13" y="2590800"/>
            <a:ext cx="1989137" cy="313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7" name="AutoShape 15">
            <a:extLst>
              <a:ext uri="{FF2B5EF4-FFF2-40B4-BE49-F238E27FC236}">
                <a16:creationId xmlns:a16="http://schemas.microsoft.com/office/drawing/2014/main" id="{2F3A4EB5-24EA-F1A8-68AE-C5E567F26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3886200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25608" name="AutoShape 16">
            <a:extLst>
              <a:ext uri="{FF2B5EF4-FFF2-40B4-BE49-F238E27FC236}">
                <a16:creationId xmlns:a16="http://schemas.microsoft.com/office/drawing/2014/main" id="{9C82A201-C52F-799C-4C8A-D184420DE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962400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25609" name="Text Box 17">
            <a:extLst>
              <a:ext uri="{FF2B5EF4-FFF2-40B4-BE49-F238E27FC236}">
                <a16:creationId xmlns:a16="http://schemas.microsoft.com/office/drawing/2014/main" id="{6D0D572A-1120-33C9-C58A-2F0D02BC2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0150" y="3886200"/>
            <a:ext cx="1136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ANALISI</a:t>
            </a:r>
          </a:p>
        </p:txBody>
      </p:sp>
      <p:sp>
        <p:nvSpPr>
          <p:cNvPr id="25610" name="Rectangle 18">
            <a:extLst>
              <a:ext uri="{FF2B5EF4-FFF2-40B4-BE49-F238E27FC236}">
                <a16:creationId xmlns:a16="http://schemas.microsoft.com/office/drawing/2014/main" id="{F132D6EB-45A3-FF35-E6F2-A3FC6516C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 : MSPD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>
            <a:extLst>
              <a:ext uri="{FF2B5EF4-FFF2-40B4-BE49-F238E27FC236}">
                <a16:creationId xmlns:a16="http://schemas.microsoft.com/office/drawing/2014/main" id="{0E93DF58-D127-0933-C660-7CE77E305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76400"/>
            <a:ext cx="170021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Rectangle 6">
            <a:extLst>
              <a:ext uri="{FF2B5EF4-FFF2-40B4-BE49-F238E27FC236}">
                <a16:creationId xmlns:a16="http://schemas.microsoft.com/office/drawing/2014/main" id="{BF155B52-BD1A-ABF7-7686-3B4972962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 : SPME</a:t>
            </a:r>
          </a:p>
        </p:txBody>
      </p:sp>
      <p:grpSp>
        <p:nvGrpSpPr>
          <p:cNvPr id="26628" name="Group 12">
            <a:extLst>
              <a:ext uri="{FF2B5EF4-FFF2-40B4-BE49-F238E27FC236}">
                <a16:creationId xmlns:a16="http://schemas.microsoft.com/office/drawing/2014/main" id="{8DEC0D9E-61A5-F02F-4A95-5D5804C528A9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00200"/>
            <a:ext cx="1576388" cy="1905000"/>
            <a:chOff x="4560" y="1344"/>
            <a:chExt cx="993" cy="1200"/>
          </a:xfrm>
        </p:grpSpPr>
        <p:pic>
          <p:nvPicPr>
            <p:cNvPr id="26632" name="Picture 7">
              <a:extLst>
                <a:ext uri="{FF2B5EF4-FFF2-40B4-BE49-F238E27FC236}">
                  <a16:creationId xmlns:a16="http://schemas.microsoft.com/office/drawing/2014/main" id="{E8C18BD5-422E-FF9F-F49D-73A67EEF9E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1344"/>
              <a:ext cx="993" cy="1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633" name="Oval 9">
              <a:extLst>
                <a:ext uri="{FF2B5EF4-FFF2-40B4-BE49-F238E27FC236}">
                  <a16:creationId xmlns:a16="http://schemas.microsoft.com/office/drawing/2014/main" id="{253D95BF-6AE3-91BD-35D9-81548B376B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" y="2064"/>
              <a:ext cx="384" cy="288"/>
            </a:xfrm>
            <a:prstGeom prst="ellips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pic>
        <p:nvPicPr>
          <p:cNvPr id="26629" name="Picture 10">
            <a:extLst>
              <a:ext uri="{FF2B5EF4-FFF2-40B4-BE49-F238E27FC236}">
                <a16:creationId xmlns:a16="http://schemas.microsoft.com/office/drawing/2014/main" id="{CBF54008-2EA2-D488-22D3-C0BEA6F56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676400"/>
            <a:ext cx="3200400" cy="232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0" name="Text Box 11">
            <a:extLst>
              <a:ext uri="{FF2B5EF4-FFF2-40B4-BE49-F238E27FC236}">
                <a16:creationId xmlns:a16="http://schemas.microsoft.com/office/drawing/2014/main" id="{D7ACDE8D-BA65-0A15-9F18-FED0D8ED6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191000"/>
            <a:ext cx="397827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latin typeface="Times New Roman" panose="02020603050405020304" pitchFamily="18" charset="0"/>
              </a:rPr>
              <a:t>Estrazione di composti volatili o semivolatili nello spazio di testa di un campione.</a:t>
            </a:r>
          </a:p>
        </p:txBody>
      </p:sp>
      <p:pic>
        <p:nvPicPr>
          <p:cNvPr id="26631" name="Picture 13">
            <a:extLst>
              <a:ext uri="{FF2B5EF4-FFF2-40B4-BE49-F238E27FC236}">
                <a16:creationId xmlns:a16="http://schemas.microsoft.com/office/drawing/2014/main" id="{A9E24D7C-0D29-148B-52C8-71DEA2DA0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3505200"/>
            <a:ext cx="2682875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ase">
            <a:extLst>
              <a:ext uri="{FF2B5EF4-FFF2-40B4-BE49-F238E27FC236}">
                <a16:creationId xmlns:a16="http://schemas.microsoft.com/office/drawing/2014/main" id="{11833A4D-8479-EB0C-AA31-E9AA0D85E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124200"/>
            <a:ext cx="50292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5">
            <a:extLst>
              <a:ext uri="{FF2B5EF4-FFF2-40B4-BE49-F238E27FC236}">
                <a16:creationId xmlns:a16="http://schemas.microsoft.com/office/drawing/2014/main" id="{114666C8-8F20-0399-E493-F5F49399E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 : ASE</a:t>
            </a:r>
          </a:p>
        </p:txBody>
      </p:sp>
      <p:pic>
        <p:nvPicPr>
          <p:cNvPr id="27652" name="Picture 6">
            <a:extLst>
              <a:ext uri="{FF2B5EF4-FFF2-40B4-BE49-F238E27FC236}">
                <a16:creationId xmlns:a16="http://schemas.microsoft.com/office/drawing/2014/main" id="{B299F17C-FC11-9693-3242-195F83A0B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00200"/>
            <a:ext cx="3219450" cy="34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25FC03CE-27E3-17EC-EB05-2AE6396A7252}"/>
              </a:ext>
            </a:extLst>
          </p:cNvPr>
          <p:cNvSpPr txBox="1"/>
          <p:nvPr/>
        </p:nvSpPr>
        <p:spPr>
          <a:xfrm>
            <a:off x="0" y="152936"/>
            <a:ext cx="913130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</a:rPr>
              <a:t>UNITA' DIDATTICA 3</a:t>
            </a:r>
            <a:r>
              <a:rPr lang="it-IT" sz="1600" b="1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</a:rPr>
              <a:t>Tecniche preparative &amp; Cromatografia</a:t>
            </a:r>
          </a:p>
          <a:p>
            <a:pPr algn="just"/>
            <a:endParaRPr lang="it-IT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Tecniche separative preparative e di purificazione per campioni di interesse in enologia e viticultura: LLE, SPE, MSPD, SPME, SPAZIO DI TESTA</a:t>
            </a:r>
          </a:p>
          <a:p>
            <a:pPr algn="just"/>
            <a:endParaRPr lang="it-IT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Introduzione ai metodi cromatografici, Cromatografia liquida, Cromatografia ad alta efficienza (HPLC), Cromatografia a scambio ionico, Cromatografia a esclusione molecolare, Cromatografia di affinità, Gas-cromatografia, Cromatografia su strato sottile.</a:t>
            </a:r>
          </a:p>
          <a:p>
            <a:pPr algn="just"/>
            <a:endParaRPr lang="it-IT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it-IT" sz="1600" b="1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ESERCITAZIONI: </a:t>
            </a:r>
            <a:r>
              <a:rPr lang="it-IT" sz="1600" b="1" u="sng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Giovedi</a:t>
            </a:r>
            <a:r>
              <a:rPr lang="it-IT" sz="1600" b="1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 3/10; </a:t>
            </a:r>
            <a:r>
              <a:rPr lang="it-IT" sz="1600" b="1" u="sng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Giovedi</a:t>
            </a:r>
            <a:r>
              <a:rPr lang="it-IT" sz="1600" b="1" u="sng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23/10</a:t>
            </a:r>
          </a:p>
          <a:p>
            <a:pPr algn="just"/>
            <a:endParaRPr lang="it-IT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</a:rPr>
              <a:t>Modalità di esame: </a:t>
            </a:r>
          </a:p>
          <a:p>
            <a:pPr algn="just"/>
            <a:endParaRPr lang="it-IT" sz="16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</a:rPr>
              <a:t>Prove intermedie </a:t>
            </a:r>
            <a:r>
              <a:rPr lang="it-IT" sz="1600" b="1" u="sng" dirty="0">
                <a:solidFill>
                  <a:srgbClr val="FF0000"/>
                </a:solidFill>
                <a:latin typeface="Arial" panose="020B0604020202020204" pitchFamily="34" charset="0"/>
              </a:rPr>
              <a:t>test a risposta multipla </a:t>
            </a:r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</a:rPr>
              <a:t>su unità didattica 1, 2 e  3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</a:rPr>
              <a:t>Prova intermedia 1: 7 novembre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</a:rPr>
              <a:t>Prova intermedia 2: 3 Dicembre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</a:rPr>
              <a:t>Prova intermedia 3: 14 gennaio 2025</a:t>
            </a:r>
          </a:p>
          <a:p>
            <a:pPr lvl="1" algn="just"/>
            <a:r>
              <a:rPr lang="it-IT" sz="1600" b="1" u="sng" dirty="0">
                <a:solidFill>
                  <a:srgbClr val="FF0000"/>
                </a:solidFill>
                <a:latin typeface="Arial" panose="020B0604020202020204" pitchFamily="34" charset="0"/>
              </a:rPr>
              <a:t>Non è possibile inserire prove di recupero</a:t>
            </a:r>
          </a:p>
          <a:p>
            <a:pPr algn="just"/>
            <a:endParaRPr lang="it-IT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Materiale di Studio: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1600" b="0" i="0" u="none" strike="noStrike" dirty="0" err="1">
                <a:solidFill>
                  <a:schemeClr val="tx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Skoog</a:t>
            </a:r>
            <a:r>
              <a:rPr lang="it-IT" sz="1600" b="0" i="0" u="none" strike="noStrike" dirty="0">
                <a:solidFill>
                  <a:schemeClr val="tx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, West, Holler - Chimica Analitica, una introduzione – </a:t>
            </a:r>
            <a:r>
              <a:rPr lang="it-IT" sz="1600" b="0" i="0" u="none" strike="noStrike" dirty="0" err="1">
                <a:solidFill>
                  <a:schemeClr val="tx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Edises</a:t>
            </a:r>
            <a:endParaRPr lang="it-IT" sz="1600" b="0" i="0" u="none" strike="noStrike" dirty="0">
              <a:solidFill>
                <a:schemeClr val="tx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1600" b="0" i="0" u="none" strike="noStrike" dirty="0">
                <a:solidFill>
                  <a:schemeClr val="tx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Dispense delle lezioni.</a:t>
            </a:r>
          </a:p>
        </p:txBody>
      </p:sp>
    </p:spTree>
    <p:extLst>
      <p:ext uri="{BB962C8B-B14F-4D97-AF65-F5344CB8AC3E}">
        <p14:creationId xmlns:p14="http://schemas.microsoft.com/office/powerpoint/2010/main" val="474630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B1DDA9C9-223C-D3D8-ECFE-DE3BB692F7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0886"/>
            <a:ext cx="7773338" cy="1596177"/>
          </a:xfrm>
        </p:spPr>
        <p:txBody>
          <a:bodyPr>
            <a:normAutofit/>
          </a:bodyPr>
          <a:lstStyle/>
          <a:p>
            <a:pPr algn="l" eaLnBrk="1" hangingPunct="1"/>
            <a:r>
              <a:rPr lang="it-IT" altLang="it-IT" sz="2400" b="1" dirty="0">
                <a:solidFill>
                  <a:srgbClr val="003366"/>
                </a:solidFill>
              </a:rPr>
              <a:t>Il processo analitico: dal campione al risultato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E73A2907-2F45-E2C9-5FC6-6185AE1651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90600" y="1870075"/>
            <a:ext cx="7772400" cy="2092325"/>
          </a:xfrm>
        </p:spPr>
        <p:txBody>
          <a:bodyPr/>
          <a:lstStyle/>
          <a:p>
            <a:pPr eaLnBrk="1" hangingPunct="1"/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Purificazione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Ulteriore trattamento pre-analitico del campione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Obiettivo:</a:t>
            </a:r>
          </a:p>
          <a:p>
            <a:pPr lvl="3" eaLnBrk="1" hangingPunct="1">
              <a:spcBef>
                <a:spcPct val="10000"/>
              </a:spcBef>
            </a:pPr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Eliminare possibili interferenti in funzione della metodica analitica utilizzata</a:t>
            </a:r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821C77C4-F045-AE58-A01E-8DB4CECC14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089400"/>
            <a:ext cx="7543800" cy="164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/>
              <a:t> Metodi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 </a:t>
            </a:r>
            <a:r>
              <a:rPr lang="it-IT" altLang="it-IT"/>
              <a:t>passaggi su colonne 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75000"/>
            </a:pPr>
            <a:r>
              <a:rPr lang="it-IT" altLang="it-IT" sz="2300"/>
              <a:t> </a:t>
            </a:r>
            <a:r>
              <a:rPr lang="it-IT" altLang="it-IT"/>
              <a:t>Immunoaffinità e simili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75000"/>
            </a:pPr>
            <a:r>
              <a:rPr lang="it-IT" altLang="it-IT"/>
              <a:t> Esclusione dimensionale</a:t>
            </a:r>
            <a:endParaRPr lang="it-IT" altLang="it-IT" sz="23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avolo&#10;&#10;Descrizione generata automaticamente">
            <a:extLst>
              <a:ext uri="{FF2B5EF4-FFF2-40B4-BE49-F238E27FC236}">
                <a16:creationId xmlns:a16="http://schemas.microsoft.com/office/drawing/2014/main" id="{7BE3F619-7F92-FC4A-314A-93B87BBFA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599"/>
            <a:ext cx="8763000" cy="643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714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B78CF584-E2DF-1ACF-97C1-B82EE72E9A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862"/>
            <a:ext cx="9144000" cy="66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522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B1981535-B5AA-4E0C-ACE5-925CC19B2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BF97D060-AA7E-4411-BA62-28BD1EBD5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42F176E1-A1A4-79E4-CA2C-9D7091C0B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42" y="166565"/>
            <a:ext cx="8392116" cy="6524868"/>
          </a:xfrm>
          <a:prstGeom prst="roundRect">
            <a:avLst>
              <a:gd name="adj" fmla="val 5301"/>
            </a:avLst>
          </a:prstGeom>
          <a:ln w="1905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83092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F2DA2056-2F1A-A4FE-911F-15671D63D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60935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070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FF20EC7-6366-0545-2E5E-82588047AF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131" y="48473"/>
            <a:ext cx="7773338" cy="159617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it-IT" altLang="it-IT" sz="2800" b="1" dirty="0">
                <a:solidFill>
                  <a:srgbClr val="003366"/>
                </a:solidFill>
              </a:rPr>
              <a:t>Qualità e sicurezza</a:t>
            </a:r>
          </a:p>
        </p:txBody>
      </p:sp>
      <p:pic>
        <p:nvPicPr>
          <p:cNvPr id="6147" name="Picture 4" descr="j0285360">
            <a:extLst>
              <a:ext uri="{FF2B5EF4-FFF2-40B4-BE49-F238E27FC236}">
                <a16:creationId xmlns:a16="http://schemas.microsoft.com/office/drawing/2014/main" id="{002F3F2B-53C8-580F-667B-477C4FD07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1600200"/>
            <a:ext cx="12366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69" name="Group 21">
            <a:extLst>
              <a:ext uri="{FF2B5EF4-FFF2-40B4-BE49-F238E27FC236}">
                <a16:creationId xmlns:a16="http://schemas.microsoft.com/office/drawing/2014/main" id="{9C4C9004-9D24-01E1-265B-C3F8ECD6D8BE}"/>
              </a:ext>
            </a:extLst>
          </p:cNvPr>
          <p:cNvGrpSpPr>
            <a:grpSpLocks/>
          </p:cNvGrpSpPr>
          <p:nvPr/>
        </p:nvGrpSpPr>
        <p:grpSpPr bwMode="auto">
          <a:xfrm>
            <a:off x="841375" y="2003426"/>
            <a:ext cx="3276600" cy="1582738"/>
            <a:chOff x="530" y="1262"/>
            <a:chExt cx="2064" cy="997"/>
          </a:xfrm>
        </p:grpSpPr>
        <p:sp>
          <p:nvSpPr>
            <p:cNvPr id="6163" name="Line 6">
              <a:extLst>
                <a:ext uri="{FF2B5EF4-FFF2-40B4-BE49-F238E27FC236}">
                  <a16:creationId xmlns:a16="http://schemas.microsoft.com/office/drawing/2014/main" id="{817082BB-E864-26B3-4BE1-ACD85D97A4C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494740" flipV="1">
              <a:off x="1394" y="1262"/>
              <a:ext cx="1008" cy="768"/>
            </a:xfrm>
            <a:prstGeom prst="line">
              <a:avLst/>
            </a:prstGeom>
            <a:noFill/>
            <a:ln w="101600" cap="rnd">
              <a:solidFill>
                <a:srgbClr val="808000"/>
              </a:solidFill>
              <a:prstDash val="sysDot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64" name="Text Box 7">
              <a:extLst>
                <a:ext uri="{FF2B5EF4-FFF2-40B4-BE49-F238E27FC236}">
                  <a16:creationId xmlns:a16="http://schemas.microsoft.com/office/drawing/2014/main" id="{47D1983A-214F-56A7-992A-D8B7FDB5CB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" y="1296"/>
              <a:ext cx="1497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CC6600"/>
                  </a:solidFill>
                </a:rPr>
                <a:t>Mantenere e garantire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CC6600"/>
                  </a:solidFill>
                </a:rPr>
                <a:t>la qualità </a:t>
              </a:r>
            </a:p>
          </p:txBody>
        </p:sp>
        <p:sp>
          <p:nvSpPr>
            <p:cNvPr id="6165" name="Text Box 8">
              <a:extLst>
                <a:ext uri="{FF2B5EF4-FFF2-40B4-BE49-F238E27FC236}">
                  <a16:creationId xmlns:a16="http://schemas.microsoft.com/office/drawing/2014/main" id="{47D40410-2DF2-91B7-CA24-BAC8D75265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4" y="1736"/>
              <a:ext cx="1000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00"/>
                  </a:solidFill>
                </a:rPr>
                <a:t>Innovare ed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00"/>
                  </a:solidFill>
                </a:rPr>
                <a:t>introdure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00"/>
                  </a:solidFill>
                </a:rPr>
                <a:t>Nuovi prodotti</a:t>
              </a:r>
            </a:p>
          </p:txBody>
        </p:sp>
      </p:grpSp>
      <p:grpSp>
        <p:nvGrpSpPr>
          <p:cNvPr id="6149" name="Group 18">
            <a:extLst>
              <a:ext uri="{FF2B5EF4-FFF2-40B4-BE49-F238E27FC236}">
                <a16:creationId xmlns:a16="http://schemas.microsoft.com/office/drawing/2014/main" id="{4CB9D606-1527-C323-B4B2-7A24DEF25407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3200400"/>
            <a:ext cx="1905000" cy="762000"/>
            <a:chOff x="480" y="2640"/>
            <a:chExt cx="1200" cy="480"/>
          </a:xfrm>
        </p:grpSpPr>
        <p:sp>
          <p:nvSpPr>
            <p:cNvPr id="6161" name="Text Box 5">
              <a:extLst>
                <a:ext uri="{FF2B5EF4-FFF2-40B4-BE49-F238E27FC236}">
                  <a16:creationId xmlns:a16="http://schemas.microsoft.com/office/drawing/2014/main" id="{FEEFDFFD-8A0D-D6D7-C546-D1EFB5CFEC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" y="2736"/>
              <a:ext cx="71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/>
                <a:t>Mercato </a:t>
              </a:r>
            </a:p>
          </p:txBody>
        </p:sp>
        <p:sp>
          <p:nvSpPr>
            <p:cNvPr id="6162" name="Oval 13">
              <a:extLst>
                <a:ext uri="{FF2B5EF4-FFF2-40B4-BE49-F238E27FC236}">
                  <a16:creationId xmlns:a16="http://schemas.microsoft.com/office/drawing/2014/main" id="{75E92C9B-299E-2DA1-99BF-7A44E8EA99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640"/>
              <a:ext cx="1200" cy="480"/>
            </a:xfrm>
            <a:prstGeom prst="ellipse">
              <a:avLst/>
            </a:prstGeom>
            <a:solidFill>
              <a:srgbClr val="33CCCC">
                <a:alpha val="3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/>
            </a:p>
          </p:txBody>
        </p:sp>
      </p:grpSp>
      <p:grpSp>
        <p:nvGrpSpPr>
          <p:cNvPr id="27670" name="Group 22">
            <a:extLst>
              <a:ext uri="{FF2B5EF4-FFF2-40B4-BE49-F238E27FC236}">
                <a16:creationId xmlns:a16="http://schemas.microsoft.com/office/drawing/2014/main" id="{85171D3C-AF0F-512A-8FFE-5CF9875C7C6C}"/>
              </a:ext>
            </a:extLst>
          </p:cNvPr>
          <p:cNvGrpSpPr>
            <a:grpSpLocks/>
          </p:cNvGrpSpPr>
          <p:nvPr/>
        </p:nvGrpSpPr>
        <p:grpSpPr bwMode="auto">
          <a:xfrm>
            <a:off x="5181601" y="2286000"/>
            <a:ext cx="3749676" cy="2514600"/>
            <a:chOff x="3264" y="1440"/>
            <a:chExt cx="2362" cy="1584"/>
          </a:xfrm>
        </p:grpSpPr>
        <p:sp>
          <p:nvSpPr>
            <p:cNvPr id="6156" name="Line 9">
              <a:extLst>
                <a:ext uri="{FF2B5EF4-FFF2-40B4-BE49-F238E27FC236}">
                  <a16:creationId xmlns:a16="http://schemas.microsoft.com/office/drawing/2014/main" id="{D74CEB6A-8323-156A-C0C2-C5486047146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V="1">
              <a:off x="3600" y="1440"/>
              <a:ext cx="720" cy="1392"/>
            </a:xfrm>
            <a:prstGeom prst="line">
              <a:avLst/>
            </a:prstGeom>
            <a:noFill/>
            <a:ln w="101600" cap="rnd">
              <a:solidFill>
                <a:srgbClr val="003366"/>
              </a:solidFill>
              <a:prstDash val="sysDot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57" name="Text Box 11">
              <a:extLst>
                <a:ext uri="{FF2B5EF4-FFF2-40B4-BE49-F238E27FC236}">
                  <a16:creationId xmlns:a16="http://schemas.microsoft.com/office/drawing/2014/main" id="{6D206EBC-8F5A-2C23-BC9A-2B88C148B6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6" y="1440"/>
              <a:ext cx="1720" cy="6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</a:rPr>
                <a:t>Informazione credibile su: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</a:rPr>
                <a:t>Sicurezza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</a:rPr>
                <a:t>Qualità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</a:rPr>
                <a:t>Aspetti nutrizionali </a:t>
              </a:r>
            </a:p>
          </p:txBody>
        </p:sp>
        <p:grpSp>
          <p:nvGrpSpPr>
            <p:cNvPr id="6158" name="Group 20">
              <a:extLst>
                <a:ext uri="{FF2B5EF4-FFF2-40B4-BE49-F238E27FC236}">
                  <a16:creationId xmlns:a16="http://schemas.microsoft.com/office/drawing/2014/main" id="{2F630ED9-B5AB-4423-B210-40DA6E1CA2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20" y="2544"/>
              <a:ext cx="1200" cy="480"/>
              <a:chOff x="3648" y="2640"/>
              <a:chExt cx="1200" cy="480"/>
            </a:xfrm>
          </p:grpSpPr>
          <p:sp>
            <p:nvSpPr>
              <p:cNvPr id="6159" name="Text Box 10">
                <a:extLst>
                  <a:ext uri="{FF2B5EF4-FFF2-40B4-BE49-F238E27FC236}">
                    <a16:creationId xmlns:a16="http://schemas.microsoft.com/office/drawing/2014/main" id="{612E2B4D-3D4A-59FC-5EAC-8522EC8C23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88" y="2745"/>
                <a:ext cx="71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it-IT" altLang="it-IT" sz="1800" b="1"/>
                  <a:t>Mercato </a:t>
                </a:r>
              </a:p>
            </p:txBody>
          </p:sp>
          <p:sp>
            <p:nvSpPr>
              <p:cNvPr id="6160" name="Oval 14">
                <a:extLst>
                  <a:ext uri="{FF2B5EF4-FFF2-40B4-BE49-F238E27FC236}">
                    <a16:creationId xmlns:a16="http://schemas.microsoft.com/office/drawing/2014/main" id="{1DD0C423-CC4A-C292-90CE-7A6B9DDEC9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8" y="2640"/>
                <a:ext cx="1200" cy="480"/>
              </a:xfrm>
              <a:prstGeom prst="ellipse">
                <a:avLst/>
              </a:prstGeom>
              <a:solidFill>
                <a:srgbClr val="33CCCC">
                  <a:alpha val="39999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it-IT" altLang="it-IT" sz="1800"/>
              </a:p>
            </p:txBody>
          </p:sp>
        </p:grpSp>
      </p:grpSp>
      <p:grpSp>
        <p:nvGrpSpPr>
          <p:cNvPr id="27667" name="Group 19">
            <a:extLst>
              <a:ext uri="{FF2B5EF4-FFF2-40B4-BE49-F238E27FC236}">
                <a16:creationId xmlns:a16="http://schemas.microsoft.com/office/drawing/2014/main" id="{916660CD-10CC-3F6A-4AC0-9192A9FA9200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5638800"/>
            <a:ext cx="2759075" cy="762000"/>
            <a:chOff x="1344" y="3600"/>
            <a:chExt cx="1738" cy="480"/>
          </a:xfrm>
        </p:grpSpPr>
        <p:sp>
          <p:nvSpPr>
            <p:cNvPr id="6154" name="Text Box 12">
              <a:extLst>
                <a:ext uri="{FF2B5EF4-FFF2-40B4-BE49-F238E27FC236}">
                  <a16:creationId xmlns:a16="http://schemas.microsoft.com/office/drawing/2014/main" id="{4AF5CCE4-AF86-D3E3-87B1-C224B6BD27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3696"/>
              <a:ext cx="154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/>
                <a:t>Agenzie di controllo </a:t>
              </a:r>
            </a:p>
          </p:txBody>
        </p:sp>
        <p:sp>
          <p:nvSpPr>
            <p:cNvPr id="6155" name="Oval 15">
              <a:extLst>
                <a:ext uri="{FF2B5EF4-FFF2-40B4-BE49-F238E27FC236}">
                  <a16:creationId xmlns:a16="http://schemas.microsoft.com/office/drawing/2014/main" id="{E29344A1-D178-9637-818C-31BCFEF35C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600"/>
              <a:ext cx="1632" cy="480"/>
            </a:xfrm>
            <a:prstGeom prst="ellipse">
              <a:avLst/>
            </a:prstGeom>
            <a:solidFill>
              <a:srgbClr val="33CCCC">
                <a:alpha val="3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/>
            </a:p>
          </p:txBody>
        </p:sp>
      </p:grpSp>
      <p:sp>
        <p:nvSpPr>
          <p:cNvPr id="27664" name="Line 16">
            <a:extLst>
              <a:ext uri="{FF2B5EF4-FFF2-40B4-BE49-F238E27FC236}">
                <a16:creationId xmlns:a16="http://schemas.microsoft.com/office/drawing/2014/main" id="{C9192B9D-44CA-54DF-7FD2-AEF3648AC7BA}"/>
              </a:ext>
            </a:extLst>
          </p:cNvPr>
          <p:cNvSpPr>
            <a:spLocks noChangeShapeType="1"/>
          </p:cNvSpPr>
          <p:nvPr/>
        </p:nvSpPr>
        <p:spPr bwMode="auto">
          <a:xfrm rot="11144214" flipV="1">
            <a:off x="3743325" y="3465513"/>
            <a:ext cx="2362200" cy="2209800"/>
          </a:xfrm>
          <a:prstGeom prst="line">
            <a:avLst/>
          </a:prstGeom>
          <a:noFill/>
          <a:ln w="101600" cap="rnd">
            <a:solidFill>
              <a:srgbClr val="FF6600"/>
            </a:solidFill>
            <a:prstDash val="sysDot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65" name="Text Box 17">
            <a:extLst>
              <a:ext uri="{FF2B5EF4-FFF2-40B4-BE49-F238E27FC236}">
                <a16:creationId xmlns:a16="http://schemas.microsoft.com/office/drawing/2014/main" id="{83D89F9C-6A22-EA6C-7230-E6AD67786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3464" y="4953000"/>
            <a:ext cx="281038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rgbClr val="993300"/>
                </a:solidFill>
              </a:rPr>
              <a:t>Ruolo di controllo per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rgbClr val="993300"/>
                </a:solidFill>
              </a:rPr>
              <a:t>garantire il consumatore e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rgbClr val="993300"/>
                </a:solidFill>
              </a:rPr>
              <a:t>la concorrenza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C32129F-D13C-2866-C165-26B10B4A35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331" y="80223"/>
            <a:ext cx="7773338" cy="1596177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2400" b="1" dirty="0">
                <a:solidFill>
                  <a:srgbClr val="003366"/>
                </a:solidFill>
              </a:rPr>
              <a:t>Qualità e sicurezza delle produzioni ALIMENTARI</a:t>
            </a:r>
          </a:p>
        </p:txBody>
      </p:sp>
      <p:sp>
        <p:nvSpPr>
          <p:cNvPr id="7171" name="Text Box 4">
            <a:extLst>
              <a:ext uri="{FF2B5EF4-FFF2-40B4-BE49-F238E27FC236}">
                <a16:creationId xmlns:a16="http://schemas.microsoft.com/office/drawing/2014/main" id="{0F77DCAB-0958-7D77-6741-45DBFAA80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676400"/>
            <a:ext cx="8229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Come dimostrato dai ricorrenti allarmi una preoccupazione (motivata o immotivata) relativa alla sicurezza alimentare è in grado di produrre crisi di settore!!! </a:t>
            </a:r>
          </a:p>
        </p:txBody>
      </p:sp>
      <p:sp>
        <p:nvSpPr>
          <p:cNvPr id="7172" name="AutoShape 5">
            <a:extLst>
              <a:ext uri="{FF2B5EF4-FFF2-40B4-BE49-F238E27FC236}">
                <a16:creationId xmlns:a16="http://schemas.microsoft.com/office/drawing/2014/main" id="{594A1F61-DF56-F46E-0BDF-250549905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590800"/>
            <a:ext cx="4572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7173" name="Text Box 6">
            <a:extLst>
              <a:ext uri="{FF2B5EF4-FFF2-40B4-BE49-F238E27FC236}">
                <a16:creationId xmlns:a16="http://schemas.microsoft.com/office/drawing/2014/main" id="{4B717700-7736-642E-2958-B73A1815E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1350" y="3076575"/>
            <a:ext cx="61849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Il controllo, </a:t>
            </a:r>
            <a:r>
              <a:rPr lang="it-IT" altLang="it-IT" sz="1800" b="1" u="sng" dirty="0">
                <a:solidFill>
                  <a:srgbClr val="993300"/>
                </a:solidFill>
                <a:latin typeface="Times New Roman" panose="02020603050405020304" pitchFamily="18" charset="0"/>
              </a:rPr>
              <a:t>anche tramite le analisi</a:t>
            </a: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, è un fattore centrale per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	IL MONDO PRODUTTIVO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	AGENZIE DI CONTROLLO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7174" name="AutoShape 8">
            <a:extLst>
              <a:ext uri="{FF2B5EF4-FFF2-40B4-BE49-F238E27FC236}">
                <a16:creationId xmlns:a16="http://schemas.microsoft.com/office/drawing/2014/main" id="{40469F3B-03B3-F5FA-7FBC-6EDFE6606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191000"/>
            <a:ext cx="4572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7175" name="Text Box 9">
            <a:extLst>
              <a:ext uri="{FF2B5EF4-FFF2-40B4-BE49-F238E27FC236}">
                <a16:creationId xmlns:a16="http://schemas.microsoft.com/office/drawing/2014/main" id="{2823D240-2AC3-6C34-B6F9-99FC80596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4953000"/>
            <a:ext cx="5410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solidFill>
                  <a:srgbClr val="993300"/>
                </a:solidFill>
                <a:latin typeface="Times New Roman" panose="02020603050405020304" pitchFamily="18" charset="0"/>
              </a:rPr>
              <a:t>NECESSITA’ di adeguati metodi di analisi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occia">
  <a:themeElements>
    <a:clrScheme name="Gocci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cci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cci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{A13BA78D-39EA-0841-8765-6DA0D4108136}tf10001073</Template>
  <TotalTime>4663</TotalTime>
  <Words>1210</Words>
  <Application>Microsoft Macintosh PowerPoint</Application>
  <PresentationFormat>Presentazione su schermo (4:3)</PresentationFormat>
  <Paragraphs>215</Paragraphs>
  <Slides>30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6" baseType="lpstr">
      <vt:lpstr>Arial</vt:lpstr>
      <vt:lpstr>Times New Roman</vt:lpstr>
      <vt:lpstr>Trebuchet MS</vt:lpstr>
      <vt:lpstr>Tw Cen MT</vt:lpstr>
      <vt:lpstr>Wingdings</vt:lpstr>
      <vt:lpstr>Goccia</vt:lpstr>
      <vt:lpstr>Lezione introduttiva al Corso di CHIMICA ANALITICA:  Ruolo della Chimica Analitica NELLE ANALISI DEGLI ALIMENTI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Qualità e sicurezza</vt:lpstr>
      <vt:lpstr>Qualità e sicurezza delle produzioni ALIMENTARI</vt:lpstr>
      <vt:lpstr>Qualità e sicurezza nel settore enologico</vt:lpstr>
      <vt:lpstr>Presentazione standard di PowerPoint</vt:lpstr>
      <vt:lpstr>Il processo analitico: dal campione al risultato</vt:lpstr>
      <vt:lpstr>Presentazione standard di PowerPoint</vt:lpstr>
      <vt:lpstr>Presentazione standard di PowerPoint</vt:lpstr>
      <vt:lpstr>Presentazione standard di PowerPoint</vt:lpstr>
      <vt:lpstr>Il processo analitico: dal campione al risultato</vt:lpstr>
      <vt:lpstr>Il processo analitico: dal campione al risultato</vt:lpstr>
      <vt:lpstr>Presentazione standard di PowerPoint</vt:lpstr>
      <vt:lpstr>Presentazione standard di PowerPoint</vt:lpstr>
      <vt:lpstr>Il processo analitico: dal campione al risultato</vt:lpstr>
      <vt:lpstr>Il processo analitico: dal campione al risultato</vt:lpstr>
      <vt:lpstr>Il processo analitico: dal campione al risultato</vt:lpstr>
      <vt:lpstr>Il processo analitico: dal campione al risultato</vt:lpstr>
      <vt:lpstr>Il processo analitico: dal campione al risultato</vt:lpstr>
      <vt:lpstr>Obiettivo dell’estrazione e della purificazione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processo analitico: dal campione al risultato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Michele</dc:creator>
  <cp:lastModifiedBy>michele del carlo</cp:lastModifiedBy>
  <cp:revision>187</cp:revision>
  <cp:lastPrinted>1601-01-01T00:00:00Z</cp:lastPrinted>
  <dcterms:created xsi:type="dcterms:W3CDTF">1601-01-01T00:00:00Z</dcterms:created>
  <dcterms:modified xsi:type="dcterms:W3CDTF">2024-10-01T06:01:39Z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