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D97ED-96C6-D0D4-56DE-4E9EBE3B1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C70B57-73A0-1F32-5B05-140221E67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68EBB-E0B0-989A-15EA-6A6CBC31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B5250E-8939-6A8E-DDA6-1465DC18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8B676E-0ED6-85F3-6BB3-B81F375C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76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F279F-BFC5-1EC0-AE5C-1172339D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7D7D78-0B62-C494-50FB-54B433515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44F2A0-31A9-14A8-0652-74AEAB39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2643BD-9249-BB03-3F50-21E3ED3E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463802-E2C5-C50D-9946-2CD228E7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04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75C39C-7980-E993-6222-5254A5D32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F98199-8D72-ABFF-70E9-99E4DF247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986FBF-2FD8-6C1F-47F5-58041599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FF5672-962F-A68B-E913-0715BFDE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C52465-EC0F-123D-490D-FA443B9C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3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248B5-A108-427A-5D05-5B0823FE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3D2EFF-6F68-FDB8-B6EA-329EACC4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C8CE65-E9FE-3611-BD52-B85748C5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430B07-5D82-7030-4824-8840E5B7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6116CD-180A-9F0B-6BBB-4A7DFC82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6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CD1EF-A4D2-90FC-D6B0-6D981D4A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5AADDA-F9B8-A5D7-F886-1F197860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41F734-2722-314C-3AAD-4E22ACD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AF1CE9-A822-BFB6-F79B-3D2A4AB8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139E81-99E7-982B-8C9B-D408EB2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6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C76AD3-2545-19FA-A713-23A5BBEB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B62AF3-4B4D-10CD-42C5-B9C658511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C8899F-A9B9-7CFA-EB9C-291F259ED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366D4D-913A-B64B-ED75-0A23AC42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E24318-F13A-4C1F-731C-E16F74FC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0B2D96-4DE0-ADF1-C20F-9F32B91B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1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1AFCA-30F7-3583-2BEA-B84294C8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F08E3E-E7EF-2C49-4093-3FB27C69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8EDA83-CA68-7FDF-9E56-12B122A91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FBC7FA6-E438-F105-C2F6-71533FB6B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422CB9-59AB-0447-87C8-9BF214B1E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3E5864-BB8E-441D-6E00-FE453FBD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5A58FF-C1CE-BB4D-9F5D-82DB00F6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8BC398-BF67-1B6D-7FD9-6150D0B4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42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DFA9A-B030-9C1C-42D0-E1C66F3B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4AFBC8-761D-2B15-058A-7ECEAE85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E102ED-330E-7D74-299F-011EB1BF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34EDA4-EAD3-917E-B62E-D5777377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97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438280-E28C-1618-579A-DBD03F7D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2278D8-3BA8-E48B-2CEB-CCDA3BA0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81DD09-3C27-E71F-8018-CD94D975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17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4E9FFB-27AA-8EAD-E37D-5A18C1C6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0C23AE-FA66-3F71-0811-6B4B53FE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13C8B6-907E-FA63-34D9-60FED0D9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C98CD4-7392-E213-13C5-8702D074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B9A3DB-6585-9E33-01A2-72DB5B8A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601043-67D0-5715-EE7D-D9D7F047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26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38154-7649-19BA-BF33-0C2301DD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B083D8-9E1B-0221-867E-5EF167E75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B46A0A-4FEE-7E07-F0C9-5A0824A5D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15DB10-3A29-BD3C-094D-75451ACD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870058-55CC-4CD7-EDEE-74D8015B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3BF791-0588-5BB5-CB06-8C42823E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97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E9EE73B-AF84-2473-9AAF-0F5A1075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B2E75F-70DA-164B-4E5B-F2F90A6C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D8B907-584B-012C-76E8-B8697E578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BCCD-0962-5F49-8347-2521CAFD4372}" type="datetimeFigureOut">
              <a:rPr lang="it-IT" smtClean="0"/>
              <a:t>26/01/26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4556F5-604F-3B6F-1A70-D011FAB3E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BDAAC9-235F-B590-CA37-234377838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9DE0A-87BF-624E-9DB7-14274B93C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B2D8C-CED3-3163-A19F-7BF79DD3A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Media, Culture e Produzioni Visuali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203BA3-6A6B-92C2-EE39-F730F1BFD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2025-2026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67BD1F-A775-08AA-3F13-741EF0CB2454}"/>
              </a:ext>
            </a:extLst>
          </p:cNvPr>
          <p:cNvSpPr txBox="1"/>
          <p:nvPr/>
        </p:nvSpPr>
        <p:spPr>
          <a:xfrm>
            <a:off x="7630510" y="5969876"/>
            <a:ext cx="440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Gabriele D’Autilia</a:t>
            </a:r>
          </a:p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Dipartimento di Scienze della Comunicazione</a:t>
            </a:r>
          </a:p>
        </p:txBody>
      </p:sp>
    </p:spTree>
    <p:extLst>
      <p:ext uri="{BB962C8B-B14F-4D97-AF65-F5344CB8AC3E}">
        <p14:creationId xmlns:p14="http://schemas.microsoft.com/office/powerpoint/2010/main" val="333224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F7238-19C1-CBDE-1ED6-01B87CDE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potere delle immagini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AE4BD4-3389-F62D-8DA0-A3B9FC1B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4" y="1838378"/>
            <a:ext cx="7076090" cy="4351338"/>
          </a:xfrm>
        </p:spPr>
        <p:txBody>
          <a:bodyPr/>
          <a:lstStyle/>
          <a:p>
            <a:r>
              <a:rPr lang="it-IT" dirty="0"/>
              <a:t>Non fruizione, ma esperienza delle immagini</a:t>
            </a:r>
          </a:p>
          <a:p>
            <a:r>
              <a:rPr lang="it-IT" dirty="0"/>
              <a:t>Agency, le immagini ci fanno agire</a:t>
            </a:r>
          </a:p>
          <a:p>
            <a:r>
              <a:rPr lang="it-IT" dirty="0"/>
              <a:t>Che cosa vogliono le immagini?</a:t>
            </a:r>
          </a:p>
          <a:p>
            <a:r>
              <a:rPr lang="it-IT" dirty="0"/>
              <a:t>Le immagini come nostra estensione</a:t>
            </a:r>
          </a:p>
          <a:p>
            <a:r>
              <a:rPr lang="it-IT" dirty="0"/>
              <a:t>Il </a:t>
            </a:r>
            <a:r>
              <a:rPr lang="it-IT" dirty="0" err="1"/>
              <a:t>punctum</a:t>
            </a:r>
            <a:r>
              <a:rPr lang="it-IT" dirty="0"/>
              <a:t> di Barthes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FA804-3FBF-CDBA-1AF1-0CE650A0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69" y="767746"/>
            <a:ext cx="4193627" cy="5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4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6992B-10B7-5AD1-A830-854C872E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Cinema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A3A4B5-DBE6-89F9-9DA7-1FCF379F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294"/>
            <a:ext cx="5257800" cy="1737382"/>
          </a:xfrm>
        </p:spPr>
        <p:txBody>
          <a:bodyPr/>
          <a:lstStyle/>
          <a:p>
            <a:r>
              <a:rPr lang="it-IT" dirty="0"/>
              <a:t>L’immagine della diva, forza viva</a:t>
            </a:r>
          </a:p>
          <a:p>
            <a:r>
              <a:rPr lang="it-IT" dirty="0"/>
              <a:t>Sguardo maschile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ABCADF-7724-5C29-39D0-2DB6934F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676" y="2225038"/>
            <a:ext cx="6235700" cy="42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9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FCE0A4-9469-E7BF-F571-6CCB246A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studi visuali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905B28-6820-CF49-82BE-46EAD3156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590"/>
            <a:ext cx="10515600" cy="3072196"/>
          </a:xfrm>
        </p:spPr>
        <p:txBody>
          <a:bodyPr/>
          <a:lstStyle/>
          <a:p>
            <a:r>
              <a:rPr lang="it-IT" dirty="0"/>
              <a:t>Non analisi del significato e dello stile delle immagini,</a:t>
            </a:r>
            <a:r>
              <a:rPr lang="it-IT" dirty="0">
                <a:effectLst/>
              </a:rPr>
              <a:t> ma </a:t>
            </a:r>
            <a:r>
              <a:rPr lang="it-IT" dirty="0"/>
              <a:t>analisi della loro presenza nel mondo, del loro modo di esistere e agire, in parte in quanto segni, in parte in quanto entità animate</a:t>
            </a:r>
          </a:p>
          <a:p>
            <a:r>
              <a:rPr lang="it-IT" dirty="0"/>
              <a:t>Chiave psicologica, che si concentra su risposte che variano dall’eccitazione al terrore, dalla commozione all’estasi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Relazioni con le immagini simile a quelle interpersonali </a:t>
            </a:r>
          </a:p>
        </p:txBody>
      </p:sp>
    </p:spTree>
    <p:extLst>
      <p:ext uri="{BB962C8B-B14F-4D97-AF65-F5344CB8AC3E}">
        <p14:creationId xmlns:p14="http://schemas.microsoft.com/office/powerpoint/2010/main" val="365489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AF44F-D72A-8336-DEC0-31053428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Potere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1F80C7-6968-1A6F-7394-B45EBEDBB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52" y="4101115"/>
            <a:ext cx="10515600" cy="2756885"/>
          </a:xfrm>
        </p:spPr>
        <p:txBody>
          <a:bodyPr>
            <a:normAutofit/>
          </a:bodyPr>
          <a:lstStyle/>
          <a:p>
            <a:r>
              <a:rPr lang="it-IT" dirty="0"/>
              <a:t>iconoclastia, </a:t>
            </a:r>
            <a:r>
              <a:rPr lang="it-IT" dirty="0" err="1"/>
              <a:t>iconoclash</a:t>
            </a:r>
            <a:r>
              <a:rPr lang="it-IT" dirty="0"/>
              <a:t>, feticismo, </a:t>
            </a:r>
            <a:r>
              <a:rPr lang="it-IT" dirty="0" err="1"/>
              <a:t>iconofobia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Guerra delle immagini</a:t>
            </a:r>
          </a:p>
          <a:p>
            <a:r>
              <a:rPr lang="it-IT" dirty="0"/>
              <a:t>Cattolicesimo: osservare un’immagine non solo atto percettivo, ma esposizione alla sua azione</a:t>
            </a:r>
          </a:p>
          <a:p>
            <a:r>
              <a:rPr lang="it-IT" dirty="0"/>
              <a:t>Propaganda politica: Istituto Luce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F8660E-DDC1-54AA-EB19-6AD92A4B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54" y="365125"/>
            <a:ext cx="4700752" cy="35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F3CB1F-676C-23DC-1EF7-7CCBA8D6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259751-E974-8291-1EE8-A28DC8E76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L’era delle immagini è iconoclasta. Secondo Boehm: «L’ostilità dell’industria mediatica verso l’immagine resta non risolta non perché essa proibisca o impedisca le immagini, ma al contrario proprio perché mette in moto un flusso di immagini che mira fondamentalmente alla suggestione, alla simulazione figurativa della realtà, tra i cui scopi c’è pur sempre quello di dissimulare i limiti della propria figuratività»</a:t>
            </a:r>
          </a:p>
          <a:p>
            <a:r>
              <a:rPr lang="it-IT" dirty="0"/>
              <a:t>Aspetti storico-sociali, non solo estetici</a:t>
            </a:r>
          </a:p>
          <a:p>
            <a:r>
              <a:rPr lang="it-IT" dirty="0"/>
              <a:t>Materialità (oggi viva, es. merchandising film): image e picture</a:t>
            </a:r>
          </a:p>
          <a:p>
            <a:r>
              <a:rPr lang="it-IT" dirty="0"/>
              <a:t>Circolazione delle immagini</a:t>
            </a:r>
          </a:p>
          <a:p>
            <a:r>
              <a:rPr lang="it-IT" dirty="0"/>
              <a:t>Attualità delle immagini acheropite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492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2CA25-759E-8020-F4CA-7701E542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17" y="0"/>
            <a:ext cx="10515600" cy="1325563"/>
          </a:xfrm>
        </p:spPr>
        <p:txBody>
          <a:bodyPr/>
          <a:lstStyle/>
          <a:p>
            <a:r>
              <a:rPr lang="it-IT" dirty="0"/>
              <a:t>11 settembre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B5B98-81D6-0F12-A0F4-4537AF09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17" y="1253331"/>
            <a:ext cx="10515600" cy="4351338"/>
          </a:xfrm>
        </p:spPr>
        <p:txBody>
          <a:bodyPr/>
          <a:lstStyle/>
          <a:p>
            <a:r>
              <a:rPr lang="it-IT" dirty="0"/>
              <a:t>Blockbuster della realtà</a:t>
            </a:r>
          </a:p>
          <a:p>
            <a:r>
              <a:rPr lang="it-IT" dirty="0"/>
              <a:t>Aniconismo oscurantista?</a:t>
            </a:r>
          </a:p>
          <a:p>
            <a:r>
              <a:rPr lang="it-IT" dirty="0"/>
              <a:t>Aniconismo componente essenziale dell’iconismo</a:t>
            </a:r>
          </a:p>
          <a:p>
            <a:r>
              <a:rPr lang="it-IT" dirty="0"/>
              <a:t>Gli Stati Uniti sono diventati aniconici verso i film sugli attentati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E4B2B-2AEE-021C-EB75-91EA8344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241" y="3675473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5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55241-A807-643E-9AF6-2D91871A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Immagini operative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AB688-6F38-C3FA-7526-24AEE9E8C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Compaiono con la Guerra del Golfo</a:t>
            </a:r>
          </a:p>
          <a:p>
            <a:r>
              <a:rPr lang="it-IT" dirty="0"/>
              <a:t>Tracciato o di schema che agevola lo svolgimento di alcuni compiti umani particolarmente complessi</a:t>
            </a:r>
            <a:r>
              <a:rPr lang="it-IT" dirty="0">
                <a:effectLst/>
              </a:rPr>
              <a:t> (u</a:t>
            </a:r>
            <a:r>
              <a:rPr lang="it-IT" dirty="0"/>
              <a:t>n video del bombardamento di un obiettivo strategico dal punto di vista dell’arma che lo stai eseguendo)</a:t>
            </a:r>
          </a:p>
          <a:p>
            <a:r>
              <a:rPr lang="it-IT" dirty="0"/>
              <a:t>Ciò che si vede è un’azione non una rappresentazione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Sono visualizzazioni algoritmiche a malapena definibili immagini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235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FEC1E-BCC1-70B9-6A3E-65491D39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Concetto di regime scopico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F0A2F-FA4E-E147-DCB6-1B1DEF5A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Martin Jay 1988, liberazione dell’immagine dalla dittatura del testo</a:t>
            </a:r>
          </a:p>
          <a:p>
            <a:r>
              <a:rPr lang="it-IT" dirty="0"/>
              <a:t>Centralità di un ordine visuale non naturale o operante un livello preriflessivo per determinare i protocolli dominanti del vedere e dell’essere visti in una cultura specifica e in un’epoca specifica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Ogni regime scopico convive con una molteplicità di sotto regimi alternativi, di sotto culture visuali eventualmente in conflitto tra loro</a:t>
            </a:r>
          </a:p>
          <a:p>
            <a:r>
              <a:rPr lang="it-IT" dirty="0"/>
              <a:t>più che di regimi scopici è più interessante parlare di svolte visuali e cioè di quei passaggi storici che hanno avuto un’influenza fondamentale sulla visione  </a:t>
            </a:r>
            <a:endParaRPr lang="it-IT" dirty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533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73893-7D59-1844-035D-4C4C4266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48" y="237331"/>
            <a:ext cx="2094186" cy="1325563"/>
          </a:xfrm>
        </p:spPr>
        <p:txBody>
          <a:bodyPr/>
          <a:lstStyle/>
          <a:p>
            <a:r>
              <a:rPr lang="it-IT" dirty="0"/>
              <a:t>Sguardo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82864-49C8-1385-D8D6-C410A0C3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614" y="585404"/>
            <a:ext cx="10515600" cy="4351338"/>
          </a:xfrm>
        </p:spPr>
        <p:txBody>
          <a:bodyPr/>
          <a:lstStyle/>
          <a:p>
            <a:r>
              <a:rPr lang="it-IT" dirty="0"/>
              <a:t>Visione fisiologica, visione culturale</a:t>
            </a:r>
          </a:p>
          <a:p>
            <a:r>
              <a:rPr lang="it-IT" dirty="0"/>
              <a:t>Forze storiche, dispositivi tecnologici e soggettività</a:t>
            </a:r>
          </a:p>
          <a:p>
            <a:r>
              <a:rPr lang="it-IT" dirty="0"/>
              <a:t>Dispositivi, prospettiva: oggettivizza e soggettivizza. Kubrick</a:t>
            </a:r>
          </a:p>
          <a:p>
            <a:r>
              <a:rPr lang="it-IT" dirty="0"/>
              <a:t>Immagini che guardano: lo sguardo in macchina.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311B70-0B2A-B84F-2BA5-5E1005C7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70" y="2761073"/>
            <a:ext cx="6475910" cy="36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8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3F8F91-1133-6370-4A54-7D1CB41D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Neuroscienze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DFF617-AAE6-C09C-3652-9DCC3968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Neuroni specchio</a:t>
            </a:r>
          </a:p>
          <a:p>
            <a:r>
              <a:rPr lang="it-IT" dirty="0" err="1"/>
              <a:t>Freedberg</a:t>
            </a:r>
            <a:r>
              <a:rPr lang="it-IT" dirty="0"/>
              <a:t>, Gallese: simulazione incarnata: un meccanismo funzionale e automatico che ci consente di comprendere le azioni, le emozioni e le sensazioni degli altri "dall'interno", attivando le nostre stesse rappresentazioni motorie ed emotive. Questo processo è alla base della nostra capacità di empatia e si estende anche alla nostra interazione con le immagini e le opere d'arte.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37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76E1C-F5CE-5B6D-ED6B-74912535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cos’è un’immagine?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3B6E3E-A7AB-3ABC-2A61-C5665A44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Divieto di rappresentazione iconica (Deuteronomio);</a:t>
            </a:r>
          </a:p>
          <a:p>
            <a:pPr lvl="0"/>
            <a:r>
              <a:rPr lang="it-IT" dirty="0"/>
              <a:t>La Repubblica di Platone: le immagini non contribuiscono alla conoscenza, basata sulle Idee;</a:t>
            </a:r>
          </a:p>
          <a:p>
            <a:pPr lvl="0"/>
            <a:r>
              <a:rPr lang="it-IT" dirty="0"/>
              <a:t>Bizantini: le immagini non hanno un’essenza e la loro sostanza è stabilita dall’osservatore;</a:t>
            </a:r>
          </a:p>
          <a:p>
            <a:pPr lvl="0"/>
            <a:r>
              <a:rPr lang="it-IT" dirty="0"/>
              <a:t>Riforma e Controriforma: per l’iconoclastia protestante le immagini esprimono un potere politico; reazione del Concilio di Trento 1545;</a:t>
            </a:r>
          </a:p>
          <a:p>
            <a:pPr lvl="0"/>
            <a:r>
              <a:rPr lang="it-IT" dirty="0"/>
              <a:t>Settecento: Winckelmann, piacere disinteressato nel guardare e fruire delle immagini, disciplina della storia dell’arte.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68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05BB8-47CE-BA69-08D8-EA46AD87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6" y="2766218"/>
            <a:ext cx="6172200" cy="1325563"/>
          </a:xfrm>
        </p:spPr>
        <p:txBody>
          <a:bodyPr/>
          <a:lstStyle/>
          <a:p>
            <a:r>
              <a:rPr lang="it-IT" dirty="0"/>
              <a:t>Scultura. </a:t>
            </a:r>
            <a:br>
              <a:rPr lang="it-IT" dirty="0"/>
            </a:br>
            <a:r>
              <a:rPr lang="it-IT" dirty="0"/>
              <a:t>I Prigioni di Michelangelo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FCDE12-F372-CAFD-4126-B57556EE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476" y="0"/>
            <a:ext cx="4836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D58B32-5EEC-6C83-0A59-74C3DCE7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6" y="2766218"/>
            <a:ext cx="10515600" cy="1325563"/>
          </a:xfrm>
        </p:spPr>
        <p:txBody>
          <a:bodyPr/>
          <a:lstStyle/>
          <a:p>
            <a:r>
              <a:rPr lang="it-IT" dirty="0"/>
              <a:t>Pittura. Jackson Pollock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6C5B4E-240E-4D00-1599-93D55BFD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0"/>
            <a:ext cx="4965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3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EC61F-56C1-D9CF-AA55-B85576AF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0" y="2766218"/>
            <a:ext cx="10515600" cy="1325563"/>
          </a:xfrm>
        </p:spPr>
        <p:txBody>
          <a:bodyPr/>
          <a:lstStyle/>
          <a:p>
            <a:r>
              <a:rPr lang="it-IT" dirty="0"/>
              <a:t>Architettura. </a:t>
            </a:r>
            <a:br>
              <a:rPr lang="it-IT" dirty="0"/>
            </a:br>
            <a:r>
              <a:rPr lang="it-IT" dirty="0"/>
              <a:t>Equilibrio e tensione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45BE54-CE92-81D0-0623-0619BB28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926EB1-24F7-D81A-7BA6-1437980B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Simulazione incarnata liberata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F67FC0-7C00-ABF7-9160-7B432543D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esonerata dal peso di dover modellare la nostra presenza e le nostre azioni nel mondo reale. Non dobbiamo prepararci a reagire o a interagire; possiamo dedicarci completamente all'esperienza.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Immobilità dello spettatore</a:t>
            </a:r>
          </a:p>
          <a:p>
            <a:r>
              <a:rPr lang="it-IT" dirty="0"/>
              <a:t>Intersoggettività</a:t>
            </a:r>
          </a:p>
          <a:p>
            <a:r>
              <a:rPr lang="it-IT" dirty="0"/>
              <a:t>Nuove tecnologie</a:t>
            </a:r>
          </a:p>
        </p:txBody>
      </p:sp>
    </p:spTree>
    <p:extLst>
      <p:ext uri="{BB962C8B-B14F-4D97-AF65-F5344CB8AC3E}">
        <p14:creationId xmlns:p14="http://schemas.microsoft.com/office/powerpoint/2010/main" val="216863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0AA0A-8351-6D2E-59D2-0DCAEBD2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4" y="233636"/>
            <a:ext cx="10515600" cy="1325563"/>
          </a:xfrm>
        </p:spPr>
        <p:txBody>
          <a:bodyPr/>
          <a:lstStyle/>
          <a:p>
            <a:r>
              <a:rPr lang="it-IT" dirty="0"/>
              <a:t>Digitale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2DC9C6-EF8E-5586-302C-0B5E7484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690" y="501322"/>
            <a:ext cx="10515600" cy="2115754"/>
          </a:xfrm>
        </p:spPr>
        <p:txBody>
          <a:bodyPr/>
          <a:lstStyle/>
          <a:p>
            <a:r>
              <a:rPr lang="it-IT" dirty="0"/>
              <a:t>L’immagine elettronica si è deterritorializzata, ha abbandonato lo schermo</a:t>
            </a:r>
          </a:p>
          <a:p>
            <a:r>
              <a:rPr lang="it-IT" dirty="0"/>
              <a:t>Studio Azzurro, N03: lo spettatore è narratore</a:t>
            </a:r>
          </a:p>
          <a:p>
            <a:r>
              <a:rPr lang="it-IT" dirty="0" err="1"/>
              <a:t>Karmachina</a:t>
            </a:r>
            <a:r>
              <a:rPr lang="it-IT" dirty="0"/>
              <a:t>: spazio pubblico come ambiente immersivo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7C733E-70E5-A95D-21C3-B68C1F85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65" y="2753273"/>
            <a:ext cx="5683469" cy="37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4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5A280-F290-F0BF-C31E-993F6C5C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Visione come esperienza complessa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421771-1FFA-0ABA-7C54-A08FBEA5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728"/>
            <a:ext cx="10515600" cy="4351338"/>
          </a:xfrm>
        </p:spPr>
        <p:txBody>
          <a:bodyPr/>
          <a:lstStyle/>
          <a:p>
            <a:r>
              <a:rPr lang="it-IT" dirty="0"/>
              <a:t>Dunque l’incontro tra studi visuali e neuroscienze ci mostra come la visione sia un’esperienza complessa, in quanto:</a:t>
            </a:r>
          </a:p>
          <a:p>
            <a:r>
              <a:rPr lang="it-IT" dirty="0"/>
              <a:t>Incarnata</a:t>
            </a:r>
          </a:p>
          <a:p>
            <a:r>
              <a:rPr lang="it-IT" dirty="0"/>
              <a:t>Relazionale</a:t>
            </a:r>
          </a:p>
          <a:p>
            <a:r>
              <a:rPr lang="it-IT" dirty="0"/>
              <a:t>Mediata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5877FE-1B83-7EC1-D5D7-7A1D00E81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92" y="3251856"/>
            <a:ext cx="5540703" cy="31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5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60E7E-1E83-B267-A639-76511F34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Oggetti di studio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17ED90-6E4B-8252-6EB5-DFA32FFF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56" y="3139418"/>
            <a:ext cx="10515600" cy="4351338"/>
          </a:xfrm>
        </p:spPr>
        <p:txBody>
          <a:bodyPr/>
          <a:lstStyle/>
          <a:p>
            <a:r>
              <a:rPr lang="it-IT" dirty="0"/>
              <a:t>Specchio, doppio</a:t>
            </a:r>
          </a:p>
          <a:p>
            <a:r>
              <a:rPr lang="it-IT" dirty="0" err="1"/>
              <a:t>Screenology</a:t>
            </a:r>
            <a:r>
              <a:rPr lang="it-IT" dirty="0"/>
              <a:t>, studi sullo schermo</a:t>
            </a:r>
          </a:p>
          <a:p>
            <a:r>
              <a:rPr lang="it-IT" dirty="0"/>
              <a:t>Immagini di archiviazione: criminali</a:t>
            </a:r>
          </a:p>
          <a:p>
            <a:r>
              <a:rPr lang="it-IT" dirty="0"/>
              <a:t>Archivi di individualità: biometrica, privacy, riconoscimento delle emozioni</a:t>
            </a:r>
          </a:p>
          <a:p>
            <a:r>
              <a:rPr lang="it-IT" dirty="0"/>
              <a:t>Media immersivi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0DFC47-9444-7C84-3F71-79324B29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84" y="751365"/>
            <a:ext cx="5288893" cy="25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1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59E68-4FC2-01B7-C81D-BB187F49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97" y="132227"/>
            <a:ext cx="10515600" cy="1325563"/>
          </a:xfrm>
        </p:spPr>
        <p:txBody>
          <a:bodyPr/>
          <a:lstStyle/>
          <a:p>
            <a:r>
              <a:rPr lang="it-IT" dirty="0"/>
              <a:t>Il corpo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741DC-F5BA-7D4D-C616-CAD6CA82F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52" y="1468273"/>
            <a:ext cx="10515600" cy="4351338"/>
          </a:xfrm>
        </p:spPr>
        <p:txBody>
          <a:bodyPr/>
          <a:lstStyle/>
          <a:p>
            <a:r>
              <a:rPr lang="it-IT" dirty="0"/>
              <a:t>Corpo e antropologia</a:t>
            </a:r>
          </a:p>
          <a:p>
            <a:r>
              <a:rPr lang="it-IT" dirty="0"/>
              <a:t>Hans Belting. Corpo come medium delle immagini, luogo dove le immagini vengono prodotte conosciute e riconosciute </a:t>
            </a:r>
          </a:p>
          <a:p>
            <a:r>
              <a:rPr lang="it-IT" dirty="0"/>
              <a:t>Rapporto tra storia e antropologia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EFD283-3F9F-F0A2-EC7B-0B26B097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9" y="3073509"/>
            <a:ext cx="5144814" cy="34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1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848E4-969D-AA09-710C-BF3DC9B2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Origini degli Studi visuali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D8F4B9-4B6F-0D95-2120-8FCABE806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disciplina che non si limita a interrogarsi su </a:t>
            </a:r>
            <a:r>
              <a:rPr lang="it-IT" i="1" dirty="0"/>
              <a:t>cosa un'immagine mostra</a:t>
            </a:r>
            <a:r>
              <a:rPr lang="it-IT" dirty="0"/>
              <a:t>, ma esplora in profondità </a:t>
            </a:r>
            <a:r>
              <a:rPr lang="it-IT" i="1" dirty="0"/>
              <a:t>cosa rappresenta</a:t>
            </a:r>
            <a:r>
              <a:rPr lang="it-IT" dirty="0"/>
              <a:t>, analizzandone la vita sociale, il potere intrinseco e le modalità con cui essa organizza e plasma la nostra percezione del mondo.</a:t>
            </a:r>
          </a:p>
          <a:p>
            <a:r>
              <a:rPr lang="it-IT" dirty="0"/>
              <a:t>Immagine come attore sociale</a:t>
            </a:r>
          </a:p>
          <a:p>
            <a:r>
              <a:rPr lang="it-IT" dirty="0"/>
              <a:t>De Gaetano: indifferenziato visivo?</a:t>
            </a:r>
          </a:p>
          <a:p>
            <a:r>
              <a:rPr lang="it-IT" dirty="0"/>
              <a:t>Iconologia di Erwin Panofsky</a:t>
            </a:r>
          </a:p>
          <a:p>
            <a:r>
              <a:rPr lang="it-IT" dirty="0"/>
              <a:t>Gottfried Boehm: "logica iconica" immanente all'immagine stessa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8367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1835F-5AE5-4408-A3A5-CBEAF8D2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97" y="317828"/>
            <a:ext cx="10515600" cy="1325563"/>
          </a:xfrm>
        </p:spPr>
        <p:txBody>
          <a:bodyPr/>
          <a:lstStyle/>
          <a:p>
            <a:r>
              <a:rPr lang="it-IT" dirty="0"/>
              <a:t>W.T. Mitchell: </a:t>
            </a:r>
            <a:r>
              <a:rPr lang="it-IT" dirty="0" err="1"/>
              <a:t>pictorial</a:t>
            </a:r>
            <a:r>
              <a:rPr lang="it-IT" dirty="0"/>
              <a:t> Turn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880A57-C99D-6C94-68AB-F519B43C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22" y="3333421"/>
            <a:ext cx="10515600" cy="3408528"/>
          </a:xfrm>
        </p:spPr>
        <p:txBody>
          <a:bodyPr/>
          <a:lstStyle/>
          <a:p>
            <a:r>
              <a:rPr lang="it-IT" dirty="0"/>
              <a:t>non semplicemente la costruzione sociale della sfera del visibile, la costruzione visuale della sfera sociale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Parole e immagini: il vitello d’oro</a:t>
            </a:r>
          </a:p>
          <a:p>
            <a:r>
              <a:rPr lang="it-IT" dirty="0"/>
              <a:t>campo molto esteso che comprende la psicologia e le neuroscienze, la epistemologia, l’etica, l’estetica, le teorie dei media, e la politica. </a:t>
            </a:r>
          </a:p>
          <a:p>
            <a:r>
              <a:rPr lang="it-IT" dirty="0">
                <a:effectLst/>
              </a:rPr>
              <a:t>Image e picture</a:t>
            </a:r>
          </a:p>
          <a:p>
            <a:r>
              <a:rPr lang="it-IT" dirty="0"/>
              <a:t>Immagini e parole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745F15-84BE-1B2D-065B-238C109A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074" y="223235"/>
            <a:ext cx="4477420" cy="30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8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04EF5-7278-366B-1CAA-CB879D09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Immagine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F5F6D-28E2-E16D-4264-8494FD5E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5" y="4983985"/>
            <a:ext cx="10515600" cy="1874015"/>
          </a:xfrm>
        </p:spPr>
        <p:txBody>
          <a:bodyPr/>
          <a:lstStyle/>
          <a:p>
            <a:r>
              <a:rPr lang="it-IT" dirty="0"/>
              <a:t>Rende presente ciò che è assente</a:t>
            </a:r>
          </a:p>
          <a:p>
            <a:r>
              <a:rPr lang="it-IT" dirty="0"/>
              <a:t>Crea una realtà alternativa in sostituzione di qualcosa</a:t>
            </a:r>
          </a:p>
          <a:p>
            <a:r>
              <a:rPr lang="it-IT" dirty="0"/>
              <a:t>E ciò riguarda le immagini fisiche e quelle mentali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566B72-3169-573E-8CF0-17111E9C5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688" y="459718"/>
            <a:ext cx="7198477" cy="41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1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43FDF-2E7B-DBDB-DA2D-783D0C69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Mitchell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34D409-94AD-E126-A468-39A12FDAD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Immagine digitale: La fotografia digitale realizzata copie in profondità cioè che contengono molta più informazione riguardo all'originale di quanta ne abbiamo bisogno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r>
              <a:rPr lang="it-IT" dirty="0"/>
              <a:t>Il realismo è un progetto</a:t>
            </a:r>
          </a:p>
          <a:p>
            <a:r>
              <a:rPr lang="it-IT" dirty="0"/>
              <a:t>Non esistono media visivi</a:t>
            </a:r>
          </a:p>
          <a:p>
            <a:r>
              <a:rPr lang="it-IT" dirty="0"/>
              <a:t>Tutti i media sono mixed media</a:t>
            </a:r>
          </a:p>
          <a:p>
            <a:r>
              <a:rPr lang="it-IT" dirty="0"/>
              <a:t>Che cosa vogliono le immagini?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361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5DFC3-FE89-522B-6CBA-1165995B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visione come senso sovrano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EA56EA-AF7B-06F0-D4CD-F0773F45A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it-IT" dirty="0"/>
              <a:t>“Società dello spettacolo” di Debord</a:t>
            </a:r>
          </a:p>
          <a:p>
            <a:r>
              <a:rPr lang="it-IT" dirty="0"/>
              <a:t>“Regimi scopici” di Foucault, </a:t>
            </a:r>
          </a:p>
          <a:p>
            <a:r>
              <a:rPr lang="it-IT" dirty="0"/>
              <a:t>“Sorveglianza” di Virilio, </a:t>
            </a:r>
          </a:p>
          <a:p>
            <a:r>
              <a:rPr lang="it-IT" dirty="0"/>
              <a:t>“Simulacri” di Baudrillard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La cultura visuale come spazio critico</a:t>
            </a:r>
          </a:p>
          <a:p>
            <a:r>
              <a:rPr lang="it-IT" dirty="0"/>
              <a:t>Non disciplina ma metodo</a:t>
            </a:r>
          </a:p>
        </p:txBody>
      </p:sp>
    </p:spTree>
    <p:extLst>
      <p:ext uri="{BB962C8B-B14F-4D97-AF65-F5344CB8AC3E}">
        <p14:creationId xmlns:p14="http://schemas.microsoft.com/office/powerpoint/2010/main" val="2825098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A5A6B-43B6-60F1-238D-8D1C0097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2" y="304800"/>
            <a:ext cx="10515600" cy="1325563"/>
          </a:xfrm>
        </p:spPr>
        <p:txBody>
          <a:bodyPr/>
          <a:lstStyle/>
          <a:p>
            <a:r>
              <a:rPr lang="it-IT" dirty="0"/>
              <a:t>Iconologia 3.0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110CD1-5079-EA68-56EE-9CAAA11F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42" y="2920535"/>
            <a:ext cx="10515600" cy="4351338"/>
          </a:xfrm>
        </p:spPr>
        <p:txBody>
          <a:bodyPr/>
          <a:lstStyle/>
          <a:p>
            <a:r>
              <a:rPr lang="it-IT" dirty="0"/>
              <a:t>Doppi-sé creati dalle tecnologie di image-making</a:t>
            </a:r>
          </a:p>
          <a:p>
            <a:r>
              <a:rPr lang="it-IT" dirty="0"/>
              <a:t>Furto di identità, fantasmi digitali</a:t>
            </a:r>
          </a:p>
          <a:p>
            <a:r>
              <a:rPr lang="it-IT" dirty="0"/>
              <a:t>Le religioni del libro tendono a convergere su un profondo sospetto per il fare immagini (secondo comandamento)</a:t>
            </a:r>
          </a:p>
          <a:p>
            <a:r>
              <a:rPr lang="it-IT" dirty="0"/>
              <a:t>il sogno della scienza e della tecnologia di controllare le nostre immagini, mettendole al servizio della </a:t>
            </a:r>
            <a:r>
              <a:rPr lang="it-IT" dirty="0" err="1"/>
              <a:t>verita</a:t>
            </a:r>
            <a:r>
              <a:rPr lang="it-IT" dirty="0"/>
              <a:t>̀, del potere, del progresso umano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Il ruolo dell’arte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D5D87C-580A-BC34-8C3F-A92F5F39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96" y="304800"/>
            <a:ext cx="3817883" cy="25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64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D3B17-6A45-9F34-67A1-7B083F69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Postfotografia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09D0B2-1C20-8BC3-F974-D3D53B7B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11 settembre passaggio da analogico a digitale</a:t>
            </a:r>
          </a:p>
          <a:p>
            <a:r>
              <a:rPr lang="it-IT" dirty="0"/>
              <a:t>Crisi del reporter e Citizen Journalism</a:t>
            </a:r>
          </a:p>
          <a:p>
            <a:r>
              <a:rPr lang="it-IT" dirty="0"/>
              <a:t>Il problema dell’indessicalità: si può dire che la fotografia digitale possiede un’Indessicalità analogica e una iconicità numerica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r>
              <a:rPr lang="it-IT" dirty="0"/>
              <a:t>La svolta post fotografica viene ricondotta a tre questioni precise: la relazione fra immagine e realtà, fra l’occhio umano e l’occhio della macchina, tra memoria e network culture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Alta e bassa definizione</a:t>
            </a:r>
          </a:p>
          <a:p>
            <a:r>
              <a:rPr lang="it-IT" dirty="0"/>
              <a:t>Post immagine è una visualizzazione derivata dalle rilevazioni di diversi tipi di sensori: ottici, acustici, termici, infrarossi, elettromagnetici, e</a:t>
            </a:r>
            <a:r>
              <a:rPr lang="it-IT" dirty="0">
                <a:effectLst/>
              </a:rPr>
              <a:t> </a:t>
            </a:r>
            <a:r>
              <a:rPr lang="it-IT" dirty="0"/>
              <a:t>rispetta il principio indessicale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La condizione postmediale</a:t>
            </a:r>
            <a:endParaRPr lang="it-IT" dirty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7683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4600A9-B9F5-254D-BFFF-6F5C5FF8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Ambienti immersivi: nuovo regime dello sguardo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1EB8AD-CC9F-9E55-C76F-65B6FBD87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14" y="3266172"/>
            <a:ext cx="10515600" cy="4351338"/>
          </a:xfrm>
        </p:spPr>
        <p:txBody>
          <a:bodyPr/>
          <a:lstStyle/>
          <a:p>
            <a:r>
              <a:rPr lang="it-IT" dirty="0"/>
              <a:t>Lo sguardo istituito e attivato dagli ambienti virtuali immersivi sembra configurare un nuovo regime dello sguardo, irriducibile tanto alla finestra </a:t>
            </a:r>
            <a:r>
              <a:rPr lang="it-IT" dirty="0" err="1"/>
              <a:t>albertiana</a:t>
            </a:r>
            <a:r>
              <a:rPr lang="it-IT" dirty="0"/>
              <a:t> quanto allo schermo video e cinematografico, in virtù del marcato indebolimento della funzione della cornice e della parziale sospensione della stessa coscienza di immagine da parte del fruitore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r>
              <a:rPr lang="it-IT" dirty="0"/>
              <a:t>Due letture: emancipazione dalla dittatura della cronice, oppure </a:t>
            </a:r>
            <a:r>
              <a:rPr lang="it-IT" dirty="0" err="1"/>
              <a:t>cadta</a:t>
            </a:r>
            <a:r>
              <a:rPr lang="it-IT" dirty="0"/>
              <a:t> della distanza tra sguardo e immagine, quindi sguardo della macchina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619403E-96EB-4868-11BE-DCE76F172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52" y="1027906"/>
            <a:ext cx="2577662" cy="20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0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08425-B3FA-3276-D658-913D162B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1" y="0"/>
            <a:ext cx="10515600" cy="1325563"/>
          </a:xfrm>
        </p:spPr>
        <p:txBody>
          <a:bodyPr/>
          <a:lstStyle/>
          <a:p>
            <a:r>
              <a:rPr lang="it-IT" dirty="0"/>
              <a:t>AI e produzioni visuali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9BD3EC-ACB0-865B-E82C-709C2504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7" y="1696215"/>
            <a:ext cx="10515600" cy="4351338"/>
          </a:xfrm>
        </p:spPr>
        <p:txBody>
          <a:bodyPr/>
          <a:lstStyle/>
          <a:p>
            <a:r>
              <a:rPr lang="it-IT" dirty="0"/>
              <a:t>Nuova natura ontologica dell’immagine</a:t>
            </a:r>
          </a:p>
          <a:p>
            <a:r>
              <a:rPr lang="it-IT" dirty="0"/>
              <a:t>Ricontestualizzazione della creatività</a:t>
            </a:r>
          </a:p>
          <a:p>
            <a:r>
              <a:rPr lang="it-IT" dirty="0"/>
              <a:t>Trasformazione della percezione </a:t>
            </a:r>
          </a:p>
          <a:p>
            <a:r>
              <a:rPr lang="it-IT" dirty="0"/>
              <a:t>Trasformazione dell'autorialità </a:t>
            </a:r>
          </a:p>
          <a:p>
            <a:r>
              <a:rPr lang="it-IT" dirty="0"/>
              <a:t>L’immagine come database e ibrido mediale</a:t>
            </a:r>
          </a:p>
          <a:p>
            <a:r>
              <a:rPr lang="it-IT" dirty="0"/>
              <a:t>Nuovo rapporto tra testo e immagine</a:t>
            </a:r>
          </a:p>
          <a:p>
            <a:r>
              <a:rPr lang="it-IT" dirty="0"/>
              <a:t>Da simulazione a predizione</a:t>
            </a:r>
          </a:p>
        </p:txBody>
      </p:sp>
    </p:spTree>
    <p:extLst>
      <p:ext uri="{BB962C8B-B14F-4D97-AF65-F5344CB8AC3E}">
        <p14:creationId xmlns:p14="http://schemas.microsoft.com/office/powerpoint/2010/main" val="1626673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E06C0-C86C-E777-471C-7F0123E7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43" y="208126"/>
            <a:ext cx="10515600" cy="1325563"/>
          </a:xfrm>
        </p:spPr>
        <p:txBody>
          <a:bodyPr/>
          <a:lstStyle/>
          <a:p>
            <a:r>
              <a:rPr lang="it-IT" dirty="0"/>
              <a:t>Autorialità, desiderio e sguardo artificiale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E624CF-AFD5-8833-ED3D-704D7F35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3" y="1773074"/>
            <a:ext cx="10515600" cy="4351338"/>
          </a:xfrm>
        </p:spPr>
        <p:txBody>
          <a:bodyPr/>
          <a:lstStyle/>
          <a:p>
            <a:r>
              <a:rPr lang="it-IT" dirty="0"/>
              <a:t>AI come autore</a:t>
            </a:r>
          </a:p>
          <a:p>
            <a:r>
              <a:rPr lang="it-IT" dirty="0"/>
              <a:t>Strumento di estensione estetica</a:t>
            </a:r>
          </a:p>
          <a:p>
            <a:r>
              <a:rPr lang="it-IT" dirty="0"/>
              <a:t>Collaboratore </a:t>
            </a:r>
          </a:p>
          <a:p>
            <a:r>
              <a:rPr lang="it-IT" dirty="0"/>
              <a:t>Confine umano / non umano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E54876-4DE1-F3B6-0E48-40AE3DA23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43" y="3142594"/>
            <a:ext cx="6137740" cy="35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7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05804-3A78-3B61-E31E-A0ECCFCD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3" y="81346"/>
            <a:ext cx="10515600" cy="1325563"/>
          </a:xfrm>
        </p:spPr>
        <p:txBody>
          <a:bodyPr/>
          <a:lstStyle/>
          <a:p>
            <a:r>
              <a:rPr lang="it-IT" dirty="0"/>
              <a:t>Stereotipo e unicità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5BCEB-970B-2815-A732-6FB0609AC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97" y="1520825"/>
            <a:ext cx="10515600" cy="4351338"/>
          </a:xfrm>
        </p:spPr>
        <p:txBody>
          <a:bodyPr/>
          <a:lstStyle/>
          <a:p>
            <a:r>
              <a:rPr lang="it-IT" dirty="0"/>
              <a:t>Ideologia e stereotipo</a:t>
            </a:r>
          </a:p>
          <a:p>
            <a:r>
              <a:rPr lang="it-IT" dirty="0"/>
              <a:t>Convergenza estetica</a:t>
            </a:r>
          </a:p>
          <a:p>
            <a:r>
              <a:rPr lang="it-IT" dirty="0"/>
              <a:t>Limiti dell’unicità</a:t>
            </a:r>
          </a:p>
          <a:p>
            <a:r>
              <a:rPr lang="it-IT" dirty="0"/>
              <a:t>Sfida alla creatività umana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8A7C41-6DB4-5D60-20A9-C1BC37B7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23" y="2850046"/>
            <a:ext cx="7149018" cy="36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0D875-E046-56A7-9E6F-3B3851E9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Richard Prince, New </a:t>
            </a:r>
            <a:r>
              <a:rPr lang="it-IT" dirty="0" err="1"/>
              <a:t>Portraits</a:t>
            </a:r>
            <a:r>
              <a:rPr lang="it-IT" dirty="0"/>
              <a:t>, 2014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08B6A24-6F3A-935C-7D8A-4A2D534BE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869" y="1815115"/>
            <a:ext cx="6842262" cy="4351338"/>
          </a:xfrm>
        </p:spPr>
      </p:pic>
    </p:spTree>
    <p:extLst>
      <p:ext uri="{BB962C8B-B14F-4D97-AF65-F5344CB8AC3E}">
        <p14:creationId xmlns:p14="http://schemas.microsoft.com/office/powerpoint/2010/main" val="1110297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28B43-4449-DF5C-6082-CEC06B50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Spreadeble</a:t>
            </a:r>
            <a:r>
              <a:rPr lang="it-IT" dirty="0"/>
              <a:t> Media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050D48-A3A3-7CBE-F499-10CD9384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Post produzione</a:t>
            </a:r>
          </a:p>
          <a:p>
            <a:r>
              <a:rPr lang="it-IT" dirty="0"/>
              <a:t>Fontcuberta: adozione</a:t>
            </a:r>
          </a:p>
          <a:p>
            <a:r>
              <a:rPr lang="it-IT" dirty="0"/>
              <a:t>Dadaismo </a:t>
            </a:r>
          </a:p>
          <a:p>
            <a:r>
              <a:rPr lang="it-IT" dirty="0"/>
              <a:t>Capacità di autodeterminazione scambiata con la protezione</a:t>
            </a:r>
          </a:p>
          <a:p>
            <a:r>
              <a:rPr lang="it-IT" dirty="0"/>
              <a:t>Un sé passivo dipendente dall’approvazione</a:t>
            </a:r>
          </a:p>
          <a:p>
            <a:r>
              <a:rPr lang="it-IT" dirty="0"/>
              <a:t>uno stato di auto sorveglianza o di vigilanza partecipata</a:t>
            </a:r>
          </a:p>
          <a:p>
            <a:r>
              <a:rPr lang="it-IT" dirty="0">
                <a:effectLst/>
              </a:rPr>
              <a:t>Servizi di mercato e mercificazione della vita intima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76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3B8079-2F61-948B-02EB-8F2ED509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Elementi fondamentali delle immagini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8B91A1-4B91-3673-BA4E-F016A363B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18" y="2141537"/>
            <a:ext cx="10515600" cy="4351338"/>
          </a:xfrm>
        </p:spPr>
        <p:txBody>
          <a:bodyPr/>
          <a:lstStyle/>
          <a:p>
            <a:r>
              <a:rPr lang="it-IT" dirty="0"/>
              <a:t>La somiglianza rende meno percepibile l’atto di mediazione (con il segno convenzionale l’atto di mediazione si rende evidente)</a:t>
            </a:r>
          </a:p>
          <a:p>
            <a:r>
              <a:rPr lang="it-IT" dirty="0"/>
              <a:t>Tutte le immagini sono comunque costruzioni simboliche, </a:t>
            </a:r>
            <a:r>
              <a:rPr lang="it-IT" dirty="0" err="1"/>
              <a:t>rmandano</a:t>
            </a:r>
            <a:r>
              <a:rPr lang="it-IT" dirty="0"/>
              <a:t> a codici</a:t>
            </a:r>
          </a:p>
          <a:p>
            <a:r>
              <a:rPr lang="it-IT" dirty="0"/>
              <a:t>Mitchell: ogni medium è un Mixed medium</a:t>
            </a:r>
          </a:p>
          <a:p>
            <a:r>
              <a:rPr lang="it-IT" dirty="0"/>
              <a:t>Picture, due azioni parallele: prima coscienza percettiva del mezzo ospitante, poi la coscienza immaginativa rivela una certa realtà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534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50A1E-C0CD-464D-A27F-AEC4F60D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mostra sulla cultura visuale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B4D0FF-F428-DAB1-9CBC-725530AD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richiede un approccio radicalmente transdisciplinare che superi le categorie tradizionali della storia dell'arte, enfatizzando il processo, la percezione, la tecnologia e il ruolo attivo dello spettatore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L'obiettivo di una tale esposizione non è solo mostrare immagini, ma renderle oggetti di indagine critica, spiegando ad esempio la differenza tra image e picture</a:t>
            </a:r>
          </a:p>
          <a:p>
            <a:r>
              <a:rPr lang="it-IT" dirty="0"/>
              <a:t>Mostrare i concetti: agency, rapporto con la parola, che cosa vogliono le immagini? Immagini e corpo</a:t>
            </a:r>
          </a:p>
        </p:txBody>
      </p:sp>
    </p:spTree>
    <p:extLst>
      <p:ext uri="{BB962C8B-B14F-4D97-AF65-F5344CB8AC3E}">
        <p14:creationId xmlns:p14="http://schemas.microsoft.com/office/powerpoint/2010/main" val="1844838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822AE-CE66-D6A9-C5C1-67F8A6A3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mostra sulla cultura visuale: allestimento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6C0993-FF16-77C6-90BD-A6B486503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Montaggio </a:t>
            </a:r>
            <a:r>
              <a:rPr lang="it-IT" dirty="0" err="1"/>
              <a:t>warburghiano</a:t>
            </a:r>
            <a:endParaRPr lang="it-IT" dirty="0"/>
          </a:p>
          <a:p>
            <a:r>
              <a:rPr lang="it-IT" dirty="0"/>
              <a:t>Accostamento eterogeneo</a:t>
            </a:r>
          </a:p>
          <a:p>
            <a:r>
              <a:rPr lang="it-IT" dirty="0"/>
              <a:t>L’inconscio dei dati</a:t>
            </a:r>
          </a:p>
          <a:p>
            <a:r>
              <a:rPr lang="it-IT" dirty="0"/>
              <a:t>Esperienza sensoriale e interattiva</a:t>
            </a:r>
          </a:p>
          <a:p>
            <a:r>
              <a:rPr lang="it-IT" dirty="0"/>
              <a:t>Proiezioni e Ambienti Espansi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Esperienza Aptica e Sinestetica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Lo Spettatore-Montatore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71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A7549-E6BB-B2B5-5F27-EFE7AC0C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Artificial</a:t>
            </a:r>
            <a:r>
              <a:rPr lang="it-IT" dirty="0"/>
              <a:t> </a:t>
            </a:r>
            <a:r>
              <a:rPr lang="it-IT" dirty="0" err="1"/>
              <a:t>AestheticsUnsupervised</a:t>
            </a:r>
            <a:r>
              <a:rPr lang="it-IT" dirty="0"/>
              <a:t>, </a:t>
            </a:r>
            <a:r>
              <a:rPr lang="it-IT" dirty="0" err="1"/>
              <a:t>Anadol</a:t>
            </a:r>
            <a:r>
              <a:rPr lang="it-IT" dirty="0"/>
              <a:t> </a:t>
            </a:r>
            <a:r>
              <a:rPr lang="it-IT" dirty="0" err="1"/>
              <a:t>Refik</a:t>
            </a:r>
            <a:r>
              <a:rPr lang="it-IT" dirty="0"/>
              <a:t> Studio, 2022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E1A15CB-E7A3-63A2-9441-DB01BD4DC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669" y="1824777"/>
            <a:ext cx="4353910" cy="4676422"/>
          </a:xfrm>
        </p:spPr>
      </p:pic>
    </p:spTree>
    <p:extLst>
      <p:ext uri="{BB962C8B-B14F-4D97-AF65-F5344CB8AC3E}">
        <p14:creationId xmlns:p14="http://schemas.microsoft.com/office/powerpoint/2010/main" val="2896007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98170-AAFD-FA42-4CAF-6CA288F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Atificial</a:t>
            </a:r>
            <a:r>
              <a:rPr lang="it-IT" dirty="0"/>
              <a:t> </a:t>
            </a:r>
            <a:r>
              <a:rPr lang="it-IT" dirty="0" err="1"/>
              <a:t>Aesthetcs</a:t>
            </a:r>
            <a:r>
              <a:rPr lang="it-IT" dirty="0"/>
              <a:t>: </a:t>
            </a:r>
            <a:r>
              <a:rPr lang="it-IT" dirty="0" err="1"/>
              <a:t>Artificial</a:t>
            </a:r>
            <a:r>
              <a:rPr lang="it-IT" dirty="0"/>
              <a:t> </a:t>
            </a:r>
            <a:r>
              <a:rPr lang="it-IT" dirty="0" err="1"/>
              <a:t>Experiments</a:t>
            </a:r>
            <a:r>
              <a:rPr lang="it-IT" dirty="0"/>
              <a:t> 1-10, </a:t>
            </a:r>
            <a:r>
              <a:rPr lang="it-IT" dirty="0" err="1"/>
              <a:t>Pereulkov</a:t>
            </a:r>
            <a:r>
              <a:rPr lang="it-IT" dirty="0"/>
              <a:t>, 2023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D37A920-86B8-5CB9-80C6-BDCEBEBFE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275" y="1690688"/>
            <a:ext cx="4955450" cy="4955450"/>
          </a:xfrm>
        </p:spPr>
      </p:pic>
    </p:spTree>
    <p:extLst>
      <p:ext uri="{BB962C8B-B14F-4D97-AF65-F5344CB8AC3E}">
        <p14:creationId xmlns:p14="http://schemas.microsoft.com/office/powerpoint/2010/main" val="425960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41E37-0AE5-8D1C-824B-E7584DA3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31" y="207470"/>
            <a:ext cx="10515600" cy="1325563"/>
          </a:xfrm>
        </p:spPr>
        <p:txBody>
          <a:bodyPr/>
          <a:lstStyle/>
          <a:p>
            <a:r>
              <a:rPr lang="it-IT" dirty="0"/>
              <a:t>Sacralità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9731F5-A1FC-1C0C-0AC1-D4CD58079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3" y="1690688"/>
            <a:ext cx="7853855" cy="4351338"/>
          </a:xfrm>
        </p:spPr>
        <p:txBody>
          <a:bodyPr>
            <a:normAutofit fontScale="92500" lnSpcReduction="10000"/>
          </a:bodyPr>
          <a:lstStyle/>
          <a:p>
            <a:r>
              <a:rPr lang="it-IT" i="1" dirty="0"/>
              <a:t>Simulacro</a:t>
            </a:r>
            <a:r>
              <a:rPr lang="it-IT" dirty="0"/>
              <a:t> indica lo spettro, </a:t>
            </a:r>
            <a:r>
              <a:rPr lang="it-IT" i="1" dirty="0"/>
              <a:t>Figura</a:t>
            </a:r>
            <a:r>
              <a:rPr lang="it-IT" dirty="0"/>
              <a:t> è una variante per esprimere fantasma, </a:t>
            </a:r>
            <a:r>
              <a:rPr lang="it-IT" i="1" dirty="0" err="1"/>
              <a:t>Eidolon</a:t>
            </a:r>
            <a:r>
              <a:rPr lang="it-IT" dirty="0"/>
              <a:t> indicava l’anima dei morti, </a:t>
            </a:r>
            <a:r>
              <a:rPr lang="it-IT" i="1" dirty="0"/>
              <a:t>Imago</a:t>
            </a:r>
            <a:r>
              <a:rPr lang="it-IT" dirty="0"/>
              <a:t> è il calco di cera posto sul volto del defunto</a:t>
            </a:r>
          </a:p>
          <a:p>
            <a:r>
              <a:rPr lang="it-IT" dirty="0">
                <a:effectLst/>
              </a:rPr>
              <a:t>L’immagine un è </a:t>
            </a:r>
            <a:r>
              <a:rPr lang="it-IT" dirty="0"/>
              <a:t>doppio, e questo mette in contatto con il mondo ultraterreno </a:t>
            </a:r>
            <a:r>
              <a:rPr lang="it-IT" dirty="0">
                <a:effectLst/>
              </a:rPr>
              <a:t> </a:t>
            </a:r>
          </a:p>
          <a:p>
            <a:r>
              <a:rPr lang="it-IT" dirty="0"/>
              <a:t>L’immagine può essere magica, esorcizzante, rituale, propiziatrice, iniziatica, erotica, religiosa, ludica, formativa, pur mantenendo sempre una dimensione estetica</a:t>
            </a:r>
          </a:p>
          <a:p>
            <a:r>
              <a:rPr lang="it-IT" dirty="0">
                <a:effectLst/>
              </a:rPr>
              <a:t>Morin: l’homo sapiens, sepoltura e pittura, aspetti correlati 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1439DE-E746-5AC2-0420-67EE7DF8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05" y="1690688"/>
            <a:ext cx="3156126" cy="33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89B9F-83B7-1E6F-A812-C65814B7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Estetica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1BE3C3-22F1-0A9A-D5BA-3B9EAB553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74" y="4207313"/>
            <a:ext cx="10515600" cy="2285562"/>
          </a:xfrm>
        </p:spPr>
        <p:txBody>
          <a:bodyPr/>
          <a:lstStyle/>
          <a:p>
            <a:r>
              <a:rPr lang="it-IT" dirty="0"/>
              <a:t>Nel rapporto estetico dunque c’è una sospensione cosciente e voluta dell’incredulità, ma c’è anche una più primitiva parte dell’essere che crede realmente a ciò che vede</a:t>
            </a:r>
          </a:p>
          <a:p>
            <a:r>
              <a:rPr lang="it-IT" dirty="0"/>
              <a:t>Dunque: nella visione delle immagini convivono una dimensione primitiva irrazionale, una attenta e critica, e una ludica</a:t>
            </a:r>
            <a:r>
              <a:rPr lang="it-IT" dirty="0">
                <a:effectLst/>
              </a:rPr>
              <a:t> </a:t>
            </a:r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0B6E01-DB41-9F07-15BA-705FBBD4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197" y="547907"/>
            <a:ext cx="5316920" cy="32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35B6C-4F47-BD93-87A4-1EA96E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Immagine mentale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7240C5-4C66-340E-5FAC-C84258E7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20" y="3170949"/>
            <a:ext cx="10515600" cy="357669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Tre tipologie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eriod"/>
            </a:pPr>
            <a:r>
              <a:rPr lang="it-IT" dirty="0"/>
              <a:t>Può nascere dalla visione di un’immagine fisica</a:t>
            </a:r>
          </a:p>
          <a:p>
            <a:pPr marL="514350" indent="-514350">
              <a:buAutoNum type="arabicPeriod"/>
            </a:pPr>
            <a:r>
              <a:rPr lang="it-IT" dirty="0"/>
              <a:t>Può sorgere attraverso la percezione di un fenomeno fattuale senza una visione, ad esempio un profumo</a:t>
            </a:r>
          </a:p>
          <a:p>
            <a:pPr marL="514350" indent="-514350">
              <a:buAutoNum type="arabicPeriod"/>
            </a:pPr>
            <a:r>
              <a:rPr lang="it-IT" dirty="0"/>
              <a:t>Può sorgere tramite la coscienza immaginativa, ad esempio il ricordo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BD9EAC-6C74-D023-B76D-5278BC2E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17" y="520372"/>
            <a:ext cx="3195146" cy="32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94F5B-1265-D496-D457-C486A0DF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31" y="782199"/>
            <a:ext cx="4437993" cy="1325563"/>
          </a:xfrm>
        </p:spPr>
        <p:txBody>
          <a:bodyPr/>
          <a:lstStyle/>
          <a:p>
            <a:r>
              <a:rPr lang="it-IT" dirty="0"/>
              <a:t>Immagini del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61527E-BF4D-DAA5-78DF-7424C877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0238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Le immagini in cui è viva la somiglianza con il referente sospendono la consapevolezza del lavoro della nostra coscienza</a:t>
            </a:r>
          </a:p>
          <a:p>
            <a:r>
              <a:rPr lang="it-IT" dirty="0"/>
              <a:t>Il barocco nega il mezzo ospitante e annuncia le immagini contemporanee, immersive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A88198-9DC8-E5FE-7A5C-B4B6C101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456" y="609492"/>
            <a:ext cx="6371798" cy="35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0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9239B-B152-6BF6-2A50-2AAEA12E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83" y="225973"/>
            <a:ext cx="10515600" cy="1325563"/>
          </a:xfrm>
        </p:spPr>
        <p:txBody>
          <a:bodyPr/>
          <a:lstStyle/>
          <a:p>
            <a:r>
              <a:rPr lang="it-IT" dirty="0"/>
              <a:t>La fotografia frattura epocale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890E3D-DB13-6361-98E2-BCF5E4077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83" y="3429000"/>
            <a:ext cx="10515600" cy="3173222"/>
          </a:xfrm>
        </p:spPr>
        <p:txBody>
          <a:bodyPr/>
          <a:lstStyle/>
          <a:p>
            <a:r>
              <a:rPr lang="it-IT" dirty="0"/>
              <a:t>Descrive la realtà in termini meccanici, chimici, elettronici</a:t>
            </a:r>
          </a:p>
          <a:p>
            <a:r>
              <a:rPr lang="it-IT" dirty="0"/>
              <a:t>Instaura un rapporto ontologico con il referente reale</a:t>
            </a:r>
          </a:p>
          <a:p>
            <a:r>
              <a:rPr lang="it-IT" dirty="0"/>
              <a:t>Esclude la soggettività espressa dalla manualità dell’autore</a:t>
            </a:r>
          </a:p>
          <a:p>
            <a:r>
              <a:rPr lang="it-IT" dirty="0"/>
              <a:t>“Somiglia” al referente, eccedendo la norma della verosimiglianza</a:t>
            </a:r>
          </a:p>
          <a:p>
            <a:r>
              <a:rPr lang="it-IT" dirty="0"/>
              <a:t>Offre una sensazione viva di realtà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Ma non rinuncia alle qualità di tutte le immagini, è arcaica e magica.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639536-28D0-5B30-9734-9F5D0F47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476" y="352097"/>
            <a:ext cx="4381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1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1814</Words>
  <Application>Microsoft Macintosh PowerPoint</Application>
  <PresentationFormat>Widescreen</PresentationFormat>
  <Paragraphs>200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di Office</vt:lpstr>
      <vt:lpstr>Media, Culture e Produzioni Visuali</vt:lpstr>
      <vt:lpstr>Che cos’è un’immagine?</vt:lpstr>
      <vt:lpstr>Immagine </vt:lpstr>
      <vt:lpstr>Elementi fondamentali delle immagini</vt:lpstr>
      <vt:lpstr>Sacralità </vt:lpstr>
      <vt:lpstr>Estetica </vt:lpstr>
      <vt:lpstr>Immagine mentale</vt:lpstr>
      <vt:lpstr>Immagini del reale</vt:lpstr>
      <vt:lpstr>La fotografia frattura epocale</vt:lpstr>
      <vt:lpstr>Il potere delle immagini</vt:lpstr>
      <vt:lpstr>Cinema</vt:lpstr>
      <vt:lpstr>Gli studi visuali</vt:lpstr>
      <vt:lpstr>Potere</vt:lpstr>
      <vt:lpstr>Studio </vt:lpstr>
      <vt:lpstr>11 settembre</vt:lpstr>
      <vt:lpstr>Immagini operative</vt:lpstr>
      <vt:lpstr>Concetto di regime scopico</vt:lpstr>
      <vt:lpstr>Sguardo</vt:lpstr>
      <vt:lpstr>Neuroscienze </vt:lpstr>
      <vt:lpstr>Scultura.  I Prigioni di Michelangelo</vt:lpstr>
      <vt:lpstr>Pittura. Jackson Pollock</vt:lpstr>
      <vt:lpstr>Architettura.  Equilibrio e tensione</vt:lpstr>
      <vt:lpstr>Simulazione incarnata liberata</vt:lpstr>
      <vt:lpstr>Digitale </vt:lpstr>
      <vt:lpstr>Visione come esperienza complessa</vt:lpstr>
      <vt:lpstr>Oggetti di studio</vt:lpstr>
      <vt:lpstr>Il corpo</vt:lpstr>
      <vt:lpstr>Origini degli Studi visuali</vt:lpstr>
      <vt:lpstr>W.T. Mitchell: pictorial Turn</vt:lpstr>
      <vt:lpstr>Mitchell 2</vt:lpstr>
      <vt:lpstr>La visione come senso sovrano</vt:lpstr>
      <vt:lpstr>Iconologia 3.0</vt:lpstr>
      <vt:lpstr>Postfotografia </vt:lpstr>
      <vt:lpstr>Ambienti immersivi: nuovo regime dello sguardo</vt:lpstr>
      <vt:lpstr>AI e produzioni visuali</vt:lpstr>
      <vt:lpstr>Autorialità, desiderio e sguardo artificiale</vt:lpstr>
      <vt:lpstr>Stereotipo e unicità</vt:lpstr>
      <vt:lpstr>Richard Prince, New Portraits, 2014</vt:lpstr>
      <vt:lpstr>Spreadeble Media</vt:lpstr>
      <vt:lpstr>Una mostra sulla cultura visuale</vt:lpstr>
      <vt:lpstr>Una mostra sulla cultura visuale: allestimento</vt:lpstr>
      <vt:lpstr>Artificial AestheticsUnsupervised, Anadol Refik Studio, 2022</vt:lpstr>
      <vt:lpstr>Atificial Aesthetcs: Artificial Experiments 1-10, Pereulkov,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29</cp:revision>
  <dcterms:created xsi:type="dcterms:W3CDTF">2026-01-26T06:27:19Z</dcterms:created>
  <dcterms:modified xsi:type="dcterms:W3CDTF">2026-01-29T06:05:54Z</dcterms:modified>
</cp:coreProperties>
</file>