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35" r:id="rId2"/>
    <p:sldId id="397" r:id="rId3"/>
    <p:sldId id="349" r:id="rId4"/>
    <p:sldId id="398" r:id="rId5"/>
    <p:sldId id="399" r:id="rId6"/>
    <p:sldId id="400" r:id="rId7"/>
    <p:sldId id="401" r:id="rId8"/>
    <p:sldId id="402" r:id="rId9"/>
    <p:sldId id="403" r:id="rId10"/>
    <p:sldId id="407" r:id="rId11"/>
    <p:sldId id="355" r:id="rId12"/>
    <p:sldId id="404" r:id="rId13"/>
    <p:sldId id="408" r:id="rId14"/>
    <p:sldId id="409" r:id="rId15"/>
    <p:sldId id="410" r:id="rId16"/>
    <p:sldId id="405" r:id="rId17"/>
    <p:sldId id="411" r:id="rId18"/>
    <p:sldId id="435" r:id="rId19"/>
    <p:sldId id="406" r:id="rId20"/>
    <p:sldId id="436" r:id="rId21"/>
    <p:sldId id="437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781"/>
  </p:normalViewPr>
  <p:slideViewPr>
    <p:cSldViewPr snapToGrid="0">
      <p:cViewPr varScale="1">
        <p:scale>
          <a:sx n="111" d="100"/>
          <a:sy n="111" d="100"/>
        </p:scale>
        <p:origin x="6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80CC-20A3-C344-B06D-E9D596BF494B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2D968-9B0B-C141-B041-8A419C610F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1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5A168A-61D4-FFA8-8073-8B113514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3F24C7C-F9AE-37D4-7916-639B8378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8DA0A5D-BAC1-6231-25FF-C79C520B5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0D2ABB0-65E2-83C1-F146-325C1B00B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04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954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456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697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77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634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684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704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52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596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3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5715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22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103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485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960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040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1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74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792AD-938C-10A9-B6AF-C95D3957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163C498-7931-A46D-6B14-F1182386DE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324016E-BF3A-3B42-EBC3-2AB20311CD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6F8BD02-E2E0-EC8A-9181-1464A51DF7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3C4299-DFA9-814B-AD28-ECDE1FA0A815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62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2ECC72-280E-72C2-E2B3-2F41D58E5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44E9CE-69A3-29A1-5AF6-6DD7B66EE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6F349DE-8CBE-779B-A2B8-725146DDC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65AB88-27BE-6551-CEA1-2E5FD430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126DFB-E67D-104D-E92C-6B481273B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16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A4BCF8-B44D-75F6-05F6-C51F42D7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6950FA2-3CA6-EC55-018D-FC99DCE48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6FA36E9-0A85-B334-9BF5-E95E8FDD2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F4449E-A309-30FC-E172-8B6E05F2B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3FD431D-B051-D7FD-CF35-A802BBE0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43160DE-C0F2-241D-A089-6DBD3CDD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C2FF80-ED34-BC9E-9C4A-6EF48C078F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75C88F-9995-28B1-DB86-B48F4273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CFADBB-B403-A9DF-C4E8-1D2E8FD6E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3251D9-4DE2-1CB8-5940-ED4B6BB10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290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28 marzo 2026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3280944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DA9BEF-80A2-2331-DC94-EBB0C285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19C77-4BE8-2E96-C0B8-733DE692E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85FAC5-3CEB-E7E8-0C26-134619395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A447C6-BBB5-AE5F-213C-A75B55A31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0170495-A64D-9581-65F3-209633DE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49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DBE94-C5A7-7146-5DF9-B7AE8442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5495F73-6741-4E8D-C2F4-35124625B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5B4F62-E436-DCD4-5D5B-80B9D88F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8E0835-B3FC-ED34-1FF8-BF1E940D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662F94-BC73-17CD-5247-355D5A54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982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0D406D-7C0D-5EA4-D71A-8F5038314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46FA6B-3F0C-218F-C39C-212A702CC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09847B-C27A-8415-A22C-D74574350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51B669-6778-1071-378A-FCF068101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866B33-D405-6AA2-04DD-8D1A4A8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C9CED0-7C38-A680-A3E8-79967908D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15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FFFC2-9497-EE80-67E2-95617E1A9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3221A3-3F79-CE47-AF15-BE1883619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2B4A25-4702-E7AF-1318-918274CAF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371380-C290-51C9-BF6A-DB6754F26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48FF730-5359-B6A8-B12D-A36D5C2F2F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BFF7F4F-D638-4C9A-8225-D0E96B3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A56874-A21B-AD3C-00FA-F73655AEF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F0A97E2-611F-6021-6B95-F37F906B9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13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654111-F026-CDC0-4656-B719E1D1A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752540F-E4FE-8F35-FFC5-574203D84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D46E13-2E96-77A9-462A-3E8D64C3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BCDD7D3-6592-93E6-0D4D-2BDD17C3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543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4E561C-1D2F-5C79-09C0-3D8544DF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675F10-CBB4-3D3F-3CBF-6B255BB4E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2CDB5B-B609-4500-47F1-2A34113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40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6ECC02-1330-B1DC-C297-5E4569F6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BE631-1F5E-974F-F0D9-B1BB4012C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6E9B07D-A11A-F80A-0F10-BFB1AD274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DC8AF56-3003-6CD2-099B-C437A1B9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64C94F-F4C9-4E16-C2CC-06D44F64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8C6C2-503B-F1F4-C5B7-CE60FD4ED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74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D4A6A7-397A-029E-4F1F-518C7DD2E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7C1659A-5181-3716-91F0-E512EC038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104660F-3444-29CE-0022-A347C1BB8E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DFF5B3-9EA7-28FC-8CB4-8EE9CB90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A5424BD-8406-7085-3A44-2B6AC1F0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C46EAB-6271-89BD-988F-1683B808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773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F06D29-4895-B3EE-1718-BD95BD40D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5E5F458-6B28-8315-C74D-7DB77A5A3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741B5-7DDD-D058-E233-735285CD5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286A0-824A-5942-B62D-2CDCFA938951}" type="datetimeFigureOut">
              <a:rPr lang="it-IT" smtClean="0"/>
              <a:t>28/03/26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1DB45D-58C4-C289-B768-AE08237F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6594-999E-2C84-4402-3F6FB517C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EEC13-CC30-8646-866A-F5E48827E0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3341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4E4BF2-12BC-D68B-DB54-3E9069791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6A8F5F-E5AD-743A-2736-31A5C5BE1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it-IT" sz="6000" dirty="0"/>
              <a:t>Successione degli Stati nei trattati</a:t>
            </a:r>
            <a:r>
              <a:rPr lang="it-IT" sz="5800" b="1" dirty="0"/>
              <a:t>
</a:t>
            </a:r>
            <a:endParaRPr lang="en-US" sz="5800" b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5D1090-A6BF-477D-00A1-C98788112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8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cambiamenti</a:t>
            </a:r>
            <a:r>
              <a:rPr lang="en-US" sz="4800" dirty="0"/>
              <a:t> </a:t>
            </a:r>
            <a:r>
              <a:rPr lang="en-US" sz="4800" dirty="0" err="1"/>
              <a:t>nelle</a:t>
            </a:r>
            <a:r>
              <a:rPr lang="en-US" sz="4800" dirty="0"/>
              <a:t> </a:t>
            </a:r>
            <a:r>
              <a:rPr lang="en-US" sz="4800" dirty="0" err="1"/>
              <a:t>dimensioni</a:t>
            </a:r>
            <a:r>
              <a:rPr lang="en-US" sz="4800" dirty="0"/>
              <a:t> </a:t>
            </a:r>
            <a:r>
              <a:rPr lang="en-US" sz="4800" dirty="0" err="1"/>
              <a:t>dello</a:t>
            </a:r>
            <a:r>
              <a:rPr lang="en-US" sz="4800" dirty="0"/>
              <a:t> </a:t>
            </a:r>
            <a:r>
              <a:rPr lang="en-US" sz="4800" dirty="0" err="1"/>
              <a:t>Stato</a:t>
            </a:r>
            <a:r>
              <a:rPr lang="en-US" sz="4800" dirty="0"/>
              <a:t> (</a:t>
            </a:r>
            <a:r>
              <a:rPr lang="en-US" sz="4800" dirty="0" err="1"/>
              <a:t>annessioni</a:t>
            </a:r>
            <a:r>
              <a:rPr lang="en-US" sz="4800" dirty="0"/>
              <a:t>, </a:t>
            </a:r>
            <a:r>
              <a:rPr lang="en-US" sz="4800" dirty="0" err="1"/>
              <a:t>secessioni</a:t>
            </a:r>
            <a:r>
              <a:rPr lang="en-US" sz="4800" dirty="0"/>
              <a:t>, </a:t>
            </a:r>
            <a:r>
              <a:rPr lang="en-US" sz="4800" dirty="0" err="1"/>
              <a:t>ecc</a:t>
            </a:r>
            <a:r>
              <a:rPr lang="en-US" sz="4800" dirty="0"/>
              <a:t>.):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principio di «</a:t>
            </a:r>
            <a:r>
              <a:rPr lang="en-US" sz="4800" b="1" dirty="0" err="1"/>
              <a:t>mobilità</a:t>
            </a:r>
            <a:r>
              <a:rPr lang="en-US" sz="4800" b="1" dirty="0"/>
              <a:t> </a:t>
            </a:r>
            <a:r>
              <a:rPr lang="en-US" sz="4800" b="1" dirty="0" err="1"/>
              <a:t>delle</a:t>
            </a:r>
            <a:r>
              <a:rPr lang="en-US" sz="4800" b="1" dirty="0"/>
              <a:t> </a:t>
            </a:r>
            <a:r>
              <a:rPr lang="en-US" sz="4800" b="1" dirty="0" err="1"/>
              <a:t>frontiere</a:t>
            </a:r>
            <a:r>
              <a:rPr lang="en-US" sz="4800" dirty="0"/>
              <a:t>» del </a:t>
            </a:r>
            <a:r>
              <a:rPr lang="en-US" sz="4800" dirty="0" err="1"/>
              <a:t>trattato</a:t>
            </a:r>
            <a:endParaRPr lang="it-IT" sz="66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5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 err="1"/>
              <a:t>Quando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di uno </a:t>
            </a:r>
            <a:r>
              <a:rPr lang="en-US" sz="3200" dirty="0" err="1"/>
              <a:t>Stato</a:t>
            </a:r>
            <a:r>
              <a:rPr lang="en-US" sz="3200" dirty="0"/>
              <a:t> […] </a:t>
            </a:r>
            <a:r>
              <a:rPr lang="en-US" sz="3200" dirty="0" err="1"/>
              <a:t>diventa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di un </a:t>
            </a:r>
            <a:r>
              <a:rPr lang="en-US" sz="3200" dirty="0" err="1"/>
              <a:t>altro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:</a:t>
            </a:r>
          </a:p>
          <a:p>
            <a:pPr marL="742950" indent="-742950" algn="just">
              <a:buAutoNum type="alphaLcParenBoth"/>
            </a:pP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trattati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dirty="0" err="1"/>
              <a:t>cessano</a:t>
            </a:r>
            <a:r>
              <a:rPr lang="en-US" sz="3200" dirty="0"/>
              <a:t> di </a:t>
            </a:r>
            <a:r>
              <a:rPr lang="en-US" sz="3200" dirty="0" err="1"/>
              <a:t>essere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</a:t>
            </a:r>
            <a:r>
              <a:rPr lang="en-US" sz="3200" dirty="0" err="1"/>
              <a:t>nei</a:t>
            </a:r>
            <a:r>
              <a:rPr lang="en-US" sz="3200" dirty="0"/>
              <a:t> </a:t>
            </a:r>
            <a:r>
              <a:rPr lang="en-US" sz="3200" dirty="0" err="1"/>
              <a:t>confronti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cui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riferisce</a:t>
            </a:r>
            <a:r>
              <a:rPr lang="en-US" sz="3200" dirty="0"/>
              <a:t> la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; e</a:t>
            </a:r>
          </a:p>
          <a:p>
            <a:pPr marL="742950" indent="-742950" algn="just">
              <a:buAutoNum type="alphaLcParenBoth"/>
            </a:pP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trattati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successore</a:t>
            </a:r>
            <a:r>
              <a:rPr lang="en-US" sz="3200" dirty="0"/>
              <a:t> </a:t>
            </a:r>
            <a:r>
              <a:rPr lang="en-US" sz="3200" dirty="0" err="1"/>
              <a:t>sono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per il </a:t>
            </a:r>
            <a:r>
              <a:rPr lang="en-US" sz="3200" dirty="0" err="1"/>
              <a:t>territorio</a:t>
            </a:r>
            <a:r>
              <a:rPr lang="en-US" sz="3200" dirty="0"/>
              <a:t> cui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riferisce</a:t>
            </a:r>
            <a:r>
              <a:rPr lang="en-US" sz="3200" dirty="0"/>
              <a:t> la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a </a:t>
            </a:r>
            <a:r>
              <a:rPr lang="en-US" sz="3200" dirty="0" err="1"/>
              <a:t>decorrere</a:t>
            </a:r>
            <a:r>
              <a:rPr lang="en-US" sz="3200" dirty="0"/>
              <a:t> </a:t>
            </a:r>
            <a:r>
              <a:rPr lang="en-US" sz="3200" dirty="0" err="1"/>
              <a:t>dalla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, a </a:t>
            </a:r>
            <a:r>
              <a:rPr lang="en-US" sz="3200" dirty="0" err="1"/>
              <a:t>meno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dal </a:t>
            </a:r>
            <a:r>
              <a:rPr lang="en-US" sz="3200" dirty="0" err="1"/>
              <a:t>trattato</a:t>
            </a:r>
            <a:r>
              <a:rPr lang="en-US" sz="3200" dirty="0"/>
              <a:t> non </a:t>
            </a:r>
            <a:r>
              <a:rPr lang="en-US" sz="3200" dirty="0" err="1"/>
              <a:t>risulti</a:t>
            </a:r>
            <a:r>
              <a:rPr lang="en-US" sz="3200" dirty="0"/>
              <a:t> o </a:t>
            </a:r>
            <a:r>
              <a:rPr lang="en-US" sz="3200" dirty="0" err="1"/>
              <a:t>sia</a:t>
            </a:r>
            <a:r>
              <a:rPr lang="en-US" sz="3200" dirty="0"/>
              <a:t> </a:t>
            </a:r>
            <a:r>
              <a:rPr lang="en-US" sz="3200" dirty="0" err="1"/>
              <a:t>altrimenti</a:t>
            </a:r>
            <a:r>
              <a:rPr lang="en-US" sz="3200" dirty="0"/>
              <a:t> </a:t>
            </a:r>
            <a:r>
              <a:rPr lang="en-US" sz="3200" dirty="0" err="1"/>
              <a:t>stabilito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l’applicazione</a:t>
            </a:r>
            <a:r>
              <a:rPr lang="en-US" sz="3200" dirty="0"/>
              <a:t> del </a:t>
            </a:r>
            <a:r>
              <a:rPr lang="en-US" sz="3200" dirty="0" err="1"/>
              <a:t>trattato</a:t>
            </a:r>
            <a:r>
              <a:rPr lang="en-US" sz="3200" dirty="0"/>
              <a:t> a tale </a:t>
            </a:r>
            <a:r>
              <a:rPr lang="en-US" sz="3200" dirty="0" err="1"/>
              <a:t>territorio</a:t>
            </a:r>
            <a:r>
              <a:rPr lang="en-US" sz="3200" dirty="0"/>
              <a:t> </a:t>
            </a:r>
            <a:r>
              <a:rPr lang="en-US" sz="3200" dirty="0" err="1"/>
              <a:t>sarebbe</a:t>
            </a:r>
            <a:r>
              <a:rPr lang="en-US" sz="3200" dirty="0"/>
              <a:t> </a:t>
            </a:r>
            <a:r>
              <a:rPr lang="en-US" sz="3200" dirty="0" err="1"/>
              <a:t>incompatibile</a:t>
            </a:r>
            <a:r>
              <a:rPr lang="en-US" sz="3200" dirty="0"/>
              <a:t> con </a:t>
            </a:r>
            <a:r>
              <a:rPr lang="en-US" sz="3200" dirty="0" err="1"/>
              <a:t>l’oggetto</a:t>
            </a:r>
            <a:r>
              <a:rPr lang="en-US" sz="3200" dirty="0"/>
              <a:t> e lo </a:t>
            </a:r>
            <a:r>
              <a:rPr lang="en-US" sz="3200" dirty="0" err="1"/>
              <a:t>scopo</a:t>
            </a:r>
            <a:r>
              <a:rPr lang="en-US" sz="3200" dirty="0"/>
              <a:t> del </a:t>
            </a:r>
            <a:r>
              <a:rPr lang="en-US" sz="3200" dirty="0" err="1"/>
              <a:t>trattato</a:t>
            </a:r>
            <a:r>
              <a:rPr lang="en-US" sz="3200" dirty="0"/>
              <a:t> o </a:t>
            </a:r>
            <a:r>
              <a:rPr lang="en-US" sz="3200" dirty="0" err="1"/>
              <a:t>cambierebbe</a:t>
            </a:r>
            <a:r>
              <a:rPr lang="en-US" sz="3200" dirty="0"/>
              <a:t> </a:t>
            </a:r>
            <a:r>
              <a:rPr lang="en-US" sz="3200" dirty="0" err="1"/>
              <a:t>radicalmente</a:t>
            </a:r>
            <a:r>
              <a:rPr lang="en-US" sz="3200" dirty="0"/>
              <a:t> le </a:t>
            </a:r>
            <a:r>
              <a:rPr lang="en-US" sz="3200" dirty="0" err="1"/>
              <a:t>condizioni</a:t>
            </a:r>
            <a:r>
              <a:rPr lang="en-US" sz="3200" dirty="0"/>
              <a:t> del </a:t>
            </a:r>
            <a:r>
              <a:rPr lang="en-US" sz="3200" dirty="0" err="1"/>
              <a:t>suo</a:t>
            </a:r>
            <a:r>
              <a:rPr lang="en-US" sz="3200" dirty="0"/>
              <a:t> </a:t>
            </a:r>
            <a:r>
              <a:rPr lang="en-US" sz="3200" dirty="0" err="1"/>
              <a:t>funzionamento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Art. 15 – </a:t>
            </a:r>
            <a:r>
              <a:rPr lang="it-IT" sz="4000" i="1" dirty="0"/>
              <a:t>Successione in una parte del territorio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4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nuovi</a:t>
            </a:r>
            <a:r>
              <a:rPr lang="en-US" sz="4800" dirty="0"/>
              <a:t> </a:t>
            </a:r>
            <a:r>
              <a:rPr lang="en-US" sz="4800" dirty="0" err="1"/>
              <a:t>Stati</a:t>
            </a:r>
            <a:r>
              <a:rPr lang="en-US" sz="4800" dirty="0"/>
              <a:t>:</a:t>
            </a:r>
            <a:br>
              <a:rPr lang="en-US" sz="4800" dirty="0"/>
            </a:br>
            <a:br>
              <a:rPr lang="en-US" sz="4800" dirty="0"/>
            </a:br>
            <a:r>
              <a:rPr lang="en-US" sz="4800" dirty="0"/>
              <a:t>principio </a:t>
            </a:r>
            <a:r>
              <a:rPr lang="en-US" sz="4800" dirty="0" err="1"/>
              <a:t>della</a:t>
            </a:r>
            <a:r>
              <a:rPr lang="en-US" sz="4800" dirty="0"/>
              <a:t> </a:t>
            </a:r>
            <a:r>
              <a:rPr lang="en-US" sz="4800" b="1" i="1" dirty="0"/>
              <a:t>tabula rasa</a:t>
            </a:r>
            <a:endParaRPr lang="it-IT" sz="6600" b="1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17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4000" dirty="0"/>
              <a:t>Uno </a:t>
            </a:r>
            <a:r>
              <a:rPr lang="en-US" sz="4000" dirty="0" err="1"/>
              <a:t>Stato</a:t>
            </a:r>
            <a:r>
              <a:rPr lang="en-US" sz="4000" dirty="0"/>
              <a:t> di </a:t>
            </a:r>
            <a:r>
              <a:rPr lang="en-US" sz="4000" dirty="0" err="1"/>
              <a:t>nuova</a:t>
            </a:r>
            <a:r>
              <a:rPr lang="en-US" sz="4000" dirty="0"/>
              <a:t> </a:t>
            </a:r>
            <a:r>
              <a:rPr lang="en-US" sz="4000" dirty="0" err="1"/>
              <a:t>indipendenza</a:t>
            </a:r>
            <a:r>
              <a:rPr lang="en-US" sz="4000" dirty="0"/>
              <a:t> non </a:t>
            </a:r>
            <a:r>
              <a:rPr lang="en-US" sz="4000" dirty="0" err="1"/>
              <a:t>è</a:t>
            </a:r>
            <a:r>
              <a:rPr lang="en-US" sz="4000" dirty="0"/>
              <a:t> tenuto a </a:t>
            </a:r>
            <a:r>
              <a:rPr lang="en-US" sz="4000" dirty="0" err="1"/>
              <a:t>mantenere</a:t>
            </a:r>
            <a:r>
              <a:rPr lang="en-US" sz="4000" dirty="0"/>
              <a:t> in </a:t>
            </a:r>
            <a:r>
              <a:rPr lang="en-US" sz="4000" dirty="0" err="1"/>
              <a:t>vigore</a:t>
            </a:r>
            <a:r>
              <a:rPr lang="en-US" sz="4000" dirty="0"/>
              <a:t> o a </a:t>
            </a:r>
            <a:r>
              <a:rPr lang="en-US" sz="4000" dirty="0" err="1"/>
              <a:t>diventare</a:t>
            </a:r>
            <a:r>
              <a:rPr lang="en-US" sz="4000" dirty="0"/>
              <a:t> </a:t>
            </a:r>
            <a:r>
              <a:rPr lang="en-US" sz="4000" dirty="0" err="1"/>
              <a:t>parte</a:t>
            </a:r>
            <a:r>
              <a:rPr lang="en-US" sz="4000" dirty="0"/>
              <a:t> di </a:t>
            </a:r>
            <a:r>
              <a:rPr lang="en-US" sz="4000" dirty="0" err="1"/>
              <a:t>alcun</a:t>
            </a:r>
            <a:r>
              <a:rPr lang="en-US" sz="4000" dirty="0"/>
              <a:t> </a:t>
            </a:r>
            <a:r>
              <a:rPr lang="en-US" sz="4000" dirty="0" err="1"/>
              <a:t>trattato</a:t>
            </a:r>
            <a:r>
              <a:rPr lang="en-US" sz="4000" dirty="0"/>
              <a:t> per il solo </a:t>
            </a:r>
            <a:r>
              <a:rPr lang="en-US" sz="4000" dirty="0" err="1"/>
              <a:t>fatto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, </a:t>
            </a:r>
            <a:r>
              <a:rPr lang="en-US" sz="4000" dirty="0" err="1"/>
              <a:t>alla</a:t>
            </a:r>
            <a:r>
              <a:rPr lang="en-US" sz="4000" dirty="0"/>
              <a:t> data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, il </a:t>
            </a:r>
            <a:r>
              <a:rPr lang="en-US" sz="4000" dirty="0" err="1"/>
              <a:t>trattato</a:t>
            </a:r>
            <a:r>
              <a:rPr lang="en-US" sz="4000" dirty="0"/>
              <a:t> era in </a:t>
            </a:r>
            <a:r>
              <a:rPr lang="en-US" sz="4000" dirty="0" err="1"/>
              <a:t>vigore</a:t>
            </a:r>
            <a:r>
              <a:rPr lang="en-US" sz="4000" dirty="0"/>
              <a:t> per il </a:t>
            </a:r>
            <a:r>
              <a:rPr lang="en-US" sz="4000" dirty="0" err="1"/>
              <a:t>territorio</a:t>
            </a:r>
            <a:r>
              <a:rPr lang="en-US" sz="4000" dirty="0"/>
              <a:t> cui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riferisce</a:t>
            </a:r>
            <a:r>
              <a:rPr lang="en-US" sz="4000" dirty="0"/>
              <a:t> la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16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22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14350" indent="-514350" algn="just">
              <a:buAutoNum type="arabicPeriod"/>
            </a:pPr>
            <a:r>
              <a:rPr lang="en-US" sz="3200" b="1" dirty="0" err="1"/>
              <a:t>Quando</a:t>
            </a:r>
            <a:r>
              <a:rPr lang="en-US" sz="3200" b="1" dirty="0"/>
              <a:t> </a:t>
            </a:r>
            <a:r>
              <a:rPr lang="en-US" sz="3200" b="1" dirty="0" err="1"/>
              <a:t>una</a:t>
            </a:r>
            <a:r>
              <a:rPr lang="en-US" sz="3200" b="1" dirty="0"/>
              <a:t> o </a:t>
            </a:r>
            <a:r>
              <a:rPr lang="en-US" sz="3200" b="1" dirty="0" err="1"/>
              <a:t>più</a:t>
            </a:r>
            <a:r>
              <a:rPr lang="en-US" sz="3200" b="1" dirty="0"/>
              <a:t> parti del </a:t>
            </a:r>
            <a:r>
              <a:rPr lang="en-US" sz="3200" b="1" dirty="0" err="1"/>
              <a:t>territorio</a:t>
            </a:r>
            <a:r>
              <a:rPr lang="en-US" sz="3200" b="1" dirty="0"/>
              <a:t> di uno </a:t>
            </a:r>
            <a:r>
              <a:rPr lang="en-US" sz="3200" b="1" dirty="0" err="1"/>
              <a:t>Stato</a:t>
            </a:r>
            <a:r>
              <a:rPr lang="en-US" sz="3200" b="1" dirty="0"/>
              <a:t> </a:t>
            </a:r>
            <a:r>
              <a:rPr lang="en-US" sz="3200" b="1" dirty="0" err="1"/>
              <a:t>si</a:t>
            </a:r>
            <a:r>
              <a:rPr lang="en-US" sz="3200" b="1" dirty="0"/>
              <a:t> </a:t>
            </a:r>
            <a:r>
              <a:rPr lang="en-US" sz="3200" b="1" dirty="0" err="1"/>
              <a:t>separano</a:t>
            </a:r>
            <a:r>
              <a:rPr lang="en-US" sz="3200" b="1" dirty="0"/>
              <a:t> </a:t>
            </a:r>
            <a:r>
              <a:rPr lang="en-US" sz="3200" dirty="0"/>
              <a:t>per </a:t>
            </a:r>
            <a:r>
              <a:rPr lang="en-US" sz="3200" dirty="0" err="1"/>
              <a:t>formare</a:t>
            </a:r>
            <a:r>
              <a:rPr lang="en-US" sz="3200" dirty="0"/>
              <a:t> uno o </a:t>
            </a:r>
            <a:r>
              <a:rPr lang="en-US" sz="3200" dirty="0" err="1"/>
              <a:t>più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, </a:t>
            </a:r>
            <a:r>
              <a:rPr lang="en-US" sz="3200" dirty="0" err="1"/>
              <a:t>indipendentemente</a:t>
            </a:r>
            <a:r>
              <a:rPr lang="en-US" sz="3200" dirty="0"/>
              <a:t> dal </a:t>
            </a:r>
            <a:r>
              <a:rPr lang="en-US" sz="3200" dirty="0" err="1"/>
              <a:t>fatto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lo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dirty="0" err="1"/>
              <a:t>continui</a:t>
            </a:r>
            <a:r>
              <a:rPr lang="en-US" sz="3200" dirty="0"/>
              <a:t> ad </a:t>
            </a:r>
            <a:r>
              <a:rPr lang="en-US" sz="3200" dirty="0" err="1"/>
              <a:t>esistere</a:t>
            </a:r>
            <a:r>
              <a:rPr lang="en-US" sz="3200" dirty="0"/>
              <a:t>:</a:t>
            </a:r>
          </a:p>
          <a:p>
            <a:pPr marL="514350" indent="-514350" algn="just">
              <a:buAutoNum type="alphaLcParenBoth"/>
            </a:pPr>
            <a:r>
              <a:rPr lang="en-US" sz="3200" b="1" dirty="0" err="1"/>
              <a:t>qualsiasi</a:t>
            </a:r>
            <a:r>
              <a:rPr lang="en-US" sz="3200" b="1" dirty="0"/>
              <a:t> </a:t>
            </a:r>
            <a:r>
              <a:rPr lang="en-US" sz="3200" b="1" dirty="0" err="1"/>
              <a:t>trattato</a:t>
            </a:r>
            <a:r>
              <a:rPr lang="en-US" sz="3200" b="1" dirty="0"/>
              <a:t> in </a:t>
            </a:r>
            <a:r>
              <a:rPr lang="en-US" sz="3200" b="1" dirty="0" err="1"/>
              <a:t>vigore</a:t>
            </a:r>
            <a:r>
              <a:rPr lang="en-US" sz="3200" dirty="0"/>
              <a:t> </a:t>
            </a:r>
            <a:r>
              <a:rPr lang="en-US" sz="3200" dirty="0" err="1"/>
              <a:t>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per </a:t>
            </a:r>
            <a:r>
              <a:rPr lang="en-US" sz="3200" dirty="0" err="1"/>
              <a:t>l’intero</a:t>
            </a:r>
            <a:r>
              <a:rPr lang="en-US" sz="3200" dirty="0"/>
              <a:t> </a:t>
            </a:r>
            <a:r>
              <a:rPr lang="en-US" sz="3200" dirty="0" err="1"/>
              <a:t>territorio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b="1" dirty="0"/>
              <a:t>continua ad </a:t>
            </a:r>
            <a:r>
              <a:rPr lang="en-US" sz="3200" b="1" dirty="0" err="1"/>
              <a:t>essere</a:t>
            </a:r>
            <a:r>
              <a:rPr lang="en-US" sz="3200" b="1" dirty="0"/>
              <a:t> in </a:t>
            </a:r>
            <a:r>
              <a:rPr lang="en-US" sz="3200" b="1" dirty="0" err="1"/>
              <a:t>vigore</a:t>
            </a:r>
            <a:r>
              <a:rPr lang="en-US" sz="3200" b="1" dirty="0"/>
              <a:t> per </a:t>
            </a:r>
            <a:r>
              <a:rPr lang="en-US" sz="3200" b="1" dirty="0" err="1"/>
              <a:t>ciascuno</a:t>
            </a:r>
            <a:r>
              <a:rPr lang="en-US" sz="3200" b="1" dirty="0"/>
              <a:t> </a:t>
            </a:r>
            <a:r>
              <a:rPr lang="en-US" sz="3200" b="1" dirty="0" err="1"/>
              <a:t>Stato</a:t>
            </a:r>
            <a:r>
              <a:rPr lang="en-US" sz="3200" b="1" dirty="0"/>
              <a:t> </a:t>
            </a:r>
            <a:r>
              <a:rPr lang="en-US" sz="3200" b="1" dirty="0" err="1"/>
              <a:t>successore</a:t>
            </a:r>
            <a:r>
              <a:rPr lang="en-US" sz="3200" b="1" dirty="0"/>
              <a:t> </a:t>
            </a:r>
            <a:r>
              <a:rPr lang="en-US" sz="3200" b="1" dirty="0" err="1"/>
              <a:t>così</a:t>
            </a:r>
            <a:r>
              <a:rPr lang="en-US" sz="3200" b="1" dirty="0"/>
              <a:t> </a:t>
            </a:r>
            <a:r>
              <a:rPr lang="en-US" sz="3200" b="1" dirty="0" err="1"/>
              <a:t>formato</a:t>
            </a:r>
            <a:r>
              <a:rPr lang="en-US" sz="3200" dirty="0"/>
              <a:t>;</a:t>
            </a:r>
          </a:p>
          <a:p>
            <a:pPr marL="514350" indent="-514350" algn="just">
              <a:buAutoNum type="alphaLcParenBoth"/>
            </a:pPr>
            <a:r>
              <a:rPr lang="en-US" sz="3200" dirty="0" err="1"/>
              <a:t>qualsiasi</a:t>
            </a:r>
            <a:r>
              <a:rPr lang="en-US" sz="3200" dirty="0"/>
              <a:t> </a:t>
            </a:r>
            <a:r>
              <a:rPr lang="en-US" sz="3200" dirty="0" err="1"/>
              <a:t>trattato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</a:t>
            </a:r>
            <a:r>
              <a:rPr lang="en-US" sz="3200" dirty="0" err="1"/>
              <a:t>alla</a:t>
            </a:r>
            <a:r>
              <a:rPr lang="en-US" sz="3200" dirty="0"/>
              <a:t> data </a:t>
            </a:r>
            <a:r>
              <a:rPr lang="en-US" sz="3200" dirty="0" err="1"/>
              <a:t>della</a:t>
            </a:r>
            <a:r>
              <a:rPr lang="en-US" sz="3200" dirty="0"/>
              <a:t> </a:t>
            </a:r>
            <a:r>
              <a:rPr lang="en-US" sz="3200" dirty="0" err="1"/>
              <a:t>successione</a:t>
            </a:r>
            <a:r>
              <a:rPr lang="en-US" sz="3200" dirty="0"/>
              <a:t> </a:t>
            </a:r>
            <a:r>
              <a:rPr lang="en-US" sz="3200" dirty="0" err="1"/>
              <a:t>degli</a:t>
            </a:r>
            <a:r>
              <a:rPr lang="en-US" sz="3200" dirty="0"/>
              <a:t> </a:t>
            </a:r>
            <a:r>
              <a:rPr lang="en-US" sz="3200" dirty="0" err="1"/>
              <a:t>Stati</a:t>
            </a:r>
            <a:r>
              <a:rPr lang="en-US" sz="3200" dirty="0"/>
              <a:t> solo per </a:t>
            </a:r>
            <a:r>
              <a:rPr lang="en-US" sz="3200" dirty="0" err="1"/>
              <a:t>quella</a:t>
            </a:r>
            <a:r>
              <a:rPr lang="en-US" sz="3200" dirty="0"/>
              <a:t> </a:t>
            </a:r>
            <a:r>
              <a:rPr lang="en-US" sz="3200" dirty="0" err="1"/>
              <a:t>parte</a:t>
            </a:r>
            <a:r>
              <a:rPr lang="en-US" sz="3200" dirty="0"/>
              <a:t> del </a:t>
            </a:r>
            <a:r>
              <a:rPr lang="en-US" sz="3200" dirty="0" err="1"/>
              <a:t>territorio</a:t>
            </a:r>
            <a:r>
              <a:rPr lang="en-US" sz="3200" dirty="0"/>
              <a:t> </a:t>
            </a:r>
            <a:r>
              <a:rPr lang="en-US" sz="3200" dirty="0" err="1"/>
              <a:t>dello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predecessore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è</a:t>
            </a:r>
            <a:r>
              <a:rPr lang="en-US" sz="3200" dirty="0"/>
              <a:t> </a:t>
            </a:r>
            <a:r>
              <a:rPr lang="en-US" sz="3200" dirty="0" err="1"/>
              <a:t>divenuta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successore</a:t>
            </a:r>
            <a:r>
              <a:rPr lang="en-US" sz="3200" dirty="0"/>
              <a:t> continua ad </a:t>
            </a:r>
            <a:r>
              <a:rPr lang="en-US" sz="3200" dirty="0" err="1"/>
              <a:t>essere</a:t>
            </a:r>
            <a:r>
              <a:rPr lang="en-US" sz="3200" dirty="0"/>
              <a:t> in </a:t>
            </a:r>
            <a:r>
              <a:rPr lang="en-US" sz="3200" dirty="0" err="1"/>
              <a:t>vigore</a:t>
            </a:r>
            <a:r>
              <a:rPr lang="en-US" sz="3200" dirty="0"/>
              <a:t> solo per </a:t>
            </a:r>
            <a:r>
              <a:rPr lang="en-US" sz="3200" dirty="0" err="1"/>
              <a:t>questo</a:t>
            </a:r>
            <a:r>
              <a:rPr lang="en-US" sz="3200" dirty="0"/>
              <a:t> </a:t>
            </a:r>
            <a:r>
              <a:rPr lang="en-US" sz="3200" dirty="0" err="1"/>
              <a:t>Stato</a:t>
            </a:r>
            <a:r>
              <a:rPr lang="en-US" sz="3200" dirty="0"/>
              <a:t> </a:t>
            </a:r>
            <a:r>
              <a:rPr lang="en-US" sz="3200" dirty="0" err="1"/>
              <a:t>successore</a:t>
            </a:r>
            <a:r>
              <a:rPr lang="en-US" sz="32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Art. 34 – </a:t>
            </a:r>
            <a:r>
              <a:rPr lang="it-IT" sz="4000" i="1" dirty="0"/>
              <a:t>Separazione di parti di uno Stato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25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4000" dirty="0"/>
              <a:t>(f) per «</a:t>
            </a:r>
            <a:r>
              <a:rPr lang="en-US" sz="4000" dirty="0" err="1"/>
              <a:t>Stato</a:t>
            </a:r>
            <a:r>
              <a:rPr lang="en-US" sz="4000" dirty="0"/>
              <a:t> di </a:t>
            </a:r>
            <a:r>
              <a:rPr lang="en-US" sz="4000" dirty="0" err="1"/>
              <a:t>nuova</a:t>
            </a:r>
            <a:r>
              <a:rPr lang="en-US" sz="4000" dirty="0"/>
              <a:t> </a:t>
            </a:r>
            <a:r>
              <a:rPr lang="en-US" sz="4000" dirty="0" err="1"/>
              <a:t>indipendenza</a:t>
            </a:r>
            <a:r>
              <a:rPr lang="en-US" sz="4000" dirty="0"/>
              <a:t>»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intende</a:t>
            </a:r>
            <a:r>
              <a:rPr lang="en-US" sz="4000" dirty="0"/>
              <a:t> uno </a:t>
            </a:r>
            <a:r>
              <a:rPr lang="en-US" sz="4000" dirty="0" err="1"/>
              <a:t>Stato</a:t>
            </a:r>
            <a:r>
              <a:rPr lang="en-US" sz="4000" dirty="0"/>
              <a:t> </a:t>
            </a:r>
            <a:r>
              <a:rPr lang="en-US" sz="4000" dirty="0" err="1"/>
              <a:t>successore</a:t>
            </a:r>
            <a:r>
              <a:rPr lang="en-US" sz="4000" dirty="0"/>
              <a:t> il cui </a:t>
            </a:r>
            <a:r>
              <a:rPr lang="en-US" sz="4000" dirty="0" err="1"/>
              <a:t>territorio</a:t>
            </a:r>
            <a:r>
              <a:rPr lang="en-US" sz="4000" dirty="0"/>
              <a:t>, </a:t>
            </a:r>
            <a:r>
              <a:rPr lang="en-US" sz="4000" dirty="0" err="1"/>
              <a:t>immediatamente</a:t>
            </a:r>
            <a:r>
              <a:rPr lang="en-US" sz="4000" dirty="0"/>
              <a:t> prima </a:t>
            </a:r>
            <a:r>
              <a:rPr lang="en-US" sz="4000" dirty="0" err="1"/>
              <a:t>della</a:t>
            </a:r>
            <a:r>
              <a:rPr lang="en-US" sz="4000" dirty="0"/>
              <a:t> data di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, era </a:t>
            </a:r>
            <a:r>
              <a:rPr lang="en-US" sz="4000" b="1" dirty="0"/>
              <a:t>un </a:t>
            </a:r>
            <a:r>
              <a:rPr lang="en-US" sz="4000" b="1" dirty="0" err="1"/>
              <a:t>territorio</a:t>
            </a:r>
            <a:r>
              <a:rPr lang="en-US" sz="4000" b="1" dirty="0"/>
              <a:t> </a:t>
            </a:r>
            <a:r>
              <a:rPr lang="en-US" sz="4000" b="1" dirty="0" err="1"/>
              <a:t>dipendente</a:t>
            </a:r>
            <a:r>
              <a:rPr lang="en-US" sz="4000" b="1" dirty="0"/>
              <a:t> per le </a:t>
            </a:r>
            <a:r>
              <a:rPr lang="en-US" sz="4000" b="1" dirty="0" err="1"/>
              <a:t>relazioni</a:t>
            </a:r>
            <a:r>
              <a:rPr lang="en-US" sz="4000" b="1" dirty="0"/>
              <a:t> </a:t>
            </a:r>
            <a:r>
              <a:rPr lang="en-US" sz="4000" b="1" dirty="0" err="1"/>
              <a:t>internazionali</a:t>
            </a:r>
            <a:r>
              <a:rPr lang="en-US" sz="4000" b="1" dirty="0"/>
              <a:t> di cui lo </a:t>
            </a:r>
            <a:r>
              <a:rPr lang="en-US" sz="4000" b="1" dirty="0" err="1"/>
              <a:t>Stato</a:t>
            </a:r>
            <a:r>
              <a:rPr lang="en-US" sz="4000" b="1" dirty="0"/>
              <a:t> </a:t>
            </a:r>
            <a:r>
              <a:rPr lang="en-US" sz="4000" b="1" dirty="0" err="1"/>
              <a:t>predecessore</a:t>
            </a:r>
            <a:r>
              <a:rPr lang="en-US" sz="4000" b="1" dirty="0"/>
              <a:t> era </a:t>
            </a:r>
            <a:r>
              <a:rPr lang="en-US" sz="4000" b="1" dirty="0" err="1"/>
              <a:t>responsabile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2 – </a:t>
            </a:r>
            <a:r>
              <a:rPr lang="it-IT" sz="4000" i="1" dirty="0"/>
              <a:t>Uso dei termini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496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eccezione</a:t>
            </a:r>
            <a:r>
              <a:rPr lang="en-US" sz="4800" dirty="0"/>
              <a:t> </a:t>
            </a:r>
            <a:r>
              <a:rPr lang="en-US" sz="4800" dirty="0" err="1"/>
              <a:t>alla</a:t>
            </a:r>
            <a:r>
              <a:rPr lang="en-US" sz="4800" dirty="0"/>
              <a:t> tabula rasa (1):</a:t>
            </a:r>
          </a:p>
          <a:p>
            <a:pPr marL="0" indent="0" algn="ctr">
              <a:buNone/>
            </a:pPr>
            <a:r>
              <a:rPr lang="en-US" sz="4800" dirty="0" err="1"/>
              <a:t>trattati</a:t>
            </a:r>
            <a:r>
              <a:rPr lang="en-US" sz="4800" dirty="0"/>
              <a:t> </a:t>
            </a:r>
            <a:r>
              <a:rPr lang="en-US" sz="4800" dirty="0" err="1"/>
              <a:t>localizzabili</a:t>
            </a:r>
            <a:br>
              <a:rPr lang="en-US" sz="4800" dirty="0"/>
            </a:br>
            <a:br>
              <a:rPr lang="en-US" sz="4800" dirty="0"/>
            </a:br>
            <a:r>
              <a:rPr lang="en-US" sz="4800" i="1" dirty="0"/>
              <a:t>res transit cum </a:t>
            </a:r>
            <a:r>
              <a:rPr lang="en-US" sz="4800" i="1" dirty="0" err="1"/>
              <a:t>suo</a:t>
            </a:r>
            <a:r>
              <a:rPr lang="en-US" sz="4800" i="1" dirty="0"/>
              <a:t> </a:t>
            </a:r>
            <a:r>
              <a:rPr lang="en-US" sz="4800" i="1" dirty="0" err="1"/>
              <a:t>onere</a:t>
            </a:r>
            <a:endParaRPr lang="it-IT" sz="66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0" indent="0" algn="just">
              <a:buNone/>
            </a:pPr>
            <a:r>
              <a:rPr lang="en-US" sz="4000" dirty="0"/>
              <a:t>1. Una </a:t>
            </a:r>
            <a:r>
              <a:rPr lang="en-US" sz="4000" dirty="0" err="1"/>
              <a:t>successione</a:t>
            </a:r>
            <a:r>
              <a:rPr lang="en-US" sz="4000" dirty="0"/>
              <a:t> di </a:t>
            </a:r>
            <a:r>
              <a:rPr lang="en-US" sz="4000" dirty="0" err="1"/>
              <a:t>Stati</a:t>
            </a:r>
            <a:r>
              <a:rPr lang="en-US" sz="4000" dirty="0"/>
              <a:t> non </a:t>
            </a:r>
            <a:r>
              <a:rPr lang="en-US" sz="4000" dirty="0" err="1"/>
              <a:t>pregiudica</a:t>
            </a:r>
            <a:r>
              <a:rPr lang="en-US" sz="4000" dirty="0"/>
              <a:t> di per </a:t>
            </a:r>
            <a:r>
              <a:rPr lang="en-US" sz="4000" dirty="0" err="1"/>
              <a:t>sé</a:t>
            </a:r>
            <a:r>
              <a:rPr lang="en-US" sz="4000" dirty="0"/>
              <a:t>:</a:t>
            </a:r>
          </a:p>
          <a:p>
            <a:pPr marL="742950" indent="-742950" algn="just">
              <a:buAutoNum type="alphaLcParenBoth"/>
            </a:pPr>
            <a:r>
              <a:rPr lang="en-US" sz="4000" dirty="0" err="1"/>
              <a:t>gli</a:t>
            </a:r>
            <a:r>
              <a:rPr lang="en-US" sz="4000" dirty="0"/>
              <a:t> </a:t>
            </a:r>
            <a:r>
              <a:rPr lang="en-US" sz="4000" dirty="0" err="1"/>
              <a:t>obblighi</a:t>
            </a:r>
            <a:r>
              <a:rPr lang="en-US" sz="4000" dirty="0"/>
              <a:t> </a:t>
            </a:r>
            <a:r>
              <a:rPr lang="en-US" sz="4000" dirty="0" err="1"/>
              <a:t>relativi</a:t>
            </a:r>
            <a:r>
              <a:rPr lang="en-US" sz="4000" dirty="0"/>
              <a:t> </a:t>
            </a:r>
            <a:r>
              <a:rPr lang="en-US" sz="4000" dirty="0" err="1"/>
              <a:t>all'uso</a:t>
            </a:r>
            <a:r>
              <a:rPr lang="en-US" sz="4000" dirty="0"/>
              <a:t> di un </a:t>
            </a:r>
            <a:r>
              <a:rPr lang="en-US" sz="4000" dirty="0" err="1"/>
              <a:t>territorio</a:t>
            </a:r>
            <a:r>
              <a:rPr lang="en-US" sz="4000" dirty="0"/>
              <a:t>, o alle </a:t>
            </a:r>
            <a:r>
              <a:rPr lang="en-US" sz="4000" dirty="0" err="1"/>
              <a:t>restrizioni</a:t>
            </a:r>
            <a:r>
              <a:rPr lang="en-US" sz="4000" dirty="0"/>
              <a:t> al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dirty="0" err="1"/>
              <a:t>uso</a:t>
            </a:r>
            <a:r>
              <a:rPr lang="en-US" sz="4000" dirty="0"/>
              <a:t>, </a:t>
            </a:r>
            <a:r>
              <a:rPr lang="en-US" sz="4000" dirty="0" err="1"/>
              <a:t>stabiliti</a:t>
            </a:r>
            <a:r>
              <a:rPr lang="en-US" sz="4000" dirty="0"/>
              <a:t> da un </a:t>
            </a:r>
            <a:r>
              <a:rPr lang="en-US" sz="4000" dirty="0" err="1"/>
              <a:t>trattato</a:t>
            </a:r>
            <a:r>
              <a:rPr lang="en-US" sz="4000" dirty="0"/>
              <a:t> a </a:t>
            </a:r>
            <a:r>
              <a:rPr lang="en-US" sz="4000" dirty="0" err="1"/>
              <a:t>beneficio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territorio</a:t>
            </a:r>
            <a:r>
              <a:rPr lang="en-US" sz="4000" dirty="0"/>
              <a:t> di uno </a:t>
            </a:r>
            <a:r>
              <a:rPr lang="en-US" sz="4000" dirty="0" err="1"/>
              <a:t>Stato</a:t>
            </a:r>
            <a:r>
              <a:rPr lang="en-US" sz="4000" dirty="0"/>
              <a:t> estero e </a:t>
            </a:r>
            <a:r>
              <a:rPr lang="en-US" sz="4000" dirty="0" err="1"/>
              <a:t>considerati</a:t>
            </a:r>
            <a:r>
              <a:rPr lang="en-US" sz="4000" dirty="0"/>
              <a:t> come </a:t>
            </a:r>
            <a:r>
              <a:rPr lang="en-US" sz="4000" dirty="0" err="1"/>
              <a:t>connessi</a:t>
            </a:r>
            <a:r>
              <a:rPr lang="en-US" sz="4000" dirty="0"/>
              <a:t> ai </a:t>
            </a:r>
            <a:r>
              <a:rPr lang="en-US" sz="4000" dirty="0" err="1"/>
              <a:t>territori</a:t>
            </a:r>
            <a:r>
              <a:rPr lang="en-US" sz="4000" dirty="0"/>
              <a:t> in </a:t>
            </a:r>
            <a:r>
              <a:rPr lang="en-US" sz="4000" dirty="0" err="1"/>
              <a:t>questione</a:t>
            </a:r>
            <a:r>
              <a:rPr lang="en-US" sz="4000" dirty="0"/>
              <a:t>;</a:t>
            </a:r>
          </a:p>
          <a:p>
            <a:pPr marL="742950" indent="-742950" algn="just">
              <a:buAutoNum type="alphaLcParenBoth"/>
            </a:pPr>
            <a:r>
              <a:rPr lang="en-US" sz="4000" dirty="0" err="1"/>
              <a:t>diritti</a:t>
            </a:r>
            <a:r>
              <a:rPr lang="en-US" sz="4000" dirty="0"/>
              <a:t> </a:t>
            </a:r>
            <a:r>
              <a:rPr lang="en-US" sz="4000" dirty="0" err="1"/>
              <a:t>stabiliti</a:t>
            </a:r>
            <a:r>
              <a:rPr lang="en-US" sz="4000" dirty="0"/>
              <a:t> da un </a:t>
            </a:r>
            <a:r>
              <a:rPr lang="en-US" sz="4000" dirty="0" err="1"/>
              <a:t>trattato</a:t>
            </a:r>
            <a:r>
              <a:rPr lang="en-US" sz="4000" dirty="0"/>
              <a:t> a </a:t>
            </a:r>
            <a:r>
              <a:rPr lang="en-US" sz="4000" dirty="0" err="1"/>
              <a:t>beneficio</a:t>
            </a:r>
            <a:r>
              <a:rPr lang="en-US" sz="4000" dirty="0"/>
              <a:t> di un </a:t>
            </a:r>
            <a:r>
              <a:rPr lang="en-US" sz="4000" dirty="0" err="1"/>
              <a:t>territorio</a:t>
            </a:r>
            <a:r>
              <a:rPr lang="en-US" sz="4000" dirty="0"/>
              <a:t> e </a:t>
            </a:r>
            <a:r>
              <a:rPr lang="en-US" sz="4000" dirty="0" err="1"/>
              <a:t>relativi</a:t>
            </a:r>
            <a:r>
              <a:rPr lang="en-US" sz="4000" dirty="0"/>
              <a:t> </a:t>
            </a:r>
            <a:r>
              <a:rPr lang="en-US" sz="4000" dirty="0" err="1"/>
              <a:t>all'uso</a:t>
            </a:r>
            <a:r>
              <a:rPr lang="en-US" sz="4000" dirty="0"/>
              <a:t> o alle </a:t>
            </a:r>
            <a:r>
              <a:rPr lang="en-US" sz="4000" dirty="0" err="1"/>
              <a:t>restrizioni</a:t>
            </a:r>
            <a:r>
              <a:rPr lang="en-US" sz="4000" dirty="0"/>
              <a:t> </a:t>
            </a:r>
            <a:r>
              <a:rPr lang="en-US" sz="4000" dirty="0" err="1"/>
              <a:t>all'uso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territorio</a:t>
            </a:r>
            <a:r>
              <a:rPr lang="en-US" sz="4000" dirty="0"/>
              <a:t> di uno </a:t>
            </a:r>
            <a:r>
              <a:rPr lang="en-US" sz="4000" dirty="0" err="1"/>
              <a:t>Stato</a:t>
            </a:r>
            <a:r>
              <a:rPr lang="en-US" sz="4000" dirty="0"/>
              <a:t> estero e </a:t>
            </a:r>
            <a:r>
              <a:rPr lang="en-US" sz="4000" dirty="0" err="1"/>
              <a:t>considerati</a:t>
            </a:r>
            <a:r>
              <a:rPr lang="en-US" sz="4000" dirty="0"/>
              <a:t> come </a:t>
            </a:r>
            <a:r>
              <a:rPr lang="en-US" sz="4000" dirty="0" err="1"/>
              <a:t>connessi</a:t>
            </a:r>
            <a:r>
              <a:rPr lang="en-US" sz="4000" dirty="0"/>
              <a:t> ai </a:t>
            </a:r>
            <a:r>
              <a:rPr lang="en-US" sz="4000" dirty="0" err="1"/>
              <a:t>territori</a:t>
            </a:r>
            <a:r>
              <a:rPr lang="en-US" sz="4000" dirty="0"/>
              <a:t> in </a:t>
            </a:r>
            <a:r>
              <a:rPr lang="en-US" sz="4000" dirty="0" err="1"/>
              <a:t>questione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12 – </a:t>
            </a:r>
            <a:r>
              <a:rPr lang="it-IT" sz="4000" i="1" dirty="0"/>
              <a:t>Altri regimi territoriali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124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19973"/>
            <a:ext cx="10515600" cy="4456990"/>
          </a:xfr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indent="0" algn="just">
              <a:buNone/>
            </a:pPr>
            <a:endParaRPr lang="it-IT" sz="3200" dirty="0"/>
          </a:p>
          <a:p>
            <a:pPr marL="0" indent="0" algn="just">
              <a:buNone/>
            </a:pPr>
            <a:r>
              <a:rPr lang="it-IT" sz="3600" dirty="0"/>
              <a:t>Nel suo Commentario ai progetti di articoli sulla successione degli Stati in relazione ai trattati, adottato nella sua ventiseiesima sessione, la Commissione di diritto internazionale ha notato come i «trattati di carattere territoriale» siano considerati, tanto nella dottrina tradizionale quanto nell’opinione moderna, come non influenzati da una successione di Stati [...]. Il progetto dell’articolo 12, che riflette questo principio, è stato successivamente adottato senza modifiche nella Convenzione di Vienna del 1978. </a:t>
            </a:r>
            <a:r>
              <a:rPr lang="it-IT" sz="3600" b="1" dirty="0"/>
              <a:t>La Corte ritiene che l’articolo 12 rifletta una norma di diritto internazionale consuetudinario</a:t>
            </a:r>
            <a:r>
              <a:rPr lang="it-IT" sz="3600" dirty="0"/>
              <a:t>, ed essa rileva che nessuna delle parti ha contestato tale circostanza. Inoltre, la Commissione ha indicato che «i trattati riguardanti i diritti sull’acqua o la navigazione sui fiumi sono comunemente considerati candidati all’inclusione nella categoria dei trattati localizzabili» [...].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0" y="396534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it-IT" sz="4000" i="1" dirty="0"/>
              <a:t>Progetto </a:t>
            </a:r>
            <a:r>
              <a:rPr lang="it-IT" sz="4000" i="1" dirty="0" err="1"/>
              <a:t>Gabčíkovo-Nagymaros</a:t>
            </a:r>
            <a:r>
              <a:rPr lang="it-IT" sz="4000" i="1" dirty="0"/>
              <a:t> (Ungheria/Slovacchia)</a:t>
            </a:r>
            <a:br>
              <a:rPr lang="it-IT" sz="4000" dirty="0"/>
            </a:br>
            <a:r>
              <a:rPr lang="it-IT" sz="4000" dirty="0"/>
              <a:t>Sentenza della CIG, 1997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1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endParaRPr lang="en-US" sz="3400" dirty="0"/>
          </a:p>
          <a:p>
            <a:pPr marL="0" indent="0" algn="ctr">
              <a:buNone/>
            </a:pPr>
            <a:r>
              <a:rPr lang="en-US" sz="4800" dirty="0" err="1"/>
              <a:t>eccezione</a:t>
            </a:r>
            <a:r>
              <a:rPr lang="en-US" sz="4800" dirty="0"/>
              <a:t> </a:t>
            </a:r>
            <a:r>
              <a:rPr lang="en-US" sz="4800" dirty="0" err="1"/>
              <a:t>alla</a:t>
            </a:r>
            <a:r>
              <a:rPr lang="en-US" sz="4800" dirty="0"/>
              <a:t> tabula rasa (2):</a:t>
            </a:r>
          </a:p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 err="1"/>
              <a:t>notifica</a:t>
            </a:r>
            <a:r>
              <a:rPr lang="en-US" sz="4800" dirty="0"/>
              <a:t> di </a:t>
            </a:r>
            <a:r>
              <a:rPr lang="en-US" sz="4800" dirty="0" err="1"/>
              <a:t>successione</a:t>
            </a:r>
            <a:endParaRPr lang="it-IT" sz="6600" i="1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56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91252"/>
            <a:ext cx="10515600" cy="5285712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 algn="ctr">
              <a:buFont typeface="+mj-lt"/>
              <a:buAutoNum type="arabicPeriod"/>
            </a:pPr>
            <a:endParaRPr lang="en-US" sz="3400" dirty="0"/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 err="1"/>
              <a:t>incorporazione</a:t>
            </a:r>
            <a:r>
              <a:rPr lang="en-US" sz="4800" dirty="0"/>
              <a:t>/</a:t>
            </a:r>
            <a:r>
              <a:rPr lang="en-US" sz="4800" dirty="0" err="1"/>
              <a:t>annessione</a:t>
            </a:r>
            <a:r>
              <a:rPr lang="en-US" sz="4800" dirty="0"/>
              <a:t>
</a:t>
            </a:r>
            <a:r>
              <a:rPr lang="en-US" sz="4800" dirty="0" err="1"/>
              <a:t>unificazione</a:t>
            </a:r>
            <a:r>
              <a:rPr lang="en-US" sz="4800" dirty="0"/>
              <a:t>
</a:t>
            </a:r>
            <a:r>
              <a:rPr lang="en-US" sz="4800" dirty="0" err="1"/>
              <a:t>separazione</a:t>
            </a:r>
            <a:r>
              <a:rPr lang="en-US" sz="4800" dirty="0"/>
              <a:t>/</a:t>
            </a:r>
            <a:r>
              <a:rPr lang="en-US" sz="4800" dirty="0" err="1"/>
              <a:t>secessione</a:t>
            </a:r>
            <a:r>
              <a:rPr lang="en-US" sz="4800" dirty="0"/>
              <a:t>
</a:t>
            </a:r>
            <a:r>
              <a:rPr lang="en-US" sz="4800" dirty="0" err="1"/>
              <a:t>smembramento</a:t>
            </a:r>
            <a:endParaRPr lang="en-US" sz="4800" dirty="0"/>
          </a:p>
          <a:p>
            <a:pPr marL="514350" indent="-514350" algn="ctr">
              <a:buFont typeface="+mj-lt"/>
              <a:buAutoNum type="arabicPeriod"/>
            </a:pPr>
            <a:r>
              <a:rPr lang="en-US" sz="4800" dirty="0"/>
              <a:t>(</a:t>
            </a:r>
            <a:r>
              <a:rPr lang="en-US" sz="4800" dirty="0" err="1"/>
              <a:t>rivoluzione</a:t>
            </a:r>
            <a:r>
              <a:rPr lang="en-US" sz="4800" dirty="0"/>
              <a:t>?)</a:t>
            </a:r>
            <a:endParaRPr lang="it-IT" sz="66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545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742950" indent="-742950" algn="just">
              <a:buAutoNum type="arabicPeriod"/>
            </a:pPr>
            <a:r>
              <a:rPr lang="en-US" sz="4000" dirty="0" err="1"/>
              <a:t>Fatti</a:t>
            </a:r>
            <a:r>
              <a:rPr lang="en-US" sz="4000" dirty="0"/>
              <a:t> </a:t>
            </a:r>
            <a:r>
              <a:rPr lang="en-US" sz="4000" dirty="0" err="1"/>
              <a:t>salvi</a:t>
            </a:r>
            <a:r>
              <a:rPr lang="en-US" sz="4000" dirty="0"/>
              <a:t> </a:t>
            </a:r>
            <a:r>
              <a:rPr lang="en-US" sz="4000" dirty="0" err="1"/>
              <a:t>i</a:t>
            </a:r>
            <a:r>
              <a:rPr lang="en-US" sz="4000" dirty="0"/>
              <a:t> </a:t>
            </a:r>
            <a:r>
              <a:rPr lang="en-US" sz="4000" dirty="0" err="1"/>
              <a:t>paragrafi</a:t>
            </a:r>
            <a:r>
              <a:rPr lang="en-US" sz="4000" dirty="0"/>
              <a:t> 2 e 3, un nuovo </a:t>
            </a:r>
            <a:r>
              <a:rPr lang="en-US" sz="4000" dirty="0" err="1"/>
              <a:t>Stato</a:t>
            </a:r>
            <a:r>
              <a:rPr lang="en-US" sz="4000" dirty="0"/>
              <a:t> </a:t>
            </a:r>
            <a:r>
              <a:rPr lang="en-US" sz="4000" dirty="0" err="1"/>
              <a:t>indipendente</a:t>
            </a:r>
            <a:r>
              <a:rPr lang="en-US" sz="4000" dirty="0"/>
              <a:t> </a:t>
            </a:r>
            <a:r>
              <a:rPr lang="en-US" sz="4000" dirty="0" err="1"/>
              <a:t>può</a:t>
            </a:r>
            <a:r>
              <a:rPr lang="en-US" sz="4000" dirty="0"/>
              <a:t>, </a:t>
            </a:r>
            <a:r>
              <a:rPr lang="en-US" sz="4000" dirty="0" err="1"/>
              <a:t>mediante</a:t>
            </a:r>
            <a:r>
              <a:rPr lang="en-US" sz="4000" dirty="0"/>
              <a:t> </a:t>
            </a:r>
            <a:r>
              <a:rPr lang="en-US" sz="4000" dirty="0" err="1"/>
              <a:t>una</a:t>
            </a:r>
            <a:r>
              <a:rPr lang="en-US" sz="4000" dirty="0"/>
              <a:t> </a:t>
            </a:r>
            <a:r>
              <a:rPr lang="en-US" sz="4000" dirty="0" err="1"/>
              <a:t>notifica</a:t>
            </a:r>
            <a:r>
              <a:rPr lang="en-US" sz="4000" dirty="0"/>
              <a:t> di </a:t>
            </a:r>
            <a:r>
              <a:rPr lang="en-US" sz="4000" dirty="0" err="1"/>
              <a:t>successione</a:t>
            </a:r>
            <a:r>
              <a:rPr lang="en-US" sz="4000" dirty="0"/>
              <a:t>, </a:t>
            </a:r>
            <a:r>
              <a:rPr lang="en-US" sz="4000" dirty="0" err="1"/>
              <a:t>stabilire</a:t>
            </a:r>
            <a:r>
              <a:rPr lang="en-US" sz="4000" dirty="0"/>
              <a:t> il </a:t>
            </a:r>
            <a:r>
              <a:rPr lang="en-US" sz="4000" dirty="0" err="1"/>
              <a:t>suo</a:t>
            </a:r>
            <a:r>
              <a:rPr lang="en-US" sz="4000" dirty="0"/>
              <a:t> </a:t>
            </a:r>
            <a:r>
              <a:rPr lang="en-US" sz="4000" i="1" dirty="0"/>
              <a:t>status</a:t>
            </a:r>
            <a:r>
              <a:rPr lang="en-US" sz="4000" dirty="0"/>
              <a:t> di </a:t>
            </a:r>
            <a:r>
              <a:rPr lang="en-US" sz="4000" dirty="0" err="1"/>
              <a:t>parte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trattato</a:t>
            </a:r>
            <a:r>
              <a:rPr lang="en-US" sz="4000" dirty="0"/>
              <a:t> </a:t>
            </a:r>
            <a:r>
              <a:rPr lang="en-US" sz="4000" dirty="0" err="1"/>
              <a:t>multilaterale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, </a:t>
            </a:r>
            <a:r>
              <a:rPr lang="en-US" sz="4000" dirty="0" err="1"/>
              <a:t>alla</a:t>
            </a:r>
            <a:r>
              <a:rPr lang="en-US" sz="4000" dirty="0"/>
              <a:t> data </a:t>
            </a:r>
            <a:r>
              <a:rPr lang="en-US" sz="4000" dirty="0" err="1"/>
              <a:t>della</a:t>
            </a:r>
            <a:r>
              <a:rPr lang="en-US" sz="4000" dirty="0"/>
              <a:t>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, era in </a:t>
            </a:r>
            <a:r>
              <a:rPr lang="en-US" sz="4000" dirty="0" err="1"/>
              <a:t>vigore</a:t>
            </a:r>
            <a:r>
              <a:rPr lang="en-US" sz="4000" dirty="0"/>
              <a:t> per il </a:t>
            </a:r>
            <a:r>
              <a:rPr lang="en-US" sz="4000" dirty="0" err="1"/>
              <a:t>territorio</a:t>
            </a:r>
            <a:r>
              <a:rPr lang="en-US" sz="4000" dirty="0"/>
              <a:t> cui </a:t>
            </a:r>
            <a:r>
              <a:rPr lang="en-US" sz="4000" dirty="0" err="1"/>
              <a:t>si</a:t>
            </a:r>
            <a:r>
              <a:rPr lang="en-US" sz="4000" dirty="0"/>
              <a:t> </a:t>
            </a:r>
            <a:r>
              <a:rPr lang="en-US" sz="4000" dirty="0" err="1"/>
              <a:t>riferisce</a:t>
            </a:r>
            <a:r>
              <a:rPr lang="en-US" sz="4000" dirty="0"/>
              <a:t> la </a:t>
            </a:r>
            <a:r>
              <a:rPr lang="en-US" sz="4000" dirty="0" err="1"/>
              <a:t>successione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.
[…].
</a:t>
            </a:r>
            <a:r>
              <a:rPr lang="en-US" sz="4000" dirty="0" err="1"/>
              <a:t>Quando</a:t>
            </a:r>
            <a:r>
              <a:rPr lang="en-US" sz="4000" dirty="0"/>
              <a:t>, ai sensi del </a:t>
            </a:r>
            <a:r>
              <a:rPr lang="en-US" sz="4000" dirty="0" err="1"/>
              <a:t>trattato</a:t>
            </a:r>
            <a:r>
              <a:rPr lang="en-US" sz="4000" dirty="0"/>
              <a:t> o a causa del </a:t>
            </a:r>
            <a:r>
              <a:rPr lang="en-US" sz="4000" dirty="0" err="1"/>
              <a:t>numero</a:t>
            </a:r>
            <a:r>
              <a:rPr lang="en-US" sz="4000" dirty="0"/>
              <a:t> </a:t>
            </a:r>
            <a:r>
              <a:rPr lang="en-US" sz="4000" dirty="0" err="1"/>
              <a:t>limitato</a:t>
            </a:r>
            <a:r>
              <a:rPr lang="en-US" sz="4000" dirty="0"/>
              <a:t> </a:t>
            </a:r>
            <a:r>
              <a:rPr lang="en-US" sz="4000" dirty="0" err="1"/>
              <a:t>degli</a:t>
            </a:r>
            <a:r>
              <a:rPr lang="en-US" sz="4000" dirty="0"/>
              <a:t> </a:t>
            </a:r>
            <a:r>
              <a:rPr lang="en-US" sz="4000" dirty="0" err="1"/>
              <a:t>Stati</a:t>
            </a:r>
            <a:r>
              <a:rPr lang="en-US" sz="4000" dirty="0"/>
              <a:t> </a:t>
            </a:r>
            <a:r>
              <a:rPr lang="en-US" sz="4000" dirty="0" err="1"/>
              <a:t>negoziatori</a:t>
            </a:r>
            <a:r>
              <a:rPr lang="en-US" sz="4000" dirty="0"/>
              <a:t> e </a:t>
            </a:r>
            <a:r>
              <a:rPr lang="en-US" sz="4000" dirty="0" err="1"/>
              <a:t>dell’oggetto</a:t>
            </a:r>
            <a:r>
              <a:rPr lang="en-US" sz="4000" dirty="0"/>
              <a:t> e </a:t>
            </a:r>
            <a:r>
              <a:rPr lang="en-US" sz="4000" dirty="0" err="1"/>
              <a:t>dello</a:t>
            </a:r>
            <a:r>
              <a:rPr lang="en-US" sz="4000" dirty="0"/>
              <a:t> </a:t>
            </a:r>
            <a:r>
              <a:rPr lang="en-US" sz="4000" dirty="0" err="1"/>
              <a:t>scopo</a:t>
            </a:r>
            <a:r>
              <a:rPr lang="en-US" sz="4000" dirty="0"/>
              <a:t> del </a:t>
            </a:r>
            <a:r>
              <a:rPr lang="en-US" sz="4000" dirty="0" err="1"/>
              <a:t>trattato</a:t>
            </a:r>
            <a:r>
              <a:rPr lang="en-US" sz="4000" dirty="0"/>
              <a:t>, la </a:t>
            </a:r>
            <a:r>
              <a:rPr lang="en-US" sz="4000" dirty="0" err="1"/>
              <a:t>partecipazione</a:t>
            </a:r>
            <a:r>
              <a:rPr lang="en-US" sz="4000" dirty="0"/>
              <a:t> di </a:t>
            </a:r>
            <a:r>
              <a:rPr lang="en-US" sz="4000" dirty="0" err="1"/>
              <a:t>qualsiasi</a:t>
            </a:r>
            <a:r>
              <a:rPr lang="en-US" sz="4000" dirty="0"/>
              <a:t> </a:t>
            </a:r>
            <a:r>
              <a:rPr lang="en-US" sz="4000" dirty="0" err="1"/>
              <a:t>altro</a:t>
            </a:r>
            <a:r>
              <a:rPr lang="en-US" sz="4000" dirty="0"/>
              <a:t> </a:t>
            </a:r>
            <a:r>
              <a:rPr lang="en-US" sz="4000" dirty="0" err="1"/>
              <a:t>Stato</a:t>
            </a:r>
            <a:r>
              <a:rPr lang="en-US" sz="4000" dirty="0"/>
              <a:t> al </a:t>
            </a:r>
            <a:r>
              <a:rPr lang="en-US" sz="4000" dirty="0" err="1"/>
              <a:t>trattato</a:t>
            </a:r>
            <a:r>
              <a:rPr lang="en-US" sz="4000" dirty="0"/>
              <a:t> </a:t>
            </a:r>
            <a:r>
              <a:rPr lang="en-US" sz="4000" dirty="0" err="1"/>
              <a:t>deve</a:t>
            </a:r>
            <a:r>
              <a:rPr lang="en-US" sz="4000" dirty="0"/>
              <a:t> </a:t>
            </a:r>
            <a:r>
              <a:rPr lang="en-US" sz="4000" dirty="0" err="1"/>
              <a:t>essere</a:t>
            </a:r>
            <a:r>
              <a:rPr lang="en-US" sz="4000" dirty="0"/>
              <a:t> </a:t>
            </a:r>
            <a:r>
              <a:rPr lang="en-US" sz="4000" dirty="0" err="1"/>
              <a:t>considerata</a:t>
            </a:r>
            <a:r>
              <a:rPr lang="en-US" sz="4000" dirty="0"/>
              <a:t> come </a:t>
            </a:r>
            <a:r>
              <a:rPr lang="en-US" sz="4000" dirty="0" err="1"/>
              <a:t>soggetta</a:t>
            </a:r>
            <a:r>
              <a:rPr lang="en-US" sz="4000" dirty="0"/>
              <a:t> al </a:t>
            </a:r>
            <a:r>
              <a:rPr lang="en-US" sz="4000" dirty="0" err="1"/>
              <a:t>consenso</a:t>
            </a:r>
            <a:r>
              <a:rPr lang="en-US" sz="4000" dirty="0"/>
              <a:t> di </a:t>
            </a:r>
            <a:r>
              <a:rPr lang="en-US" sz="4000" dirty="0" err="1"/>
              <a:t>tutte</a:t>
            </a:r>
            <a:r>
              <a:rPr lang="en-US" sz="4000" dirty="0"/>
              <a:t> le parti, il nuovo </a:t>
            </a:r>
            <a:r>
              <a:rPr lang="en-US" sz="4000" dirty="0" err="1"/>
              <a:t>Stato</a:t>
            </a:r>
            <a:r>
              <a:rPr lang="en-US" sz="4000" dirty="0"/>
              <a:t> </a:t>
            </a:r>
            <a:r>
              <a:rPr lang="en-US" sz="4000" dirty="0" err="1"/>
              <a:t>indipendente</a:t>
            </a:r>
            <a:r>
              <a:rPr lang="en-US" sz="4000" dirty="0"/>
              <a:t> </a:t>
            </a:r>
            <a:r>
              <a:rPr lang="en-US" sz="4000" dirty="0" err="1"/>
              <a:t>può</a:t>
            </a:r>
            <a:r>
              <a:rPr lang="en-US" sz="4000" dirty="0"/>
              <a:t> </a:t>
            </a:r>
            <a:r>
              <a:rPr lang="en-US" sz="4000" dirty="0" err="1"/>
              <a:t>stabilire</a:t>
            </a:r>
            <a:r>
              <a:rPr lang="en-US" sz="4000" dirty="0"/>
              <a:t> il </a:t>
            </a:r>
            <a:r>
              <a:rPr lang="en-US" sz="4000" dirty="0" err="1"/>
              <a:t>suo</a:t>
            </a:r>
            <a:r>
              <a:rPr lang="en-US" sz="4000" dirty="0"/>
              <a:t> status di </a:t>
            </a:r>
            <a:r>
              <a:rPr lang="en-US" sz="4000" dirty="0" err="1"/>
              <a:t>parte</a:t>
            </a:r>
            <a:r>
              <a:rPr lang="en-US" sz="4000" dirty="0"/>
              <a:t> del </a:t>
            </a:r>
            <a:r>
              <a:rPr lang="en-US" sz="4000" dirty="0" err="1"/>
              <a:t>trattato</a:t>
            </a:r>
            <a:r>
              <a:rPr lang="en-US" sz="4000" dirty="0"/>
              <a:t> solo con tale </a:t>
            </a:r>
            <a:r>
              <a:rPr lang="en-US" sz="4000" dirty="0" err="1"/>
              <a:t>consenso</a:t>
            </a:r>
            <a:r>
              <a:rPr lang="en-US" sz="4000" dirty="0"/>
              <a:t>.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17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74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87CFE86-1A18-C021-33B4-072E826F8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11DDE44-DF33-C647-2DF3-C9962BBCF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EE777B1A-0277-3630-2AAB-0298A5B15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 algn="just">
              <a:buNone/>
            </a:pPr>
            <a:endParaRPr lang="en-US" sz="3200" dirty="0"/>
          </a:p>
          <a:p>
            <a:pPr marL="742950" indent="-742950" algn="just">
              <a:buAutoNum type="arabicPeriod"/>
            </a:pPr>
            <a:r>
              <a:rPr lang="en-US" sz="4000" dirty="0"/>
              <a:t>A </a:t>
            </a:r>
            <a:r>
              <a:rPr lang="en-US" sz="4000" dirty="0" err="1"/>
              <a:t>meno</a:t>
            </a:r>
            <a:r>
              <a:rPr lang="en-US" sz="4000" dirty="0"/>
              <a:t> </a:t>
            </a:r>
            <a:r>
              <a:rPr lang="en-US" sz="4000" dirty="0" err="1"/>
              <a:t>che</a:t>
            </a:r>
            <a:r>
              <a:rPr lang="en-US" sz="4000" dirty="0"/>
              <a:t> il </a:t>
            </a:r>
            <a:r>
              <a:rPr lang="en-US" sz="4000" dirty="0" err="1"/>
              <a:t>trattato</a:t>
            </a:r>
            <a:r>
              <a:rPr lang="en-US" sz="4000" dirty="0"/>
              <a:t> non </a:t>
            </a:r>
            <a:r>
              <a:rPr lang="en-US" sz="4000" dirty="0" err="1"/>
              <a:t>disponga</a:t>
            </a:r>
            <a:r>
              <a:rPr lang="en-US" sz="4000" dirty="0"/>
              <a:t> </a:t>
            </a:r>
            <a:r>
              <a:rPr lang="en-US" sz="4000" dirty="0" err="1"/>
              <a:t>diversamente</a:t>
            </a:r>
            <a:r>
              <a:rPr lang="en-US" sz="4000" dirty="0"/>
              <a:t> o non </a:t>
            </a:r>
            <a:r>
              <a:rPr lang="en-US" sz="4000" dirty="0" err="1"/>
              <a:t>sia</a:t>
            </a:r>
            <a:r>
              <a:rPr lang="en-US" sz="4000" dirty="0"/>
              <a:t> </a:t>
            </a:r>
            <a:r>
              <a:rPr lang="en-US" sz="4000" dirty="0" err="1"/>
              <a:t>diversamente</a:t>
            </a:r>
            <a:r>
              <a:rPr lang="en-US" sz="4000" dirty="0"/>
              <a:t> </a:t>
            </a:r>
            <a:r>
              <a:rPr lang="en-US" sz="4000" dirty="0" err="1"/>
              <a:t>concordato</a:t>
            </a:r>
            <a:r>
              <a:rPr lang="en-US" sz="4000" dirty="0"/>
              <a:t>, </a:t>
            </a:r>
            <a:r>
              <a:rPr lang="en-US" sz="4000" b="1" dirty="0"/>
              <a:t>uno </a:t>
            </a:r>
            <a:r>
              <a:rPr lang="en-US" sz="4000" b="1" dirty="0" err="1"/>
              <a:t>Stato</a:t>
            </a:r>
            <a:r>
              <a:rPr lang="en-US" sz="4000" b="1" dirty="0"/>
              <a:t> di </a:t>
            </a:r>
            <a:r>
              <a:rPr lang="en-US" sz="4000" b="1" dirty="0" err="1"/>
              <a:t>nuova</a:t>
            </a:r>
            <a:r>
              <a:rPr lang="en-US" sz="4000" b="1" dirty="0"/>
              <a:t> </a:t>
            </a:r>
            <a:r>
              <a:rPr lang="en-US" sz="4000" b="1" dirty="0" err="1"/>
              <a:t>indipendenza</a:t>
            </a:r>
            <a:r>
              <a:rPr lang="en-US" sz="4000" b="1" dirty="0"/>
              <a:t> </a:t>
            </a:r>
            <a:r>
              <a:rPr lang="en-US" sz="4000" b="1" dirty="0" err="1"/>
              <a:t>che</a:t>
            </a:r>
            <a:r>
              <a:rPr lang="en-US" sz="4000" b="1" dirty="0"/>
              <a:t> </a:t>
            </a:r>
            <a:r>
              <a:rPr lang="en-US" sz="4000" b="1" dirty="0" err="1"/>
              <a:t>effettua</a:t>
            </a:r>
            <a:r>
              <a:rPr lang="en-US" sz="4000" b="1" dirty="0"/>
              <a:t> </a:t>
            </a:r>
            <a:r>
              <a:rPr lang="en-US" sz="4000" b="1" dirty="0" err="1"/>
              <a:t>una</a:t>
            </a:r>
            <a:r>
              <a:rPr lang="en-US" sz="4000" b="1" dirty="0"/>
              <a:t> </a:t>
            </a:r>
            <a:r>
              <a:rPr lang="en-US" sz="4000" b="1" dirty="0" err="1"/>
              <a:t>notifica</a:t>
            </a:r>
            <a:r>
              <a:rPr lang="en-US" sz="4000" b="1" dirty="0"/>
              <a:t> di </a:t>
            </a:r>
            <a:r>
              <a:rPr lang="en-US" sz="4000" b="1" dirty="0" err="1"/>
              <a:t>successione</a:t>
            </a:r>
            <a:r>
              <a:rPr lang="en-US" sz="4000" b="1" dirty="0"/>
              <a:t> </a:t>
            </a:r>
            <a:r>
              <a:rPr lang="en-US" sz="4000" dirty="0"/>
              <a:t>ai sensi </a:t>
            </a:r>
            <a:r>
              <a:rPr lang="en-US" sz="4000" dirty="0" err="1"/>
              <a:t>dell'articolo</a:t>
            </a:r>
            <a:r>
              <a:rPr lang="en-US" sz="4000" dirty="0"/>
              <a:t> 17 o </a:t>
            </a:r>
            <a:r>
              <a:rPr lang="en-US" sz="4000" dirty="0" err="1"/>
              <a:t>dell’articolo</a:t>
            </a:r>
            <a:r>
              <a:rPr lang="en-US" sz="4000" dirty="0"/>
              <a:t> 18, </a:t>
            </a:r>
            <a:r>
              <a:rPr lang="en-US" sz="4000" dirty="0" err="1"/>
              <a:t>paragrafo</a:t>
            </a:r>
            <a:r>
              <a:rPr lang="en-US" sz="4000" dirty="0"/>
              <a:t> 2, </a:t>
            </a:r>
            <a:r>
              <a:rPr lang="en-US" sz="4000" b="1" dirty="0" err="1"/>
              <a:t>è</a:t>
            </a:r>
            <a:r>
              <a:rPr lang="en-US" sz="4000" b="1" dirty="0"/>
              <a:t> </a:t>
            </a:r>
            <a:r>
              <a:rPr lang="en-US" sz="4000" b="1" dirty="0" err="1"/>
              <a:t>considerato</a:t>
            </a:r>
            <a:r>
              <a:rPr lang="en-US" sz="4000" b="1" dirty="0"/>
              <a:t> </a:t>
            </a:r>
            <a:r>
              <a:rPr lang="en-US" sz="4000" b="1" dirty="0" err="1"/>
              <a:t>parte</a:t>
            </a:r>
            <a:r>
              <a:rPr lang="en-US" sz="4000" b="1" dirty="0"/>
              <a:t> del </a:t>
            </a:r>
            <a:r>
              <a:rPr lang="en-US" sz="4000" b="1" dirty="0" err="1"/>
              <a:t>trattato</a:t>
            </a:r>
            <a:r>
              <a:rPr lang="en-US" sz="4000" b="1" dirty="0"/>
              <a:t> a </a:t>
            </a:r>
            <a:r>
              <a:rPr lang="en-US" sz="4000" b="1" dirty="0" err="1"/>
              <a:t>decorrere</a:t>
            </a:r>
            <a:r>
              <a:rPr lang="en-US" sz="4000" b="1" dirty="0"/>
              <a:t> </a:t>
            </a:r>
            <a:r>
              <a:rPr lang="en-US" sz="4000" b="1" dirty="0" err="1"/>
              <a:t>dalla</a:t>
            </a:r>
            <a:r>
              <a:rPr lang="en-US" sz="4000" b="1" dirty="0"/>
              <a:t> data di </a:t>
            </a:r>
            <a:r>
              <a:rPr lang="en-US" sz="4000" b="1" dirty="0" err="1"/>
              <a:t>successione</a:t>
            </a:r>
            <a:r>
              <a:rPr lang="en-US" sz="4000" b="1" dirty="0"/>
              <a:t> </a:t>
            </a:r>
            <a:r>
              <a:rPr lang="en-US" sz="4000" b="1" dirty="0" err="1"/>
              <a:t>degli</a:t>
            </a:r>
            <a:r>
              <a:rPr lang="en-US" sz="4000" b="1" dirty="0"/>
              <a:t> </a:t>
            </a:r>
            <a:r>
              <a:rPr lang="en-US" sz="4000" b="1" dirty="0" err="1"/>
              <a:t>Stati</a:t>
            </a:r>
            <a:r>
              <a:rPr lang="en-US" sz="4000" b="1" dirty="0"/>
              <a:t> </a:t>
            </a:r>
            <a:r>
              <a:rPr lang="en-US" sz="4000" dirty="0"/>
              <a:t>o </a:t>
            </a:r>
            <a:r>
              <a:rPr lang="en-US" sz="4000" dirty="0" err="1"/>
              <a:t>dalla</a:t>
            </a:r>
            <a:r>
              <a:rPr lang="en-US" sz="4000" dirty="0"/>
              <a:t> data di </a:t>
            </a:r>
            <a:r>
              <a:rPr lang="en-US" sz="4000" dirty="0" err="1"/>
              <a:t>entrata</a:t>
            </a:r>
            <a:r>
              <a:rPr lang="en-US" sz="4000" dirty="0"/>
              <a:t> in </a:t>
            </a:r>
            <a:r>
              <a:rPr lang="en-US" sz="4000" dirty="0" err="1"/>
              <a:t>vigore</a:t>
            </a:r>
            <a:r>
              <a:rPr lang="en-US" sz="4000" dirty="0"/>
              <a:t> del </a:t>
            </a:r>
            <a:r>
              <a:rPr lang="en-US" sz="4000" dirty="0" err="1"/>
              <a:t>trattato</a:t>
            </a:r>
            <a:r>
              <a:rPr lang="en-US" sz="4000" dirty="0"/>
              <a:t>, se </a:t>
            </a:r>
            <a:r>
              <a:rPr lang="en-US" sz="4000" dirty="0" err="1"/>
              <a:t>posteriore</a:t>
            </a:r>
            <a:r>
              <a:rPr lang="en-US" sz="4000"/>
              <a:t>.</a:t>
            </a:r>
            <a:endParaRPr lang="en-US" sz="40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38D800-3DBB-5250-3949-462FF7E05B59}"/>
              </a:ext>
            </a:extLst>
          </p:cNvPr>
          <p:cNvSpPr txBox="1"/>
          <p:nvPr/>
        </p:nvSpPr>
        <p:spPr>
          <a:xfrm>
            <a:off x="976859" y="399307"/>
            <a:ext cx="102382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4000" dirty="0"/>
              <a:t>Convenzione di Vienna del 1978</a:t>
            </a:r>
            <a:endParaRPr lang="it-IT" sz="4000" i="1" dirty="0"/>
          </a:p>
          <a:p>
            <a:pPr lvl="0" algn="ctr">
              <a:defRPr/>
            </a:pPr>
            <a:r>
              <a:rPr lang="it-IT" sz="4000" dirty="0"/>
              <a:t>Articolo 23 – </a:t>
            </a:r>
            <a:r>
              <a:rPr lang="it-IT" sz="4000" i="1" dirty="0"/>
              <a:t>Effetti di una notifica di successione</a:t>
            </a:r>
            <a:endParaRPr kumimoji="0" lang="it-IT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3597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4C6E9DA9-65A1-E497-0D97-CC7F25AD4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158" y="914400"/>
            <a:ext cx="5811484" cy="4968819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8324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509AF991-7A26-32DB-A7C3-4CFEFAD78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884271"/>
            <a:ext cx="5129784" cy="310351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F9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0515FCE-D5F0-261F-7866-7CE9FE43F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034" y="1934951"/>
            <a:ext cx="5129784" cy="2988098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6498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BAB12A8D-51B3-D0FC-2A96-1B83BDFA2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67" y="643467"/>
            <a:ext cx="5174266" cy="557106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5DFAFDDA-F49B-4D8E-5BCD-AA64BB579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7088" y="643467"/>
            <a:ext cx="5191220" cy="5571066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9798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9AC0DB00-400F-F82C-170D-2986A6753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39" y="643467"/>
            <a:ext cx="4442922" cy="5571066"/>
          </a:xfrm>
          <a:prstGeom prst="rect">
            <a:avLst/>
          </a:prstGeom>
        </p:spPr>
      </p:pic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7998A823-FF5A-E2E0-09E1-4D5036193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65" y="643467"/>
            <a:ext cx="5210867" cy="5571066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51493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mappa&#10;&#10;Descrizione generata automaticamente">
            <a:extLst>
              <a:ext uri="{FF2B5EF4-FFF2-40B4-BE49-F238E27FC236}">
                <a16:creationId xmlns:a16="http://schemas.microsoft.com/office/drawing/2014/main" id="{41B1A817-5E18-E3FF-5E74-0A61AF2E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mappa&#10;&#10;Descrizione generata automaticamente">
            <a:extLst>
              <a:ext uri="{FF2B5EF4-FFF2-40B4-BE49-F238E27FC236}">
                <a16:creationId xmlns:a16="http://schemas.microsoft.com/office/drawing/2014/main" id="{29F9386D-EFD8-CBCC-5EBC-23F9F0A0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6" r="1" b="39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D589A36-170F-7348-BCDB-23CF9D860473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5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35F804-C8FC-6844-2981-BA62942D6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FEAE179-C525-48F3-AD47-0E9E2B6F2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mappa&#10;&#10;Descrizione generata automaticamente">
            <a:extLst>
              <a:ext uri="{FF2B5EF4-FFF2-40B4-BE49-F238E27FC236}">
                <a16:creationId xmlns:a16="http://schemas.microsoft.com/office/drawing/2014/main" id="{3802D9B3-36C2-2C1D-762D-D178FA9D7C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7217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64D8DE-84ED-FDD2-7048-1C0864FC6C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62719" y="4883544"/>
            <a:ext cx="6586915" cy="1556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dirty="0" err="1"/>
              <a:t>Convenzione</a:t>
            </a:r>
            <a:r>
              <a:rPr lang="en-US" dirty="0"/>
              <a:t> di Vienna del 1978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successione</a:t>
            </a:r>
            <a:r>
              <a:rPr lang="en-US" dirty="0"/>
              <a:t>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trattati</a:t>
            </a:r>
            <a:endParaRPr lang="en-US" dirty="0"/>
          </a:p>
          <a:p>
            <a:pPr marL="0"/>
            <a:endParaRPr lang="en-US" sz="1800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7DA68F-DA80-F80F-534D-4A1C28198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DD589A36-170F-7348-BCDB-23CF9D86047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21939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6828</TotalTime>
  <Words>919</Words>
  <Application>Microsoft Macintosh PowerPoint</Application>
  <PresentationFormat>Widescreen</PresentationFormat>
  <Paragraphs>97</Paragraphs>
  <Slides>21</Slides>
  <Notes>21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Luiss Sans</vt:lpstr>
      <vt:lpstr>Luiss type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in International Law</dc:title>
  <dc:creator>Pierfrancesco Rossi</dc:creator>
  <cp:lastModifiedBy>Pierfrancesco Rossi</cp:lastModifiedBy>
  <cp:revision>245</cp:revision>
  <dcterms:created xsi:type="dcterms:W3CDTF">2023-02-07T10:10:48Z</dcterms:created>
  <dcterms:modified xsi:type="dcterms:W3CDTF">2026-03-28T17:27:50Z</dcterms:modified>
</cp:coreProperties>
</file>