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54" r:id="rId4"/>
  </p:sldMasterIdLst>
  <p:notesMasterIdLst>
    <p:notesMasterId r:id="rId57"/>
  </p:notesMasterIdLst>
  <p:handoutMasterIdLst>
    <p:handoutMasterId r:id="rId58"/>
  </p:handoutMasterIdLst>
  <p:sldIdLst>
    <p:sldId id="373" r:id="rId5"/>
    <p:sldId id="261" r:id="rId6"/>
    <p:sldId id="280" r:id="rId7"/>
    <p:sldId id="273" r:id="rId8"/>
    <p:sldId id="314" r:id="rId9"/>
    <p:sldId id="378" r:id="rId10"/>
    <p:sldId id="501" r:id="rId11"/>
    <p:sldId id="487" r:id="rId12"/>
    <p:sldId id="488" r:id="rId13"/>
    <p:sldId id="475" r:id="rId14"/>
    <p:sldId id="502" r:id="rId15"/>
    <p:sldId id="476" r:id="rId16"/>
    <p:sldId id="477" r:id="rId17"/>
    <p:sldId id="381" r:id="rId18"/>
    <p:sldId id="382" r:id="rId19"/>
    <p:sldId id="400" r:id="rId20"/>
    <p:sldId id="489" r:id="rId21"/>
    <p:sldId id="491" r:id="rId22"/>
    <p:sldId id="490" r:id="rId23"/>
    <p:sldId id="492" r:id="rId24"/>
    <p:sldId id="471" r:id="rId25"/>
    <p:sldId id="472" r:id="rId26"/>
    <p:sldId id="478" r:id="rId27"/>
    <p:sldId id="479" r:id="rId28"/>
    <p:sldId id="480" r:id="rId29"/>
    <p:sldId id="481" r:id="rId30"/>
    <p:sldId id="495" r:id="rId31"/>
    <p:sldId id="401" r:id="rId32"/>
    <p:sldId id="499" r:id="rId33"/>
    <p:sldId id="384" r:id="rId34"/>
    <p:sldId id="500" r:id="rId35"/>
    <p:sldId id="473" r:id="rId36"/>
    <p:sldId id="385" r:id="rId37"/>
    <p:sldId id="482" r:id="rId38"/>
    <p:sldId id="497" r:id="rId39"/>
    <p:sldId id="503" r:id="rId40"/>
    <p:sldId id="504" r:id="rId41"/>
    <p:sldId id="498" r:id="rId42"/>
    <p:sldId id="483" r:id="rId43"/>
    <p:sldId id="398" r:id="rId44"/>
    <p:sldId id="386" r:id="rId45"/>
    <p:sldId id="474" r:id="rId46"/>
    <p:sldId id="505" r:id="rId47"/>
    <p:sldId id="388" r:id="rId48"/>
    <p:sldId id="387" r:id="rId49"/>
    <p:sldId id="484" r:id="rId50"/>
    <p:sldId id="485" r:id="rId51"/>
    <p:sldId id="496" r:id="rId52"/>
    <p:sldId id="486" r:id="rId53"/>
    <p:sldId id="406" r:id="rId54"/>
    <p:sldId id="493" r:id="rId55"/>
    <p:sldId id="494" r:id="rId56"/>
  </p:sldIdLst>
  <p:sldSz cx="12192000" cy="6858000"/>
  <p:notesSz cx="6858000" cy="9144000"/>
  <p:defaultTextStyle>
    <a:defPPr rtl="0"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ulia Santinelli" initials="GS" lastIdx="1" clrIdx="0">
    <p:extLst>
      <p:ext uri="{19B8F6BF-5375-455C-9EA6-DF929625EA0E}">
        <p15:presenceInfo xmlns:p15="http://schemas.microsoft.com/office/powerpoint/2012/main" userId="S::Santinelli.2215829@studenti.uniroma1.it::824e9d55-68a3-4902-aecc-d0672f3fcb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9A27"/>
    <a:srgbClr val="F26925"/>
    <a:srgbClr val="E58C09"/>
    <a:srgbClr val="43467B"/>
    <a:srgbClr val="87175F"/>
    <a:srgbClr val="E19E6B"/>
    <a:srgbClr val="EEEEEE"/>
    <a:srgbClr val="F69E1D"/>
    <a:srgbClr val="EEC621"/>
    <a:srgbClr val="AEA4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4464472-DAE5-4012-9A5A-CB432293B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>
              <a:latin typeface="Tw Cen MT" panose="020B0602020104020603" pitchFamily="34" charset="0"/>
            </a:endParaRP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586DB41-0314-4E22-8F5A-547FA67B06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A6EBFA4-1BC5-49C9-9711-B2794B10A421}" type="datetime1">
              <a:rPr lang="it-IT" smtClean="0">
                <a:latin typeface="Tw Cen MT" panose="020B0602020104020603" pitchFamily="34" charset="0"/>
              </a:rPr>
              <a:t>12/09/25</a:t>
            </a:fld>
            <a:endParaRPr lang="it-IT">
              <a:latin typeface="Tw Cen MT" panose="020B0602020104020603" pitchFamily="34" charset="0"/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563188E-D235-4A3B-823C-E0E10F336C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>
              <a:latin typeface="Tw Cen MT" panose="020B0602020104020603" pitchFamily="34" charset="0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4D3A68C-A1CC-4704-8503-01E13B0AED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1BB1589-0F8A-400D-AEF4-57688446A2F5}" type="slidenum">
              <a:rPr lang="it-IT" smtClean="0">
                <a:latin typeface="Tw Cen MT" panose="020B0602020104020603" pitchFamily="34" charset="0"/>
              </a:rPr>
              <a:t>‹N›</a:t>
            </a:fld>
            <a:endParaRPr lang="it-IT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105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4T07:47:24.5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8665,'35'0'0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3T16:34:47.5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50 100 9922,'0'-33'0,"0"0"0,-6 21 0,-10-4 0,10 10 0,-16 6 0,22 0 0,0 0 0,0 22 0,0 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3T17:09:05.5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1 9209,'-3'26'0,"-6"0"0,6 1 0,-5-1 0,5 0 0,14-11 0,4-3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fld id="{DC3F789C-A80B-4C65-96CE-E17EF7ED4642}" type="datetime1">
              <a:rPr lang="it-IT" noProof="0" smtClean="0"/>
              <a:t>12/09/25</a:t>
            </a:fld>
            <a:endParaRPr lang="it-IT" noProof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fld id="{DAE5FABD-26C8-4F74-B1E3-45BC91BC9D7B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5077535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7987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746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4910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_Curr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egnaposto testo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rtl="0"/>
            <a:r>
              <a:rPr lang="it-IT" noProof="0"/>
              <a:t>I</a:t>
            </a:r>
          </a:p>
        </p:txBody>
      </p:sp>
      <p:sp>
        <p:nvSpPr>
          <p:cNvPr id="48" name="Figura a mano libera: Forma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26254041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2155291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B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954259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Smeral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7148865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Aranc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149718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323754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cele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1176658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Grig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8536208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Blu_patch triangolo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id="{605BCA9F-FC20-461D-9118-7EC2AC28D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75958" y="0"/>
            <a:ext cx="9016043" cy="6858000"/>
          </a:xfrm>
          <a:custGeom>
            <a:avLst/>
            <a:gdLst>
              <a:gd name="connsiteX0" fmla="*/ 5153328 w 9016043"/>
              <a:gd name="connsiteY0" fmla="*/ 0 h 6858000"/>
              <a:gd name="connsiteX1" fmla="*/ 9016043 w 9016043"/>
              <a:gd name="connsiteY1" fmla="*/ 0 h 6858000"/>
              <a:gd name="connsiteX2" fmla="*/ 9016043 w 9016043"/>
              <a:gd name="connsiteY2" fmla="*/ 6858000 h 6858000"/>
              <a:gd name="connsiteX3" fmla="*/ 0 w 9016043"/>
              <a:gd name="connsiteY3" fmla="*/ 6858000 h 6858000"/>
              <a:gd name="connsiteX4" fmla="*/ 5153328 w 9016043"/>
              <a:gd name="connsiteY4" fmla="*/ 68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6043" h="6858000">
                <a:moveTo>
                  <a:pt x="5153328" y="0"/>
                </a:moveTo>
                <a:lnTo>
                  <a:pt x="9016043" y="0"/>
                </a:lnTo>
                <a:lnTo>
                  <a:pt x="9016043" y="6858000"/>
                </a:lnTo>
                <a:lnTo>
                  <a:pt x="0" y="6858000"/>
                </a:lnTo>
                <a:lnTo>
                  <a:pt x="5153328" y="6818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040925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8F869F17-9BF3-4974-956D-0CBCD60BA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1421377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A654DBB0-1027-4E5D-B635-00F2F173A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4337710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titolo_Giallo intens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egnaposto testo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rtl="0"/>
            <a:r>
              <a:rPr lang="it-IT" noProof="0"/>
              <a:t>I</a:t>
            </a:r>
          </a:p>
        </p:txBody>
      </p:sp>
      <p:sp>
        <p:nvSpPr>
          <p:cNvPr id="48" name="Figura a mano libera: Forma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13920827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immagine_barra forme bianca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01" y="112976"/>
            <a:ext cx="6858000" cy="6745024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2" name="Segnaposto testo 16">
            <a:extLst>
              <a:ext uri="{FF2B5EF4-FFF2-40B4-BE49-F238E27FC236}">
                <a16:creationId xmlns:a16="http://schemas.microsoft.com/office/drawing/2014/main" id="{E59725C5-1168-4A5F-B420-8E05620196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5238089" y="208890"/>
            <a:ext cx="6745024" cy="6553200"/>
          </a:xfrm>
          <a:gradFill flip="none" rotWithShape="1">
            <a:gsLst>
              <a:gs pos="0">
                <a:schemeClr val="bg1"/>
              </a:gs>
              <a:gs pos="82000">
                <a:schemeClr val="bg1">
                  <a:alpha val="0"/>
                </a:schemeClr>
              </a:gs>
            </a:gsLst>
            <a:lin ang="16200000" scaled="1"/>
            <a:tileRect/>
          </a:gra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7532AFA8-ADE4-4C3E-AF0A-235C72499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477211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metà immagine orizzontal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11094718" cy="1757126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709677"/>
            <a:ext cx="11094717" cy="1500876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4232B29A-2701-4A73-83CF-09E0AB1B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9464107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metà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5775959" cy="3543552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53200" y="2667001"/>
            <a:ext cx="5090157" cy="3543552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6A52166E-5DA9-4AA1-9355-E8DBFDD90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9640959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immagine titolo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617492"/>
            <a:ext cx="9890759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2" name="Segnaposto numero diapositiva 5">
            <a:extLst>
              <a:ext uri="{FF2B5EF4-FFF2-40B4-BE49-F238E27FC236}">
                <a16:creationId xmlns:a16="http://schemas.microsoft.com/office/drawing/2014/main" id="{E9FF8476-DF8C-4276-8CF6-44BC91B88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2700533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immagine titolo due colonne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11099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4617492"/>
            <a:ext cx="5212080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446520" y="4617492"/>
            <a:ext cx="5212080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4" name="Segnaposto numero diapositiva 5">
            <a:extLst>
              <a:ext uri="{FF2B5EF4-FFF2-40B4-BE49-F238E27FC236}">
                <a16:creationId xmlns:a16="http://schemas.microsoft.com/office/drawing/2014/main" id="{FC5AD12C-F7F6-431D-ABA4-F7E37CACE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4900304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tà immagine titolo due colonne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698" y="3735622"/>
            <a:ext cx="5013960" cy="2408917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testo 16">
            <a:extLst>
              <a:ext uri="{FF2B5EF4-FFF2-40B4-BE49-F238E27FC236}">
                <a16:creationId xmlns:a16="http://schemas.microsoft.com/office/drawing/2014/main" id="{38376498-C218-4EDB-8416-A59802EF2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39000" y="1981199"/>
            <a:ext cx="4389542" cy="4163339"/>
          </a:xfrm>
          <a:solidFill>
            <a:schemeClr val="bg1"/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589520" y="2286000"/>
            <a:ext cx="3688080" cy="358140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Contenuto importante</a:t>
            </a:r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1EC81B64-070E-43F3-BCB5-833AB965D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3717925"/>
            <a:ext cx="914400" cy="930275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5" name="Segnaposto numero diapositiva 5">
            <a:extLst>
              <a:ext uri="{FF2B5EF4-FFF2-40B4-BE49-F238E27FC236}">
                <a16:creationId xmlns:a16="http://schemas.microsoft.com/office/drawing/2014/main" id="{8D5893EC-1256-429B-9581-379342C23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664319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immagine immagini multiple titolo due colonne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4176259"/>
            <a:ext cx="4343400" cy="1968280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4" name="Segnaposto immagine 8">
            <a:extLst>
              <a:ext uri="{FF2B5EF4-FFF2-40B4-BE49-F238E27FC236}">
                <a16:creationId xmlns:a16="http://schemas.microsoft.com/office/drawing/2014/main" id="{96DE17A8-F4B7-4571-A6E8-FD28BA425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42834" y="1066801"/>
            <a:ext cx="3505199" cy="50777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5" name="Segnaposto immagine 8">
            <a:extLst>
              <a:ext uri="{FF2B5EF4-FFF2-40B4-BE49-F238E27FC236}">
                <a16:creationId xmlns:a16="http://schemas.microsoft.com/office/drawing/2014/main" id="{9D9A0502-98A2-467D-BE1C-CE8391C73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191000" y="4343400"/>
            <a:ext cx="2743200" cy="18011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8298DB4E-3B92-4CA4-852A-9F647E721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91000" y="1066801"/>
            <a:ext cx="2743200" cy="3126023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E528B4D-15E8-4161-96F7-75D0217A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2694295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intera con barra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6745024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7C67066A-9B9E-468B-97C6-94BF615FA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82AF7E6-6C19-4A41-BFA5-44C4F2A3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111247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inte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FC59837-0A86-4467-BB38-E2AC882F3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8857779-E765-4EC2-825C-B8E41285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046070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magine inte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6" name="Segnaposto testo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1801" y="1189969"/>
            <a:ext cx="4389542" cy="4677431"/>
          </a:xfrm>
          <a:solidFill>
            <a:schemeClr val="bg1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612321" y="1494770"/>
            <a:ext cx="3688080" cy="391543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Contenuto importante</a:t>
            </a:r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5AE16EF6-8987-4193-B346-1BEA14401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E2D4840-4EB5-4438-9A16-D0006A68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641329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6914706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lide titolo_Giallo intens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6">
            <a:extLst>
              <a:ext uri="{FF2B5EF4-FFF2-40B4-BE49-F238E27FC236}">
                <a16:creationId xmlns:a16="http://schemas.microsoft.com/office/drawing/2014/main" id="{50D09E5B-B146-4D08-82EC-846DD89B0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462" y="0"/>
            <a:ext cx="9931338" cy="6823040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2" name="Segnaposto testo 16">
            <a:extLst>
              <a:ext uri="{FF2B5EF4-FFF2-40B4-BE49-F238E27FC236}">
                <a16:creationId xmlns:a16="http://schemas.microsoft.com/office/drawing/2014/main" id="{88940597-2E9A-4141-B2D0-C488487F1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0"/>
            <a:ext cx="50863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0600" y="609600"/>
            <a:ext cx="7429500" cy="56388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95400" y="1905000"/>
            <a:ext cx="5864382" cy="2275238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95400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13" name="Segnaposto testo 16">
            <a:extLst>
              <a:ext uri="{FF2B5EF4-FFF2-40B4-BE49-F238E27FC236}">
                <a16:creationId xmlns:a16="http://schemas.microsoft.com/office/drawing/2014/main" id="{EA44EEDB-C599-41AA-9D84-D53811C28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896" y="0"/>
            <a:ext cx="63502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4" name="Segnaposto testo 16">
            <a:extLst>
              <a:ext uri="{FF2B5EF4-FFF2-40B4-BE49-F238E27FC236}">
                <a16:creationId xmlns:a16="http://schemas.microsoft.com/office/drawing/2014/main" id="{FE574478-76DE-4613-8FBD-36B353081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391" y="0"/>
            <a:ext cx="63502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36956533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magine inte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6" name="Segnaposto testo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2269" y="1189969"/>
            <a:ext cx="4389542" cy="4677431"/>
          </a:xfrm>
          <a:solidFill>
            <a:schemeClr val="accent2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2789" y="1494770"/>
            <a:ext cx="3688080" cy="391543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Contenuto importante</a:t>
            </a:r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1AC89BA5-7D71-4838-92DC-A9DD44EC0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5614DBA-0879-4C83-B4B4-EECB085A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44196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2197681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sottotitolo contenuto e metà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021648"/>
            <a:ext cx="5090157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5090157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527803" y="4021648"/>
            <a:ext cx="5090157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3" name="Segnaposto testo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27803" y="3429000"/>
            <a:ext cx="5090157" cy="3416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5" name="Segnaposto immagine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27803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7" name="Segnaposto numero diapositiva 5">
            <a:extLst>
              <a:ext uri="{FF2B5EF4-FFF2-40B4-BE49-F238E27FC236}">
                <a16:creationId xmlns:a16="http://schemas.microsoft.com/office/drawing/2014/main" id="{C94646A1-59D8-49D7-B0E1-B7771AB22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9806680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sottotitolo contenuto e metà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35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3" name="Segnaposto testo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5" name="Segnaposto immagine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58640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contenuto 6">
            <a:extLst>
              <a:ext uri="{FF2B5EF4-FFF2-40B4-BE49-F238E27FC236}">
                <a16:creationId xmlns:a16="http://schemas.microsoft.com/office/drawing/2014/main" id="{F4C1E55C-86D8-4053-9865-59D5B4F8A35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6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3B68B60C-9D86-4961-A5CE-AB650CA336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6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9" name="Segnaposto immagine 7">
            <a:extLst>
              <a:ext uri="{FF2B5EF4-FFF2-40B4-BE49-F238E27FC236}">
                <a16:creationId xmlns:a16="http://schemas.microsoft.com/office/drawing/2014/main" id="{AFE200E7-D3F0-41C3-92B0-E09677035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68336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1" name="Segnaposto numero diapositiva 5">
            <a:extLst>
              <a:ext uri="{FF2B5EF4-FFF2-40B4-BE49-F238E27FC236}">
                <a16:creationId xmlns:a16="http://schemas.microsoft.com/office/drawing/2014/main" id="{520633DF-6AFD-4B07-9AFD-09317A9CC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5668240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icona contenuto 2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38400"/>
            <a:ext cx="5901458" cy="975260"/>
          </a:xfrm>
        </p:spPr>
        <p:txBody>
          <a:bodyPr lIns="91440" rIns="91440" rtlCol="0" anchor="ctr">
            <a:noAutofit/>
          </a:bodyPr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0" name="Segnaposto contenuto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4391622"/>
            <a:ext cx="5901458" cy="975260"/>
          </a:xfrm>
        </p:spPr>
        <p:txBody>
          <a:bodyPr lIns="91440" rIns="91440" rtlCol="0" anchor="ctr">
            <a:noAutofit/>
          </a:bodyPr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4666886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22" name="Segnaposto immagine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4517480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8621574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icona contenuto 3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23061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55214"/>
            <a:ext cx="3810000" cy="341632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0" name="Segnaposto contenuto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3556396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3888549"/>
            <a:ext cx="3810000" cy="341632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22" name="Segnaposto immagine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3697593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3" name="Segnaposto contenuto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562600" y="4689732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4000" y="5021885"/>
            <a:ext cx="3810000" cy="341632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9" name="Segnaposto immagine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48944" y="4830929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</p:spTree>
    <p:extLst>
      <p:ext uri="{BB962C8B-B14F-4D97-AF65-F5344CB8AC3E}">
        <p14:creationId xmlns:p14="http://schemas.microsoft.com/office/powerpoint/2010/main" val="28474110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lato patch icona contenuto 3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51214" y="2035302"/>
            <a:ext cx="4312844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840" y="2280181"/>
            <a:ext cx="49377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756426" y="1935993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0" name="Segnaposto contenuto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71132" y="3576256"/>
            <a:ext cx="5392925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8640" y="3846999"/>
            <a:ext cx="40233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22" name="Segnaposto immagine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774508" y="350281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3" name="Segnaposto contenuto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949699" y="5117210"/>
            <a:ext cx="6514359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641" y="5362089"/>
            <a:ext cx="29565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9" name="Segnaposto immagine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80392" y="501790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35" name="Figura a mano libera: Forma 34">
            <a:extLst>
              <a:ext uri="{FF2B5EF4-FFF2-40B4-BE49-F238E27FC236}">
                <a16:creationId xmlns:a16="http://schemas.microsoft.com/office/drawing/2014/main" id="{79F57DF2-7AB9-4D3A-AADE-E93D5621B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589743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lato patch 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018097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C6B9C406-BFD3-481F-9B48-3DCA3A330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7518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4AF3D50D-B3D8-4A41-84D8-4BE250D1B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856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egnaposto immagine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1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Inserire immagine 1</a:t>
            </a:r>
          </a:p>
        </p:txBody>
      </p:sp>
      <p:sp>
        <p:nvSpPr>
          <p:cNvPr id="30" name="Segnaposto immagine 8">
            <a:extLst>
              <a:ext uri="{FF2B5EF4-FFF2-40B4-BE49-F238E27FC236}">
                <a16:creationId xmlns:a16="http://schemas.microsoft.com/office/drawing/2014/main" id="{6321F101-EC7B-4128-A7FA-373AC507D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72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Inserire immagine 2</a:t>
            </a:r>
          </a:p>
        </p:txBody>
      </p:sp>
      <p:sp>
        <p:nvSpPr>
          <p:cNvPr id="31" name="Segnaposto immagine 8">
            <a:extLst>
              <a:ext uri="{FF2B5EF4-FFF2-40B4-BE49-F238E27FC236}">
                <a16:creationId xmlns:a16="http://schemas.microsoft.com/office/drawing/2014/main" id="{229667AF-39CB-43E6-8D30-A2DDF8365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0010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Inserire immagine 3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33" name="Segnaposto testo 7">
            <a:extLst>
              <a:ext uri="{FF2B5EF4-FFF2-40B4-BE49-F238E27FC236}">
                <a16:creationId xmlns:a16="http://schemas.microsoft.com/office/drawing/2014/main" id="{EB4CA538-2AD9-458A-B582-2FBFEAF60C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6720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35" name="Segnaposto testo 7">
            <a:extLst>
              <a:ext uri="{FF2B5EF4-FFF2-40B4-BE49-F238E27FC236}">
                <a16:creationId xmlns:a16="http://schemas.microsoft.com/office/drawing/2014/main" id="{857C263B-EA99-4350-84C0-08B9746AEC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0100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</p:spTree>
    <p:extLst>
      <p:ext uri="{BB962C8B-B14F-4D97-AF65-F5344CB8AC3E}">
        <p14:creationId xmlns:p14="http://schemas.microsoft.com/office/powerpoint/2010/main" val="11847593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751397" y="5027659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egnaposto immagine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3902" y="2057402"/>
            <a:ext cx="2743197" cy="274319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021" y="5307558"/>
            <a:ext cx="31089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2FD9C5C0-2B13-4BD9-BA25-5F692DE9E8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1021" y="5688559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971D9F8-CAE6-4680-A029-F96D0F1441FD}"/>
              </a:ext>
            </a:extLst>
          </p:cNvPr>
          <p:cNvCxnSpPr>
            <a:cxnSpLocks/>
          </p:cNvCxnSpPr>
          <p:nvPr userDrawn="1"/>
        </p:nvCxnSpPr>
        <p:spPr>
          <a:xfrm flipH="1">
            <a:off x="3907846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A31598D0-210A-4FC8-9A7B-BFA0921CF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536511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po 5">
            <a:extLst>
              <a:ext uri="{FF2B5EF4-FFF2-40B4-BE49-F238E27FC236}">
                <a16:creationId xmlns:a16="http://schemas.microsoft.com/office/drawing/2014/main" id="{606439E2-68F5-46DF-9799-ABBEBECFD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906013" y="2754546"/>
            <a:ext cx="3254399" cy="2828600"/>
            <a:chOff x="4431264" y="2199060"/>
            <a:chExt cx="3363136" cy="2828600"/>
          </a:xfrm>
        </p:grpSpPr>
        <p:cxnSp>
          <p:nvCxnSpPr>
            <p:cNvPr id="21" name="Connettore diritto 20">
              <a:extLst>
                <a:ext uri="{FF2B5EF4-FFF2-40B4-BE49-F238E27FC236}">
                  <a16:creationId xmlns:a16="http://schemas.microsoft.com/office/drawing/2014/main" id="{E95E9585-55FC-4C03-8122-DED9B077D9F8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>
              <a:extLst>
                <a:ext uri="{FF2B5EF4-FFF2-40B4-BE49-F238E27FC236}">
                  <a16:creationId xmlns:a16="http://schemas.microsoft.com/office/drawing/2014/main" id="{F2403E01-A7A9-4801-84C2-A2B3D9B7F577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BDA24073-E1E8-43FF-B135-B2947B9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5426747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immagine 8">
            <a:extLst>
              <a:ext uri="{FF2B5EF4-FFF2-40B4-BE49-F238E27FC236}">
                <a16:creationId xmlns:a16="http://schemas.microsoft.com/office/drawing/2014/main" id="{DAD1D946-AD65-4E2D-A739-D93BA1AC1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4408933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immagine 8">
            <a:extLst>
              <a:ext uri="{FF2B5EF4-FFF2-40B4-BE49-F238E27FC236}">
                <a16:creationId xmlns:a16="http://schemas.microsoft.com/office/drawing/2014/main" id="{036FD13F-5CDF-4A6F-A890-1F23EA590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458832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4EA974DF-48E5-46E7-9453-8A47028BC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036660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CA85692E-DBD5-4FD7-95CA-849C10263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65325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606422F5-A2F2-43D5-84EE-F875A28A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34827" y="2754546"/>
            <a:ext cx="3254399" cy="2828600"/>
            <a:chOff x="4431264" y="2199060"/>
            <a:chExt cx="3363136" cy="2828600"/>
          </a:xfrm>
        </p:grpSpPr>
        <p:cxnSp>
          <p:nvCxnSpPr>
            <p:cNvPr id="39" name="Connettore diritto 38">
              <a:extLst>
                <a:ext uri="{FF2B5EF4-FFF2-40B4-BE49-F238E27FC236}">
                  <a16:creationId xmlns:a16="http://schemas.microsoft.com/office/drawing/2014/main" id="{4BDD12EB-7EFD-4370-A7C6-9E57D6A7C6D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diritto 39">
              <a:extLst>
                <a:ext uri="{FF2B5EF4-FFF2-40B4-BE49-F238E27FC236}">
                  <a16:creationId xmlns:a16="http://schemas.microsoft.com/office/drawing/2014/main" id="{95D1AAC8-713E-418F-B7B4-27B58BDFD77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Segnaposto immagine 8">
            <a:extLst>
              <a:ext uri="{FF2B5EF4-FFF2-40B4-BE49-F238E27FC236}">
                <a16:creationId xmlns:a16="http://schemas.microsoft.com/office/drawing/2014/main" id="{DEE070FD-95C9-4396-B429-69E1E14E3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555561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2" name="Segnaposto immagine 8">
            <a:extLst>
              <a:ext uri="{FF2B5EF4-FFF2-40B4-BE49-F238E27FC236}">
                <a16:creationId xmlns:a16="http://schemas.microsoft.com/office/drawing/2014/main" id="{5A9E7D40-35C3-4F7D-AAB6-D4168037C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537747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3" name="Segnaposto immagine 8">
            <a:extLst>
              <a:ext uri="{FF2B5EF4-FFF2-40B4-BE49-F238E27FC236}">
                <a16:creationId xmlns:a16="http://schemas.microsoft.com/office/drawing/2014/main" id="{13CB6343-C37E-4656-A566-EA9A3A1B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587646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4" name="Segnaposto testo 7">
            <a:extLst>
              <a:ext uri="{FF2B5EF4-FFF2-40B4-BE49-F238E27FC236}">
                <a16:creationId xmlns:a16="http://schemas.microsoft.com/office/drawing/2014/main" id="{847B0A6E-95FE-4876-8783-F2D69813E0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5850" y="264360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5" name="Segnaposto testo 7">
            <a:extLst>
              <a:ext uri="{FF2B5EF4-FFF2-40B4-BE49-F238E27FC236}">
                <a16:creationId xmlns:a16="http://schemas.microsoft.com/office/drawing/2014/main" id="{4E9CD2A8-E96D-45CF-B252-F6F8267FF34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7415" y="408311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6" name="Segnaposto testo 7">
            <a:extLst>
              <a:ext uri="{FF2B5EF4-FFF2-40B4-BE49-F238E27FC236}">
                <a16:creationId xmlns:a16="http://schemas.microsoft.com/office/drawing/2014/main" id="{1AE8BBFE-01C4-4028-9B89-8D3A005A4B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64282" y="5509983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7" name="Segnaposto testo 7">
            <a:extLst>
              <a:ext uri="{FF2B5EF4-FFF2-40B4-BE49-F238E27FC236}">
                <a16:creationId xmlns:a16="http://schemas.microsoft.com/office/drawing/2014/main" id="{49C15349-435A-457E-9835-D4345AD3ED9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27786" y="264360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8" name="Segnaposto testo 7">
            <a:extLst>
              <a:ext uri="{FF2B5EF4-FFF2-40B4-BE49-F238E27FC236}">
                <a16:creationId xmlns:a16="http://schemas.microsoft.com/office/drawing/2014/main" id="{06DC437D-C5F6-49FA-8BF0-932297827EA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89351" y="408311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9" name="Segnaposto testo 7">
            <a:extLst>
              <a:ext uri="{FF2B5EF4-FFF2-40B4-BE49-F238E27FC236}">
                <a16:creationId xmlns:a16="http://schemas.microsoft.com/office/drawing/2014/main" id="{9DB16E7F-EE86-4AF9-871B-5614FE2D4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96218" y="5509983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</p:spTree>
    <p:extLst>
      <p:ext uri="{BB962C8B-B14F-4D97-AF65-F5344CB8AC3E}">
        <p14:creationId xmlns:p14="http://schemas.microsoft.com/office/powerpoint/2010/main" val="36222131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Org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60064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testo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8864" y="2618469"/>
            <a:ext cx="3108959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8864" y="2999470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46423" y="665228"/>
            <a:ext cx="0" cy="740664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8112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204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8" name="Segnaposto testo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04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19" name="Segnaposto immagine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400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0" name="Segnaposto testo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2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2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4977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904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4" name="Segnaposto testo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5904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595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testo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687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687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8" name="Segnaposto immagine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9066634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9" name="Segnaposto testo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75905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0" name="Segnaposto testo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905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</p:spTree>
    <p:extLst>
      <p:ext uri="{BB962C8B-B14F-4D97-AF65-F5344CB8AC3E}">
        <p14:creationId xmlns:p14="http://schemas.microsoft.com/office/powerpoint/2010/main" val="3726095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Org grafic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96641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testo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5441" y="2618469"/>
            <a:ext cx="3108959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441" y="2999470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112012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27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8" name="Segnaposto testo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19" name="Segnaposto immagine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8815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0" name="Segnaposto testo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69127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4" name="Segnaposto testo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5010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testo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8" name="Segnaposto immagine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308140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9" name="Segnaposto testo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0" name="Segnaposto testo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31" name="Segnaposto immagine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0115251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3" name="Segnaposto testo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</p:spTree>
    <p:extLst>
      <p:ext uri="{BB962C8B-B14F-4D97-AF65-F5344CB8AC3E}">
        <p14:creationId xmlns:p14="http://schemas.microsoft.com/office/powerpoint/2010/main" val="37826555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lide titolo_Giallo inten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immagine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4" name="Segnaposto testo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rtlCol="0"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7664319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Org grafic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78095" y="1905000"/>
            <a:ext cx="1255400" cy="1255400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testo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1136" y="2288331"/>
            <a:ext cx="3108959" cy="290097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01136" y="2566041"/>
            <a:ext cx="3108959" cy="221043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670561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10984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8" name="Segnaposto testo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19" name="Segnaposto immagine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272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0" name="Segnaposto testo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473699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4" name="Segnaposto testo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65467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testo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8" name="Segnaposto immagine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8353860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9" name="Segnaposto testo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0" name="Segnaposto testo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31" name="Segnaposto immagine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0160971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3" name="Segnaposto testo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A69BD202-1C38-47A5-8B06-0AADB78AA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2642433"/>
            <a:ext cx="0" cy="556415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egnaposto immagine 8">
            <a:extLst>
              <a:ext uri="{FF2B5EF4-FFF2-40B4-BE49-F238E27FC236}">
                <a16:creationId xmlns:a16="http://schemas.microsoft.com/office/drawing/2014/main" id="{68CF0B9D-069C-46BA-9B77-7BDE114F3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29272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9" name="Segnaposto testo 7">
            <a:extLst>
              <a:ext uri="{FF2B5EF4-FFF2-40B4-BE49-F238E27FC236}">
                <a16:creationId xmlns:a16="http://schemas.microsoft.com/office/drawing/2014/main" id="{6EB5CB55-9BF0-4309-AA93-9540CDA1CE2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59080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0" name="Segnaposto testo 7">
            <a:extLst>
              <a:ext uri="{FF2B5EF4-FFF2-40B4-BE49-F238E27FC236}">
                <a16:creationId xmlns:a16="http://schemas.microsoft.com/office/drawing/2014/main" id="{184A6FF6-89E5-41B3-83AD-E1F1AC1C718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59080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41" name="Segnaposto immagine 8">
            <a:extLst>
              <a:ext uri="{FF2B5EF4-FFF2-40B4-BE49-F238E27FC236}">
                <a16:creationId xmlns:a16="http://schemas.microsoft.com/office/drawing/2014/main" id="{65909E03-0C86-44C4-9260-484E8CF63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473699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2" name="Segnaposto testo 7">
            <a:extLst>
              <a:ext uri="{FF2B5EF4-FFF2-40B4-BE49-F238E27FC236}">
                <a16:creationId xmlns:a16="http://schemas.microsoft.com/office/drawing/2014/main" id="{0D08C690-4C72-47C4-ADBC-6DBFC463FC3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0055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3" name="Segnaposto testo 7">
            <a:extLst>
              <a:ext uri="{FF2B5EF4-FFF2-40B4-BE49-F238E27FC236}">
                <a16:creationId xmlns:a16="http://schemas.microsoft.com/office/drawing/2014/main" id="{FEBB122E-6E5D-4B48-91C0-C6EB8BA3D2D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0055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44" name="Segnaposto immagine 8">
            <a:extLst>
              <a:ext uri="{FF2B5EF4-FFF2-40B4-BE49-F238E27FC236}">
                <a16:creationId xmlns:a16="http://schemas.microsoft.com/office/drawing/2014/main" id="{A968314E-9F6B-4D90-BC2A-C5BB6AC70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5467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5" name="Segnaposto testo 7">
            <a:extLst>
              <a:ext uri="{FF2B5EF4-FFF2-40B4-BE49-F238E27FC236}">
                <a16:creationId xmlns:a16="http://schemas.microsoft.com/office/drawing/2014/main" id="{98FF5C01-8CE1-475F-A59A-011328494F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030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6" name="Segnaposto testo 7">
            <a:extLst>
              <a:ext uri="{FF2B5EF4-FFF2-40B4-BE49-F238E27FC236}">
                <a16:creationId xmlns:a16="http://schemas.microsoft.com/office/drawing/2014/main" id="{DC690F93-088F-498C-9B26-2DCE00A1145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030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47" name="Segnaposto immagine 8">
            <a:extLst>
              <a:ext uri="{FF2B5EF4-FFF2-40B4-BE49-F238E27FC236}">
                <a16:creationId xmlns:a16="http://schemas.microsoft.com/office/drawing/2014/main" id="{1D462CE1-BEE9-45C4-AB54-354D05E69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8353860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8" name="Segnaposto testo 7">
            <a:extLst>
              <a:ext uri="{FF2B5EF4-FFF2-40B4-BE49-F238E27FC236}">
                <a16:creationId xmlns:a16="http://schemas.microsoft.com/office/drawing/2014/main" id="{9FA2731A-D1B2-4144-8373-12B9313F9BF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17411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9" name="Segnaposto testo 7">
            <a:extLst>
              <a:ext uri="{FF2B5EF4-FFF2-40B4-BE49-F238E27FC236}">
                <a16:creationId xmlns:a16="http://schemas.microsoft.com/office/drawing/2014/main" id="{F61DF59D-6B27-4EC6-A151-0F9B99DC805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017411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</p:spTree>
    <p:extLst>
      <p:ext uri="{BB962C8B-B14F-4D97-AF65-F5344CB8AC3E}">
        <p14:creationId xmlns:p14="http://schemas.microsoft.com/office/powerpoint/2010/main" val="10204621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lato patch 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00052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uto didascalia immagine_b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rtlCol="0"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1927057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uto didascalia immagine_arancio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rtlCol="0"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5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857058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1575266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40317223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5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9861092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489EE1C9-68AE-4BDD-B34C-9DE809C4D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>
              <a:alpha val="84000"/>
            </a:schemeClr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6" name="Segnaposto testo 16">
            <a:extLst>
              <a:ext uri="{FF2B5EF4-FFF2-40B4-BE49-F238E27FC236}">
                <a16:creationId xmlns:a16="http://schemas.microsoft.com/office/drawing/2014/main" id="{9F89ADF8-2320-4EC3-98EA-5CB618A52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0"/>
            <a:ext cx="6781800" cy="6324600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2265916"/>
            <a:ext cx="5314950" cy="3488998"/>
          </a:xfrm>
          <a:noFill/>
        </p:spPr>
        <p:txBody>
          <a:bodyPr rtlCol="0"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74D12B-58A6-47D1-9B2D-697AB265C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6625375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73FC1AA-8591-43A1-9962-1599E1A8A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2735482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1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7160B2D8-3756-4781-A8DD-692C3F895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9311070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lide titolo_Giallo intens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2" name="Segnaposto testo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rtlCol="0"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0532011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5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EEDA9EB-20CE-4EA1-9720-40FBEB456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0063650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6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80033509-FE6E-46FC-85C8-B777FBA2F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6438915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egnaposto testo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rtl="0"/>
            <a:r>
              <a:rPr lang="it-IT" noProof="0"/>
              <a:t>I</a:t>
            </a:r>
          </a:p>
        </p:txBody>
      </p:sp>
      <p:sp>
        <p:nvSpPr>
          <p:cNvPr id="48" name="Figura a mano libera: Forma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378135" y="1219200"/>
            <a:ext cx="7232465" cy="903638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GRAZIE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3932519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immagine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4" name="Segnaposto testo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rtlCol="0"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16122032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2" name="Segnaposto testo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rtlCol="0"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26534857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5" name="Segnaposto immagine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933450" y="762000"/>
            <a:ext cx="4381500" cy="34290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GRAZIE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0448034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257300" y="1447800"/>
            <a:ext cx="4114800" cy="39624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GRAZIE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3255390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5" name="Segnaposto immagine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33450" y="4343400"/>
            <a:ext cx="4381500" cy="1355732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049922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7300" y="1447800"/>
            <a:ext cx="4114800" cy="39624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57900" y="4495801"/>
            <a:ext cx="4876800" cy="609600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6013183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1447800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4" name="Segnaposto numero diapositiva 5">
            <a:extLst>
              <a:ext uri="{FF2B5EF4-FFF2-40B4-BE49-F238E27FC236}">
                <a16:creationId xmlns:a16="http://schemas.microsoft.com/office/drawing/2014/main" id="{0621E917-505B-493E-99EE-2E57CB332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924664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mfasi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1676400"/>
            <a:ext cx="10837333" cy="341632"/>
          </a:xfrm>
          <a:solidFill>
            <a:schemeClr val="accent1"/>
          </a:solidFill>
        </p:spPr>
        <p:txBody>
          <a:bodyPr wrap="square" lIns="640080" rIns="91440" rtlCol="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08E95652-9528-4150-8049-C40C3BB1B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059476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8640" y="2103120"/>
            <a:ext cx="11106150" cy="4221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42493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9" r:id="rId2"/>
    <p:sldLayoutId id="2147483961" r:id="rId3"/>
    <p:sldLayoutId id="2147483962" r:id="rId4"/>
    <p:sldLayoutId id="2147483964" r:id="rId5"/>
    <p:sldLayoutId id="2147483958" r:id="rId6"/>
    <p:sldLayoutId id="2147483963" r:id="rId7"/>
    <p:sldLayoutId id="2147483957" r:id="rId8"/>
    <p:sldLayoutId id="2147483965" r:id="rId9"/>
    <p:sldLayoutId id="2147483966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7" r:id="rId17"/>
    <p:sldLayoutId id="2147483967" r:id="rId18"/>
    <p:sldLayoutId id="2147483968" r:id="rId19"/>
    <p:sldLayoutId id="2147483987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8" r:id="rId26"/>
    <p:sldLayoutId id="2147483974" r:id="rId27"/>
    <p:sldLayoutId id="2147483975" r:id="rId28"/>
    <p:sldLayoutId id="2147483976" r:id="rId29"/>
    <p:sldLayoutId id="214748397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5" r:id="rId37"/>
    <p:sldLayoutId id="2147484002" r:id="rId38"/>
    <p:sldLayoutId id="2147484003" r:id="rId39"/>
    <p:sldLayoutId id="2147484004" r:id="rId40"/>
    <p:sldLayoutId id="2147483994" r:id="rId41"/>
    <p:sldLayoutId id="2147484005" r:id="rId42"/>
    <p:sldLayoutId id="2147484006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4008" r:id="rId52"/>
    <p:sldLayoutId id="2147484009" r:id="rId53"/>
    <p:sldLayoutId id="2147484010" r:id="rId54"/>
    <p:sldLayoutId id="2147484011" r:id="rId55"/>
    <p:sldLayoutId id="2147484012" r:id="rId56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customXml" Target="../ink/ink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454C5448-5DFC-9E03-F68C-7D6FB26011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93077" y="0"/>
            <a:ext cx="19700363" cy="14179611"/>
          </a:xfrm>
          <a:solidFill>
            <a:schemeClr val="tx1"/>
          </a:solidFill>
        </p:spPr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E6D7AF60-A054-A06D-8E8E-DD74C7E6CD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3432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3F360F-5778-9FD2-0106-E97449325FB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8761" y="761998"/>
            <a:ext cx="11111844" cy="5408114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0C40E99-BF1C-520C-9D08-80D7A2C4FE08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64377" y="753646"/>
            <a:ext cx="11111845" cy="5784967"/>
          </a:xfrm>
          <a:solidFill>
            <a:srgbClr val="F26925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it-IT" sz="2200" b="1" i="1">
                <a:latin typeface="Arial"/>
                <a:ea typeface="+mn-lt"/>
                <a:cs typeface="+mn-lt"/>
              </a:rPr>
              <a:t>  Cos’è il brief? </a:t>
            </a:r>
          </a:p>
          <a:p>
            <a:pPr algn="ctr"/>
            <a:endParaRPr lang="it-IT" sz="2200">
              <a:latin typeface="Arial"/>
              <a:ea typeface="+mn-lt"/>
              <a:cs typeface="+mn-lt"/>
            </a:endParaRPr>
          </a:p>
          <a:p>
            <a:pPr algn="ctr"/>
            <a:r>
              <a:rPr lang="it-IT" sz="2200">
                <a:latin typeface="Arial"/>
                <a:ea typeface="+mn-lt"/>
                <a:cs typeface="+mn-lt"/>
              </a:rPr>
              <a:t>• È il primo passo di un progetto di </a:t>
            </a:r>
            <a:r>
              <a:rPr lang="it-IT" sz="2200" err="1">
                <a:latin typeface="Arial"/>
                <a:ea typeface="+mn-lt"/>
                <a:cs typeface="+mn-lt"/>
              </a:rPr>
              <a:t>digital</a:t>
            </a:r>
            <a:r>
              <a:rPr lang="it-IT" sz="2200">
                <a:latin typeface="Arial"/>
                <a:ea typeface="+mn-lt"/>
                <a:cs typeface="+mn-lt"/>
              </a:rPr>
              <a:t> marketing. </a:t>
            </a:r>
          </a:p>
          <a:p>
            <a:pPr algn="ctr"/>
            <a:endParaRPr lang="it-IT" sz="2200">
              <a:latin typeface="Arial"/>
              <a:ea typeface="+mn-lt"/>
              <a:cs typeface="+mn-lt"/>
            </a:endParaRPr>
          </a:p>
          <a:p>
            <a:pPr algn="ctr"/>
            <a:r>
              <a:rPr lang="it-IT" sz="2200">
                <a:latin typeface="Arial"/>
                <a:ea typeface="+mn-lt"/>
                <a:cs typeface="+mn-lt"/>
              </a:rPr>
              <a:t>• Serve a definire e condividere gli obiettivi dell’azienda. </a:t>
            </a:r>
          </a:p>
          <a:p>
            <a:pPr algn="ctr"/>
            <a:endParaRPr lang="it-IT" sz="2200">
              <a:latin typeface="Arial"/>
              <a:ea typeface="+mn-lt"/>
              <a:cs typeface="+mn-lt"/>
            </a:endParaRPr>
          </a:p>
          <a:p>
            <a:pPr algn="ctr"/>
            <a:endParaRPr lang="it-IT" sz="2200" b="1">
              <a:latin typeface="Arial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A8FEFE1-BA1C-8EE6-B77E-454C721C91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10</a:t>
            </a:fld>
            <a:endParaRPr lang="it-IT" noProof="0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57E48D9E-B0BA-2D01-8569-B640E2A83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6658" y="27765"/>
            <a:ext cx="8235603" cy="73423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b="1">
                <a:latin typeface="Arial"/>
                <a:cs typeface="Arial"/>
              </a:rPr>
              <a:t>IN SINTESI</a:t>
            </a:r>
          </a:p>
        </p:txBody>
      </p:sp>
      <p:pic>
        <p:nvPicPr>
          <p:cNvPr id="7" name="Segnaposto immagine 6" descr="Immagine che contiene testo, schermata, cerchio, Carattere&#10;&#10;Il contenuto generato dall&amp;#39;IA potrebbe non essere corretto.">
            <a:extLst>
              <a:ext uri="{FF2B5EF4-FFF2-40B4-BE49-F238E27FC236}">
                <a16:creationId xmlns:a16="http://schemas.microsoft.com/office/drawing/2014/main" id="{03C4BF47-A644-926D-534A-C9182EAC2F44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5510" r="5510"/>
          <a:stretch/>
        </p:blipFill>
        <p:spPr>
          <a:xfrm>
            <a:off x="3018382" y="2577724"/>
            <a:ext cx="6003834" cy="367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279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245892C-9E0D-4A0A-986A-0367CE7F4C7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12188" y="240080"/>
            <a:ext cx="11759019" cy="6097046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D26EB01-4A88-930A-7753-F7776EEADDF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13227" y="1087675"/>
            <a:ext cx="9919778" cy="43225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z="2800" b="1">
                <a:latin typeface="Arial"/>
                <a:cs typeface="Arial"/>
              </a:rPr>
              <a:t>• Si concretizza in un documento scritto che contiene: </a:t>
            </a:r>
            <a:endParaRPr lang="en-US" sz="280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it-IT" sz="2800">
                <a:latin typeface="Arial"/>
                <a:cs typeface="Arial"/>
              </a:rPr>
              <a:t>• il tema della campagna; </a:t>
            </a:r>
            <a:endParaRPr lang="en-US" sz="280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it-IT" sz="2800">
                <a:latin typeface="Arial"/>
                <a:cs typeface="Arial"/>
              </a:rPr>
              <a:t>• il target (le persone a cui si rivolge); </a:t>
            </a:r>
            <a:endParaRPr lang="en-US" sz="280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it-IT" sz="2800">
                <a:latin typeface="Arial"/>
                <a:cs typeface="Arial"/>
              </a:rPr>
              <a:t>• i canali da utilizzare; </a:t>
            </a:r>
            <a:endParaRPr lang="en-US" sz="280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it-IT" sz="2800">
                <a:latin typeface="Arial"/>
                <a:cs typeface="Arial"/>
              </a:rPr>
              <a:t>• gli asset del brand (logo, tone of voice, materiali esistenti, ecc.); </a:t>
            </a:r>
            <a:endParaRPr lang="en-US" sz="280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it-IT" sz="2800">
                <a:latin typeface="Arial"/>
                <a:cs typeface="Arial"/>
              </a:rPr>
              <a:t>• le specifiche sui formati creativi richiesti.</a:t>
            </a:r>
            <a:r>
              <a:rPr lang="it-IT" sz="3000">
                <a:latin typeface="Arial"/>
                <a:cs typeface="Arial"/>
              </a:rPr>
              <a:t> </a:t>
            </a:r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1F32834-8C4B-35BB-5A9F-A14033681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11</a:t>
            </a:fld>
            <a:endParaRPr lang="it-IT" noProof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F7B0B11E-F19E-30B6-7BE8-C4138954A64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t="4636" b="4636"/>
          <a:stretch/>
        </p:blipFill>
        <p:spPr>
          <a:xfrm>
            <a:off x="8310463" y="3872630"/>
            <a:ext cx="3358089" cy="201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9919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AC93C7B6-5D05-BDCF-522E-5C4C1B90D65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FB643F1-7DCF-9B19-B39D-B03756DF8A2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12188" y="814189"/>
            <a:ext cx="11623320" cy="5428991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9AC19C3-62F3-015B-8E40-D4EEBD46F71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27008" y="1077237"/>
            <a:ext cx="11328956" cy="498014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it-IT" sz="2400" i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 Il brief ha un ruolo chiave perché: </a:t>
            </a:r>
          </a:p>
          <a:p>
            <a:pPr algn="ctr"/>
            <a:endParaRPr lang="it-IT" sz="2000" b="1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1. Definisce le basi creative </a:t>
            </a:r>
            <a:r>
              <a:rPr lang="it-IT" sz="20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→ da qui parte lo sviluppo della campagna. </a:t>
            </a:r>
          </a:p>
          <a:p>
            <a:pPr algn="ctr"/>
            <a:endParaRPr lang="it-IT" sz="2000" b="1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2. Aiuta l’azienda a chiarire i propri obiettivi </a:t>
            </a:r>
            <a:r>
              <a:rPr lang="it-IT" sz="20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→ li rende espliciti e concreti. </a:t>
            </a:r>
          </a:p>
          <a:p>
            <a:pPr algn="ctr"/>
            <a:endParaRPr lang="it-IT" sz="2000" b="1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3. Allinea tutti i player coinvolti </a:t>
            </a:r>
            <a:r>
              <a:rPr lang="it-IT" sz="20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→ media manager, agenzie creative, consulenti. </a:t>
            </a:r>
            <a:endParaRPr lang="it-IT">
              <a:solidFill>
                <a:schemeClr val="tx1"/>
              </a:solidFill>
            </a:endParaRPr>
          </a:p>
          <a:p>
            <a:pPr algn="ctr"/>
            <a:endParaRPr lang="it-IT" sz="2000" b="1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4. Migliora la qualità del lavoro </a:t>
            </a:r>
            <a:r>
              <a:rPr lang="it-IT" sz="20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→ tutti sanno quali sono scopi e obiettivi. </a:t>
            </a:r>
            <a:endParaRPr lang="it-IT">
              <a:solidFill>
                <a:schemeClr val="tx1"/>
              </a:solidFill>
            </a:endParaRPr>
          </a:p>
          <a:p>
            <a:pPr algn="ctr"/>
            <a:endParaRPr lang="it-IT" sz="2000" b="1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5. Fa risparmiare tempo e denaro </a:t>
            </a:r>
            <a:r>
              <a:rPr lang="it-IT" sz="20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→ evita sprechi e riduce revisioni inutili. </a:t>
            </a:r>
            <a:endParaRPr lang="it-IT">
              <a:solidFill>
                <a:schemeClr val="tx1"/>
              </a:solidFill>
            </a:endParaRPr>
          </a:p>
          <a:p>
            <a:pPr algn="ctr"/>
            <a:endParaRPr lang="it-IT" sz="2000" b="1">
              <a:solidFill>
                <a:schemeClr val="tx1"/>
              </a:solidFill>
              <a:latin typeface="Arial"/>
              <a:ea typeface="+mn-lt"/>
              <a:cs typeface="+mn-lt"/>
            </a:endParaRPr>
          </a:p>
          <a:p>
            <a:pPr algn="ctr"/>
            <a:r>
              <a:rPr lang="it-IT" sz="2000" b="1">
                <a:solidFill>
                  <a:schemeClr val="tx1"/>
                </a:solidFill>
                <a:latin typeface="Arial"/>
                <a:ea typeface="+mn-lt"/>
                <a:cs typeface="+mn-lt"/>
              </a:rPr>
              <a:t>6. Rende più equa la remunerazione e </a:t>
            </a:r>
            <a:r>
              <a:rPr lang="it-IT" sz="2000">
                <a:solidFill>
                  <a:schemeClr val="tx1"/>
                </a:solidFill>
                <a:latin typeface="Arial"/>
                <a:ea typeface="+mn-lt"/>
                <a:cs typeface="+mn-lt"/>
              </a:rPr>
              <a:t>stabilisce fin dall’inizio: </a:t>
            </a:r>
            <a:endParaRPr lang="it-IT">
              <a:solidFill>
                <a:schemeClr val="tx1"/>
              </a:solidFill>
            </a:endParaRPr>
          </a:p>
          <a:p>
            <a:pPr algn="ctr"/>
            <a:r>
              <a:rPr lang="it-IT" sz="20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cosa ci si aspetta dall’agenzia; </a:t>
            </a:r>
          </a:p>
          <a:p>
            <a:pPr algn="ctr"/>
            <a:r>
              <a:rPr lang="it-IT" sz="2000">
                <a:solidFill>
                  <a:schemeClr val="tx1"/>
                </a:solidFill>
                <a:latin typeface="Arial"/>
                <a:ea typeface="+mn-lt"/>
                <a:cs typeface="+mn-lt"/>
              </a:rPr>
              <a:t>• quali sono i criteri per valutare la soddisfazione e il successo.</a:t>
            </a:r>
            <a:endParaRPr lang="it-IT" sz="20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461E75C-B66E-515D-54D1-7F59D4BEE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12</a:t>
            </a:fld>
            <a:endParaRPr lang="it-IT" noProof="0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C882DB12-255F-4336-E4A0-7DC989D14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859" y="131107"/>
            <a:ext cx="7724123" cy="817740"/>
          </a:xfrm>
        </p:spPr>
        <p:txBody>
          <a:bodyPr>
            <a:noAutofit/>
          </a:bodyPr>
          <a:lstStyle/>
          <a:p>
            <a:r>
              <a:rPr lang="it-IT" sz="3100" b="1" i="1">
                <a:solidFill>
                  <a:schemeClr val="tx1"/>
                </a:solidFill>
                <a:latin typeface="Arial"/>
                <a:cs typeface="Arial"/>
              </a:rPr>
              <a:t>Perché è importante il brief?</a:t>
            </a:r>
            <a:endParaRPr lang="it-IT" i="1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05788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848EF032-E255-1AC2-2210-F6A7E9F052C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A064A0-F327-FF26-3034-44762B01D9D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12187" y="1116900"/>
            <a:ext cx="11351925" cy="5011458"/>
          </a:xfrm>
          <a:ln w="76200"/>
        </p:spPr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ED374CB-0BC7-4FDC-CC24-BBC015ED1F88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37446" y="1327757"/>
            <a:ext cx="10733970" cy="44060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 La capacità di scrivere un brief efficace può determinare il successo o il fallimento di una campagna: </a:t>
            </a:r>
          </a:p>
          <a:p>
            <a:pPr algn="ctr"/>
            <a:endParaRPr lang="it-IT" b="1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pPr algn="ctr"/>
            <a:r>
              <a:rPr lang="it-IT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un buon brief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 → porta a una campagna coinvolgente e </a:t>
            </a:r>
            <a:r>
              <a:rPr lang="it-IT" b="1">
                <a:solidFill>
                  <a:schemeClr val="tx1"/>
                </a:solidFill>
                <a:latin typeface="Arial"/>
                <a:ea typeface="+mn-lt"/>
                <a:cs typeface="Arial"/>
              </a:rPr>
              <a:t>capace di generare i risultati desiderati; </a:t>
            </a:r>
            <a:endParaRPr lang="it-IT" b="1">
              <a:solidFill>
                <a:schemeClr val="tx1"/>
              </a:solidFill>
            </a:endParaRPr>
          </a:p>
          <a:p>
            <a:pPr algn="ctr"/>
            <a:endParaRPr lang="it-IT" b="1" i="1">
              <a:solidFill>
                <a:schemeClr val="tx1"/>
              </a:solidFill>
              <a:latin typeface="Arial"/>
              <a:ea typeface="+mn-lt"/>
              <a:cs typeface="Arial"/>
            </a:endParaRPr>
          </a:p>
          <a:p>
            <a:pPr algn="ctr"/>
            <a:r>
              <a:rPr lang="it-IT" b="1" i="1">
                <a:solidFill>
                  <a:schemeClr val="tx1"/>
                </a:solidFill>
                <a:latin typeface="Arial"/>
                <a:ea typeface="+mn-lt"/>
                <a:cs typeface="Arial"/>
              </a:rPr>
              <a:t>• un cattivo brief </a:t>
            </a:r>
            <a:r>
              <a:rPr lang="it-IT">
                <a:solidFill>
                  <a:schemeClr val="tx1"/>
                </a:solidFill>
                <a:latin typeface="Arial"/>
                <a:ea typeface="+mn-lt"/>
                <a:cs typeface="Arial"/>
              </a:rPr>
              <a:t>→ rischia di produrre una campagna che non colpisce il pubblico, </a:t>
            </a:r>
            <a:r>
              <a:rPr lang="it-IT" b="1">
                <a:solidFill>
                  <a:schemeClr val="tx1"/>
                </a:solidFill>
                <a:latin typeface="Arial"/>
                <a:ea typeface="+mn-lt"/>
                <a:cs typeface="Arial"/>
              </a:rPr>
              <a:t>lasciandolo indifferente.</a:t>
            </a:r>
            <a:endParaRPr lang="it-IT" b="1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F3A5E41-F0EC-9F43-18DF-29B33E9933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13</a:t>
            </a:fld>
            <a:endParaRPr lang="it-IT" noProof="0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DAA86ECE-2A42-8D3B-571C-5FE2156E0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819" y="162421"/>
            <a:ext cx="11220971" cy="828179"/>
          </a:xfrm>
        </p:spPr>
        <p:txBody>
          <a:bodyPr>
            <a:normAutofit/>
          </a:bodyPr>
          <a:lstStyle/>
          <a:p>
            <a:r>
              <a:rPr lang="it-IT" sz="3200" b="1">
                <a:solidFill>
                  <a:schemeClr val="tx1"/>
                </a:solidFill>
                <a:latin typeface="Arial"/>
                <a:cs typeface="Arial"/>
              </a:rPr>
              <a:t>Perché saper scrivere un brief è cruciale?</a:t>
            </a:r>
            <a:endParaRPr lang="it-IT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5627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232B2F-B51A-F8A3-99B4-6F5B6BF67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03" y="352901"/>
            <a:ext cx="11969193" cy="75197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b="1">
                <a:latin typeface="Arial"/>
                <a:ea typeface="+mj-lt"/>
                <a:cs typeface="+mj-lt"/>
              </a:rPr>
              <a:t>5.2 Come sviluppare un briefing</a:t>
            </a:r>
            <a:endParaRPr lang="it-IT" b="1">
              <a:latin typeface="Arial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9D674A-6A89-0626-E5A8-DD610B75C4D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26792" y="1507697"/>
            <a:ext cx="10609810" cy="207401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it-IT" sz="2800">
                <a:latin typeface="Arial"/>
                <a:ea typeface="+mn-lt"/>
                <a:cs typeface="+mn-lt"/>
              </a:rPr>
              <a:t>Il ruolo principale di un marketer è </a:t>
            </a:r>
            <a:r>
              <a:rPr lang="it-IT" sz="2800" b="1">
                <a:latin typeface="Arial"/>
                <a:ea typeface="+mn-lt"/>
                <a:cs typeface="+mn-lt"/>
              </a:rPr>
              <a:t>risolvere costantemente nuovi e diversi tipi di sfide,</a:t>
            </a:r>
            <a:r>
              <a:rPr lang="it-IT" sz="2800">
                <a:latin typeface="Arial"/>
                <a:ea typeface="+mn-lt"/>
                <a:cs typeface="+mn-lt"/>
              </a:rPr>
              <a:t> per esempio gestire un cambiamento nel mercato, o un nuovo concorrente che perturba lo status quo o ancora un nuovo trend che sposta improvvisamente la domanda dei consumatori finali.</a:t>
            </a:r>
          </a:p>
          <a:p>
            <a:pPr marL="0" indent="0" algn="ctr">
              <a:buNone/>
            </a:pPr>
            <a:endParaRPr lang="it-IT" sz="2800">
              <a:latin typeface="Tw Cen MT Condensed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2A04520-4657-CAC2-CB7E-4FE8C2DFE3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14</a:t>
            </a:fld>
            <a:endParaRPr lang="it-IT" noProof="0"/>
          </a:p>
        </p:txBody>
      </p:sp>
      <p:pic>
        <p:nvPicPr>
          <p:cNvPr id="5" name="Immagine 4" descr="Immagine che contiene calzature, vestiti, arredo, cartone animato&#10;&#10;Il contenuto generato dall&amp;#39;IA potrebbe non essere corretto.">
            <a:extLst>
              <a:ext uri="{FF2B5EF4-FFF2-40B4-BE49-F238E27FC236}">
                <a16:creationId xmlns:a16="http://schemas.microsoft.com/office/drawing/2014/main" id="{F7E94176-5376-419E-11C6-303A92FEC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567" y="3789123"/>
            <a:ext cx="4034426" cy="273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2579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209850-81F6-B322-6D17-785BFDE1B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3927599" y="-134004"/>
            <a:ext cx="6275968" cy="286404"/>
          </a:xfrm>
        </p:spPr>
        <p:txBody>
          <a:bodyPr>
            <a:normAutofit fontScale="90000"/>
          </a:bodyPr>
          <a:lstStyle/>
          <a:p>
            <a:endParaRPr lang="it-IT" sz="3600" b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0851E1-BF9C-812B-279F-BCFA2579F04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31595" y="474115"/>
            <a:ext cx="11540696" cy="5964783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2BBB6C-1450-F10D-857F-C28749F3AF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15</a:t>
            </a:fld>
            <a:endParaRPr lang="it-IT" noProof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A942AE3-3231-E56F-2440-6A1C9E91AA75}"/>
              </a:ext>
            </a:extLst>
          </p:cNvPr>
          <p:cNvSpPr txBox="1"/>
          <p:nvPr/>
        </p:nvSpPr>
        <p:spPr>
          <a:xfrm>
            <a:off x="621883" y="769940"/>
            <a:ext cx="10958132" cy="45243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b="1">
                <a:latin typeface="Arial"/>
                <a:ea typeface="+mn-lt"/>
                <a:cs typeface="+mn-lt"/>
              </a:rPr>
              <a:t>Il brief è lo strumento principale </a:t>
            </a:r>
            <a:r>
              <a:rPr lang="it-IT" sz="2400">
                <a:latin typeface="Arial"/>
                <a:ea typeface="+mn-lt"/>
                <a:cs typeface="+mn-lt"/>
              </a:rPr>
              <a:t>con cui affrontare queste sfide. </a:t>
            </a:r>
          </a:p>
          <a:p>
            <a:pPr algn="ctr"/>
            <a:endParaRPr lang="it-IT" sz="2400">
              <a:latin typeface="Arial"/>
              <a:ea typeface="+mn-lt"/>
              <a:cs typeface="+mn-lt"/>
            </a:endParaRPr>
          </a:p>
          <a:p>
            <a:pPr algn="ctr"/>
            <a:r>
              <a:rPr lang="it-IT" sz="2400">
                <a:latin typeface="Arial"/>
                <a:ea typeface="+mn-lt"/>
                <a:cs typeface="+mn-lt"/>
              </a:rPr>
              <a:t>Nel contesto di una relazione cliente/agenzia si dibatte spesso su chi sia l'</a:t>
            </a:r>
            <a:r>
              <a:rPr lang="it-IT" sz="2400" err="1">
                <a:latin typeface="Arial"/>
                <a:ea typeface="+mn-lt"/>
                <a:cs typeface="+mn-lt"/>
              </a:rPr>
              <a:t>owner</a:t>
            </a:r>
            <a:r>
              <a:rPr lang="it-IT" sz="2400">
                <a:latin typeface="Arial"/>
                <a:ea typeface="+mn-lt"/>
                <a:cs typeface="+mn-lt"/>
              </a:rPr>
              <a:t> di questa fase del progetto, ma si tratta di una falsa contrapposizione: </a:t>
            </a:r>
          </a:p>
          <a:p>
            <a:pPr algn="ctr"/>
            <a:endParaRPr lang="it-IT" sz="2400">
              <a:latin typeface="Arial"/>
              <a:ea typeface="+mn-lt"/>
              <a:cs typeface="+mn-lt"/>
            </a:endParaRPr>
          </a:p>
          <a:p>
            <a:pPr marL="342900" indent="-342900" algn="ctr">
              <a:buFont typeface="Arial"/>
              <a:buChar char="•"/>
            </a:pPr>
            <a:r>
              <a:rPr lang="it-IT" sz="2400" b="1">
                <a:latin typeface="Arial"/>
                <a:ea typeface="+mn-lt"/>
                <a:cs typeface="+mn-lt"/>
              </a:rPr>
              <a:t>il cliente ha la responsabilità di definire la sfida </a:t>
            </a:r>
            <a:r>
              <a:rPr lang="it-IT" sz="2400">
                <a:latin typeface="Arial"/>
                <a:ea typeface="+mn-lt"/>
                <a:cs typeface="+mn-lt"/>
              </a:rPr>
              <a:t>al meglio delle sue capacità, basandosi sulla sua intima conoscenza del marchio, delle ricerche di mercato e del prodotto/servizio; </a:t>
            </a:r>
          </a:p>
          <a:p>
            <a:pPr marL="342900" indent="-342900" algn="ctr">
              <a:buFont typeface="Arial"/>
              <a:buChar char="•"/>
            </a:pPr>
            <a:endParaRPr lang="it-IT" sz="2400">
              <a:latin typeface="Arial"/>
              <a:ea typeface="+mn-lt"/>
              <a:cs typeface="+mn-lt"/>
            </a:endParaRPr>
          </a:p>
          <a:p>
            <a:pPr marL="342900" indent="-342900" algn="ctr">
              <a:buFont typeface="Arial"/>
              <a:buChar char="•"/>
            </a:pPr>
            <a:r>
              <a:rPr lang="it-IT" sz="2400">
                <a:latin typeface="Arial"/>
                <a:ea typeface="+mn-lt"/>
                <a:cs typeface="+mn-lt"/>
              </a:rPr>
              <a:t> </a:t>
            </a:r>
            <a:r>
              <a:rPr lang="it-IT" sz="2400" b="1">
                <a:latin typeface="Arial"/>
                <a:ea typeface="+mn-lt"/>
                <a:cs typeface="+mn-lt"/>
              </a:rPr>
              <a:t>l'agenzia ha il compito di aiutare il cliente a tradurre le sfide in decisioni concrete,</a:t>
            </a:r>
            <a:r>
              <a:rPr lang="it-IT" sz="2400">
                <a:latin typeface="Arial"/>
                <a:ea typeface="+mn-lt"/>
                <a:cs typeface="+mn-lt"/>
              </a:rPr>
              <a:t> relative ai contenuti, alla pianificazione media, al monitoraggio e valutazione dei risultati</a:t>
            </a:r>
            <a:r>
              <a:rPr lang="it-IT" sz="2200">
                <a:latin typeface="Arial"/>
                <a:ea typeface="+mn-lt"/>
                <a:cs typeface="+mn-lt"/>
              </a:rPr>
              <a:t>.</a:t>
            </a:r>
            <a:endParaRPr lang="it-IT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37772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389F138-10B2-D9F5-1495-5558E08D32CD}"/>
              </a:ext>
            </a:extLst>
          </p:cNvPr>
          <p:cNvSpPr txBox="1"/>
          <p:nvPr/>
        </p:nvSpPr>
        <p:spPr>
          <a:xfrm>
            <a:off x="510265" y="340629"/>
            <a:ext cx="3773330" cy="2781217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85000" lnSpcReduction="10000"/>
          </a:bodyPr>
          <a:lstStyle/>
          <a:p>
            <a:pPr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it-IT" sz="3200">
                <a:latin typeface="Arial"/>
                <a:cs typeface="Arial"/>
              </a:rPr>
              <a:t>Tutti gli attori coinvolti sono chiamati a dare il loro contributo nel processo di definizione del marketing brief, che può essere articolato nelle attività di seguito illustrate. </a:t>
            </a:r>
            <a:endParaRPr lang="it-IT">
              <a:latin typeface="Arial"/>
              <a:cs typeface="Arial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C441CF9-280C-1127-1FA8-E8A205CE6B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vert="horz" lIns="0" tIns="45720" rIns="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it-IT" smtClean="0"/>
              <a:pPr>
                <a:spcAft>
                  <a:spcPts val="600"/>
                </a:spcAft>
              </a:pPr>
              <a:t>16</a:t>
            </a:fld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254107D-D65A-BFF3-22D3-FDC6EAF57D01}"/>
              </a:ext>
            </a:extLst>
          </p:cNvPr>
          <p:cNvSpPr txBox="1"/>
          <p:nvPr/>
        </p:nvSpPr>
        <p:spPr>
          <a:xfrm>
            <a:off x="5423771" y="340288"/>
            <a:ext cx="6219171" cy="63709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i="1">
                <a:latin typeface="Arial"/>
                <a:cs typeface="Arial"/>
              </a:rPr>
              <a:t>Passo 1: </a:t>
            </a:r>
            <a:r>
              <a:rPr lang="en-US" sz="2400" b="1" i="1" err="1">
                <a:latin typeface="Arial"/>
                <a:cs typeface="Arial"/>
              </a:rPr>
              <a:t>Valutare</a:t>
            </a:r>
            <a:r>
              <a:rPr lang="en-US" sz="2400" b="1" i="1">
                <a:latin typeface="Arial"/>
                <a:cs typeface="Arial"/>
              </a:rPr>
              <a:t> la </a:t>
            </a:r>
            <a:r>
              <a:rPr lang="en-US" sz="2400" b="1" i="1" err="1">
                <a:latin typeface="Arial"/>
                <a:cs typeface="Arial"/>
              </a:rPr>
              <a:t>situazione</a:t>
            </a:r>
            <a:r>
              <a:rPr lang="en-US" sz="2400" b="1" i="1">
                <a:latin typeface="Arial"/>
                <a:cs typeface="Arial"/>
              </a:rPr>
              <a:t> La prima </a:t>
            </a:r>
            <a:r>
              <a:rPr lang="en-US" sz="2400" b="1" i="1" err="1">
                <a:latin typeface="Arial"/>
                <a:cs typeface="Arial"/>
              </a:rPr>
              <a:t>attività</a:t>
            </a:r>
            <a:r>
              <a:rPr lang="en-US" sz="2400" b="1" i="1">
                <a:latin typeface="Arial"/>
                <a:cs typeface="Arial"/>
              </a:rPr>
              <a:t> per la </a:t>
            </a:r>
            <a:r>
              <a:rPr lang="en-US" sz="2400" b="1" i="1" err="1">
                <a:latin typeface="Arial"/>
                <a:cs typeface="Arial"/>
              </a:rPr>
              <a:t>definizione</a:t>
            </a:r>
            <a:r>
              <a:rPr lang="en-US" sz="2400" b="1" i="1">
                <a:latin typeface="Arial"/>
                <a:cs typeface="Arial"/>
              </a:rPr>
              <a:t> di un brief è la </a:t>
            </a:r>
            <a:r>
              <a:rPr lang="en-US" sz="2400" b="1" i="1" err="1">
                <a:latin typeface="Arial"/>
                <a:cs typeface="Arial"/>
              </a:rPr>
              <a:t>valutazione</a:t>
            </a:r>
            <a:r>
              <a:rPr lang="en-US" sz="2400" b="1" i="1">
                <a:latin typeface="Arial"/>
                <a:cs typeface="Arial"/>
              </a:rPr>
              <a:t> </a:t>
            </a:r>
            <a:r>
              <a:rPr lang="en-US" sz="2400" b="1" i="1" err="1">
                <a:latin typeface="Arial"/>
                <a:cs typeface="Arial"/>
              </a:rPr>
              <a:t>dello</a:t>
            </a:r>
            <a:r>
              <a:rPr lang="en-US" sz="2400" b="1" i="1">
                <a:latin typeface="Arial"/>
                <a:cs typeface="Arial"/>
              </a:rPr>
              <a:t> status quo, per </a:t>
            </a:r>
            <a:r>
              <a:rPr lang="en-US" sz="2400" b="1" i="1" err="1">
                <a:latin typeface="Arial"/>
                <a:cs typeface="Arial"/>
              </a:rPr>
              <a:t>indicare</a:t>
            </a:r>
            <a:r>
              <a:rPr lang="en-US" sz="2400" b="1" i="1">
                <a:latin typeface="Arial"/>
                <a:cs typeface="Arial"/>
              </a:rPr>
              <a:t> la </a:t>
            </a:r>
            <a:r>
              <a:rPr lang="en-US" sz="2400" b="1" i="1" err="1">
                <a:latin typeface="Arial"/>
                <a:cs typeface="Arial"/>
              </a:rPr>
              <a:t>situazione</a:t>
            </a:r>
            <a:r>
              <a:rPr lang="en-US" sz="2400" b="1" i="1">
                <a:latin typeface="Arial"/>
                <a:cs typeface="Arial"/>
              </a:rPr>
              <a:t> </a:t>
            </a:r>
            <a:r>
              <a:rPr lang="en-US" sz="2400" b="1" i="1" err="1">
                <a:latin typeface="Arial"/>
                <a:cs typeface="Arial"/>
              </a:rPr>
              <a:t>attuale</a:t>
            </a:r>
            <a:r>
              <a:rPr lang="en-US" sz="2400" b="1" i="1">
                <a:latin typeface="Arial"/>
                <a:cs typeface="Arial"/>
              </a:rPr>
              <a:t> del brand e </a:t>
            </a:r>
            <a:r>
              <a:rPr lang="en-US" sz="2400" b="1" i="1" err="1">
                <a:latin typeface="Arial"/>
                <a:cs typeface="Arial"/>
              </a:rPr>
              <a:t>i</a:t>
            </a:r>
            <a:r>
              <a:rPr lang="en-US" sz="2400" b="1" i="1">
                <a:latin typeface="Arial"/>
                <a:cs typeface="Arial"/>
              </a:rPr>
              <a:t> </a:t>
            </a:r>
            <a:r>
              <a:rPr lang="en-US" sz="2400" b="1" i="1" err="1">
                <a:latin typeface="Arial"/>
                <a:cs typeface="Arial"/>
              </a:rPr>
              <a:t>cambiamenti</a:t>
            </a:r>
            <a:r>
              <a:rPr lang="en-US" sz="2400" b="1" i="1">
                <a:latin typeface="Arial"/>
                <a:cs typeface="Arial"/>
              </a:rPr>
              <a:t> </a:t>
            </a:r>
            <a:r>
              <a:rPr lang="en-US" sz="2400" b="1" i="1" err="1">
                <a:latin typeface="Arial"/>
                <a:cs typeface="Arial"/>
              </a:rPr>
              <a:t>attesi</a:t>
            </a:r>
            <a:r>
              <a:rPr lang="en-US" sz="2400" b="1" i="1">
                <a:latin typeface="Arial"/>
                <a:cs typeface="Arial"/>
              </a:rPr>
              <a:t>. </a:t>
            </a:r>
            <a:endParaRPr lang="it-IT" sz="2400" b="1" i="1">
              <a:latin typeface="Arial"/>
              <a:cs typeface="Arial"/>
            </a:endParaRPr>
          </a:p>
          <a:p>
            <a:endParaRPr lang="en-US" sz="2400" b="1" i="1"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400">
                <a:latin typeface="Arial"/>
                <a:cs typeface="Arial"/>
              </a:rPr>
              <a:t>Il </a:t>
            </a:r>
            <a:r>
              <a:rPr lang="en-US" sz="2400" err="1">
                <a:latin typeface="Arial"/>
                <a:cs typeface="Arial"/>
              </a:rPr>
              <a:t>progetto</a:t>
            </a:r>
            <a:r>
              <a:rPr lang="en-US" sz="2400">
                <a:latin typeface="Arial"/>
                <a:cs typeface="Arial"/>
              </a:rPr>
              <a:t> </a:t>
            </a:r>
            <a:r>
              <a:rPr lang="en-US" sz="2400" err="1">
                <a:latin typeface="Arial"/>
                <a:cs typeface="Arial"/>
              </a:rPr>
              <a:t>basato</a:t>
            </a:r>
            <a:r>
              <a:rPr lang="en-US" sz="2400">
                <a:latin typeface="Arial"/>
                <a:cs typeface="Arial"/>
              </a:rPr>
              <a:t> </a:t>
            </a:r>
            <a:r>
              <a:rPr lang="en-US" sz="2400" err="1">
                <a:latin typeface="Arial"/>
                <a:cs typeface="Arial"/>
              </a:rPr>
              <a:t>sul</a:t>
            </a:r>
            <a:r>
              <a:rPr lang="en-US" sz="2400">
                <a:latin typeface="Arial"/>
                <a:cs typeface="Arial"/>
              </a:rPr>
              <a:t> briefing </a:t>
            </a:r>
            <a:r>
              <a:rPr lang="en-US" sz="2400" err="1">
                <a:latin typeface="Arial"/>
                <a:cs typeface="Arial"/>
              </a:rPr>
              <a:t>sarà</a:t>
            </a:r>
            <a:r>
              <a:rPr lang="en-US" sz="2400">
                <a:latin typeface="Arial"/>
                <a:cs typeface="Arial"/>
              </a:rPr>
              <a:t> </a:t>
            </a:r>
            <a:r>
              <a:rPr lang="en-US" sz="2400" err="1">
                <a:latin typeface="Arial"/>
                <a:cs typeface="Arial"/>
              </a:rPr>
              <a:t>infatti</a:t>
            </a:r>
            <a:r>
              <a:rPr lang="en-US" sz="2400">
                <a:latin typeface="Arial"/>
                <a:cs typeface="Arial"/>
              </a:rPr>
              <a:t> </a:t>
            </a:r>
            <a:r>
              <a:rPr lang="en-US" sz="2400" err="1">
                <a:latin typeface="Arial"/>
                <a:cs typeface="Arial"/>
              </a:rPr>
              <a:t>una</a:t>
            </a:r>
            <a:r>
              <a:rPr lang="en-US" sz="2400">
                <a:latin typeface="Arial"/>
                <a:cs typeface="Arial"/>
              </a:rPr>
              <a:t> </a:t>
            </a:r>
            <a:r>
              <a:rPr lang="en-US" sz="2400" err="1">
                <a:latin typeface="Arial"/>
                <a:cs typeface="Arial"/>
              </a:rPr>
              <a:t>sorta</a:t>
            </a:r>
            <a:r>
              <a:rPr lang="en-US" sz="2400">
                <a:latin typeface="Arial"/>
                <a:cs typeface="Arial"/>
              </a:rPr>
              <a:t> di </a:t>
            </a:r>
            <a:r>
              <a:rPr lang="en-US" sz="2400" err="1">
                <a:latin typeface="Arial"/>
                <a:cs typeface="Arial"/>
              </a:rPr>
              <a:t>ponte</a:t>
            </a:r>
            <a:r>
              <a:rPr lang="en-US" sz="2400">
                <a:latin typeface="Arial"/>
                <a:cs typeface="Arial"/>
              </a:rPr>
              <a:t> </a:t>
            </a:r>
            <a:r>
              <a:rPr lang="en-US" sz="2400" err="1">
                <a:latin typeface="Arial"/>
                <a:cs typeface="Arial"/>
              </a:rPr>
              <a:t>tra</a:t>
            </a:r>
            <a:r>
              <a:rPr lang="en-US" sz="2400">
                <a:latin typeface="Arial"/>
                <a:cs typeface="Arial"/>
              </a:rPr>
              <a:t> le due </a:t>
            </a:r>
            <a:r>
              <a:rPr lang="en-US" sz="2400" err="1">
                <a:latin typeface="Arial"/>
                <a:cs typeface="Arial"/>
              </a:rPr>
              <a:t>situazioni</a:t>
            </a:r>
            <a:r>
              <a:rPr lang="en-US" sz="2400">
                <a:latin typeface="Arial"/>
                <a:cs typeface="Arial"/>
              </a:rPr>
              <a:t> (</a:t>
            </a:r>
            <a:r>
              <a:rPr lang="en-US" sz="2400" err="1">
                <a:latin typeface="Arial"/>
                <a:cs typeface="Arial"/>
              </a:rPr>
              <a:t>l'attuale</a:t>
            </a:r>
            <a:r>
              <a:rPr lang="en-US" sz="2400">
                <a:latin typeface="Arial"/>
                <a:cs typeface="Arial"/>
              </a:rPr>
              <a:t> e la desiderata), ed è per </a:t>
            </a:r>
            <a:r>
              <a:rPr lang="en-US" sz="2400" err="1">
                <a:latin typeface="Arial"/>
                <a:cs typeface="Arial"/>
              </a:rPr>
              <a:t>questo</a:t>
            </a:r>
            <a:r>
              <a:rPr lang="en-US" sz="2400">
                <a:latin typeface="Arial"/>
                <a:cs typeface="Arial"/>
              </a:rPr>
              <a:t> </a:t>
            </a:r>
            <a:r>
              <a:rPr lang="en-US" sz="2400" err="1">
                <a:latin typeface="Arial"/>
                <a:cs typeface="Arial"/>
              </a:rPr>
              <a:t>che</a:t>
            </a:r>
            <a:r>
              <a:rPr lang="en-US" sz="2400">
                <a:latin typeface="Arial"/>
                <a:cs typeface="Arial"/>
              </a:rPr>
              <a:t> </a:t>
            </a:r>
            <a:r>
              <a:rPr lang="en-US" sz="2400" err="1">
                <a:latin typeface="Arial"/>
                <a:cs typeface="Arial"/>
              </a:rPr>
              <a:t>l'analisi</a:t>
            </a:r>
            <a:r>
              <a:rPr lang="en-US" sz="2400">
                <a:latin typeface="Arial"/>
                <a:cs typeface="Arial"/>
              </a:rPr>
              <a:t> </a:t>
            </a:r>
            <a:r>
              <a:rPr lang="en-US" sz="2400" err="1">
                <a:latin typeface="Arial"/>
                <a:cs typeface="Arial"/>
              </a:rPr>
              <a:t>iniziale</a:t>
            </a:r>
            <a:r>
              <a:rPr lang="en-US" sz="2400">
                <a:latin typeface="Arial"/>
                <a:cs typeface="Arial"/>
              </a:rPr>
              <a:t> è </a:t>
            </a:r>
            <a:r>
              <a:rPr lang="en-US" sz="2400" err="1">
                <a:latin typeface="Arial"/>
                <a:cs typeface="Arial"/>
              </a:rPr>
              <a:t>fondamentale</a:t>
            </a:r>
            <a:r>
              <a:rPr lang="en-US" sz="2400">
                <a:latin typeface="Arial"/>
                <a:cs typeface="Arial"/>
              </a:rPr>
              <a:t>. </a:t>
            </a:r>
          </a:p>
          <a:p>
            <a:pPr marL="342900" indent="-342900">
              <a:buFont typeface="Arial"/>
              <a:buChar char="•"/>
            </a:pPr>
            <a:r>
              <a:rPr lang="en-US" sz="2400">
                <a:latin typeface="Arial"/>
                <a:cs typeface="Arial"/>
              </a:rPr>
              <a:t>Si </a:t>
            </a:r>
            <a:r>
              <a:rPr lang="en-US" sz="2400" err="1">
                <a:latin typeface="Arial"/>
                <a:cs typeface="Arial"/>
              </a:rPr>
              <a:t>tratta</a:t>
            </a:r>
            <a:r>
              <a:rPr lang="en-US" sz="2400">
                <a:latin typeface="Arial"/>
                <a:cs typeface="Arial"/>
              </a:rPr>
              <a:t> di </a:t>
            </a:r>
            <a:r>
              <a:rPr lang="en-US" sz="2400" err="1">
                <a:latin typeface="Arial"/>
                <a:cs typeface="Arial"/>
              </a:rPr>
              <a:t>un'attività</a:t>
            </a:r>
            <a:r>
              <a:rPr lang="en-US" sz="2400">
                <a:latin typeface="Arial"/>
                <a:cs typeface="Arial"/>
              </a:rPr>
              <a:t> </a:t>
            </a:r>
            <a:r>
              <a:rPr lang="en-US" sz="2400" err="1">
                <a:latin typeface="Arial"/>
                <a:cs typeface="Arial"/>
              </a:rPr>
              <a:t>che</a:t>
            </a:r>
            <a:r>
              <a:rPr lang="en-US" sz="2400">
                <a:latin typeface="Arial"/>
                <a:cs typeface="Arial"/>
              </a:rPr>
              <a:t> </a:t>
            </a:r>
            <a:r>
              <a:rPr lang="en-US" sz="2400" err="1">
                <a:latin typeface="Arial"/>
                <a:cs typeface="Arial"/>
              </a:rPr>
              <a:t>coinvolge</a:t>
            </a:r>
            <a:r>
              <a:rPr lang="en-US" sz="2400">
                <a:latin typeface="Arial"/>
                <a:cs typeface="Arial"/>
              </a:rPr>
              <a:t> tutti </a:t>
            </a:r>
            <a:r>
              <a:rPr lang="en-US" sz="2400" err="1">
                <a:latin typeface="Arial"/>
                <a:cs typeface="Arial"/>
              </a:rPr>
              <a:t>gli</a:t>
            </a:r>
            <a:r>
              <a:rPr lang="en-US" sz="2400">
                <a:latin typeface="Arial"/>
                <a:cs typeface="Arial"/>
              </a:rPr>
              <a:t> stakeholder e le </a:t>
            </a:r>
            <a:r>
              <a:rPr lang="en-US" sz="2400" err="1">
                <a:latin typeface="Arial"/>
                <a:cs typeface="Arial"/>
              </a:rPr>
              <a:t>funzioni</a:t>
            </a:r>
            <a:r>
              <a:rPr lang="en-US" sz="2400">
                <a:latin typeface="Arial"/>
                <a:cs typeface="Arial"/>
              </a:rPr>
              <a:t> </a:t>
            </a:r>
            <a:r>
              <a:rPr lang="en-US" sz="2400" err="1">
                <a:latin typeface="Arial"/>
                <a:cs typeface="Arial"/>
              </a:rPr>
              <a:t>aziendali</a:t>
            </a:r>
            <a:r>
              <a:rPr lang="en-US" sz="2400">
                <a:latin typeface="Arial"/>
                <a:cs typeface="Arial"/>
              </a:rPr>
              <a:t>: </a:t>
            </a:r>
          </a:p>
          <a:p>
            <a:pPr marL="342900" indent="-342900">
              <a:buFont typeface="Arial"/>
              <a:buChar char="•"/>
            </a:pPr>
            <a:r>
              <a:rPr lang="en-US" sz="2400">
                <a:latin typeface="Arial"/>
                <a:cs typeface="Arial"/>
              </a:rPr>
              <a:t> marketing; </a:t>
            </a:r>
          </a:p>
          <a:p>
            <a:pPr marL="342900" indent="-342900">
              <a:buFont typeface="Arial"/>
              <a:buChar char="•"/>
            </a:pPr>
            <a:r>
              <a:rPr lang="en-US" sz="2400">
                <a:latin typeface="Arial"/>
                <a:cs typeface="Arial"/>
              </a:rPr>
              <a:t> </a:t>
            </a:r>
            <a:r>
              <a:rPr lang="en-US" sz="2400" err="1">
                <a:latin typeface="Arial"/>
                <a:cs typeface="Arial"/>
              </a:rPr>
              <a:t>ricerca</a:t>
            </a:r>
            <a:r>
              <a:rPr lang="en-US" sz="2400">
                <a:latin typeface="Arial"/>
                <a:cs typeface="Arial"/>
              </a:rPr>
              <a:t> e </a:t>
            </a:r>
            <a:r>
              <a:rPr lang="en-US" sz="2400" err="1">
                <a:latin typeface="Arial"/>
                <a:cs typeface="Arial"/>
              </a:rPr>
              <a:t>sviluppo</a:t>
            </a:r>
            <a:r>
              <a:rPr lang="en-US" sz="2400">
                <a:latin typeface="Arial"/>
                <a:cs typeface="Arial"/>
              </a:rPr>
              <a:t>; </a:t>
            </a:r>
          </a:p>
          <a:p>
            <a:pPr marL="342900" indent="-342900">
              <a:buFont typeface="Arial"/>
              <a:buChar char="•"/>
            </a:pPr>
            <a:r>
              <a:rPr lang="en-US" sz="2400">
                <a:latin typeface="Arial"/>
                <a:cs typeface="Arial"/>
              </a:rPr>
              <a:t>insight; </a:t>
            </a:r>
          </a:p>
          <a:p>
            <a:pPr marL="342900" indent="-342900">
              <a:buFont typeface="Arial"/>
              <a:buChar char="•"/>
            </a:pPr>
            <a:r>
              <a:rPr lang="en-US" sz="2400">
                <a:latin typeface="Arial"/>
                <a:cs typeface="Arial"/>
              </a:rPr>
              <a:t> </a:t>
            </a:r>
            <a:r>
              <a:rPr lang="en-US" sz="2400" err="1">
                <a:latin typeface="Arial"/>
                <a:cs typeface="Arial"/>
              </a:rPr>
              <a:t>vendite</a:t>
            </a:r>
            <a:r>
              <a:rPr lang="en-US" sz="2400">
                <a:latin typeface="Arial"/>
                <a:cs typeface="Arial"/>
              </a:rPr>
              <a:t>; </a:t>
            </a:r>
          </a:p>
          <a:p>
            <a:pPr marL="342900" indent="-342900">
              <a:buFont typeface="Arial"/>
              <a:buChar char="•"/>
            </a:pPr>
            <a:r>
              <a:rPr lang="en-US" sz="2400">
                <a:latin typeface="Arial"/>
                <a:cs typeface="Arial"/>
              </a:rPr>
              <a:t> </a:t>
            </a:r>
            <a:r>
              <a:rPr lang="en-US" sz="2400" err="1">
                <a:latin typeface="Arial"/>
                <a:cs typeface="Arial"/>
              </a:rPr>
              <a:t>consumatori</a:t>
            </a:r>
            <a:r>
              <a:rPr lang="en-US" sz="2400">
                <a:latin typeface="Arial"/>
                <a:cs typeface="Arial"/>
              </a:rPr>
              <a:t>.</a:t>
            </a:r>
            <a:endParaRPr lang="en-US" sz="2400">
              <a:latin typeface="Tw Cen MT"/>
              <a:cs typeface="Arial"/>
            </a:endParaRPr>
          </a:p>
        </p:txBody>
      </p:sp>
      <p:pic>
        <p:nvPicPr>
          <p:cNvPr id="4" name="Immagine 3" descr="Immagine che contiene testo, schermata, Carattere, Rettangolo&#10;&#10;Il contenuto generato dall&amp;#39;IA potrebbe non essere corretto.">
            <a:extLst>
              <a:ext uri="{FF2B5EF4-FFF2-40B4-BE49-F238E27FC236}">
                <a16:creationId xmlns:a16="http://schemas.microsoft.com/office/drawing/2014/main" id="{1898B6A0-9E02-52FF-4E12-5F69D95FF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01" y="3431217"/>
            <a:ext cx="4788597" cy="278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1807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21F6BED9-AA93-4F18-ED8F-AEA7AE26E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069" y="360267"/>
            <a:ext cx="10805160" cy="707886"/>
          </a:xfrm>
        </p:spPr>
        <p:txBody>
          <a:bodyPr/>
          <a:lstStyle/>
          <a:p>
            <a:r>
              <a:rPr lang="it-IT" b="1">
                <a:latin typeface="Arial"/>
                <a:cs typeface="Arial"/>
              </a:rPr>
              <a:t>Stakeholder e funzioni aziendali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6ED8E21F-CB46-F1C0-BA69-3EFEDE63423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467216" y="1226507"/>
            <a:ext cx="9251933" cy="3222237"/>
          </a:xfrm>
          <a:solidFill>
            <a:srgbClr val="E58C09"/>
          </a:solidFill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it-IT" sz="2800" i="1" u="sng">
                <a:latin typeface="Arial"/>
                <a:cs typeface="Arial"/>
              </a:rPr>
              <a:t> Stakeholder</a:t>
            </a:r>
            <a:endParaRPr lang="it-IT" sz="2800" i="1" u="sng"/>
          </a:p>
          <a:p>
            <a:pPr marL="0" indent="0" algn="ctr">
              <a:buNone/>
            </a:pPr>
            <a:endParaRPr lang="it-IT" sz="2800" i="1" u="sng">
              <a:latin typeface="Arial"/>
              <a:ea typeface="+mn-lt"/>
              <a:cs typeface="Arial"/>
            </a:endParaRPr>
          </a:p>
          <a:p>
            <a:pPr algn="ctr">
              <a:buFont typeface="Calibri" panose="020B0604020202020204" pitchFamily="34" charset="0"/>
              <a:buChar char="-"/>
            </a:pPr>
            <a:r>
              <a:rPr lang="it-IT" sz="2400">
                <a:latin typeface="Arial"/>
                <a:ea typeface="+mn-lt"/>
                <a:cs typeface="Arial"/>
              </a:rPr>
              <a:t>Gli stakeholder sono tutti i </a:t>
            </a:r>
            <a:r>
              <a:rPr lang="it-IT" sz="2400" b="1">
                <a:latin typeface="Arial"/>
                <a:ea typeface="+mn-lt"/>
                <a:cs typeface="Arial"/>
              </a:rPr>
              <a:t>soggetti che hanno un interesse (diretto o indiretto) nelle attività di un’azienda.</a:t>
            </a:r>
            <a:endParaRPr lang="it-IT" sz="2400" b="1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it-IT" sz="2400" b="1">
                <a:latin typeface="Arial"/>
                <a:cs typeface="Arial"/>
              </a:rPr>
              <a:t> Esempi </a:t>
            </a:r>
            <a:r>
              <a:rPr lang="it-IT" sz="2400">
                <a:latin typeface="Arial"/>
                <a:cs typeface="Arial"/>
              </a:rPr>
              <a:t>di stakeholder:</a:t>
            </a:r>
          </a:p>
          <a:p>
            <a:pPr algn="ctr">
              <a:buFont typeface="Calibri" panose="020B0604020202020204" pitchFamily="34" charset="0"/>
              <a:buChar char="-"/>
            </a:pPr>
            <a:r>
              <a:rPr lang="it-IT" sz="2400" u="sng">
                <a:latin typeface="Arial"/>
                <a:ea typeface="+mn-lt"/>
                <a:cs typeface="Arial"/>
              </a:rPr>
              <a:t>Interni</a:t>
            </a:r>
            <a:r>
              <a:rPr lang="it-IT" sz="2400">
                <a:latin typeface="Arial"/>
                <a:ea typeface="+mn-lt"/>
                <a:cs typeface="Arial"/>
              </a:rPr>
              <a:t>: dipendenti, manager, proprietari</a:t>
            </a:r>
            <a:endParaRPr lang="it-IT" sz="2400">
              <a:latin typeface="Arial"/>
              <a:cs typeface="Arial"/>
            </a:endParaRPr>
          </a:p>
          <a:p>
            <a:pPr algn="ctr">
              <a:buFont typeface="Calibri" panose="020B0604020202020204" pitchFamily="34" charset="0"/>
              <a:buChar char="-"/>
            </a:pPr>
            <a:r>
              <a:rPr lang="it-IT" sz="2400" u="sng">
                <a:latin typeface="Arial"/>
                <a:ea typeface="+mn-lt"/>
                <a:cs typeface="Arial"/>
              </a:rPr>
              <a:t>Esterni</a:t>
            </a:r>
            <a:r>
              <a:rPr lang="it-IT" sz="2400">
                <a:latin typeface="Arial"/>
                <a:ea typeface="+mn-lt"/>
                <a:cs typeface="Arial"/>
              </a:rPr>
              <a:t>: clienti, fornitori, investitori, istituzioni, comunità locali</a:t>
            </a:r>
            <a:endParaRPr lang="it-IT" sz="2400">
              <a:latin typeface="Arial"/>
              <a:cs typeface="Arial"/>
            </a:endParaRPr>
          </a:p>
          <a:p>
            <a:pPr marL="0" indent="0" algn="ctr">
              <a:buNone/>
            </a:pPr>
            <a:endParaRPr lang="it-IT" sz="2400">
              <a:latin typeface="Arial"/>
              <a:ea typeface="+mn-lt"/>
              <a:cs typeface="+mn-lt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0DEC7E5-9818-8113-11DF-CDA80A3E1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17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772721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97F650B-D6AA-623C-8AD6-C25FC2AA8E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271" y="490396"/>
            <a:ext cx="10661110" cy="58581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sz="2800" b="1" i="1">
                <a:latin typeface="Arial"/>
                <a:cs typeface="Arial"/>
              </a:rPr>
              <a:t>Perché sono importanti?</a:t>
            </a:r>
            <a:endParaRPr lang="it-IT">
              <a:latin typeface="Tw Cen MT"/>
              <a:cs typeface="Arial"/>
            </a:endParaRPr>
          </a:p>
          <a:p>
            <a:pPr marL="0" indent="0" algn="ctr">
              <a:buNone/>
            </a:pPr>
            <a:br>
              <a:rPr lang="it-IT" sz="2400" b="1" i="1">
                <a:latin typeface="Arial"/>
                <a:cs typeface="Arial"/>
              </a:rPr>
            </a:br>
            <a:r>
              <a:rPr lang="it-IT" sz="2400" b="1" i="1">
                <a:latin typeface="Arial"/>
                <a:cs typeface="Arial"/>
              </a:rPr>
              <a:t> </a:t>
            </a:r>
            <a:r>
              <a:rPr lang="it-IT" sz="2400" u="sng">
                <a:latin typeface="Arial"/>
                <a:cs typeface="Arial"/>
              </a:rPr>
              <a:t>Perché le loro esigenze e aspettative influenzano le decisioni e il successo dell’azienda.</a:t>
            </a: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4D5C4F1-DABB-DB77-4CD4-CEB49C1F32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18</a:t>
            </a:fld>
            <a:endParaRPr lang="it-IT" noProof="0"/>
          </a:p>
        </p:txBody>
      </p:sp>
      <p:pic>
        <p:nvPicPr>
          <p:cNvPr id="8" name="Segnaposto immagine 7" descr="Immagine che contiene testo, schermata, diagramma, cerchio&#10;&#10;Il contenuto generato dall&amp;#39;IA potrebbe non essere corretto.">
            <a:extLst>
              <a:ext uri="{FF2B5EF4-FFF2-40B4-BE49-F238E27FC236}">
                <a16:creationId xmlns:a16="http://schemas.microsoft.com/office/drawing/2014/main" id="{97B673FA-FDDD-79F5-DD72-305E92DE8F8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-3071" t="-1721" r="-614" b="-215"/>
          <a:stretch>
            <a:fillRect/>
          </a:stretch>
        </p:blipFill>
        <p:spPr>
          <a:xfrm>
            <a:off x="2455623" y="2552574"/>
            <a:ext cx="6771555" cy="414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1586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6E48BF9D-7343-A2F7-DA7F-6889E93B21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87683" y="391440"/>
            <a:ext cx="11611000" cy="59570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800" i="1" u="sng">
                <a:latin typeface="Arial"/>
                <a:cs typeface="Arial"/>
              </a:rPr>
              <a:t>Funzioni aziendali</a:t>
            </a:r>
          </a:p>
          <a:p>
            <a:pPr marL="0" indent="0">
              <a:buNone/>
            </a:pPr>
            <a:r>
              <a:rPr lang="it-IT">
                <a:latin typeface="Arial"/>
                <a:ea typeface="+mn-lt"/>
                <a:cs typeface="+mn-lt"/>
              </a:rPr>
              <a:t>Sono i </a:t>
            </a:r>
            <a:r>
              <a:rPr lang="it-IT" b="1">
                <a:latin typeface="Arial"/>
                <a:ea typeface="+mn-lt"/>
                <a:cs typeface="+mn-lt"/>
              </a:rPr>
              <a:t>settori operativi</a:t>
            </a:r>
            <a:r>
              <a:rPr lang="it-IT">
                <a:latin typeface="Arial"/>
                <a:ea typeface="+mn-lt"/>
                <a:cs typeface="+mn-lt"/>
              </a:rPr>
              <a:t> in cui è organizzata un’azienda per svolgere le sue attività.</a:t>
            </a:r>
            <a:endParaRPr lang="it-IT">
              <a:latin typeface="Arial"/>
              <a:cs typeface="Arial"/>
            </a:endParaRPr>
          </a:p>
          <a:p>
            <a:pPr marL="0" indent="0">
              <a:buNone/>
            </a:pPr>
            <a:endParaRPr lang="it-IT">
              <a:latin typeface="Arial"/>
              <a:cs typeface="Arial"/>
            </a:endParaRPr>
          </a:p>
          <a:p>
            <a:pPr marL="0" indent="0">
              <a:buNone/>
            </a:pPr>
            <a:r>
              <a:rPr lang="it-IT" b="1">
                <a:latin typeface="Arial"/>
                <a:cs typeface="Arial"/>
              </a:rPr>
              <a:t>Principali funzioni:</a:t>
            </a:r>
            <a:endParaRPr lang="it-IT">
              <a:latin typeface="Arial"/>
              <a:cs typeface="Arial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it-IT" b="1">
                <a:latin typeface="Arial"/>
                <a:ea typeface="+mn-lt"/>
                <a:cs typeface="+mn-lt"/>
              </a:rPr>
              <a:t>Produzione</a:t>
            </a:r>
            <a:r>
              <a:rPr lang="it-IT">
                <a:latin typeface="Arial"/>
                <a:ea typeface="+mn-lt"/>
                <a:cs typeface="+mn-lt"/>
              </a:rPr>
              <a:t> – Realizza beni o servizi</a:t>
            </a:r>
            <a:endParaRPr lang="it-IT">
              <a:latin typeface="Arial"/>
              <a:cs typeface="Arial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it-IT" b="1">
                <a:latin typeface="Arial"/>
                <a:ea typeface="+mn-lt"/>
                <a:cs typeface="+mn-lt"/>
              </a:rPr>
              <a:t>Marketing</a:t>
            </a:r>
            <a:r>
              <a:rPr lang="it-IT">
                <a:latin typeface="Arial"/>
                <a:ea typeface="+mn-lt"/>
                <a:cs typeface="+mn-lt"/>
              </a:rPr>
              <a:t> – Analizza il mercato e promuove il prodotto</a:t>
            </a:r>
            <a:endParaRPr lang="it-IT">
              <a:latin typeface="Arial"/>
              <a:cs typeface="Arial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it-IT" b="1">
                <a:latin typeface="Arial"/>
                <a:ea typeface="+mn-lt"/>
                <a:cs typeface="+mn-lt"/>
              </a:rPr>
              <a:t>Finanza</a:t>
            </a:r>
            <a:r>
              <a:rPr lang="it-IT">
                <a:latin typeface="Arial"/>
                <a:ea typeface="+mn-lt"/>
                <a:cs typeface="+mn-lt"/>
              </a:rPr>
              <a:t> – Gestisce risorse economiche e investimenti</a:t>
            </a:r>
            <a:endParaRPr lang="it-IT">
              <a:latin typeface="Arial"/>
              <a:cs typeface="Arial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it-IT" b="1">
                <a:latin typeface="Arial"/>
                <a:ea typeface="+mn-lt"/>
                <a:cs typeface="+mn-lt"/>
              </a:rPr>
              <a:t>Risorse Umane (HR)</a:t>
            </a:r>
            <a:r>
              <a:rPr lang="it-IT">
                <a:latin typeface="Arial"/>
                <a:ea typeface="+mn-lt"/>
                <a:cs typeface="+mn-lt"/>
              </a:rPr>
              <a:t> – Seleziona, forma e gestisce il personale</a:t>
            </a:r>
            <a:endParaRPr lang="it-IT">
              <a:latin typeface="Arial"/>
              <a:cs typeface="Arial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it-IT" b="1">
                <a:latin typeface="Arial"/>
                <a:ea typeface="+mn-lt"/>
                <a:cs typeface="+mn-lt"/>
              </a:rPr>
              <a:t>Amministrazione</a:t>
            </a:r>
            <a:r>
              <a:rPr lang="it-IT">
                <a:latin typeface="Arial"/>
                <a:ea typeface="+mn-lt"/>
                <a:cs typeface="+mn-lt"/>
              </a:rPr>
              <a:t> – Coordina attività burocratiche e contabili</a:t>
            </a:r>
            <a:endParaRPr lang="it-IT">
              <a:latin typeface="Arial"/>
              <a:cs typeface="Arial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it-IT" b="1">
                <a:latin typeface="Arial"/>
                <a:ea typeface="+mn-lt"/>
                <a:cs typeface="+mn-lt"/>
              </a:rPr>
              <a:t>Ricerca e Sviluppo (R&amp;D)</a:t>
            </a:r>
            <a:r>
              <a:rPr lang="it-IT">
                <a:latin typeface="Arial"/>
                <a:ea typeface="+mn-lt"/>
                <a:cs typeface="+mn-lt"/>
              </a:rPr>
              <a:t> – Inventa e migliora prodotti o processi</a:t>
            </a:r>
            <a:endParaRPr lang="it-IT">
              <a:latin typeface="Arial"/>
              <a:cs typeface="Arial"/>
            </a:endParaRPr>
          </a:p>
          <a:p>
            <a:pPr>
              <a:buFont typeface="Calibri" panose="020B0604020202020204" pitchFamily="34" charset="0"/>
              <a:buChar char="-"/>
            </a:pPr>
            <a:endParaRPr lang="it-IT">
              <a:latin typeface="Arial"/>
              <a:ea typeface="+mn-lt"/>
              <a:cs typeface="+mn-lt"/>
            </a:endParaRPr>
          </a:p>
          <a:p>
            <a:pPr marL="0" indent="0">
              <a:buNone/>
            </a:pPr>
            <a:endParaRPr lang="it-IT" b="1">
              <a:latin typeface="Arial"/>
              <a:cs typeface="Arial"/>
            </a:endParaRPr>
          </a:p>
          <a:p>
            <a:pPr>
              <a:buFont typeface="Calibri" panose="020B0604020202020204" pitchFamily="34" charset="0"/>
              <a:buChar char="-"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96E7E34-D1E0-2500-D013-0E475306E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19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4257082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F216440E-67A3-AD1E-9889-5F61DBB478B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950724" cy="6986722"/>
          </a:xfrm>
        </p:spPr>
      </p:sp>
      <p:sp>
        <p:nvSpPr>
          <p:cNvPr id="285" name="Segnaposto testo 284">
            <a:extLst>
              <a:ext uri="{FF2B5EF4-FFF2-40B4-BE49-F238E27FC236}">
                <a16:creationId xmlns:a16="http://schemas.microsoft.com/office/drawing/2014/main" id="{C0BF9B80-F084-4423-8C1C-E79BE8298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7194" y="121066"/>
            <a:ext cx="5550785" cy="6541134"/>
          </a:xfrm>
        </p:spPr>
        <p:txBody>
          <a:bodyPr rtlCol="0"/>
          <a:lstStyle/>
          <a:p>
            <a:pPr rtl="0"/>
            <a:endParaRPr lang="it-IT" noProof="1"/>
          </a:p>
        </p:txBody>
      </p:sp>
      <p:sp>
        <p:nvSpPr>
          <p:cNvPr id="20" name="Segnaposto testo 19">
            <a:extLst>
              <a:ext uri="{FF2B5EF4-FFF2-40B4-BE49-F238E27FC236}">
                <a16:creationId xmlns:a16="http://schemas.microsoft.com/office/drawing/2014/main" id="{4851D69D-889A-167A-4B6A-F89DCE1CBA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7615337">
            <a:off x="-1426140" y="3605277"/>
            <a:ext cx="9630397" cy="199087"/>
          </a:xfrm>
        </p:spPr>
        <p:txBody>
          <a:bodyPr>
            <a:normAutofit fontScale="40000" lnSpcReduction="20000"/>
          </a:bodyPr>
          <a:lstStyle/>
          <a:p>
            <a:endParaRPr lang="it-IT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C6B86326-2AE7-1379-76E7-7FBF6BC1163C}"/>
                  </a:ext>
                </a:extLst>
              </p14:cNvPr>
              <p14:cNvContentPartPr/>
              <p14:nvPr/>
            </p14:nvContentPartPr>
            <p14:xfrm>
              <a:off x="6015343" y="3291713"/>
              <a:ext cx="12960" cy="360"/>
            </p14:xfrm>
          </p:contentPart>
        </mc:Choice>
        <mc:Fallback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C6B86326-2AE7-1379-76E7-7FBF6BC116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04543" y="3280913"/>
                <a:ext cx="34200" cy="216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magine 5">
            <a:extLst>
              <a:ext uri="{FF2B5EF4-FFF2-40B4-BE49-F238E27FC236}">
                <a16:creationId xmlns:a16="http://schemas.microsoft.com/office/drawing/2014/main" id="{D318E557-695B-6D14-8DB2-36958D4454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7999" y="356047"/>
            <a:ext cx="4278850" cy="567594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4B00B6B-B7E5-C62C-36B4-274C73D0A22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82039" y="399923"/>
            <a:ext cx="4114800" cy="1981200"/>
          </a:xfrm>
          <a:prstGeom prst="rect">
            <a:avLst/>
          </a:prstGeom>
        </p:spPr>
        <p:txBody>
          <a:bodyPr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cap="none" spc="0">
                <a:solidFill>
                  <a:srgbClr val="00305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 Marketing Strategy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4D46D74-9A69-0E29-770D-F21AC745ED3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4096" r="20562" b="11808"/>
          <a:stretch>
            <a:fillRect/>
          </a:stretch>
        </p:blipFill>
        <p:spPr>
          <a:xfrm>
            <a:off x="5407195" y="6266973"/>
            <a:ext cx="5504122" cy="289531"/>
          </a:xfrm>
          <a:prstGeom prst="rect">
            <a:avLst/>
          </a:prstGeom>
        </p:spPr>
      </p:pic>
      <p:sp>
        <p:nvSpPr>
          <p:cNvPr id="8" name="Sottotitolo 7">
            <a:extLst>
              <a:ext uri="{FF2B5EF4-FFF2-40B4-BE49-F238E27FC236}">
                <a16:creationId xmlns:a16="http://schemas.microsoft.com/office/drawing/2014/main" id="{A2C27848-1063-89FE-3D9E-D2C844E113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52289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B3F9F1B-6BCA-3865-0DEF-C922965FCF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1709" y="694151"/>
            <a:ext cx="10504536" cy="1980072"/>
          </a:xfrm>
          <a:solidFill>
            <a:schemeClr val="accent2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800" b="1">
                <a:latin typeface="Arial"/>
                <a:cs typeface="Arial"/>
              </a:rPr>
              <a:t>  Perché sono importanti?</a:t>
            </a:r>
            <a:endParaRPr lang="it-IT" sz="2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it-IT" sz="2400" u="sng">
                <a:latin typeface="Arial"/>
                <a:cs typeface="Arial"/>
              </a:rPr>
              <a:t>   Perché ogni funzione contribuisce in modo specifico al raggiungimento degli obiettivi aziendali.</a:t>
            </a:r>
            <a:endParaRPr lang="it-IT" sz="240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BD643B2-2699-84D4-A73A-A609752DF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20</a:t>
            </a:fld>
            <a:endParaRPr lang="it-IT" noProof="0"/>
          </a:p>
        </p:txBody>
      </p:sp>
      <p:pic>
        <p:nvPicPr>
          <p:cNvPr id="8" name="Immagine 7" descr="Immagine che contiene testo, cartone animato, Carattere, cerchio&#10;&#10;Il contenuto generato dall&amp;#39;IA potrebbe non essere corretto.">
            <a:extLst>
              <a:ext uri="{FF2B5EF4-FFF2-40B4-BE49-F238E27FC236}">
                <a16:creationId xmlns:a16="http://schemas.microsoft.com/office/drawing/2014/main" id="{F1DBA7CC-443C-DC11-2353-8878B0AD9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271" y="2794348"/>
            <a:ext cx="4271898" cy="355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123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 descr="Immagine che contiene testo, cerchio, clipart, disegno&#10;&#10;Il contenuto generato dall&amp;#39;IA potrebbe non essere corretto.">
            <a:extLst>
              <a:ext uri="{FF2B5EF4-FFF2-40B4-BE49-F238E27FC236}">
                <a16:creationId xmlns:a16="http://schemas.microsoft.com/office/drawing/2014/main" id="{03BE4F0E-0629-65CC-C80D-930D6FDB2D8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909901" y="958117"/>
            <a:ext cx="6205397" cy="5054741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63FD40D-7443-3E71-1DB7-BE4EE0172D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21</a:t>
            </a:fld>
            <a:endParaRPr lang="it-IT" noProof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9C3C984-7464-4238-B958-C4812AB99F43}"/>
              </a:ext>
            </a:extLst>
          </p:cNvPr>
          <p:cNvSpPr txBox="1"/>
          <p:nvPr/>
        </p:nvSpPr>
        <p:spPr>
          <a:xfrm>
            <a:off x="340836" y="1098569"/>
            <a:ext cx="556906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/>
              <a:t>Analisi del contesto → Comprendere bene la situazione attuale (mercato, brand, consumatori) per sapere da dove si parte.</a:t>
            </a:r>
          </a:p>
          <a:p>
            <a:pPr>
              <a:buFont typeface="Arial" panose="020B0604020202020204" pitchFamily="34" charset="0"/>
              <a:buChar char="•"/>
            </a:pPr>
            <a:endParaRPr lang="it-IT"/>
          </a:p>
          <a:p>
            <a:pPr>
              <a:buFont typeface="Arial" panose="020B0604020202020204" pitchFamily="34" charset="0"/>
              <a:buChar char="•"/>
            </a:pPr>
            <a:r>
              <a:rPr lang="it-IT"/>
              <a:t>Scoperta del punto chiave → Individuare un’idea centrale forte che diventi la base della strategia.</a:t>
            </a:r>
          </a:p>
          <a:p>
            <a:pPr>
              <a:buFont typeface="Arial" panose="020B0604020202020204" pitchFamily="34" charset="0"/>
              <a:buChar char="•"/>
            </a:pPr>
            <a:endParaRPr lang="it-IT"/>
          </a:p>
          <a:p>
            <a:pPr>
              <a:buFont typeface="Arial" panose="020B0604020202020204" pitchFamily="34" charset="0"/>
              <a:buChar char="•"/>
            </a:pPr>
            <a:r>
              <a:rPr lang="it-IT"/>
              <a:t>Rilevazione delle barriere → Capire quali ostacoli possono impedire il raggiungimento degli obiettivi (budget, percezione, comportamento, ecc.).</a:t>
            </a:r>
          </a:p>
          <a:p>
            <a:pPr>
              <a:buFont typeface="Arial" panose="020B0604020202020204" pitchFamily="34" charset="0"/>
              <a:buChar char="•"/>
            </a:pPr>
            <a:endParaRPr lang="it-IT"/>
          </a:p>
          <a:p>
            <a:pPr>
              <a:buFont typeface="Arial" panose="020B0604020202020204" pitchFamily="34" charset="0"/>
              <a:buChar char="•"/>
            </a:pPr>
            <a:r>
              <a:rPr lang="it-IT"/>
              <a:t>Costruzione della direzione strategica → Definire il piano: come superare gli ostacoli, sfruttare gli </a:t>
            </a:r>
            <a:r>
              <a:rPr lang="it-IT" err="1"/>
              <a:t>insight</a:t>
            </a:r>
            <a:r>
              <a:rPr lang="it-IT"/>
              <a:t> e che tipo di approccio comunicativo usare.</a:t>
            </a:r>
          </a:p>
          <a:p>
            <a:pPr>
              <a:buFont typeface="Arial" panose="020B0604020202020204" pitchFamily="34" charset="0"/>
              <a:buChar char="•"/>
            </a:pPr>
            <a:endParaRPr lang="it-IT"/>
          </a:p>
          <a:p>
            <a:pPr>
              <a:buFont typeface="Arial" panose="020B0604020202020204" pitchFamily="34" charset="0"/>
              <a:buChar char="•"/>
            </a:pPr>
            <a:r>
              <a:rPr lang="it-IT"/>
              <a:t>Definizione dell’obiettivo operativo → Stabilire il compito preciso della campagna: cosa ottenere, da chi e come.</a:t>
            </a:r>
          </a:p>
        </p:txBody>
      </p:sp>
    </p:spTree>
    <p:extLst>
      <p:ext uri="{BB962C8B-B14F-4D97-AF65-F5344CB8AC3E}">
        <p14:creationId xmlns:p14="http://schemas.microsoft.com/office/powerpoint/2010/main" val="31956299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2C30061C-313C-C460-81EE-A608DEB3F17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BB21937-6240-DF44-8BC1-B0AC2E20382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" name="Segnaposto contenuto 7" descr="Immagine che contiene testo, schermata, Carattere, numero&#10;&#10;Il contenuto generato dall&amp;#39;IA potrebbe non essere corretto.">
            <a:extLst>
              <a:ext uri="{FF2B5EF4-FFF2-40B4-BE49-F238E27FC236}">
                <a16:creationId xmlns:a16="http://schemas.microsoft.com/office/drawing/2014/main" id="{931840AF-E869-0C9D-8272-31DFC8F03A3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578056" y="213986"/>
            <a:ext cx="9030252" cy="6301552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9670FA2-78E1-9429-8B2B-34D5AFD8C2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22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2822001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53F3B07-1BB0-EABB-7B33-F3A31E18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7599" y="239039"/>
            <a:ext cx="3362613" cy="707886"/>
          </a:xfrm>
        </p:spPr>
        <p:txBody>
          <a:bodyPr>
            <a:noAutofit/>
          </a:bodyPr>
          <a:lstStyle/>
          <a:p>
            <a:r>
              <a:rPr lang="it-IT" sz="4400" b="1">
                <a:latin typeface="Arial"/>
                <a:cs typeface="Arial"/>
              </a:rPr>
              <a:t>IN SINTESI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5A3D842D-E1C0-5571-A97F-EBF4A68B4D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271" y="1153439"/>
            <a:ext cx="10671549" cy="51950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>
                <a:latin typeface="Arial"/>
                <a:ea typeface="+mn-lt"/>
                <a:cs typeface="+mn-lt"/>
              </a:rPr>
              <a:t>                                    </a:t>
            </a:r>
            <a:r>
              <a:rPr lang="it-IT" sz="2400" b="1" i="1">
                <a:latin typeface="Arial"/>
                <a:ea typeface="+mn-lt"/>
                <a:cs typeface="+mn-lt"/>
              </a:rPr>
              <a:t>      Cosa include un tipico brief </a:t>
            </a:r>
            <a:endParaRPr lang="it-IT" sz="2400" b="1" i="1">
              <a:latin typeface="Arial"/>
              <a:ea typeface="+mn-lt"/>
              <a:cs typeface="Arial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it-IT" i="1">
                <a:latin typeface="Arial"/>
                <a:ea typeface="+mn-lt"/>
                <a:cs typeface="+mn-lt"/>
              </a:rPr>
              <a:t>Un brief di marketing raccoglie diversi elementi fondamentali: </a:t>
            </a:r>
            <a:endParaRPr lang="it-IT" i="1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b="1">
                <a:latin typeface="Arial"/>
                <a:ea typeface="+mn-lt"/>
                <a:cs typeface="+mn-lt"/>
              </a:rPr>
              <a:t>• Brand Identity </a:t>
            </a:r>
            <a:r>
              <a:rPr lang="it-IT" b="1" err="1">
                <a:latin typeface="Arial"/>
                <a:ea typeface="+mn-lt"/>
                <a:cs typeface="+mn-lt"/>
              </a:rPr>
              <a:t>Guidelines</a:t>
            </a:r>
            <a:r>
              <a:rPr lang="it-IT">
                <a:latin typeface="Arial"/>
                <a:ea typeface="+mn-lt"/>
                <a:cs typeface="+mn-lt"/>
              </a:rPr>
              <a:t> → regole che </a:t>
            </a:r>
            <a:r>
              <a:rPr lang="it-IT" b="1">
                <a:latin typeface="Arial"/>
                <a:ea typeface="+mn-lt"/>
                <a:cs typeface="+mn-lt"/>
              </a:rPr>
              <a:t>definiscono l’immagine del brand</a:t>
            </a:r>
            <a:r>
              <a:rPr lang="it-IT">
                <a:latin typeface="Arial"/>
                <a:ea typeface="+mn-lt"/>
                <a:cs typeface="+mn-lt"/>
              </a:rPr>
              <a:t> (pubblica e interna) e come viene declinata nei vari </a:t>
            </a:r>
            <a:r>
              <a:rPr lang="it-IT" err="1">
                <a:latin typeface="Arial"/>
                <a:ea typeface="+mn-lt"/>
                <a:cs typeface="+mn-lt"/>
              </a:rPr>
              <a:t>touchpoint</a:t>
            </a:r>
            <a:r>
              <a:rPr lang="it-IT">
                <a:latin typeface="Arial"/>
                <a:ea typeface="+mn-lt"/>
                <a:cs typeface="+mn-lt"/>
              </a:rPr>
              <a:t>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b="1">
                <a:latin typeface="Arial"/>
                <a:ea typeface="+mn-lt"/>
                <a:cs typeface="+mn-lt"/>
              </a:rPr>
              <a:t>• Idea chiave della campagna</a:t>
            </a:r>
            <a:r>
              <a:rPr lang="it-IT">
                <a:latin typeface="Arial"/>
                <a:ea typeface="+mn-lt"/>
                <a:cs typeface="+mn-lt"/>
              </a:rPr>
              <a:t> → il tema guida </a:t>
            </a:r>
            <a:r>
              <a:rPr lang="it-IT" b="1">
                <a:latin typeface="Arial"/>
                <a:ea typeface="+mn-lt"/>
                <a:cs typeface="+mn-lt"/>
              </a:rPr>
              <a:t>da cui parte tutta la comunicazione</a:t>
            </a:r>
            <a:r>
              <a:rPr lang="it-IT">
                <a:latin typeface="Arial"/>
                <a:ea typeface="+mn-lt"/>
                <a:cs typeface="+mn-lt"/>
              </a:rPr>
              <a:t>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b="1">
                <a:latin typeface="Arial"/>
                <a:ea typeface="+mn-lt"/>
                <a:cs typeface="+mn-lt"/>
              </a:rPr>
              <a:t>• Obiettivi di business</a:t>
            </a:r>
            <a:r>
              <a:rPr lang="it-IT">
                <a:latin typeface="Arial"/>
                <a:ea typeface="+mn-lt"/>
                <a:cs typeface="+mn-lt"/>
              </a:rPr>
              <a:t> → i</a:t>
            </a:r>
            <a:r>
              <a:rPr lang="it-IT" b="1">
                <a:latin typeface="Arial"/>
                <a:ea typeface="+mn-lt"/>
                <a:cs typeface="+mn-lt"/>
              </a:rPr>
              <a:t> risultati concreti </a:t>
            </a:r>
            <a:r>
              <a:rPr lang="it-IT">
                <a:latin typeface="Arial"/>
                <a:ea typeface="+mn-lt"/>
                <a:cs typeface="+mn-lt"/>
              </a:rPr>
              <a:t>che l’azienda si aspetta.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b="1">
                <a:latin typeface="Arial"/>
                <a:ea typeface="+mn-lt"/>
                <a:cs typeface="+mn-lt"/>
              </a:rPr>
              <a:t>• Profilo del target </a:t>
            </a:r>
            <a:r>
              <a:rPr lang="it-IT">
                <a:latin typeface="Arial"/>
                <a:ea typeface="+mn-lt"/>
                <a:cs typeface="+mn-lt"/>
              </a:rPr>
              <a:t>→ </a:t>
            </a:r>
            <a:r>
              <a:rPr lang="it-IT" b="1">
                <a:latin typeface="Arial"/>
                <a:ea typeface="+mn-lt"/>
                <a:cs typeface="+mn-lt"/>
              </a:rPr>
              <a:t>descrizione del pubblico </a:t>
            </a:r>
            <a:r>
              <a:rPr lang="it-IT">
                <a:latin typeface="Arial"/>
                <a:ea typeface="+mn-lt"/>
                <a:cs typeface="+mn-lt"/>
              </a:rPr>
              <a:t>o audience a cui la campagna si rivolge.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b="1">
                <a:latin typeface="Arial"/>
                <a:ea typeface="+mn-lt"/>
                <a:cs typeface="+mn-lt"/>
              </a:rPr>
              <a:t>• Informazioni di contesto</a:t>
            </a:r>
            <a:r>
              <a:rPr lang="it-IT">
                <a:latin typeface="Arial"/>
                <a:ea typeface="+mn-lt"/>
                <a:cs typeface="+mn-lt"/>
              </a:rPr>
              <a:t> → </a:t>
            </a:r>
            <a:r>
              <a:rPr lang="it-IT" b="1">
                <a:latin typeface="Arial"/>
                <a:ea typeface="+mn-lt"/>
                <a:cs typeface="+mn-lt"/>
              </a:rPr>
              <a:t>stato attuale del brand </a:t>
            </a:r>
            <a:r>
              <a:rPr lang="it-IT">
                <a:latin typeface="Arial"/>
                <a:ea typeface="+mn-lt"/>
                <a:cs typeface="+mn-lt"/>
              </a:rPr>
              <a:t>e del mercato di riferimento.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b="1">
                <a:latin typeface="Arial"/>
                <a:ea typeface="+mn-lt"/>
                <a:cs typeface="+mn-lt"/>
              </a:rPr>
              <a:t>• Timeline </a:t>
            </a:r>
            <a:r>
              <a:rPr lang="it-IT">
                <a:latin typeface="Arial"/>
                <a:ea typeface="+mn-lt"/>
                <a:cs typeface="+mn-lt"/>
              </a:rPr>
              <a:t>→ </a:t>
            </a:r>
            <a:r>
              <a:rPr lang="it-IT" b="1">
                <a:latin typeface="Arial"/>
                <a:ea typeface="+mn-lt"/>
                <a:cs typeface="+mn-lt"/>
              </a:rPr>
              <a:t>periodo temporale</a:t>
            </a:r>
            <a:r>
              <a:rPr lang="it-IT">
                <a:latin typeface="Arial"/>
                <a:ea typeface="+mn-lt"/>
                <a:cs typeface="+mn-lt"/>
              </a:rPr>
              <a:t> in cui la campagna deve prendere forma.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endParaRPr lang="it-IT">
              <a:latin typeface="Arial"/>
              <a:ea typeface="+mn-lt"/>
              <a:cs typeface="+mn-lt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it-IT" i="1">
                <a:latin typeface="Arial"/>
                <a:ea typeface="+mn-lt"/>
                <a:cs typeface="+mn-lt"/>
              </a:rPr>
              <a:t> Questi elementi, messi insieme, creano un approccio sistematico al marketing.</a:t>
            </a:r>
            <a:endParaRPr lang="it-IT" i="1">
              <a:latin typeface="Arial"/>
              <a:cs typeface="Arial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E6664FC-14EC-F317-225F-C9D1E521F7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23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844633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09280A6-C85E-50C6-B3DD-B1547A0A0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463" y="366980"/>
            <a:ext cx="9385543" cy="707886"/>
          </a:xfrm>
        </p:spPr>
        <p:txBody>
          <a:bodyPr>
            <a:normAutofit/>
          </a:bodyPr>
          <a:lstStyle/>
          <a:p>
            <a:r>
              <a:rPr lang="it-IT" sz="3200" b="1">
                <a:solidFill>
                  <a:srgbClr val="000000"/>
                </a:solidFill>
                <a:latin typeface="Arial"/>
                <a:cs typeface="Arial"/>
              </a:rPr>
              <a:t>Come sviluppare un briefing </a:t>
            </a:r>
            <a:endParaRPr lang="it-IT" sz="3200" b="1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F66BDB8-88E0-B72D-1C10-213C5CB01B0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3683" y="1207129"/>
            <a:ext cx="10817686" cy="44578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sz="2200" b="1">
                <a:latin typeface="Arial"/>
                <a:ea typeface="+mn-lt"/>
                <a:cs typeface="Arial"/>
              </a:rPr>
              <a:t> Il ruolo del marketer </a:t>
            </a:r>
          </a:p>
          <a:p>
            <a:pPr marL="0" indent="0" algn="ctr">
              <a:buNone/>
            </a:pPr>
            <a:r>
              <a:rPr lang="it-IT" sz="2200">
                <a:latin typeface="Arial"/>
                <a:ea typeface="+mn-lt"/>
                <a:cs typeface="Arial"/>
              </a:rPr>
              <a:t>• Il marketer deve </a:t>
            </a:r>
            <a:r>
              <a:rPr lang="it-IT" sz="2200" b="1">
                <a:latin typeface="Arial"/>
                <a:ea typeface="+mn-lt"/>
                <a:cs typeface="Arial"/>
              </a:rPr>
              <a:t>affrontare sfide </a:t>
            </a:r>
            <a:r>
              <a:rPr lang="it-IT" sz="2200">
                <a:latin typeface="Arial"/>
                <a:ea typeface="+mn-lt"/>
                <a:cs typeface="Arial"/>
              </a:rPr>
              <a:t>sempre nuove: </a:t>
            </a:r>
          </a:p>
          <a:p>
            <a:pPr marL="0" indent="0" algn="ctr">
              <a:buNone/>
            </a:pPr>
            <a:r>
              <a:rPr lang="it-IT" sz="2200">
                <a:latin typeface="Arial"/>
                <a:ea typeface="+mn-lt"/>
                <a:cs typeface="Arial"/>
              </a:rPr>
              <a:t>• cambiamenti del mercato; </a:t>
            </a:r>
          </a:p>
          <a:p>
            <a:pPr marL="0" indent="0" algn="ctr">
              <a:buNone/>
            </a:pPr>
            <a:r>
              <a:rPr lang="it-IT" sz="2200">
                <a:latin typeface="Arial"/>
                <a:ea typeface="+mn-lt"/>
                <a:cs typeface="Arial"/>
              </a:rPr>
              <a:t>• nuovi concorrenti che alterano lo status quo; </a:t>
            </a:r>
          </a:p>
          <a:p>
            <a:pPr marL="0" indent="0" algn="ctr">
              <a:buNone/>
            </a:pPr>
            <a:r>
              <a:rPr lang="it-IT" sz="2200">
                <a:latin typeface="Arial"/>
                <a:ea typeface="+mn-lt"/>
                <a:cs typeface="Arial"/>
              </a:rPr>
              <a:t>• trend che spostano la domanda dei consumatori. </a:t>
            </a:r>
          </a:p>
          <a:p>
            <a:pPr marL="0" indent="0" algn="ctr">
              <a:buNone/>
            </a:pPr>
            <a:r>
              <a:rPr lang="it-IT" sz="2200">
                <a:latin typeface="Arial"/>
                <a:ea typeface="+mn-lt"/>
                <a:cs typeface="Arial"/>
              </a:rPr>
              <a:t>• Il </a:t>
            </a:r>
            <a:r>
              <a:rPr lang="it-IT" sz="2200" b="1" i="1">
                <a:latin typeface="Arial"/>
                <a:ea typeface="+mn-lt"/>
                <a:cs typeface="Arial"/>
              </a:rPr>
              <a:t>brief è lo strumento principale per affrontare queste sfide.</a:t>
            </a:r>
            <a:endParaRPr lang="it-IT" sz="2200" b="1" i="1">
              <a:latin typeface="Arial"/>
              <a:cs typeface="Arial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1D53713-B156-602B-C800-834714BE2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24</a:t>
            </a:fld>
            <a:endParaRPr lang="it-IT" noProof="0"/>
          </a:p>
        </p:txBody>
      </p:sp>
      <p:pic>
        <p:nvPicPr>
          <p:cNvPr id="2" name="Immagine 1" descr="Immagine che contiene testo, computer, persona, gadget&#10;&#10;Il contenuto generato dall&amp;#39;IA potrebbe non essere corretto.">
            <a:extLst>
              <a:ext uri="{FF2B5EF4-FFF2-40B4-BE49-F238E27FC236}">
                <a16:creationId xmlns:a16="http://schemas.microsoft.com/office/drawing/2014/main" id="{42A20CE1-AE5F-FEE7-16A1-455A9C938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3763" y="4112557"/>
            <a:ext cx="3182472" cy="240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2516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, Viso umano, Elementi grafici, clipart&#10;&#10;Il contenuto generato dall&amp;#39;IA potrebbe non essere corretto.">
            <a:extLst>
              <a:ext uri="{FF2B5EF4-FFF2-40B4-BE49-F238E27FC236}">
                <a16:creationId xmlns:a16="http://schemas.microsoft.com/office/drawing/2014/main" id="{6403A824-F343-16B0-390F-D6897AEBF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397" y="2285637"/>
            <a:ext cx="4081398" cy="20563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4132F61C-9557-FF20-7772-D4AD26ED3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271" y="343422"/>
            <a:ext cx="11180940" cy="71832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 sz="3200">
                <a:solidFill>
                  <a:srgbClr val="000000"/>
                </a:solidFill>
                <a:latin typeface="Arial"/>
                <a:cs typeface="Arial"/>
              </a:rPr>
              <a:t>Cliente vs Agenzia</a:t>
            </a:r>
            <a:r>
              <a:rPr lang="it-IT" sz="3200" b="1">
                <a:solidFill>
                  <a:srgbClr val="000000"/>
                </a:solidFill>
                <a:latin typeface="Arial"/>
                <a:cs typeface="Arial"/>
              </a:rPr>
              <a:t>: chi è </a:t>
            </a:r>
            <a:r>
              <a:rPr lang="it-IT" sz="3200" b="1" err="1">
                <a:solidFill>
                  <a:srgbClr val="000000"/>
                </a:solidFill>
                <a:latin typeface="Arial"/>
                <a:cs typeface="Arial"/>
              </a:rPr>
              <a:t>l’owner</a:t>
            </a:r>
            <a:r>
              <a:rPr lang="it-IT" sz="3200" b="1">
                <a:solidFill>
                  <a:srgbClr val="000000"/>
                </a:solidFill>
                <a:latin typeface="Arial"/>
                <a:cs typeface="Arial"/>
              </a:rPr>
              <a:t> del brief?</a:t>
            </a:r>
            <a:endParaRPr lang="it-IT" sz="3200" b="1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E01CE08-798E-B981-37F1-1C952860C1D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2373" y="1384838"/>
            <a:ext cx="7742307" cy="495500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it-IT">
                <a:latin typeface="Arial"/>
                <a:ea typeface="+mn-lt"/>
                <a:cs typeface="+mn-lt"/>
              </a:rPr>
              <a:t> Non c’è un vero contrasto, ma un </a:t>
            </a:r>
            <a:r>
              <a:rPr lang="it-IT" b="1" i="1">
                <a:latin typeface="Arial"/>
                <a:ea typeface="+mn-lt"/>
                <a:cs typeface="+mn-lt"/>
              </a:rPr>
              <a:t>lavoro congiunto: </a:t>
            </a:r>
            <a:endParaRPr lang="it-IT" b="1" i="1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b="1">
                <a:latin typeface="Arial"/>
                <a:ea typeface="+mn-lt"/>
                <a:cs typeface="+mn-lt"/>
              </a:rPr>
              <a:t>• Il cliente</a:t>
            </a:r>
            <a:r>
              <a:rPr lang="it-IT">
                <a:latin typeface="Arial"/>
                <a:ea typeface="+mn-lt"/>
                <a:cs typeface="+mn-lt"/>
              </a:rPr>
              <a:t> → definisce la sfida al meglio delle sue capacità, basandosi su: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b="1">
                <a:latin typeface="Arial"/>
                <a:ea typeface="+mn-lt"/>
                <a:cs typeface="+mn-lt"/>
              </a:rPr>
              <a:t>• Conoscenza del brand, </a:t>
            </a:r>
            <a:endParaRPr lang="it-IT" b="1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b="1">
                <a:latin typeface="Arial"/>
                <a:ea typeface="+mn-lt"/>
                <a:cs typeface="+mn-lt"/>
              </a:rPr>
              <a:t>• Ricerche</a:t>
            </a:r>
            <a:r>
              <a:rPr lang="it-IT">
                <a:latin typeface="Arial"/>
                <a:ea typeface="+mn-lt"/>
                <a:cs typeface="+mn-lt"/>
              </a:rPr>
              <a:t> di mercato,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b="1">
                <a:latin typeface="Arial"/>
                <a:ea typeface="+mn-lt"/>
                <a:cs typeface="+mn-lt"/>
              </a:rPr>
              <a:t>• Conoscenza del prodotto</a:t>
            </a:r>
            <a:r>
              <a:rPr lang="it-IT">
                <a:latin typeface="Arial"/>
                <a:ea typeface="+mn-lt"/>
                <a:cs typeface="+mn-lt"/>
              </a:rPr>
              <a:t>/servizio. </a:t>
            </a:r>
          </a:p>
          <a:p>
            <a:pPr marL="0" indent="0" algn="ctr">
              <a:buNone/>
            </a:pPr>
            <a:endParaRPr lang="it-IT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b="1">
                <a:latin typeface="Arial"/>
                <a:ea typeface="+mn-lt"/>
                <a:cs typeface="+mn-lt"/>
              </a:rPr>
              <a:t>• L’agenzia </a:t>
            </a:r>
            <a:r>
              <a:rPr lang="it-IT">
                <a:latin typeface="Arial"/>
                <a:ea typeface="+mn-lt"/>
                <a:cs typeface="+mn-lt"/>
              </a:rPr>
              <a:t>→ aiuta il cliente a tradurre la sfida in decisioni concrete, relative a:</a:t>
            </a:r>
          </a:p>
          <a:p>
            <a:pPr marL="0" indent="0" algn="ctr">
              <a:buNone/>
            </a:pPr>
            <a:r>
              <a:rPr lang="it-IT">
                <a:latin typeface="Arial"/>
                <a:ea typeface="+mn-lt"/>
                <a:cs typeface="+mn-lt"/>
              </a:rPr>
              <a:t> • contenuti, • pianificazione media,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b="1">
                <a:latin typeface="Arial"/>
                <a:ea typeface="+mn-lt"/>
                <a:cs typeface="+mn-lt"/>
              </a:rPr>
              <a:t> • Monitoraggio e valutazione</a:t>
            </a:r>
            <a:r>
              <a:rPr lang="it-IT">
                <a:latin typeface="Arial"/>
                <a:ea typeface="+mn-lt"/>
                <a:cs typeface="+mn-lt"/>
              </a:rPr>
              <a:t> dei risultati. </a:t>
            </a:r>
            <a:endParaRPr lang="it-IT">
              <a:latin typeface="Arial"/>
              <a:ea typeface="+mn-lt"/>
              <a:cs typeface="Arial"/>
            </a:endParaRPr>
          </a:p>
          <a:p>
            <a:pPr algn="ctr">
              <a:buFont typeface="Calibri" panose="020B0604020202020204" pitchFamily="34" charset="0"/>
              <a:buChar char="-"/>
            </a:pPr>
            <a:r>
              <a:rPr lang="it-IT" i="1" u="sng">
                <a:latin typeface="Arial"/>
                <a:ea typeface="+mn-lt"/>
                <a:cs typeface="+mn-lt"/>
              </a:rPr>
              <a:t> Tutti gli attori coinvolti contribuiscono alla definizione del brief.</a:t>
            </a:r>
            <a:endParaRPr lang="it-IT" i="1" u="sng">
              <a:latin typeface="Arial"/>
              <a:cs typeface="Arial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F8111E2-75DA-C72F-98FB-5A33ED886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25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1639529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A550538-B793-45FD-C92C-E1FC99E0B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805" y="280792"/>
            <a:ext cx="11567159" cy="1428132"/>
          </a:xfrm>
        </p:spPr>
        <p:txBody>
          <a:bodyPr>
            <a:normAutofit/>
          </a:bodyPr>
          <a:lstStyle/>
          <a:p>
            <a:pPr algn="ctr"/>
            <a:r>
              <a:rPr lang="it-IT" sz="2300" b="1">
                <a:solidFill>
                  <a:srgbClr val="000000"/>
                </a:solidFill>
                <a:latin typeface="Arial"/>
                <a:cs typeface="Arial"/>
              </a:rPr>
              <a:t>Passo 1: </a:t>
            </a:r>
            <a:r>
              <a:rPr lang="it-IT" sz="2300" u="sng">
                <a:solidFill>
                  <a:srgbClr val="000000"/>
                </a:solidFill>
                <a:latin typeface="Arial"/>
                <a:cs typeface="Arial"/>
              </a:rPr>
              <a:t>Valutare la situazione Il primo passo nella definizione del brief è analizzare la situazione di partenza</a:t>
            </a:r>
            <a:endParaRPr lang="it-IT" sz="2300" u="sng">
              <a:latin typeface="Arial"/>
              <a:cs typeface="Arial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066B0D3-C645-7372-2116-BE6836B244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9874" y="1320454"/>
            <a:ext cx="11585321" cy="50280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b="1" i="1">
                <a:latin typeface="Arial"/>
                <a:ea typeface="+mn-lt"/>
                <a:cs typeface="Arial"/>
              </a:rPr>
              <a:t> • capire lo status quo del brand; </a:t>
            </a:r>
            <a:endParaRPr lang="it-IT" b="1" i="1"/>
          </a:p>
          <a:p>
            <a:pPr marL="0" indent="0" algn="ctr">
              <a:buNone/>
            </a:pPr>
            <a:r>
              <a:rPr lang="it-IT" b="1" i="1">
                <a:latin typeface="Arial"/>
                <a:ea typeface="+mn-lt"/>
                <a:cs typeface="Arial"/>
              </a:rPr>
              <a:t>• individuare i cambiamenti attesi. </a:t>
            </a:r>
          </a:p>
          <a:p>
            <a:pPr algn="ctr">
              <a:buFont typeface="Calibri" panose="020B0604020202020204" pitchFamily="34" charset="0"/>
              <a:buChar char="-"/>
            </a:pPr>
            <a:endParaRPr lang="it-IT" sz="2100" b="1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r>
              <a:rPr lang="it-IT" sz="2100" b="1">
                <a:latin typeface="Arial"/>
                <a:ea typeface="+mn-lt"/>
                <a:cs typeface="Arial"/>
              </a:rPr>
              <a:t>Perché è importante? </a:t>
            </a:r>
          </a:p>
          <a:p>
            <a:pPr marL="0" indent="0" algn="ctr">
              <a:buNone/>
            </a:pPr>
            <a:r>
              <a:rPr lang="it-IT" i="1" u="sng">
                <a:latin typeface="Arial"/>
                <a:ea typeface="+mn-lt"/>
                <a:cs typeface="Arial"/>
              </a:rPr>
              <a:t>• Il brief diventa un ponte tra la situazione attuale e quella desiderata. </a:t>
            </a:r>
          </a:p>
          <a:p>
            <a:pPr marL="0" indent="0" algn="ctr">
              <a:buNone/>
            </a:pPr>
            <a:r>
              <a:rPr lang="it-IT">
                <a:latin typeface="Arial"/>
                <a:ea typeface="+mn-lt"/>
                <a:cs typeface="Arial"/>
              </a:rPr>
              <a:t>• L’analisi iniziale è quindi fondamentale. </a:t>
            </a:r>
            <a:endParaRPr lang="it-IT"/>
          </a:p>
          <a:p>
            <a:pPr algn="ctr">
              <a:buFont typeface="Calibri" panose="020B0604020202020204" pitchFamily="34" charset="0"/>
              <a:buChar char="-"/>
            </a:pPr>
            <a:endParaRPr lang="it-IT" sz="2100" b="1">
              <a:latin typeface="Arial"/>
              <a:ea typeface="+mn-lt"/>
              <a:cs typeface="Arial"/>
            </a:endParaRPr>
          </a:p>
          <a:p>
            <a:pPr marL="0" indent="0" algn="ctr">
              <a:buNone/>
            </a:pPr>
            <a:endParaRPr lang="it-IT">
              <a:latin typeface="Arial"/>
              <a:cs typeface="Arial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0469FF-0DB0-5DD4-0311-7DBF198636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26</a:t>
            </a:fld>
            <a:endParaRPr lang="it-IT" noProof="0"/>
          </a:p>
        </p:txBody>
      </p:sp>
      <p:pic>
        <p:nvPicPr>
          <p:cNvPr id="2" name="Immagine 1" descr="Immagine che contiene Carattere, testo, cerchio, clipart&#10;&#10;Il contenuto generato dall&amp;#39;IA potrebbe non essere corretto.">
            <a:extLst>
              <a:ext uri="{FF2B5EF4-FFF2-40B4-BE49-F238E27FC236}">
                <a16:creationId xmlns:a16="http://schemas.microsoft.com/office/drawing/2014/main" id="{0D0ADC72-3DA4-7E7C-6012-406A34ECA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6810" y="4229100"/>
            <a:ext cx="57150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9840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C7B906-ED9B-ABC1-F02D-65EB7C3CBB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3737" y="454070"/>
            <a:ext cx="10643596" cy="58944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800" b="1">
                <a:latin typeface="Arial"/>
                <a:cs typeface="Arial"/>
              </a:rPr>
              <a:t> Chi è coinvolto in questa fase?</a:t>
            </a:r>
            <a:r>
              <a:rPr lang="it-IT" sz="2400" b="1">
                <a:latin typeface="Arial"/>
                <a:cs typeface="Arial"/>
              </a:rPr>
              <a:t> </a:t>
            </a:r>
            <a:endParaRPr lang="it-IT" sz="3200">
              <a:latin typeface="Tw Cen MT"/>
              <a:cs typeface="Arial"/>
            </a:endParaRPr>
          </a:p>
          <a:p>
            <a:pPr marL="0" indent="0">
              <a:buNone/>
            </a:pPr>
            <a:endParaRPr lang="it-IT" sz="2400" b="1">
              <a:latin typeface="Arial"/>
              <a:cs typeface="Arial"/>
            </a:endParaRPr>
          </a:p>
          <a:p>
            <a:pPr>
              <a:buFont typeface="Calibri,Sans-Serif" panose="020B0604020202020204" pitchFamily="34" charset="0"/>
              <a:buChar char="-"/>
            </a:pPr>
            <a:r>
              <a:rPr lang="it-IT" i="1">
                <a:latin typeface="Arial"/>
                <a:cs typeface="Arial"/>
              </a:rPr>
              <a:t>Tutti gli stakeholder e funzioni aziendali: </a:t>
            </a:r>
            <a:endParaRPr lang="en-US">
              <a:latin typeface="Arial"/>
              <a:cs typeface="Arial"/>
            </a:endParaRPr>
          </a:p>
          <a:p>
            <a:pPr marL="0" indent="0">
              <a:buNone/>
            </a:pPr>
            <a:r>
              <a:rPr lang="it-IT">
                <a:latin typeface="Arial"/>
                <a:cs typeface="Arial"/>
              </a:rPr>
              <a:t>• marketing; </a:t>
            </a:r>
            <a:endParaRPr lang="en-US">
              <a:latin typeface="Arial"/>
              <a:cs typeface="Arial"/>
            </a:endParaRPr>
          </a:p>
          <a:p>
            <a:pPr marL="0" indent="0">
              <a:buNone/>
            </a:pPr>
            <a:r>
              <a:rPr lang="it-IT">
                <a:latin typeface="Arial"/>
                <a:cs typeface="Arial"/>
              </a:rPr>
              <a:t>• ricerca e sviluppo; </a:t>
            </a:r>
            <a:endParaRPr lang="en-US">
              <a:latin typeface="Arial"/>
              <a:cs typeface="Arial"/>
            </a:endParaRPr>
          </a:p>
          <a:p>
            <a:pPr marL="0" indent="0">
              <a:buNone/>
            </a:pPr>
            <a:r>
              <a:rPr lang="it-IT">
                <a:latin typeface="Arial"/>
                <a:cs typeface="Arial"/>
              </a:rPr>
              <a:t>• insight; </a:t>
            </a:r>
            <a:endParaRPr lang="en-US">
              <a:latin typeface="Arial"/>
              <a:cs typeface="Arial"/>
            </a:endParaRPr>
          </a:p>
          <a:p>
            <a:pPr marL="0" indent="0">
              <a:buNone/>
            </a:pPr>
            <a:r>
              <a:rPr lang="it-IT">
                <a:latin typeface="Arial"/>
                <a:cs typeface="Arial"/>
              </a:rPr>
              <a:t>• vendite; </a:t>
            </a:r>
            <a:endParaRPr lang="en-US">
              <a:latin typeface="Arial"/>
              <a:cs typeface="Arial"/>
            </a:endParaRPr>
          </a:p>
          <a:p>
            <a:pPr marL="0" indent="0">
              <a:buNone/>
            </a:pPr>
            <a:r>
              <a:rPr lang="it-IT">
                <a:latin typeface="Arial"/>
                <a:cs typeface="Arial"/>
              </a:rPr>
              <a:t>• consumatori. </a:t>
            </a:r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08F6BE3-7BF6-0B70-2F35-2F1247AD4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27</a:t>
            </a:fld>
            <a:endParaRPr lang="it-IT" noProof="0"/>
          </a:p>
        </p:txBody>
      </p:sp>
      <p:pic>
        <p:nvPicPr>
          <p:cNvPr id="9" name="Immagine 8" descr="Immagine che contiene testo, schermata, Carattere, cerchio&#10;&#10;Il contenuto generato dall&amp;#39;IA potrebbe non essere corretto.">
            <a:extLst>
              <a:ext uri="{FF2B5EF4-FFF2-40B4-BE49-F238E27FC236}">
                <a16:creationId xmlns:a16="http://schemas.microsoft.com/office/drawing/2014/main" id="{448982F5-53E5-A386-C36F-576E8A783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463" y="2087671"/>
            <a:ext cx="6576061" cy="403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993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B8CEB34E-DDEF-7F3E-5F83-0290800DB67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8343" y="1326767"/>
            <a:ext cx="4952725" cy="3979569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 fontAlgn="base"/>
            <a:endParaRPr lang="en-US" altLang="en-US" sz="2200"/>
          </a:p>
          <a:p>
            <a:pPr marL="285750" indent="-285750" algn="ctr" fontAlgn="base">
              <a:buFontTx/>
              <a:buChar char="-"/>
            </a:pPr>
            <a:endParaRPr lang="it-IT" altLang="en-US" sz="2200">
              <a:solidFill>
                <a:srgbClr val="003057"/>
              </a:solidFill>
            </a:endParaRPr>
          </a:p>
          <a:p>
            <a:pPr algn="ctr" fontAlgn="base"/>
            <a:endParaRPr lang="it-IT" altLang="en-US" sz="2200"/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27023CA8-9F45-B86C-2F1D-CD3FF6C7B5E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257170" y="1858875"/>
            <a:ext cx="7115211" cy="38584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ctr" fontAlgn="base">
              <a:buFontTx/>
              <a:buChar char="-"/>
            </a:pPr>
            <a:endParaRPr lang="it-IT" altLang="en-US" sz="2200">
              <a:solidFill>
                <a:srgbClr val="003057"/>
              </a:solidFill>
            </a:endParaRPr>
          </a:p>
          <a:p>
            <a:pPr marL="285750" indent="-285750" algn="ctr" fontAlgn="base">
              <a:buFontTx/>
              <a:buChar char="-"/>
            </a:pPr>
            <a:endParaRPr lang="it-IT" altLang="en-US" sz="2200"/>
          </a:p>
          <a:p>
            <a:pPr marL="285750" indent="-285750" algn="ctr" fontAlgn="base">
              <a:buFontTx/>
              <a:buChar char="-"/>
            </a:pPr>
            <a:endParaRPr lang="it-IT" altLang="en-US" sz="2200">
              <a:solidFill>
                <a:srgbClr val="003057"/>
              </a:solidFill>
            </a:endParaRPr>
          </a:p>
          <a:p>
            <a:pPr algn="ctr" fontAlgn="base"/>
            <a:endParaRPr lang="it-IT" altLang="en-US" sz="220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45FDCBF-D978-CFCB-0D4E-4BF9065141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28</a:t>
            </a:fld>
            <a:endParaRPr lang="it-IT" noProof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459DE81-E272-3C87-7998-DA4FD7C36C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78284" y="464507"/>
            <a:ext cx="10322280" cy="5873553"/>
          </a:xfrm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it-IT" sz="3200">
                <a:solidFill>
                  <a:schemeClr val="tx1"/>
                </a:solidFill>
                <a:latin typeface="Arial"/>
                <a:cs typeface="Arial"/>
              </a:rPr>
              <a:t>Passo 2: </a:t>
            </a:r>
            <a:r>
              <a:rPr lang="it-IT" sz="3200" b="0" u="sng">
                <a:solidFill>
                  <a:schemeClr val="tx1"/>
                </a:solidFill>
                <a:latin typeface="Arial"/>
                <a:cs typeface="Arial"/>
              </a:rPr>
              <a:t>Definire un insight significativo</a:t>
            </a:r>
          </a:p>
          <a:p>
            <a:pPr marL="342900" indent="-342900" algn="ctr">
              <a:buChar char="•"/>
            </a:pPr>
            <a:r>
              <a:rPr lang="it-IT" b="0">
                <a:solidFill>
                  <a:schemeClr val="tx1"/>
                </a:solidFill>
                <a:latin typeface="Arial"/>
                <a:cs typeface="Arial"/>
              </a:rPr>
              <a:t> Le informazioni raccolte nel primo passo sono estremamente preziose, ma devono essere organizzate, sintetizzate ed espresse in modo efficace e soprattutto capace di gettare una nuova luce sul problema. </a:t>
            </a:r>
          </a:p>
          <a:p>
            <a:pPr marL="342900" indent="-342900" algn="ctr">
              <a:buChar char="•"/>
            </a:pPr>
            <a:r>
              <a:rPr lang="it-IT">
                <a:solidFill>
                  <a:schemeClr val="tx1"/>
                </a:solidFill>
                <a:latin typeface="Arial"/>
                <a:cs typeface="Arial"/>
              </a:rPr>
              <a:t>Questo passaggio è spesso indicato con l'espressione insight generation:</a:t>
            </a:r>
            <a:r>
              <a:rPr lang="it-IT" b="0">
                <a:solidFill>
                  <a:schemeClr val="tx1"/>
                </a:solidFill>
                <a:latin typeface="Arial"/>
                <a:cs typeface="Arial"/>
              </a:rPr>
              <a:t> la ricerca di un'intuizione forte, convincente e in grado di guidare l'intera campagna </a:t>
            </a:r>
          </a:p>
          <a:p>
            <a:pPr marL="342900" indent="-342900" algn="ctr">
              <a:buChar char="•"/>
            </a:pPr>
            <a:endParaRPr lang="it-IT" b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2" name="Immagine 1" descr="Immagine che contiene Viso umano, donna, testo, vestiti&#10;&#10;Il contenuto generato dall&amp;#39;IA potrebbe non essere corretto.">
            <a:extLst>
              <a:ext uri="{FF2B5EF4-FFF2-40B4-BE49-F238E27FC236}">
                <a16:creationId xmlns:a16="http://schemas.microsoft.com/office/drawing/2014/main" id="{EB055654-D1AA-661A-35F3-8BEBFCBCF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712" y="3307030"/>
            <a:ext cx="5490576" cy="334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1201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9C81BD-5492-9162-EB05-27AAA6A35C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1188" y="673274"/>
            <a:ext cx="10466145" cy="5675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,Sans-Serif" panose="020B0604020202020204" pitchFamily="34" charset="0"/>
            </a:pPr>
            <a:r>
              <a:rPr lang="it-IT" sz="2400">
                <a:latin typeface="Arial"/>
                <a:cs typeface="Arial"/>
              </a:rPr>
              <a:t>Non solo la creatività, ma anche la scelta dei media, l'integrazione dei touchpoint, le metriche, in pratica ogni aspetto di un progetto di marketing.</a:t>
            </a:r>
            <a:endParaRPr lang="en-US" sz="2400">
              <a:latin typeface="Arial"/>
              <a:cs typeface="Arial"/>
            </a:endParaRPr>
          </a:p>
          <a:p>
            <a:pPr marL="342900" indent="-342900">
              <a:buFont typeface="Arial,Sans-Serif" panose="020B0604020202020204" pitchFamily="34" charset="0"/>
            </a:pPr>
            <a:r>
              <a:rPr lang="it-IT" sz="2400">
                <a:latin typeface="Arial"/>
                <a:cs typeface="Arial"/>
              </a:rPr>
              <a:t>L'identificazione di un insight è un processo generativo complesso, che può però essere efficacemente affrontato con l</a:t>
            </a:r>
            <a:r>
              <a:rPr lang="it-IT" sz="2400" b="1">
                <a:latin typeface="Arial"/>
                <a:cs typeface="Arial"/>
              </a:rPr>
              <a:t>a tecnica del "perché" ed "e se...</a:t>
            </a:r>
            <a:r>
              <a:rPr lang="it-IT" sz="2400" b="1">
                <a:solidFill>
                  <a:srgbClr val="43467B"/>
                </a:solidFill>
                <a:latin typeface="TW Cen MT"/>
              </a:rPr>
              <a:t>":</a:t>
            </a:r>
            <a:endParaRPr lang="it-IT"/>
          </a:p>
        </p:txBody>
      </p:sp>
      <p:pic>
        <p:nvPicPr>
          <p:cNvPr id="6" name="Segnaposto immagine 5" descr="Immagine che contiene testo, diagramma, cerchio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FD2A1B27-F6C9-638D-8ACE-35D0161CA9E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47256" b="47256"/>
          <a:stretch/>
        </p:blipFill>
        <p:spPr>
          <a:xfrm>
            <a:off x="4489276" y="3267205"/>
            <a:ext cx="2659693" cy="2659693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prstClr val="white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9A0A8C5-AF78-8F65-657A-6CB3A05AD2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29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8349549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AF890B92-D44D-461B-A5E6-D4F348791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295"/>
            <a:ext cx="12191999" cy="3278423"/>
          </a:xfrm>
        </p:spPr>
      </p:pic>
      <p:sp>
        <p:nvSpPr>
          <p:cNvPr id="34" name="Segnaposto testo 33">
            <a:extLst>
              <a:ext uri="{FF2B5EF4-FFF2-40B4-BE49-F238E27FC236}">
                <a16:creationId xmlns:a16="http://schemas.microsoft.com/office/drawing/2014/main" id="{29455ACD-CCC6-4BEC-AA79-DC1C69D08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52971" y="1961586"/>
            <a:ext cx="4677252" cy="2871062"/>
          </a:xfrm>
        </p:spPr>
        <p:txBody>
          <a:bodyPr rtlCol="0"/>
          <a:lstStyle/>
          <a:p>
            <a:pPr rtl="0"/>
            <a:endParaRPr lang="it-IT" noProof="1"/>
          </a:p>
        </p:txBody>
      </p:sp>
      <p:pic>
        <p:nvPicPr>
          <p:cNvPr id="39" name="Segnaposto immagine 38">
            <a:extLst>
              <a:ext uri="{FF2B5EF4-FFF2-40B4-BE49-F238E27FC236}">
                <a16:creationId xmlns:a16="http://schemas.microsoft.com/office/drawing/2014/main" id="{D15B262E-3234-4E0C-A890-B69314333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" r="853"/>
          <a:stretch>
            <a:fillRect/>
          </a:stretch>
        </p:blipFill>
        <p:spPr/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A6C6147-EB04-429F-9D41-52F18DE23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1" smtClean="0"/>
              <a:pPr rtl="0"/>
              <a:t>3</a:t>
            </a:fld>
            <a:endParaRPr lang="it-IT" noProof="1"/>
          </a:p>
        </p:txBody>
      </p:sp>
      <p:sp>
        <p:nvSpPr>
          <p:cNvPr id="32" name="Segnaposto testo 119">
            <a:extLst>
              <a:ext uri="{FF2B5EF4-FFF2-40B4-BE49-F238E27FC236}">
                <a16:creationId xmlns:a16="http://schemas.microsoft.com/office/drawing/2014/main" id="{D9043C6D-0761-489D-8401-7F976D80B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it-IT" noProof="1"/>
          </a:p>
        </p:txBody>
      </p:sp>
      <p:sp>
        <p:nvSpPr>
          <p:cNvPr id="40" name="Figura a mano libera: Forma 39">
            <a:extLst>
              <a:ext uri="{FF2B5EF4-FFF2-40B4-BE49-F238E27FC236}">
                <a16:creationId xmlns:a16="http://schemas.microsoft.com/office/drawing/2014/main" id="{CD5E95B5-674E-4A3A-A7C5-83CFC4114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1"/>
          </a:p>
        </p:txBody>
      </p:sp>
      <p:sp>
        <p:nvSpPr>
          <p:cNvPr id="14" name="Titolo 13">
            <a:extLst>
              <a:ext uri="{FF2B5EF4-FFF2-40B4-BE49-F238E27FC236}">
                <a16:creationId xmlns:a16="http://schemas.microsoft.com/office/drawing/2014/main" id="{06BA04B3-CF89-FB91-F491-623F8CC8B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160" y="3717925"/>
            <a:ext cx="3035220" cy="930275"/>
          </a:xfrm>
        </p:spPr>
        <p:txBody>
          <a:bodyPr>
            <a:normAutofit/>
          </a:bodyPr>
          <a:lstStyle/>
          <a:p>
            <a:r>
              <a:rPr lang="it-IT" sz="4400" u="sng"/>
              <a:t>Capitolo 5</a:t>
            </a:r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3170F9FA-20C7-B3DB-F83C-40813867066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047444" y="1965369"/>
            <a:ext cx="4325102" cy="28605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it-IT" sz="4000" b="1"/>
              <a:t>PRESA IN CARICO DEL PROGETTO ED ELABORAZIONE DEL BRIEFING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D0C1CECD-2DDD-B965-AA62-39AB3CE9739D}"/>
                  </a:ext>
                </a:extLst>
              </p14:cNvPr>
              <p14:cNvContentPartPr/>
              <p14:nvPr/>
            </p14:nvContentPartPr>
            <p14:xfrm>
              <a:off x="9338533" y="3401734"/>
              <a:ext cx="18360" cy="36000"/>
            </p14:xfrm>
          </p:contentPart>
        </mc:Choice>
        <mc:Fallback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D0C1CECD-2DDD-B965-AA62-39AB3CE9739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327733" y="3391041"/>
                <a:ext cx="39600" cy="5703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Title 1">
            <a:extLst>
              <a:ext uri="{FF2B5EF4-FFF2-40B4-BE49-F238E27FC236}">
                <a16:creationId xmlns:a16="http://schemas.microsoft.com/office/drawing/2014/main" id="{462CDF3D-BAE3-13A6-A777-EA075A56B210}"/>
              </a:ext>
            </a:extLst>
          </p:cNvPr>
          <p:cNvSpPr txBox="1">
            <a:spLocks/>
          </p:cNvSpPr>
          <p:nvPr/>
        </p:nvSpPr>
        <p:spPr>
          <a:xfrm>
            <a:off x="1621556" y="4563748"/>
            <a:ext cx="4472080" cy="213549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defPPr>
              <a:defRPr lang="it-IT"/>
            </a:defPPr>
            <a:lvl1pPr mar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1B2A5"/>
              </a:buClr>
              <a:buFont typeface="+mj-lt"/>
              <a:buNone/>
              <a:defRPr sz="2400" b="0" i="0" kern="1200">
                <a:solidFill>
                  <a:srgbClr val="003057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2pPr>
            <a:lvl3pPr marL="9144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3pPr>
            <a:lvl4pPr marL="13716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4pPr>
            <a:lvl5pPr marL="18288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5pPr>
            <a:lvl6pPr marL="4572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6pPr>
            <a:lvl7pPr marL="9144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7pPr>
            <a:lvl8pPr marL="13716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8pPr>
            <a:lvl9pPr marL="18288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9pPr>
          </a:lstStyle>
          <a:p>
            <a:pPr>
              <a:buClr>
                <a:srgbClr val="DF6030"/>
              </a:buClr>
              <a:buSzPct val="90000"/>
            </a:pPr>
            <a:r>
              <a:rPr lang="en-US">
                <a:solidFill>
                  <a:srgbClr val="DF6030"/>
                </a:solidFill>
                <a:latin typeface="TW Cen MT"/>
                <a:ea typeface="Open Sans"/>
                <a:cs typeface="Arial"/>
              </a:rPr>
              <a:t>•</a:t>
            </a:r>
            <a:r>
              <a:rPr lang="en-US">
                <a:solidFill>
                  <a:srgbClr val="000000"/>
                </a:solidFill>
                <a:latin typeface="TW Cen MT"/>
                <a:ea typeface="Open Sans"/>
                <a:cs typeface="Open Sans"/>
              </a:rPr>
              <a:t>Il brief per il marketing </a:t>
            </a:r>
            <a:r>
              <a:rPr lang="en-US" err="1">
                <a:solidFill>
                  <a:srgbClr val="000000"/>
                </a:solidFill>
                <a:latin typeface="TW Cen MT"/>
                <a:ea typeface="Open Sans"/>
                <a:cs typeface="Open Sans"/>
              </a:rPr>
              <a:t>digitale</a:t>
            </a:r>
            <a:endParaRPr lang="en-US">
              <a:latin typeface="TW Cen MT"/>
              <a:ea typeface="Open Sans"/>
              <a:cs typeface="Open Sans"/>
            </a:endParaRPr>
          </a:p>
          <a:p>
            <a:pPr>
              <a:buClr>
                <a:srgbClr val="DF6030"/>
              </a:buClr>
              <a:buSzPct val="90000"/>
              <a:buFont typeface="Arial" panose="020B0604020202020204" pitchFamily="34" charset="0"/>
              <a:buChar char="•"/>
            </a:pPr>
            <a:endParaRPr lang="en-US">
              <a:solidFill>
                <a:srgbClr val="000000"/>
              </a:solidFill>
              <a:latin typeface="TW Cen MT"/>
              <a:ea typeface="Open Sans"/>
              <a:cs typeface="Open Sans"/>
            </a:endParaRPr>
          </a:p>
          <a:p>
            <a:pPr>
              <a:buClr>
                <a:srgbClr val="DF6030"/>
              </a:buClr>
              <a:buSzPct val="90000"/>
            </a:pPr>
            <a:r>
              <a:rPr lang="en-US">
                <a:solidFill>
                  <a:srgbClr val="DF6030"/>
                </a:solidFill>
                <a:latin typeface="TW Cen MT"/>
                <a:ea typeface="Open Sans"/>
                <a:cs typeface="Arial"/>
              </a:rPr>
              <a:t>•</a:t>
            </a:r>
            <a:r>
              <a:rPr lang="en-US" err="1">
                <a:solidFill>
                  <a:srgbClr val="000000"/>
                </a:solidFill>
                <a:latin typeface="TW Cen MT"/>
                <a:ea typeface="Open Sans"/>
                <a:cs typeface="Open Sans"/>
              </a:rPr>
              <a:t>Gli</a:t>
            </a:r>
            <a:r>
              <a:rPr lang="en-US">
                <a:solidFill>
                  <a:srgbClr val="000000"/>
                </a:solidFill>
                <a:latin typeface="TW Cen MT"/>
                <a:ea typeface="Open Sans"/>
                <a:cs typeface="Open Sans"/>
              </a:rPr>
              <a:t> </a:t>
            </a:r>
            <a:r>
              <a:rPr lang="en-US" err="1">
                <a:solidFill>
                  <a:srgbClr val="000000"/>
                </a:solidFill>
                <a:latin typeface="TW Cen MT"/>
                <a:ea typeface="Open Sans"/>
                <a:cs typeface="Open Sans"/>
              </a:rPr>
              <a:t>elementi</a:t>
            </a:r>
            <a:r>
              <a:rPr lang="en-US">
                <a:solidFill>
                  <a:srgbClr val="000000"/>
                </a:solidFill>
                <a:latin typeface="TW Cen MT"/>
                <a:ea typeface="Open Sans"/>
                <a:cs typeface="Open Sans"/>
              </a:rPr>
              <a:t> di un briefing</a:t>
            </a:r>
            <a:endParaRPr lang="en-US">
              <a:latin typeface="TW Cen MT"/>
              <a:ea typeface="Open Sans"/>
              <a:cs typeface="Open Sans"/>
            </a:endParaRPr>
          </a:p>
          <a:p>
            <a:pPr>
              <a:buClr>
                <a:srgbClr val="DF6030"/>
              </a:buClr>
              <a:buSzPct val="90000"/>
            </a:pPr>
            <a:endParaRPr lang="en-US">
              <a:solidFill>
                <a:srgbClr val="DF6030"/>
              </a:solidFill>
              <a:latin typeface="TW Cen MT"/>
              <a:ea typeface="Open Sans"/>
              <a:cs typeface="Arial"/>
            </a:endParaRPr>
          </a:p>
          <a:p>
            <a:r>
              <a:rPr lang="en-US">
                <a:solidFill>
                  <a:srgbClr val="DF6030"/>
                </a:solidFill>
                <a:latin typeface="TW Cen MT"/>
                <a:ea typeface="Open Sans"/>
                <a:cs typeface="Arial"/>
              </a:rPr>
              <a:t>•</a:t>
            </a:r>
            <a:r>
              <a:rPr lang="en-US">
                <a:solidFill>
                  <a:srgbClr val="000000"/>
                </a:solidFill>
                <a:latin typeface="TW Cen MT"/>
                <a:ea typeface="Open Sans"/>
                <a:cs typeface="Open Sans"/>
              </a:rPr>
              <a:t>Un </a:t>
            </a:r>
            <a:r>
              <a:rPr lang="en-US" err="1">
                <a:solidFill>
                  <a:srgbClr val="000000"/>
                </a:solidFill>
                <a:latin typeface="TW Cen MT"/>
                <a:ea typeface="Open Sans"/>
                <a:cs typeface="Open Sans"/>
              </a:rPr>
              <a:t>approccio</a:t>
            </a:r>
            <a:r>
              <a:rPr lang="en-US">
                <a:solidFill>
                  <a:srgbClr val="000000"/>
                </a:solidFill>
                <a:latin typeface="TW Cen MT"/>
                <a:ea typeface="Open Sans"/>
                <a:cs typeface="Open Sans"/>
              </a:rPr>
              <a:t> </a:t>
            </a:r>
            <a:r>
              <a:rPr lang="en-US" err="1">
                <a:solidFill>
                  <a:srgbClr val="000000"/>
                </a:solidFill>
                <a:latin typeface="TW Cen MT"/>
                <a:ea typeface="Open Sans"/>
                <a:cs typeface="Open Sans"/>
              </a:rPr>
              <a:t>olistico</a:t>
            </a:r>
            <a:r>
              <a:rPr lang="en-US">
                <a:solidFill>
                  <a:srgbClr val="000000"/>
                </a:solidFill>
                <a:latin typeface="TW Cen MT"/>
                <a:ea typeface="Open Sans"/>
                <a:cs typeface="Open Sans"/>
              </a:rPr>
              <a:t> al brief</a:t>
            </a:r>
            <a:endParaRPr lang="en-US">
              <a:latin typeface="TW Cen MT"/>
              <a:ea typeface="Open Sans"/>
              <a:cs typeface="Open Sans"/>
            </a:endParaRPr>
          </a:p>
          <a:p>
            <a:pPr marL="317500" indent="-225425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Clr>
                <a:srgbClr val="DF6030"/>
              </a:buClr>
              <a:buSzPct val="90000"/>
              <a:buFont typeface="Arial" panose="020B0604020202020204" pitchFamily="34" charset="0"/>
              <a:buChar char="•"/>
            </a:pPr>
            <a:endParaRPr lang="en-US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2049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0AABBC8D-9D40-A384-3C8D-562EC8EACFC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accent2">
              <a:lumMod val="60000"/>
              <a:lumOff val="40000"/>
            </a:schemeClr>
          </a:solidFill>
        </p:spPr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925DC87-5213-1350-607C-6ECFE1CE80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69976" y="451090"/>
            <a:ext cx="5865674" cy="5889385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/>
              <a:t>Competence nasce 15 anni fa dal mondo delle PR, ufficio stampa ed eventi.</a:t>
            </a:r>
          </a:p>
          <a:p>
            <a:r>
              <a:rPr lang="it-IT"/>
              <a:t>Nel tempo ha evoluto il proprio posizionamento, spostandosi verso la gestione della reputazione.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EE35DAA-9ED3-8F18-5D60-90641C13C85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30</a:t>
            </a:fld>
            <a:endParaRPr lang="it-IT" noProof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264F3D33-7345-0326-2247-31AE7C6AC767}"/>
              </a:ext>
            </a:extLst>
          </p:cNvPr>
          <p:cNvSpPr txBox="1"/>
          <p:nvPr/>
        </p:nvSpPr>
        <p:spPr>
          <a:xfrm>
            <a:off x="3669647" y="1179790"/>
            <a:ext cx="5062821" cy="443198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400" b="1" i="1">
                <a:latin typeface="Arial"/>
                <a:cs typeface="Arial"/>
              </a:rPr>
              <a:t> "perché?"</a:t>
            </a:r>
            <a:r>
              <a:rPr lang="it-IT" sz="2400">
                <a:latin typeface="Arial"/>
                <a:cs typeface="Arial"/>
              </a:rPr>
              <a:t>: significa domandarsi quali siano le cause dello status quo, della situazione attuale o del comportamento delle persone con cui vogliamo comunicare; 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>
              <a:latin typeface="Arial"/>
              <a:cs typeface="Arial"/>
            </a:endParaRPr>
          </a:p>
          <a:p>
            <a:pPr algn="ctr"/>
            <a:r>
              <a:rPr lang="it-IT" sz="2400" b="1" i="1">
                <a:latin typeface="Arial"/>
                <a:cs typeface="Arial"/>
              </a:rPr>
              <a:t>• "e se...": </a:t>
            </a:r>
            <a:r>
              <a:rPr lang="it-IT" sz="2400">
                <a:latin typeface="Arial"/>
                <a:cs typeface="Arial"/>
              </a:rPr>
              <a:t>significa immaginare quali potrebbero essere le conseguenze di un cambiamento, dell'introduzione di un nuovo comportamento o della fruizione di una nuova esperienza.</a:t>
            </a:r>
            <a:endParaRPr lang="it-IT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13679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47F2E616-9341-8BD0-399E-07F5FDDF036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8C83186-EBB9-2BB0-5D0F-5A52A64BA5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F2E99E9-5153-AB61-F697-8AAEFB86BD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6888BA3-A96F-DCB2-8689-3F5FFE4B9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ln w="762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D1AE5698-1A77-6DA0-3C0B-387A426AA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4263" y="1129415"/>
            <a:ext cx="7235408" cy="4845066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0"/>
              </a:spcAft>
              <a:buFont typeface="Calibri,Sans-Serif"/>
              <a:buChar char="-"/>
            </a:pPr>
            <a:r>
              <a:rPr lang="it-IT" sz="2400" b="1">
                <a:latin typeface="Arial"/>
                <a:cs typeface="Arial"/>
              </a:rPr>
              <a:t>Un problema di marketing può essere scomposto in quattro aree</a:t>
            </a:r>
            <a:r>
              <a:rPr lang="it-IT" sz="2400">
                <a:latin typeface="Arial"/>
                <a:cs typeface="Arial"/>
              </a:rPr>
              <a:t> che, da sole o in combinazione tra loro, possono essere la fonte di un potenziale insight. </a:t>
            </a:r>
            <a:endParaRPr lang="en-US" sz="240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spcAft>
                <a:spcPts val="0"/>
              </a:spcAft>
              <a:buFont typeface="Calibri,Sans-Serif"/>
              <a:buChar char="-"/>
            </a:pPr>
            <a:endParaRPr lang="it-IT" sz="240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spcAft>
                <a:spcPts val="0"/>
              </a:spcAft>
              <a:buFont typeface="Calibri,Sans-Serif"/>
              <a:buChar char="-"/>
            </a:pPr>
            <a:r>
              <a:rPr lang="it-IT" sz="2400" b="1">
                <a:latin typeface="Arial"/>
                <a:cs typeface="Arial"/>
              </a:rPr>
              <a:t>l'azienda: gli obiettivi, la strategia e il marchio sono tutti importanti perché sono alla base di tutto</a:t>
            </a:r>
            <a:r>
              <a:rPr lang="it-IT" sz="2400">
                <a:latin typeface="Arial"/>
                <a:cs typeface="Arial"/>
              </a:rPr>
              <a:t> ciò che il business sta cercando di fare. </a:t>
            </a:r>
            <a:endParaRPr lang="en-US" sz="240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spcAft>
                <a:spcPts val="0"/>
              </a:spcAft>
              <a:buFont typeface="Calibri,Sans-Serif"/>
              <a:buChar char="-"/>
            </a:pPr>
            <a:r>
              <a:rPr lang="it-IT" sz="2400">
                <a:latin typeface="Arial"/>
                <a:cs typeface="Arial"/>
              </a:rPr>
              <a:t>Per esempio, se l'azienda sta puntando a entrare in un nuovo settore, ci deve essere un buon allineamento tra tutti questi elementi;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82597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egnaposto contenuto 13" descr="Immagine che contiene testo, Carattere, bianco&#10;&#10;Il contenuto generato dall&amp;#39;IA potrebbe non essere corretto.">
            <a:extLst>
              <a:ext uri="{FF2B5EF4-FFF2-40B4-BE49-F238E27FC236}">
                <a16:creationId xmlns:a16="http://schemas.microsoft.com/office/drawing/2014/main" id="{0B30E847-B584-741C-E1C5-BA4942C1E894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/>
          <a:stretch>
            <a:fillRect/>
          </a:stretch>
        </p:blipFill>
        <p:spPr>
          <a:xfrm>
            <a:off x="8676818" y="327519"/>
            <a:ext cx="3209925" cy="1381125"/>
          </a:xfrm>
          <a:prstGeom prst="rect">
            <a:avLst/>
          </a:prstGeom>
        </p:spPr>
      </p:pic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1F141387-BE1D-1125-85AC-8CA4DDD58F3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7FD47D73-8E15-D888-7D8C-AAE503249D8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5A2D1B2B-0F26-B902-D45B-1E9740BD26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32</a:t>
            </a:fld>
            <a:endParaRPr lang="it-IT" noProof="0"/>
          </a:p>
        </p:txBody>
      </p:sp>
      <p:pic>
        <p:nvPicPr>
          <p:cNvPr id="13" name="Segnaposto contenuto 12" descr="Immagine che contiene testo, cerchio, schermata, Carattere&#10;&#10;Il contenuto generato dall&amp;#39;IA potrebbe non essere corretto.">
            <a:extLst>
              <a:ext uri="{FF2B5EF4-FFF2-40B4-BE49-F238E27FC236}">
                <a16:creationId xmlns:a16="http://schemas.microsoft.com/office/drawing/2014/main" id="{9530FE27-95D8-A5DE-560A-203DB2EE56F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2060518" y="650060"/>
            <a:ext cx="6442579" cy="598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8882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66C2BB-1F8A-7A60-A9D3-23E04D495B2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51720" y="121712"/>
            <a:ext cx="10678295" cy="4405057"/>
          </a:xfrm>
          <a:solidFill>
            <a:schemeClr val="accent2">
              <a:lumMod val="60000"/>
              <a:lumOff val="40000"/>
              <a:alpha val="88000"/>
            </a:schemeClr>
          </a:solidFill>
          <a:ln w="57150"/>
        </p:spPr>
        <p:txBody>
          <a:bodyPr vert="horz" lIns="45720" tIns="45720" rIns="45720" bIns="45720" rtlCol="0" anchor="t">
            <a:normAutofit/>
          </a:bodyPr>
          <a:lstStyle/>
          <a:p>
            <a:r>
              <a:rPr lang="it-IT">
                <a:solidFill>
                  <a:srgbClr val="000000">
                    <a:alpha val="0"/>
                  </a:srgbClr>
                </a:solidFill>
              </a:rPr>
              <a:t>* il prodotto - il prodotto o il servizio venduto e gli aspetti unici che lo differenziano dalla concorrenza; * il mercato (la maturità, la competitività e il ritmo del mercato giocano tutti un ruolo nel determinare quale percorso può essere o non essere realistico da perseguire</a:t>
            </a:r>
            <a:r>
              <a:rPr lang="it-IT">
                <a:solidFill>
                  <a:srgbClr val="000000">
                    <a:alpha val="0"/>
                  </a:srgbClr>
                </a:solidFill>
                <a:ea typeface="+mn-lt"/>
                <a:cs typeface="+mn-lt"/>
              </a:rPr>
              <a:t>);* il prodotto - il prodotto o il servizio venduto e gli aspetti unici che lo differenziano dalla concorrenza; * il mercato (la maturità, la competitività e il ritmo del mercato giocano tutti un ruolo nel determinare quale percorso può essere o non essere realistico da perseguire); </a:t>
            </a:r>
            <a:r>
              <a:rPr lang="it-IT">
                <a:solidFill>
                  <a:srgbClr val="000000">
                    <a:alpha val="0"/>
                  </a:srgbClr>
                </a:solidFill>
              </a:rPr>
              <a:t>* il pubblico (come i vostri clienti pensano e sentono il marchio e la posizione nel mercato può portare ad alcune delle intuizioni più uniche e interessanti). * il pubblico (come * il prodotto - il prodotto o il servizio venduto e gli aspetti unici che lo differenziano dalla concorrenza; * il mercato (la maturità, la competitività e il ritmo del mercato giocano tutti un ruolo nel determinare quale percorso può essere o non essere realistico da perseguire); * il pubblico (come i vostri clienti pensano e sentono il marchio e la posizione nel mercato può portare ad alcune delle intuizioni più uniche e interessanti).i vostri clienti pensano e sentono il marchio e la posizione nel mercato può portare ad alcune delle intuizioni più uniche e interessanti).</a:t>
            </a:r>
            <a:endParaRPr lang="it-IT"/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152EA988-2066-A217-48D4-24B2F641371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56471" y="429287"/>
            <a:ext cx="4203550" cy="37949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endParaRPr lang="it-IT" b="1"/>
          </a:p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453C14E-1E41-9673-CBB3-2E83349EB948}"/>
              </a:ext>
            </a:extLst>
          </p:cNvPr>
          <p:cNvSpPr txBox="1"/>
          <p:nvPr/>
        </p:nvSpPr>
        <p:spPr>
          <a:xfrm>
            <a:off x="1110967" y="277526"/>
            <a:ext cx="9959800" cy="40934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600">
                <a:latin typeface="Arial"/>
                <a:ea typeface="+mn-lt"/>
                <a:cs typeface="+mn-lt"/>
              </a:rPr>
              <a:t> i</a:t>
            </a:r>
            <a:r>
              <a:rPr lang="it-IT" sz="2600" b="1">
                <a:latin typeface="Arial"/>
                <a:ea typeface="+mn-lt"/>
                <a:cs typeface="+mn-lt"/>
              </a:rPr>
              <a:t>l prodotto </a:t>
            </a:r>
            <a:r>
              <a:rPr lang="it-IT" sz="2600">
                <a:latin typeface="Arial"/>
                <a:ea typeface="+mn-lt"/>
                <a:cs typeface="+mn-lt"/>
              </a:rPr>
              <a:t>- il prodotto o il servizio venduto e gli aspetti unici che lo differenziano dalla concorrenza; 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600">
              <a:latin typeface="Arial"/>
              <a:ea typeface="+mn-lt"/>
              <a:cs typeface="+mn-lt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600" b="1">
                <a:latin typeface="Arial"/>
                <a:ea typeface="+mn-lt"/>
                <a:cs typeface="+mn-lt"/>
              </a:rPr>
              <a:t> il mercato</a:t>
            </a:r>
            <a:r>
              <a:rPr lang="it-IT" sz="2600">
                <a:latin typeface="Arial"/>
                <a:ea typeface="+mn-lt"/>
                <a:cs typeface="+mn-lt"/>
              </a:rPr>
              <a:t> (la maturità, la competitività e il ritmo del mercato giocano tutti un ruolo nel determinare quale percorso può essere o non essere realistico da perseguire); 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600">
              <a:latin typeface="Arial"/>
              <a:ea typeface="+mn-lt"/>
              <a:cs typeface="+mn-lt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600" b="1">
                <a:latin typeface="Arial"/>
                <a:ea typeface="+mn-lt"/>
                <a:cs typeface="+mn-lt"/>
              </a:rPr>
              <a:t> il pubblico </a:t>
            </a:r>
            <a:r>
              <a:rPr lang="it-IT" sz="2600">
                <a:latin typeface="Arial"/>
                <a:ea typeface="+mn-lt"/>
                <a:cs typeface="+mn-lt"/>
              </a:rPr>
              <a:t>(come i vostri clienti pensano e sentono il marchio e la posizione nel mercato può portare ad alcune delle intuizioni più uniche e interessanti).</a:t>
            </a:r>
            <a:endParaRPr lang="it-IT" sz="2600">
              <a:latin typeface="Arial"/>
            </a:endParaRPr>
          </a:p>
        </p:txBody>
      </p:sp>
      <p:pic>
        <p:nvPicPr>
          <p:cNvPr id="2" name="Immagine 1" descr="Immagine che contiene cartone animato, Contenitore dei rifiuti, testo, schermata&#10;&#10;Il contenuto generato dall&amp;#39;IA potrebbe non essere corretto.">
            <a:extLst>
              <a:ext uri="{FF2B5EF4-FFF2-40B4-BE49-F238E27FC236}">
                <a16:creationId xmlns:a16="http://schemas.microsoft.com/office/drawing/2014/main" id="{6043D4ED-5FB1-AC4C-8D5B-48258CB28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2763" y="4672850"/>
            <a:ext cx="4034118" cy="206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3323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7F7D5B-BC6B-F872-9E31-CE3F2604E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4174" y="259915"/>
            <a:ext cx="3936722" cy="718324"/>
          </a:xfrm>
        </p:spPr>
        <p:txBody>
          <a:bodyPr>
            <a:noAutofit/>
          </a:bodyPr>
          <a:lstStyle/>
          <a:p>
            <a:r>
              <a:rPr lang="it-IT" sz="4400" b="1">
                <a:latin typeface="Arial"/>
                <a:cs typeface="Arial"/>
              </a:rPr>
              <a:t>IN SINTESI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5A298D-4EB2-5561-4301-90794B777B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34860" y="1579073"/>
            <a:ext cx="4330664" cy="43059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Calibri" panose="020B0604020202020204" pitchFamily="34" charset="0"/>
              <a:buChar char="-"/>
            </a:pPr>
            <a:r>
              <a:rPr lang="it-IT">
                <a:latin typeface="Arial"/>
                <a:ea typeface="+mn-lt"/>
                <a:cs typeface="Arial"/>
              </a:rPr>
              <a:t> Dopo aver raccolto le informazioni nel Passo 1 (valutazione della situazione), bisogna:</a:t>
            </a:r>
            <a:endParaRPr lang="it-IT"/>
          </a:p>
          <a:p>
            <a:pPr marL="0" indent="0">
              <a:buNone/>
            </a:pPr>
            <a:r>
              <a:rPr lang="it-IT" b="1">
                <a:latin typeface="Arial"/>
                <a:ea typeface="+mn-lt"/>
                <a:cs typeface="Arial"/>
              </a:rPr>
              <a:t> • organizzarle, </a:t>
            </a:r>
          </a:p>
          <a:p>
            <a:pPr marL="0" indent="0">
              <a:buNone/>
            </a:pPr>
            <a:r>
              <a:rPr lang="it-IT" b="1">
                <a:latin typeface="Arial"/>
                <a:ea typeface="+mn-lt"/>
                <a:cs typeface="Arial"/>
              </a:rPr>
              <a:t>• sintetizzarle, </a:t>
            </a:r>
          </a:p>
          <a:p>
            <a:pPr marL="0" indent="0">
              <a:buNone/>
            </a:pPr>
            <a:r>
              <a:rPr lang="it-IT" b="1">
                <a:latin typeface="Arial"/>
                <a:ea typeface="+mn-lt"/>
                <a:cs typeface="Arial"/>
              </a:rPr>
              <a:t>• esprimerle in modo efficace. </a:t>
            </a:r>
          </a:p>
          <a:p>
            <a:pPr marL="0" indent="0">
              <a:buNone/>
            </a:pPr>
            <a:r>
              <a:rPr lang="it-IT" b="1">
                <a:latin typeface="Arial"/>
                <a:ea typeface="+mn-lt"/>
                <a:cs typeface="Arial"/>
              </a:rPr>
              <a:t>-  Obiettivo: </a:t>
            </a:r>
            <a:r>
              <a:rPr lang="it-IT">
                <a:latin typeface="Arial"/>
                <a:ea typeface="+mn-lt"/>
                <a:cs typeface="Arial"/>
              </a:rPr>
              <a:t>far emergere un’intuizione nuova che faccia luce sul problema. </a:t>
            </a:r>
            <a:endParaRPr lang="it-IT">
              <a:latin typeface="Arial"/>
              <a:cs typeface="Arial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9DD684B-96BA-2DE7-20AE-F45735F277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78285" y="965547"/>
            <a:ext cx="6209567" cy="602185"/>
          </a:xfr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it-IT" i="1">
                <a:solidFill>
                  <a:schemeClr val="tx1"/>
                </a:solidFill>
                <a:latin typeface="Arial"/>
                <a:cs typeface="Arial"/>
              </a:rPr>
              <a:t>Passo 2: Definire un insight significativo 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C10F396-B24D-2EDF-6DCF-BB8429B19E9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35051" y="1766964"/>
            <a:ext cx="3798309" cy="413894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>
                <a:latin typeface="Arial"/>
                <a:ea typeface="+mn-lt"/>
                <a:cs typeface="Arial"/>
              </a:rPr>
              <a:t>. </a:t>
            </a:r>
            <a:endParaRPr lang="it-IT">
              <a:latin typeface="Arial"/>
              <a:cs typeface="Arial"/>
            </a:endParaRPr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86BE5D84-D8F4-0BE8-8566-4B9133CBA1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34</a:t>
            </a:fld>
            <a:endParaRPr lang="it-IT" noProof="0"/>
          </a:p>
        </p:txBody>
      </p:sp>
      <p:pic>
        <p:nvPicPr>
          <p:cNvPr id="16" name="Segnaposto contenuto 15" descr="Immagine che contiene testo, schermata&#10;&#10;Il contenuto generato dall&amp;#39;IA potrebbe non essere corretto.">
            <a:extLst>
              <a:ext uri="{FF2B5EF4-FFF2-40B4-BE49-F238E27FC236}">
                <a16:creationId xmlns:a16="http://schemas.microsoft.com/office/drawing/2014/main" id="{0BC72B74-5137-2070-E9A3-107AEBB2BF9A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>
          <a:blip r:embed="rId2"/>
          <a:stretch>
            <a:fillRect/>
          </a:stretch>
        </p:blipFill>
        <p:spPr>
          <a:xfrm>
            <a:off x="7135071" y="2184498"/>
            <a:ext cx="4414516" cy="2489689"/>
          </a:xfrm>
          <a:prstGeom prst="rect">
            <a:avLst/>
          </a:prstGeom>
        </p:spPr>
      </p:pic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68D34795-900A-6D22-1954-186F3C2083B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99955" y="6518753"/>
            <a:ext cx="3474720" cy="424732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2356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608A00-ECA9-4AC4-9320-5ABF5BDEF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325" y="541751"/>
            <a:ext cx="10805160" cy="1447800"/>
          </a:xfrm>
        </p:spPr>
        <p:txBody>
          <a:bodyPr>
            <a:normAutofit/>
          </a:bodyPr>
          <a:lstStyle/>
          <a:p>
            <a:r>
              <a:rPr lang="it-IT" sz="3200" b="1" i="1">
                <a:solidFill>
                  <a:srgbClr val="000000"/>
                </a:solidFill>
                <a:latin typeface="Arial"/>
                <a:cs typeface="Arial"/>
              </a:rPr>
              <a:t>Cos’è l’insight generation?</a:t>
            </a:r>
            <a:endParaRPr lang="it-IT" sz="32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2A1337-F442-6F1A-75AF-5D353784258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270" y="1508343"/>
            <a:ext cx="10226063" cy="48401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400" i="1" u="sng">
                <a:latin typeface="Arial"/>
                <a:cs typeface="Arial"/>
              </a:rPr>
              <a:t>  È la ricerca di un’intuizione forte e convincente, capace di guidare: </a:t>
            </a:r>
            <a:endParaRPr lang="en-US" sz="2400">
              <a:latin typeface="Arial"/>
              <a:cs typeface="Arial"/>
            </a:endParaRPr>
          </a:p>
          <a:p>
            <a:pPr marL="0" indent="0">
              <a:buNone/>
            </a:pPr>
            <a:r>
              <a:rPr lang="it-IT" sz="2400" b="1">
                <a:latin typeface="Arial"/>
                <a:cs typeface="Arial"/>
              </a:rPr>
              <a:t>• la creatività </a:t>
            </a:r>
            <a:r>
              <a:rPr lang="it-IT" sz="2400">
                <a:latin typeface="Arial"/>
                <a:cs typeface="Arial"/>
              </a:rPr>
              <a:t>della campagna, </a:t>
            </a:r>
          </a:p>
          <a:p>
            <a:pPr marL="0" indent="0">
              <a:buNone/>
            </a:pPr>
            <a:r>
              <a:rPr lang="it-IT" sz="2400" b="1">
                <a:latin typeface="Arial"/>
                <a:cs typeface="Arial"/>
              </a:rPr>
              <a:t>• la scelta</a:t>
            </a:r>
            <a:r>
              <a:rPr lang="it-IT" sz="2400">
                <a:latin typeface="Arial"/>
                <a:cs typeface="Arial"/>
              </a:rPr>
              <a:t> dei media, </a:t>
            </a:r>
          </a:p>
          <a:p>
            <a:pPr marL="0" indent="0">
              <a:buNone/>
            </a:pPr>
            <a:r>
              <a:rPr lang="it-IT" sz="2400" b="1">
                <a:latin typeface="Arial"/>
                <a:cs typeface="Arial"/>
              </a:rPr>
              <a:t>• l’integrazione</a:t>
            </a:r>
            <a:r>
              <a:rPr lang="it-IT" sz="2400">
                <a:latin typeface="Arial"/>
                <a:cs typeface="Arial"/>
              </a:rPr>
              <a:t> dei touchpoint, </a:t>
            </a:r>
          </a:p>
          <a:p>
            <a:pPr marL="0" indent="0">
              <a:buNone/>
            </a:pPr>
            <a:r>
              <a:rPr lang="it-IT" sz="2400" b="1">
                <a:latin typeface="Arial"/>
                <a:cs typeface="Arial"/>
              </a:rPr>
              <a:t>• le metriche</a:t>
            </a:r>
            <a:r>
              <a:rPr lang="it-IT" sz="2400">
                <a:latin typeface="Arial"/>
                <a:cs typeface="Arial"/>
              </a:rPr>
              <a:t> di valutazione, </a:t>
            </a:r>
          </a:p>
          <a:p>
            <a:pPr marL="0" indent="0">
              <a:buNone/>
            </a:pPr>
            <a:r>
              <a:rPr lang="it-IT" sz="2400">
                <a:latin typeface="Arial"/>
                <a:cs typeface="Arial"/>
              </a:rPr>
              <a:t>• in pratica </a:t>
            </a:r>
            <a:r>
              <a:rPr lang="it-IT" sz="2400" b="1">
                <a:latin typeface="Arial"/>
                <a:cs typeface="Arial"/>
              </a:rPr>
              <a:t>ogni aspetto del progetto </a:t>
            </a:r>
            <a:r>
              <a:rPr lang="it-IT" sz="2400">
                <a:latin typeface="Arial"/>
                <a:cs typeface="Arial"/>
              </a:rPr>
              <a:t>di marketing. </a:t>
            </a:r>
            <a:endParaRPr lang="it-IT" sz="240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F6145C5-D4A7-788D-9F89-549A28BC97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35</a:t>
            </a:fld>
            <a:endParaRPr lang="it-IT" noProof="0"/>
          </a:p>
        </p:txBody>
      </p:sp>
      <p:pic>
        <p:nvPicPr>
          <p:cNvPr id="9" name="Immagine 8" descr="Immagine che contiene testo, diagramma, Carattere, schermata&#10;&#10;Il contenuto generato dall&amp;#39;IA potrebbe non essere corretto.">
            <a:extLst>
              <a:ext uri="{FF2B5EF4-FFF2-40B4-BE49-F238E27FC236}">
                <a16:creationId xmlns:a16="http://schemas.microsoft.com/office/drawing/2014/main" id="{C2E75F78-244C-C5D2-BFC1-A49927DD1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4724" y="4605991"/>
            <a:ext cx="4720224" cy="191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0493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07888A-8D42-E7BE-88D1-538D552BC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270" y="990600"/>
            <a:ext cx="10742530" cy="706677"/>
          </a:xfrm>
        </p:spPr>
        <p:txBody>
          <a:bodyPr>
            <a:normAutofit/>
          </a:bodyPr>
          <a:lstStyle/>
          <a:p>
            <a:r>
              <a:rPr lang="it-IT" sz="3600" b="1">
                <a:latin typeface="Arial"/>
                <a:ea typeface="+mj-lt"/>
                <a:cs typeface="Arial"/>
              </a:rPr>
              <a:t>L’INSIGHT STRATEGICO</a:t>
            </a:r>
            <a:endParaRPr lang="it-IT" sz="3600" b="1">
              <a:latin typeface="Arial"/>
              <a:cs typeface="Arial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18C5CD-1D9B-9DDC-BA0C-A5DB1EEECB7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9435" y="1717110"/>
            <a:ext cx="10507898" cy="46314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400">
                <a:ea typeface="+mn-lt"/>
                <a:cs typeface="+mn-lt"/>
              </a:rPr>
              <a:t>I professionisti del marketing hanno accesso a più dati che mai, ma questo non significa che abbiano più chiarezza.</a:t>
            </a:r>
            <a:endParaRPr lang="it-IT" sz="2400">
              <a:latin typeface="Arial"/>
              <a:ea typeface="+mj-lt"/>
              <a:cs typeface="Arial"/>
            </a:endParaRPr>
          </a:p>
          <a:p>
            <a:r>
              <a:rPr lang="it-IT" sz="2400" i="1" u="sng">
                <a:ea typeface="+mn-lt"/>
                <a:cs typeface="+mn-lt"/>
              </a:rPr>
              <a:t>Cercano soluzioni che semplifichino la complessità, non che la aggiungano. </a:t>
            </a:r>
          </a:p>
          <a:p>
            <a:r>
              <a:rPr lang="it-IT" sz="2400" i="1" u="sng">
                <a:ea typeface="+mn-lt"/>
                <a:cs typeface="+mn-lt"/>
              </a:rPr>
              <a:t>Vogliono strumenti e brand che offrano visione</a:t>
            </a:r>
            <a:r>
              <a:rPr lang="it-IT" sz="2400">
                <a:ea typeface="+mn-lt"/>
                <a:cs typeface="+mn-lt"/>
              </a:rPr>
              <a:t>, non solo numeri.</a:t>
            </a:r>
            <a:endParaRPr lang="it-IT" sz="2400"/>
          </a:p>
          <a:p>
            <a:pPr marL="0" indent="0">
              <a:buNone/>
            </a:pPr>
            <a:r>
              <a:rPr lang="it-IT" sz="2400" b="1">
                <a:latin typeface="Arial"/>
                <a:ea typeface="+mn-lt"/>
                <a:cs typeface="Arial"/>
              </a:rPr>
              <a:t> Perché è un insight potente?</a:t>
            </a:r>
            <a:endParaRPr lang="it-IT" sz="2400" b="1">
              <a:latin typeface="Arial"/>
              <a:ea typeface="+mj-lt"/>
              <a:cs typeface="Arial"/>
            </a:endParaRPr>
          </a:p>
          <a:p>
            <a:r>
              <a:rPr lang="it-IT">
                <a:latin typeface="Arial"/>
                <a:ea typeface="+mn-lt"/>
                <a:cs typeface="Arial"/>
              </a:rPr>
              <a:t>Coglie un conflitto reale</a:t>
            </a:r>
            <a:r>
              <a:rPr lang="it-IT" b="1">
                <a:latin typeface="Arial"/>
                <a:ea typeface="+mn-lt"/>
                <a:cs typeface="Arial"/>
              </a:rPr>
              <a:t>: informazione vs. chiarezza</a:t>
            </a:r>
            <a:endParaRPr lang="it-IT" b="1">
              <a:latin typeface="Arial"/>
              <a:cs typeface="Arial"/>
            </a:endParaRPr>
          </a:p>
          <a:p>
            <a:r>
              <a:rPr lang="it-IT">
                <a:latin typeface="Arial"/>
                <a:ea typeface="+mn-lt"/>
                <a:cs typeface="Arial"/>
              </a:rPr>
              <a:t>Apre spazio a un posizionamento distintivo (es. semplificare il marketing)</a:t>
            </a:r>
            <a:endParaRPr lang="it-IT">
              <a:latin typeface="Arial"/>
              <a:cs typeface="Arial"/>
            </a:endParaRPr>
          </a:p>
          <a:p>
            <a:r>
              <a:rPr lang="it-IT">
                <a:latin typeface="Arial"/>
                <a:ea typeface="+mn-lt"/>
                <a:cs typeface="Arial"/>
              </a:rPr>
              <a:t>È rilevante per ogni fase del </a:t>
            </a:r>
            <a:r>
              <a:rPr lang="it-IT" err="1">
                <a:latin typeface="Arial"/>
                <a:ea typeface="+mn-lt"/>
                <a:cs typeface="Arial"/>
              </a:rPr>
              <a:t>funnel</a:t>
            </a:r>
            <a:endParaRPr lang="it-IT" err="1">
              <a:latin typeface="Arial"/>
              <a:cs typeface="Arial"/>
            </a:endParaRPr>
          </a:p>
          <a:p>
            <a:endParaRPr lang="it-IT">
              <a:latin typeface="Arial"/>
              <a:ea typeface="+mj-lt"/>
              <a:cs typeface="Arial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BC6FC9F-1ABC-A87F-5573-1566AF5995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36</a:t>
            </a:fld>
            <a:endParaRPr lang="it-IT" noProof="0"/>
          </a:p>
        </p:txBody>
      </p:sp>
      <p:pic>
        <p:nvPicPr>
          <p:cNvPr id="6" name="Immagine 5" descr="Immagine che contiene simbolo, logo, Elementi grafici, clipart&#10;&#10;Il contenuto generato dall&amp;#39;IA potrebbe non essere corretto.">
            <a:extLst>
              <a:ext uri="{FF2B5EF4-FFF2-40B4-BE49-F238E27FC236}">
                <a16:creationId xmlns:a16="http://schemas.microsoft.com/office/drawing/2014/main" id="{58E3BBE7-B46B-D452-D671-65C3F0709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7753" y="325513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940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0AACD7-5346-54EA-B4A1-C633922DC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092" y="259915"/>
            <a:ext cx="10742530" cy="717116"/>
          </a:xfrm>
        </p:spPr>
        <p:txBody>
          <a:bodyPr>
            <a:normAutofit/>
          </a:bodyPr>
          <a:lstStyle/>
          <a:p>
            <a:r>
              <a:rPr lang="it-IT" sz="3200" b="1">
                <a:latin typeface="Arial"/>
                <a:ea typeface="+mj-lt"/>
                <a:cs typeface="+mj-lt"/>
              </a:rPr>
              <a:t>COME L’INSIGHT GUIDA LA STRATEGIA</a:t>
            </a:r>
            <a:endParaRPr lang="it-IT" sz="3200" b="1">
              <a:latin typeface="Arial"/>
            </a:endParaRPr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15F31C8F-BF8C-4740-7AFB-AE33E745EA97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78658831"/>
              </p:ext>
            </p:extLst>
          </p:nvPr>
        </p:nvGraphicFramePr>
        <p:xfrm>
          <a:off x="563671" y="949890"/>
          <a:ext cx="10863164" cy="550474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5431582">
                  <a:extLst>
                    <a:ext uri="{9D8B030D-6E8A-4147-A177-3AD203B41FA5}">
                      <a16:colId xmlns:a16="http://schemas.microsoft.com/office/drawing/2014/main" val="282365723"/>
                    </a:ext>
                  </a:extLst>
                </a:gridCol>
                <a:gridCol w="5431582">
                  <a:extLst>
                    <a:ext uri="{9D8B030D-6E8A-4147-A177-3AD203B41FA5}">
                      <a16:colId xmlns:a16="http://schemas.microsoft.com/office/drawing/2014/main" val="3232398377"/>
                    </a:ext>
                  </a:extLst>
                </a:gridCol>
              </a:tblGrid>
              <a:tr h="450256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it-IT" b="1">
                          <a:latin typeface="Arial"/>
                        </a:rPr>
                        <a:t>Aspetto</a:t>
                      </a:r>
                      <a:endParaRPr lang="it-IT"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b="1">
                          <a:latin typeface="Arial"/>
                        </a:rPr>
                        <a:t>Applicazione dell’insight</a:t>
                      </a:r>
                      <a:endParaRPr lang="it-IT"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991388"/>
                  </a:ext>
                </a:extLst>
              </a:tr>
              <a:tr h="11474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b="1">
                          <a:latin typeface="Arial"/>
                        </a:rPr>
                        <a:t>2. Creatività</a:t>
                      </a:r>
                      <a:endParaRPr lang="it-IT"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b="1">
                          <a:latin typeface="Arial"/>
                        </a:rPr>
                        <a:t>Campagna con il concept </a:t>
                      </a:r>
                      <a:r>
                        <a:rPr lang="it-IT" i="1">
                          <a:latin typeface="Arial"/>
                        </a:rPr>
                        <a:t>"Stop ai dati, inizia la visione."</a:t>
                      </a:r>
                      <a:r>
                        <a:rPr lang="it-IT">
                          <a:latin typeface="Arial"/>
                        </a:rPr>
                        <a:t> Visual minimalisti, tono diretto, messaggi focalizzati sul beneficio: </a:t>
                      </a:r>
                      <a:r>
                        <a:rPr lang="it-IT" b="1" i="1">
                          <a:latin typeface="Arial"/>
                        </a:rPr>
                        <a:t>chiarezza.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788144"/>
                  </a:ext>
                </a:extLst>
              </a:tr>
              <a:tr h="14814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b="1">
                          <a:latin typeface="Arial"/>
                        </a:rPr>
                        <a:t>3. Media</a:t>
                      </a:r>
                      <a:endParaRPr lang="it-IT"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b="1">
                          <a:latin typeface="Arial"/>
                        </a:rPr>
                        <a:t>Canali B2B</a:t>
                      </a:r>
                      <a:r>
                        <a:rPr lang="it-IT">
                          <a:latin typeface="Arial"/>
                        </a:rPr>
                        <a:t> come LinkedIn, podcast di settore e campagne su Google per keyword legate a "semplificazione", "marketing efficace", "strategie data-</a:t>
                      </a:r>
                      <a:r>
                        <a:rPr lang="it-IT" err="1">
                          <a:latin typeface="Arial"/>
                        </a:rPr>
                        <a:t>driven</a:t>
                      </a:r>
                      <a:r>
                        <a:rPr lang="it-IT">
                          <a:latin typeface="Arial"/>
                        </a:rPr>
                        <a:t>".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576785"/>
                  </a:ext>
                </a:extLst>
              </a:tr>
              <a:tr h="11474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b="1">
                          <a:latin typeface="Arial"/>
                        </a:rPr>
                        <a:t>4. </a:t>
                      </a:r>
                      <a:r>
                        <a:rPr lang="it-IT" b="1" err="1">
                          <a:latin typeface="Arial"/>
                        </a:rPr>
                        <a:t>Touchpoint</a:t>
                      </a:r>
                      <a:endParaRPr lang="it-IT" err="1"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>
                          <a:latin typeface="Arial"/>
                        </a:rPr>
                        <a:t>Webinar, white paper e tool gratuiti che aiutano a </a:t>
                      </a:r>
                      <a:r>
                        <a:rPr lang="it-IT" i="1">
                          <a:latin typeface="Arial"/>
                        </a:rPr>
                        <a:t>leggere</a:t>
                      </a:r>
                      <a:r>
                        <a:rPr lang="it-IT">
                          <a:latin typeface="Arial"/>
                        </a:rPr>
                        <a:t> i dati in modo utile. L</a:t>
                      </a:r>
                      <a:r>
                        <a:rPr lang="it-IT" b="1" i="1">
                          <a:latin typeface="Arial"/>
                        </a:rPr>
                        <a:t>anding page semplificate e user-friendly.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310658"/>
                  </a:ext>
                </a:extLst>
              </a:tr>
              <a:tr h="12781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b="1">
                          <a:latin typeface="Arial"/>
                        </a:rPr>
                        <a:t>5. Metriche</a:t>
                      </a:r>
                      <a:endParaRPr lang="it-IT">
                        <a:latin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b="1">
                          <a:latin typeface="Arial"/>
                        </a:rPr>
                        <a:t>Conversion rate da campagne “semplificazione”, tempo medio sulla pagina</a:t>
                      </a:r>
                      <a:r>
                        <a:rPr lang="it-IT">
                          <a:latin typeface="Arial"/>
                        </a:rPr>
                        <a:t>, CTR su messaggi focalizzati su "chiarezza", Net Promoter Score (NPS).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665612"/>
                  </a:ext>
                </a:extLst>
              </a:tr>
            </a:tbl>
          </a:graphicData>
        </a:graphic>
      </p:graphicFrame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A2BAEAF-2458-F304-DDE8-D131F7EB1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37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1775652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985DE9-D0B1-DCB0-5B7E-016FE9720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2366" y="656573"/>
            <a:ext cx="6849024" cy="727554"/>
          </a:xfrm>
        </p:spPr>
        <p:txBody>
          <a:bodyPr>
            <a:normAutofit/>
          </a:bodyPr>
          <a:lstStyle/>
          <a:p>
            <a:r>
              <a:rPr lang="it-IT" sz="3200" b="1">
                <a:solidFill>
                  <a:schemeClr val="tx1"/>
                </a:solidFill>
                <a:latin typeface="Arial"/>
                <a:cs typeface="Arial"/>
              </a:rPr>
              <a:t>Come generare insight? </a:t>
            </a:r>
            <a:endParaRPr lang="it-IT" sz="3200">
              <a:solidFill>
                <a:schemeClr val="tx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313F15-BA0E-1A68-4376-6AB72F3A320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2585" y="1529220"/>
            <a:ext cx="10194748" cy="48193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400">
                <a:latin typeface="Arial"/>
                <a:cs typeface="Arial"/>
              </a:rPr>
              <a:t>  Si utilizza spesso la tecnica del:</a:t>
            </a:r>
            <a:endParaRPr lang="en-US" sz="2400">
              <a:latin typeface="Arial"/>
              <a:cs typeface="Arial"/>
            </a:endParaRPr>
          </a:p>
          <a:p>
            <a:pPr marL="0" indent="0">
              <a:buNone/>
            </a:pPr>
            <a:r>
              <a:rPr lang="it-IT" sz="2400" b="1">
                <a:latin typeface="Arial"/>
                <a:cs typeface="Arial"/>
              </a:rPr>
              <a:t> • “Perché?” </a:t>
            </a:r>
            <a:r>
              <a:rPr lang="it-IT" sz="2400">
                <a:latin typeface="Arial"/>
                <a:cs typeface="Arial"/>
              </a:rPr>
              <a:t>→ chiedersi le cause della situazione attuale o del comportamento delle persone. </a:t>
            </a:r>
          </a:p>
          <a:p>
            <a:pPr marL="0" indent="0">
              <a:buNone/>
            </a:pPr>
            <a:r>
              <a:rPr lang="it-IT" sz="2400" b="1">
                <a:latin typeface="Arial"/>
                <a:cs typeface="Arial"/>
              </a:rPr>
              <a:t>• “E se…?” </a:t>
            </a:r>
            <a:r>
              <a:rPr lang="it-IT" sz="2400">
                <a:latin typeface="Arial"/>
                <a:cs typeface="Arial"/>
              </a:rPr>
              <a:t>→ immaginare le conseguenze di un cambiamento, di un nuovo comportamento o di una nuova esperienza.</a:t>
            </a:r>
            <a:endParaRPr lang="it-IT" sz="240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A19FE87-048C-568D-B37B-84EB8FD764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38</a:t>
            </a:fld>
            <a:endParaRPr lang="it-IT" noProof="0"/>
          </a:p>
        </p:txBody>
      </p:sp>
      <p:pic>
        <p:nvPicPr>
          <p:cNvPr id="9" name="Immagine 8" descr="Immagine che contiene testo, schermata, cerchio, Elementi grafici&#10;&#10;Il contenuto generato dall&amp;#39;IA potrebbe non essere corretto.">
            <a:extLst>
              <a:ext uri="{FF2B5EF4-FFF2-40B4-BE49-F238E27FC236}">
                <a16:creationId xmlns:a16="http://schemas.microsoft.com/office/drawing/2014/main" id="{26E857AF-B61F-7FFC-FB29-7F02C4045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933" y="3939109"/>
            <a:ext cx="4690737" cy="263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801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EDB9EC8-5C83-1ECF-FE29-7F79EA8F02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11890" y="296450"/>
            <a:ext cx="6776752" cy="6035456"/>
          </a:xfr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12DF24F-6BAE-BE9F-91CD-B795FCE3A6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2451" y="727554"/>
            <a:ext cx="6526059" cy="5183687"/>
          </a:xfrm>
        </p:spPr>
        <p:txBody>
          <a:bodyPr>
            <a:noAutofit/>
          </a:bodyPr>
          <a:lstStyle/>
          <a:p>
            <a:r>
              <a:rPr lang="it-IT" sz="1800" b="1">
                <a:latin typeface="Arial"/>
                <a:ea typeface="+mj-lt"/>
                <a:cs typeface="+mj-lt"/>
              </a:rPr>
              <a:t>Fonti di insight Un problema di marketing può essere analizzato in 4 aree principali (da sole o combinate): </a:t>
            </a:r>
            <a:br>
              <a:rPr lang="it-IT" sz="1400">
                <a:latin typeface="Arial"/>
                <a:ea typeface="+mj-lt"/>
                <a:cs typeface="+mj-lt"/>
              </a:rPr>
            </a:br>
            <a:br>
              <a:rPr lang="it-IT" sz="1400">
                <a:latin typeface="Arial"/>
                <a:ea typeface="+mj-lt"/>
                <a:cs typeface="+mj-lt"/>
              </a:rPr>
            </a:br>
            <a:br>
              <a:rPr lang="it-IT" sz="1800" b="1">
                <a:latin typeface="Arial"/>
                <a:ea typeface="+mj-lt"/>
                <a:cs typeface="+mj-lt"/>
              </a:rPr>
            </a:br>
            <a:r>
              <a:rPr lang="it-IT" sz="1800" b="1">
                <a:latin typeface="Arial"/>
                <a:ea typeface="+mj-lt"/>
                <a:cs typeface="+mj-lt"/>
              </a:rPr>
              <a:t>1. L’azienda </a:t>
            </a:r>
            <a:r>
              <a:rPr lang="it-IT" sz="1600">
                <a:latin typeface="Arial"/>
                <a:ea typeface="+mj-lt"/>
                <a:cs typeface="+mj-lt"/>
              </a:rPr>
              <a:t>→ obiettivi, strategia e marchio (devono essere allineati, es. ingresso in un nuovo settore). </a:t>
            </a:r>
            <a:br>
              <a:rPr lang="it-IT" sz="1600">
                <a:latin typeface="Arial"/>
                <a:ea typeface="+mj-lt"/>
                <a:cs typeface="+mj-lt"/>
              </a:rPr>
            </a:br>
            <a:br>
              <a:rPr lang="it-IT" sz="1800" b="1">
                <a:latin typeface="Arial"/>
                <a:ea typeface="+mj-lt"/>
                <a:cs typeface="+mj-lt"/>
              </a:rPr>
            </a:br>
            <a:r>
              <a:rPr lang="it-IT" sz="1800" b="1">
                <a:latin typeface="Arial"/>
                <a:ea typeface="+mj-lt"/>
                <a:cs typeface="+mj-lt"/>
              </a:rPr>
              <a:t>2. Il prodotto </a:t>
            </a:r>
            <a:r>
              <a:rPr lang="it-IT" sz="1600">
                <a:latin typeface="Arial"/>
                <a:ea typeface="+mj-lt"/>
                <a:cs typeface="+mj-lt"/>
              </a:rPr>
              <a:t>→ caratteristiche uniche che lo differenziano dai concorrenti. </a:t>
            </a:r>
            <a:br>
              <a:rPr lang="it-IT" sz="1600">
                <a:latin typeface="Arial"/>
                <a:ea typeface="+mj-lt"/>
                <a:cs typeface="+mj-lt"/>
              </a:rPr>
            </a:br>
            <a:br>
              <a:rPr lang="it-IT" sz="1600" b="1">
                <a:latin typeface="Arial"/>
                <a:ea typeface="+mj-lt"/>
                <a:cs typeface="+mj-lt"/>
              </a:rPr>
            </a:br>
            <a:r>
              <a:rPr lang="it-IT" sz="1600" b="1">
                <a:latin typeface="Arial"/>
                <a:ea typeface="+mj-lt"/>
                <a:cs typeface="+mj-lt"/>
              </a:rPr>
              <a:t>3. Il mercato</a:t>
            </a:r>
            <a:r>
              <a:rPr lang="it-IT" sz="1600">
                <a:latin typeface="Arial"/>
                <a:ea typeface="+mj-lt"/>
                <a:cs typeface="+mj-lt"/>
              </a:rPr>
              <a:t> → livello di maturità, competitività e ritmo, che determinano le opportunità reali. </a:t>
            </a:r>
            <a:br>
              <a:rPr lang="it-IT" sz="1600">
                <a:latin typeface="Arial"/>
                <a:ea typeface="+mj-lt"/>
                <a:cs typeface="+mj-lt"/>
              </a:rPr>
            </a:br>
            <a:br>
              <a:rPr lang="it-IT" sz="1600">
                <a:latin typeface="Arial"/>
                <a:ea typeface="+mj-lt"/>
                <a:cs typeface="+mj-lt"/>
              </a:rPr>
            </a:br>
            <a:r>
              <a:rPr lang="it-IT" sz="1800" b="1">
                <a:latin typeface="Arial"/>
                <a:ea typeface="+mj-lt"/>
                <a:cs typeface="+mj-lt"/>
              </a:rPr>
              <a:t>4. Il pubblico</a:t>
            </a:r>
            <a:r>
              <a:rPr lang="it-IT" sz="1600">
                <a:latin typeface="Arial"/>
                <a:ea typeface="+mj-lt"/>
                <a:cs typeface="+mj-lt"/>
              </a:rPr>
              <a:t> → percezioni, pensieri e sentimenti dei clienti verso il brand e la sua posizione nel mercato (spesso fonte di insight molto interessanti). </a:t>
            </a:r>
            <a:endParaRPr lang="it-IT" sz="1600">
              <a:latin typeface="Arial"/>
              <a:cs typeface="Arial"/>
            </a:endParaRPr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4782A6B6-0033-908B-4669-3C542681E9B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39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677055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F44A039-11AB-474F-8746-9A34D1C39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1" smtClean="0"/>
              <a:pPr rtl="0"/>
              <a:t>4</a:t>
            </a:fld>
            <a:endParaRPr lang="it-IT" noProof="1"/>
          </a:p>
        </p:txBody>
      </p:sp>
      <p:sp>
        <p:nvSpPr>
          <p:cNvPr id="18" name="Segnaposto testo 119">
            <a:extLst>
              <a:ext uri="{FF2B5EF4-FFF2-40B4-BE49-F238E27FC236}">
                <a16:creationId xmlns:a16="http://schemas.microsoft.com/office/drawing/2014/main" id="{6E5B80C5-6B42-4867-88CC-660291DD3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it-IT" noProof="1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2057914-69CE-7BF4-1CC4-22EA2446AF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flipV="1">
            <a:off x="-1" y="616139"/>
            <a:ext cx="12192001" cy="968217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7" name="Titolo 6">
            <a:extLst>
              <a:ext uri="{FF2B5EF4-FFF2-40B4-BE49-F238E27FC236}">
                <a16:creationId xmlns:a16="http://schemas.microsoft.com/office/drawing/2014/main" id="{AC489E4F-1129-2A54-0E68-FF367BCD7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88" y="758666"/>
            <a:ext cx="10805160" cy="649652"/>
          </a:xfrm>
        </p:spPr>
        <p:txBody>
          <a:bodyPr>
            <a:noAutofit/>
          </a:bodyPr>
          <a:lstStyle/>
          <a:p>
            <a:pPr algn="ctr"/>
            <a:r>
              <a:rPr lang="it-IT" b="1" dirty="0">
                <a:latin typeface="Arial"/>
                <a:ea typeface="+mj-lt"/>
                <a:cs typeface="+mj-lt"/>
              </a:rPr>
              <a:t>5.1 Il brief per il digital marketing</a:t>
            </a:r>
            <a:endParaRPr lang="it-IT" b="1" dirty="0">
              <a:latin typeface="Arial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82975A86-AC3C-12C0-72F0-434DF493020E}"/>
                  </a:ext>
                </a:extLst>
              </p14:cNvPr>
              <p14:cNvContentPartPr/>
              <p14:nvPr/>
            </p14:nvContentPartPr>
            <p14:xfrm>
              <a:off x="9193060" y="8034918"/>
              <a:ext cx="9720" cy="57240"/>
            </p14:xfrm>
          </p:contentPart>
        </mc:Choice>
        <mc:Fallback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82975A86-AC3C-12C0-72F0-434DF493020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182260" y="8024118"/>
                <a:ext cx="30960" cy="7848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A33AECE-66ED-7728-6D9A-EF19536F35A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754522"/>
            <a:ext cx="11527095" cy="269195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it-IT" b="1">
                <a:latin typeface="Arial"/>
                <a:ea typeface="+mn-lt"/>
                <a:cs typeface="+mn-lt"/>
              </a:rPr>
              <a:t>Il primo passo</a:t>
            </a:r>
            <a:r>
              <a:rPr lang="it-IT">
                <a:latin typeface="Arial"/>
                <a:ea typeface="+mn-lt"/>
                <a:cs typeface="+mn-lt"/>
              </a:rPr>
              <a:t> di un progetto di </a:t>
            </a:r>
            <a:r>
              <a:rPr lang="it-IT" err="1">
                <a:latin typeface="Arial"/>
                <a:ea typeface="+mn-lt"/>
                <a:cs typeface="+mn-lt"/>
              </a:rPr>
              <a:t>digital</a:t>
            </a:r>
            <a:r>
              <a:rPr lang="it-IT">
                <a:latin typeface="Arial"/>
                <a:ea typeface="+mn-lt"/>
                <a:cs typeface="+mn-lt"/>
              </a:rPr>
              <a:t> marketing è</a:t>
            </a:r>
            <a:r>
              <a:rPr lang="it-IT" b="1">
                <a:latin typeface="Arial"/>
                <a:ea typeface="+mn-lt"/>
                <a:cs typeface="+mn-lt"/>
              </a:rPr>
              <a:t> la definizione e condivisione degli obiettivi</a:t>
            </a:r>
            <a:r>
              <a:rPr lang="it-IT">
                <a:latin typeface="Arial"/>
                <a:ea typeface="+mn-lt"/>
                <a:cs typeface="+mn-lt"/>
              </a:rPr>
              <a:t> che l'azienda si pone. </a:t>
            </a:r>
          </a:p>
          <a:p>
            <a:pPr algn="ctr"/>
            <a:r>
              <a:rPr lang="it-IT">
                <a:latin typeface="Arial"/>
                <a:ea typeface="+mn-lt"/>
                <a:cs typeface="+mn-lt"/>
              </a:rPr>
              <a:t>Questo passo corrisponde a un documento specifico: </a:t>
            </a:r>
            <a:r>
              <a:rPr lang="it-IT" b="1" i="1">
                <a:latin typeface="Arial"/>
                <a:ea typeface="+mn-lt"/>
                <a:cs typeface="+mn-lt"/>
              </a:rPr>
              <a:t>il brief,</a:t>
            </a:r>
            <a:r>
              <a:rPr lang="it-IT">
                <a:latin typeface="Arial"/>
                <a:ea typeface="+mn-lt"/>
                <a:cs typeface="+mn-lt"/>
              </a:rPr>
              <a:t> che può essere definito come:</a:t>
            </a:r>
            <a:endParaRPr lang="it-IT">
              <a:latin typeface="Arial"/>
              <a:cs typeface="Arial"/>
            </a:endParaRPr>
          </a:p>
          <a:p>
            <a:pPr algn="ctr"/>
            <a:r>
              <a:rPr lang="it-IT" b="1">
                <a:latin typeface="Arial"/>
                <a:ea typeface="+mn-lt"/>
                <a:cs typeface="+mn-lt"/>
              </a:rPr>
              <a:t>un documento che delinea il tema della campagna</a:t>
            </a:r>
            <a:r>
              <a:rPr lang="it-IT">
                <a:latin typeface="Arial"/>
                <a:ea typeface="+mn-lt"/>
                <a:cs typeface="+mn-lt"/>
              </a:rPr>
              <a:t>, le persone a cui si rivolge, i canali che verranno utilizzati, gli asset del brand e altre specifiche relative ai formati creativi richiesti per il progetto.</a:t>
            </a:r>
            <a:endParaRPr lang="it-IT">
              <a:latin typeface="Arial"/>
            </a:endParaRPr>
          </a:p>
        </p:txBody>
      </p:sp>
      <p:pic>
        <p:nvPicPr>
          <p:cNvPr id="2" name="Immagine 1" descr="Immagine che contiene testo, schermata, cerchio, Carattere&#10;&#10;Il contenuto generato dall&amp;#39;IA potrebbe non essere corretto.">
            <a:extLst>
              <a:ext uri="{FF2B5EF4-FFF2-40B4-BE49-F238E27FC236}">
                <a16:creationId xmlns:a16="http://schemas.microsoft.com/office/drawing/2014/main" id="{33B3C57B-AC2C-2380-2229-0172265AAE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5545" y="4245219"/>
            <a:ext cx="2655693" cy="2563982"/>
          </a:xfrm>
          <a:prstGeom prst="rect">
            <a:avLst/>
          </a:prstGeom>
        </p:spPr>
      </p:pic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09E64F2E-C379-FA8E-8043-AF85337052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0747254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41016F74-EFA0-91FC-9980-F4DA6036E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896546" y="3840652"/>
            <a:ext cx="1270000" cy="271607"/>
          </a:xfrm>
        </p:spPr>
        <p:txBody>
          <a:bodyPr>
            <a:normAutofit fontScale="77500" lnSpcReduction="20000"/>
          </a:bodyPr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1DD42A01-FBF3-F876-6B16-7AD5328AB9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>
            <a:off x="9832567" y="3920373"/>
            <a:ext cx="1371602" cy="213766"/>
          </a:xfrm>
        </p:spPr>
        <p:txBody>
          <a:bodyPr>
            <a:normAutofit fontScale="47500" lnSpcReduction="20000"/>
          </a:bodyPr>
          <a:lstStyle/>
          <a:p>
            <a:endParaRPr lang="it-IT"/>
          </a:p>
        </p:txBody>
      </p:sp>
      <p:pic>
        <p:nvPicPr>
          <p:cNvPr id="4" name="Immagine 3" descr="Immagine che contiene testo, schermata, Carattere, numero&#10;&#10;Il contenuto generato dall&amp;#39;IA potrebbe non essere corretto.">
            <a:extLst>
              <a:ext uri="{FF2B5EF4-FFF2-40B4-BE49-F238E27FC236}">
                <a16:creationId xmlns:a16="http://schemas.microsoft.com/office/drawing/2014/main" id="{883106AF-C7CF-6034-BBFC-65EB1963E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7087"/>
            <a:ext cx="12192000" cy="30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0696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959C40E5-DCCE-A31E-3A9B-B47128B520A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accent2">
              <a:lumMod val="60000"/>
              <a:lumOff val="4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EA9494-3318-1AF3-7FD2-BCDB079951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1038" y="2023997"/>
            <a:ext cx="5094962" cy="3292258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45720" tIns="45720" rIns="45720" bIns="45720" rtlCol="0" anchor="t">
            <a:noAutofit/>
          </a:bodyPr>
          <a:lstStyle/>
          <a:p>
            <a:pPr algn="ctr"/>
            <a:r>
              <a:rPr lang="it-IT" b="1">
                <a:solidFill>
                  <a:schemeClr val="tx1"/>
                </a:solidFill>
                <a:latin typeface="Arial"/>
                <a:cs typeface="Arial"/>
              </a:rPr>
              <a:t>La trasformazione digitale è stata un passaggio obbligato</a:t>
            </a:r>
            <a:r>
              <a:rPr lang="it-IT">
                <a:solidFill>
                  <a:schemeClr val="tx1"/>
                </a:solidFill>
                <a:latin typeface="Arial"/>
                <a:cs typeface="Arial"/>
              </a:rPr>
              <a:t>, che ha comportato un’evoluzione profonda nel lavoro dell’agenzia.</a:t>
            </a:r>
            <a:endParaRPr lang="it-IT">
              <a:solidFill>
                <a:schemeClr val="tx1"/>
              </a:solidFill>
              <a:latin typeface="Tw Cen MT"/>
              <a:cs typeface="Arial"/>
            </a:endParaRPr>
          </a:p>
          <a:p>
            <a:pPr algn="ctr"/>
            <a:r>
              <a:rPr lang="it-IT" b="1">
                <a:solidFill>
                  <a:schemeClr val="tx1"/>
                </a:solidFill>
                <a:latin typeface="Arial"/>
                <a:cs typeface="Arial"/>
              </a:rPr>
              <a:t>La definizione della sfida di marketing si impernia sull'identificazione degli ostacoli</a:t>
            </a:r>
            <a:r>
              <a:rPr lang="it-IT">
                <a:solidFill>
                  <a:schemeClr val="tx1"/>
                </a:solidFill>
                <a:latin typeface="Arial"/>
                <a:cs typeface="Arial"/>
              </a:rPr>
              <a:t> che impediscono a un'azienda di raggiungere i propri obiettivi commerciali.</a:t>
            </a:r>
            <a:endParaRPr lang="it-IT">
              <a:solidFill>
                <a:schemeClr val="tx1"/>
              </a:solidFill>
            </a:endParaRPr>
          </a:p>
          <a:p>
            <a:pPr algn="ctr"/>
            <a:r>
              <a:rPr lang="it-IT" b="1">
                <a:solidFill>
                  <a:schemeClr val="tx1"/>
                </a:solidFill>
                <a:latin typeface="Arial"/>
                <a:cs typeface="Arial"/>
              </a:rPr>
              <a:t>Oggi ogni progetto prevede una componente digitale.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6F433B8F-73B3-65BA-5C6B-F429B778F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388" y="17226"/>
            <a:ext cx="11699223" cy="1981200"/>
          </a:xfrm>
        </p:spPr>
        <p:txBody>
          <a:bodyPr/>
          <a:lstStyle/>
          <a:p>
            <a:r>
              <a:rPr lang="it-IT" sz="3200" b="1">
                <a:latin typeface="Arial"/>
                <a:ea typeface="+mj-lt"/>
                <a:cs typeface="+mj-lt"/>
              </a:rPr>
              <a:t>Passo 3: </a:t>
            </a:r>
            <a:r>
              <a:rPr lang="it-IT" sz="3200" u="sng">
                <a:latin typeface="Arial"/>
                <a:ea typeface="+mj-lt"/>
                <a:cs typeface="+mj-lt"/>
              </a:rPr>
              <a:t>Identificare gli ostacoli al successo</a:t>
            </a:r>
            <a:endParaRPr lang="it-IT" u="sng">
              <a:latin typeface="Arial"/>
              <a:cs typeface="Arial"/>
            </a:endParaRP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403D111E-A45B-283C-9079-4E840934D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3021" y="2167006"/>
            <a:ext cx="4918553" cy="3292258"/>
          </a:xfrm>
        </p:spPr>
        <p:txBody>
          <a:bodyPr>
            <a:noAutofit/>
          </a:bodyPr>
          <a:lstStyle/>
          <a:p>
            <a:pPr algn="ctr"/>
            <a:r>
              <a:rPr lang="it-IT" sz="2400">
                <a:latin typeface="Arial"/>
                <a:ea typeface="+mn-lt"/>
                <a:cs typeface="Arial"/>
              </a:rPr>
              <a:t>Se il passo precedente ci ha detto dove cercare gli insight, in questa fase vediamo </a:t>
            </a:r>
            <a:r>
              <a:rPr lang="it-IT" sz="2400" b="1">
                <a:latin typeface="Arial"/>
                <a:ea typeface="+mn-lt"/>
                <a:cs typeface="Arial"/>
              </a:rPr>
              <a:t>come trovare l'intuizione necessaria a caratterizzare il briefing</a:t>
            </a:r>
            <a:r>
              <a:rPr lang="it-IT" sz="2400">
                <a:latin typeface="Arial"/>
                <a:ea typeface="+mn-lt"/>
                <a:cs typeface="Arial"/>
              </a:rPr>
              <a:t>, e ottenere una solida comprensione della sfida di marketing.</a:t>
            </a:r>
            <a:endParaRPr lang="it-IT"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19925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02F9FD7-CBDF-7249-1D32-588103E165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42</a:t>
            </a:fld>
            <a:endParaRPr lang="it-IT" noProof="0"/>
          </a:p>
        </p:txBody>
      </p:sp>
      <p:pic>
        <p:nvPicPr>
          <p:cNvPr id="4" name="Immagine 3" descr="Immagine che contiene testo, Carattere, schermata, diagramma&#10;&#10;Il contenuto generato dall&amp;#39;IA potrebbe non essere corretto.">
            <a:extLst>
              <a:ext uri="{FF2B5EF4-FFF2-40B4-BE49-F238E27FC236}">
                <a16:creationId xmlns:a16="http://schemas.microsoft.com/office/drawing/2014/main" id="{10B6CEE1-8A51-23F9-DAB4-DF94090A8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36" y="2276722"/>
            <a:ext cx="12045864" cy="233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627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775A94-53B0-B130-E2C8-D74B58851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194925"/>
            <a:ext cx="11238933" cy="1069635"/>
          </a:xfrm>
        </p:spPr>
        <p:txBody>
          <a:bodyPr>
            <a:normAutofit fontScale="90000"/>
          </a:bodyPr>
          <a:lstStyle/>
          <a:p>
            <a:pPr algn="ctr"/>
            <a:r>
              <a:rPr lang="it-IT"/>
              <a:t>Esempio: </a:t>
            </a:r>
            <a:r>
              <a:rPr lang="it-IT" b="1"/>
              <a:t>Piccola azienda di prodotti cosmetici naturali online</a:t>
            </a:r>
            <a:br>
              <a:rPr lang="it-IT" b="1"/>
            </a:br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F9183BD-F76E-E8DB-3A19-B34E1C948F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384036"/>
            <a:ext cx="5090157" cy="3521878"/>
          </a:xfrm>
        </p:spPr>
        <p:txBody>
          <a:bodyPr>
            <a:noAutofit/>
          </a:bodyPr>
          <a:lstStyle/>
          <a:p>
            <a:r>
              <a:rPr lang="it-IT" sz="2400"/>
              <a:t>Vendite principalmente tramite marketplace (Amazon, eBay).</a:t>
            </a:r>
          </a:p>
          <a:p>
            <a:r>
              <a:rPr lang="it-IT" sz="2400"/>
              <a:t>Brand poco conosciuto, presenza sui social media minima e poco interattiva.</a:t>
            </a:r>
          </a:p>
          <a:p>
            <a:r>
              <a:rPr lang="it-IT" sz="2400"/>
              <a:t>Budget marketing limitato, nessuna strategia di fidelizzazione clienti.</a:t>
            </a:r>
          </a:p>
          <a:p>
            <a:r>
              <a:rPr lang="it-IT" sz="2400"/>
              <a:t>Feedback dei clienti positivo, ma non sfruttato per pubblicità o storytelling.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4801DB6-7E42-50B2-8DF6-3FFE20067D9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8640" y="1698486"/>
            <a:ext cx="5090157" cy="433927"/>
          </a:xfrm>
        </p:spPr>
        <p:txBody>
          <a:bodyPr/>
          <a:lstStyle/>
          <a:p>
            <a:pPr algn="ctr"/>
            <a:r>
              <a:rPr lang="it-IT" b="1"/>
              <a:t>Punto A: Dove siamo ora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368F68C-4BAA-B74E-2906-275BD16E2D8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65613" y="2027464"/>
            <a:ext cx="5521960" cy="3521879"/>
          </a:xfrm>
        </p:spPr>
        <p:txBody>
          <a:bodyPr>
            <a:noAutofit/>
          </a:bodyPr>
          <a:lstStyle/>
          <a:p>
            <a:r>
              <a:rPr lang="it-IT" sz="2400"/>
              <a:t>Vendite aumentate del 50% in 12 mesi tramite e-commerce proprietario.</a:t>
            </a:r>
          </a:p>
          <a:p>
            <a:r>
              <a:rPr lang="it-IT" sz="2400"/>
              <a:t>Brand riconosciuto per qualità e sostenibilità, con community attiva sui social.</a:t>
            </a:r>
          </a:p>
          <a:p>
            <a:r>
              <a:rPr lang="it-IT" sz="2400"/>
              <a:t>Strategia di marketing multicanale consolidata (social, newsletter, influencer).</a:t>
            </a:r>
          </a:p>
          <a:p>
            <a:r>
              <a:rPr lang="it-IT" sz="2400"/>
              <a:t>Programma di fidelizzazione clienti e utilizzo sistematico delle recensioni per promozione.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F758029A-9DFE-DB72-27FA-1D1216449A9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7803" y="1492647"/>
            <a:ext cx="5090157" cy="1069635"/>
          </a:xfrm>
        </p:spPr>
        <p:txBody>
          <a:bodyPr/>
          <a:lstStyle/>
          <a:p>
            <a:r>
              <a:rPr lang="it-IT" b="1"/>
              <a:t>Punto B: Dove vogliamo arrivare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10D174E-7A44-6B3B-319A-0D4B0915F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43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5798830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01550EE9-8987-96F1-6D38-F44B54021F72}"/>
              </a:ext>
            </a:extLst>
          </p:cNvPr>
          <p:cNvSpPr txBox="1"/>
          <p:nvPr/>
        </p:nvSpPr>
        <p:spPr>
          <a:xfrm>
            <a:off x="2726595" y="455409"/>
            <a:ext cx="6639139" cy="458587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>
                <a:latin typeface="Arial"/>
                <a:ea typeface="+mn-lt"/>
                <a:cs typeface="Arial"/>
              </a:rPr>
              <a:t>Mentre le informazioni relative al business, al mercato e/o al prodotto/servizio sono tutte estremamente preziose, </a:t>
            </a:r>
            <a:r>
              <a:rPr lang="it-IT" sz="2400" b="1">
                <a:latin typeface="Arial"/>
                <a:ea typeface="+mn-lt"/>
                <a:cs typeface="Arial"/>
              </a:rPr>
              <a:t>è spesso possibile identificare</a:t>
            </a:r>
            <a:r>
              <a:rPr lang="it-IT" sz="2400">
                <a:latin typeface="Arial"/>
                <a:ea typeface="+mn-lt"/>
                <a:cs typeface="Arial"/>
              </a:rPr>
              <a:t>, al centro della sfida di marketing, </a:t>
            </a:r>
            <a:r>
              <a:rPr lang="it-IT" sz="2400" b="1">
                <a:latin typeface="Arial"/>
                <a:ea typeface="+mn-lt"/>
                <a:cs typeface="Arial"/>
              </a:rPr>
              <a:t>un comportamento delle persone. </a:t>
            </a:r>
          </a:p>
          <a:p>
            <a:pPr algn="ctr"/>
            <a:endParaRPr lang="it-IT" sz="2800">
              <a:latin typeface="Arial"/>
              <a:ea typeface="+mn-lt"/>
              <a:cs typeface="+mn-lt"/>
            </a:endParaRPr>
          </a:p>
          <a:p>
            <a:pPr algn="ctr"/>
            <a:r>
              <a:rPr lang="it-IT" sz="2400">
                <a:latin typeface="Arial"/>
                <a:ea typeface="+mn-lt"/>
                <a:cs typeface="Arial"/>
              </a:rPr>
              <a:t>È infatti spesso necessario comprendere ed esplicitare come ci aspettiamo che il comportamento delle persone si evolva,</a:t>
            </a:r>
            <a:r>
              <a:rPr lang="it-IT" sz="2400" b="1">
                <a:latin typeface="Arial"/>
                <a:ea typeface="+mn-lt"/>
                <a:cs typeface="Arial"/>
              </a:rPr>
              <a:t> quali cambiamenti devono avvenire affinché sia possibile superare gli ostacoli</a:t>
            </a:r>
            <a:r>
              <a:rPr lang="it-IT" sz="2400">
                <a:latin typeface="Arial"/>
                <a:ea typeface="+mn-lt"/>
                <a:cs typeface="Arial"/>
              </a:rPr>
              <a:t> verso gli obiettivi dell'azienda o del brand.</a:t>
            </a:r>
            <a:endParaRPr lang="it-IT">
              <a:latin typeface="Tw Cen MT"/>
              <a:cs typeface="Arial"/>
            </a:endParaRPr>
          </a:p>
        </p:txBody>
      </p:sp>
      <p:pic>
        <p:nvPicPr>
          <p:cNvPr id="2" name="Immagine 1" descr="Immagine che contiene cartone animato, clipart, persona, illustrazione&#10;&#10;Il contenuto generato dall&amp;#39;IA potrebbe non essere corretto.">
            <a:extLst>
              <a:ext uri="{FF2B5EF4-FFF2-40B4-BE49-F238E27FC236}">
                <a16:creationId xmlns:a16="http://schemas.microsoft.com/office/drawing/2014/main" id="{56343675-4098-B26E-CCC2-8DC757F94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177" y="5038398"/>
            <a:ext cx="4801645" cy="160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49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281383C7-0548-C464-263A-A9986F314BA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accent2">
              <a:lumMod val="60000"/>
              <a:lumOff val="4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2136A37-0536-823F-DB65-176E60F343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1715614"/>
            <a:ext cx="4648200" cy="4474095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E0C7AED2-5A3D-46E0-C5C7-C5EF11ADF8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2673" y="1526456"/>
            <a:ext cx="5317993" cy="4638462"/>
          </a:xfrm>
        </p:spPr>
        <p:txBody>
          <a:bodyPr>
            <a:noAutofit/>
          </a:bodyPr>
          <a:lstStyle/>
          <a:p>
            <a:pPr marL="342900" indent="-342900" algn="ctr">
              <a:buFont typeface="Calibri" panose="020B0604020202020204" pitchFamily="34" charset="0"/>
              <a:buChar char="-"/>
            </a:pPr>
            <a:r>
              <a:rPr lang="it-IT" sz="2400" b="1" i="1">
                <a:latin typeface="Arial"/>
                <a:ea typeface="+mn-lt"/>
                <a:cs typeface="Arial"/>
              </a:rPr>
              <a:t>Oggi le persone</a:t>
            </a:r>
            <a:r>
              <a:rPr lang="it-IT" sz="2400">
                <a:latin typeface="Arial"/>
                <a:ea typeface="+mn-lt"/>
                <a:cs typeface="Arial"/>
              </a:rPr>
              <a:t>: ci richiede di sintetizzare il comportamento attuale delle persone, le loro convinzioni, abitudini di consumo o preferenze; </a:t>
            </a:r>
          </a:p>
          <a:p>
            <a:pPr marL="342900" indent="-342900" algn="ctr">
              <a:buFont typeface="Calibri" panose="020B0604020202020204" pitchFamily="34" charset="0"/>
              <a:buChar char="-"/>
            </a:pPr>
            <a:endParaRPr lang="it-IT" sz="2400" b="1">
              <a:latin typeface="Arial"/>
              <a:ea typeface="+mn-lt"/>
              <a:cs typeface="Arial"/>
            </a:endParaRPr>
          </a:p>
          <a:p>
            <a:pPr marL="342900" indent="-342900" algn="ctr">
              <a:buFont typeface="Calibri" panose="020B0604020202020204" pitchFamily="34" charset="0"/>
              <a:buChar char="-"/>
            </a:pPr>
            <a:r>
              <a:rPr lang="it-IT" sz="2400" b="1">
                <a:latin typeface="Arial"/>
                <a:ea typeface="+mn-lt"/>
                <a:cs typeface="Arial"/>
              </a:rPr>
              <a:t>In pratica l'elemento reale che si contrappone agli obiettivi di marketing.</a:t>
            </a:r>
            <a:endParaRPr lang="it-IT" sz="2400" b="1">
              <a:latin typeface="Arial"/>
              <a:cs typeface="Arial"/>
            </a:endParaRP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455F55F8-7DFC-F905-4DE0-693F96C479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4A88A39D-08CD-4AEE-C368-A48A309263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52AACA3-29F5-3D7A-E13E-E31A8DA61CEA}"/>
              </a:ext>
            </a:extLst>
          </p:cNvPr>
          <p:cNvSpPr txBox="1"/>
          <p:nvPr/>
        </p:nvSpPr>
        <p:spPr>
          <a:xfrm>
            <a:off x="1163316" y="1904999"/>
            <a:ext cx="4309473" cy="34778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200">
                <a:latin typeface="Arial"/>
                <a:ea typeface="+mj-lt"/>
                <a:cs typeface="Arial"/>
              </a:rPr>
              <a:t>Un approccio utile alla definizione di questi elementi è il </a:t>
            </a:r>
            <a:r>
              <a:rPr lang="it-IT" sz="2200" b="1">
                <a:latin typeface="Arial"/>
                <a:ea typeface="+mj-lt"/>
                <a:cs typeface="Arial"/>
              </a:rPr>
              <a:t>modello </a:t>
            </a:r>
            <a:endParaRPr lang="it-IT" b="1">
              <a:latin typeface="Tw Cen MT"/>
              <a:ea typeface="+mj-lt"/>
              <a:cs typeface="Arial"/>
            </a:endParaRPr>
          </a:p>
          <a:p>
            <a:pPr algn="ctr"/>
            <a:r>
              <a:rPr lang="it-IT" sz="2200" b="1">
                <a:latin typeface="Arial"/>
                <a:ea typeface="+mj-lt"/>
                <a:cs typeface="Arial"/>
              </a:rPr>
              <a:t>- Comportamento:</a:t>
            </a:r>
            <a:endParaRPr lang="it-IT" b="1">
              <a:latin typeface="Tw Cen MT"/>
              <a:ea typeface="+mj-lt"/>
              <a:cs typeface="Arial"/>
            </a:endParaRPr>
          </a:p>
          <a:p>
            <a:pPr algn="ctr"/>
            <a:r>
              <a:rPr lang="it-IT" sz="2200">
                <a:latin typeface="Arial"/>
                <a:ea typeface="+mj-lt"/>
                <a:cs typeface="Arial"/>
              </a:rPr>
              <a:t>Oggi le persone </a:t>
            </a:r>
            <a:endParaRPr lang="it-IT" b="1">
              <a:latin typeface="Tw Cen MT"/>
              <a:ea typeface="+mj-lt"/>
              <a:cs typeface="Arial"/>
            </a:endParaRPr>
          </a:p>
          <a:p>
            <a:pPr algn="ctr"/>
            <a:r>
              <a:rPr lang="it-IT" sz="2200" b="1">
                <a:latin typeface="Arial"/>
                <a:ea typeface="+mj-lt"/>
                <a:cs typeface="Arial"/>
              </a:rPr>
              <a:t> - Cambiamento:</a:t>
            </a:r>
            <a:endParaRPr lang="it-IT" b="1">
              <a:latin typeface="Tw Cen MT"/>
              <a:ea typeface="+mj-lt"/>
              <a:cs typeface="Arial"/>
            </a:endParaRPr>
          </a:p>
          <a:p>
            <a:pPr algn="ctr"/>
            <a:r>
              <a:rPr lang="it-IT" sz="2200">
                <a:latin typeface="Arial"/>
                <a:ea typeface="+mj-lt"/>
                <a:cs typeface="Arial"/>
              </a:rPr>
              <a:t>ma abbiamo bisogno che loro</a:t>
            </a:r>
            <a:endParaRPr lang="it-IT" b="1">
              <a:latin typeface="Tw Cen MT"/>
              <a:ea typeface="+mj-lt"/>
              <a:cs typeface="Arial"/>
            </a:endParaRPr>
          </a:p>
          <a:p>
            <a:pPr algn="ctr"/>
            <a:r>
              <a:rPr lang="it-IT" sz="2200" b="1">
                <a:latin typeface="Arial"/>
                <a:ea typeface="+mj-lt"/>
                <a:cs typeface="Arial"/>
              </a:rPr>
              <a:t> - Barriera:</a:t>
            </a:r>
            <a:endParaRPr lang="it-IT" b="1">
              <a:latin typeface="Tw Cen MT"/>
              <a:ea typeface="+mj-lt"/>
              <a:cs typeface="Arial"/>
            </a:endParaRPr>
          </a:p>
          <a:p>
            <a:pPr algn="ctr"/>
            <a:r>
              <a:rPr lang="it-IT" sz="2200">
                <a:latin typeface="Arial"/>
                <a:ea typeface="+mj-lt"/>
                <a:cs typeface="Arial"/>
              </a:rPr>
              <a:t>Attualmente non vogliono/non possono perché </a:t>
            </a:r>
            <a:endParaRPr lang="it-IT" sz="2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68078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033613A4-329D-7A87-F7FF-1884E8CB4D8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accent2">
              <a:lumMod val="60000"/>
              <a:lumOff val="4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40B2C7A-D5C2-F1A1-5133-7E4E88667A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599" y="609600"/>
            <a:ext cx="9911281" cy="5386191"/>
          </a:xfr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96D69471-B34B-F6FC-0516-98D66B149E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9020" y="532356"/>
            <a:ext cx="9214438" cy="5540678"/>
          </a:xfrm>
        </p:spPr>
        <p:txBody>
          <a:bodyPr/>
          <a:lstStyle/>
          <a:p>
            <a:r>
              <a:rPr lang="it-IT" sz="2400" b="1">
                <a:latin typeface="Arial"/>
                <a:ea typeface="+mj-lt"/>
                <a:cs typeface="+mj-lt"/>
              </a:rPr>
              <a:t>Passo 3: Identificare gli ostacoli al successo</a:t>
            </a:r>
            <a:r>
              <a:rPr lang="it-IT" sz="2000">
                <a:latin typeface="Arial"/>
                <a:ea typeface="+mj-lt"/>
                <a:cs typeface="+mj-lt"/>
              </a:rPr>
              <a:t> </a:t>
            </a:r>
            <a:br>
              <a:rPr lang="it-IT" sz="2000">
                <a:latin typeface="Arial"/>
                <a:ea typeface="+mj-lt"/>
                <a:cs typeface="+mj-lt"/>
              </a:rPr>
            </a:br>
            <a:br>
              <a:rPr lang="it-IT" sz="2000">
                <a:latin typeface="Arial"/>
                <a:ea typeface="+mj-lt"/>
                <a:cs typeface="+mj-lt"/>
              </a:rPr>
            </a:br>
            <a:r>
              <a:rPr lang="it-IT" sz="2000">
                <a:latin typeface="Arial"/>
                <a:ea typeface="+mj-lt"/>
                <a:cs typeface="+mj-lt"/>
              </a:rPr>
              <a:t>La sfida di marketing </a:t>
            </a:r>
            <a:r>
              <a:rPr lang="it-IT" sz="2000" b="1">
                <a:latin typeface="Arial"/>
                <a:ea typeface="+mj-lt"/>
                <a:cs typeface="+mj-lt"/>
              </a:rPr>
              <a:t>si definisce identificando gli ostacoli</a:t>
            </a:r>
            <a:r>
              <a:rPr lang="it-IT" sz="2000">
                <a:latin typeface="Arial"/>
                <a:ea typeface="+mj-lt"/>
                <a:cs typeface="+mj-lt"/>
              </a:rPr>
              <a:t> che impediscono all’azienda di raggiungere i suoi obiettivi commerciali.</a:t>
            </a:r>
            <a:br>
              <a:rPr lang="it-IT" sz="2000">
                <a:latin typeface="Arial"/>
                <a:ea typeface="+mj-lt"/>
                <a:cs typeface="+mj-lt"/>
              </a:rPr>
            </a:br>
            <a:br>
              <a:rPr lang="it-IT" sz="2000">
                <a:latin typeface="Arial"/>
                <a:ea typeface="+mj-lt"/>
                <a:cs typeface="+mj-lt"/>
              </a:rPr>
            </a:br>
            <a:r>
              <a:rPr lang="it-IT" sz="2000">
                <a:latin typeface="Arial"/>
                <a:ea typeface="+mj-lt"/>
                <a:cs typeface="+mj-lt"/>
              </a:rPr>
              <a:t> Questo passo serve a: </a:t>
            </a:r>
            <a:br>
              <a:rPr lang="it-IT" sz="2000">
                <a:latin typeface="Arial"/>
                <a:ea typeface="+mj-lt"/>
                <a:cs typeface="+mj-lt"/>
              </a:rPr>
            </a:br>
            <a:br>
              <a:rPr lang="it-IT" sz="2000" b="1">
                <a:latin typeface="Arial"/>
                <a:ea typeface="+mj-lt"/>
                <a:cs typeface="+mj-lt"/>
              </a:rPr>
            </a:br>
            <a:r>
              <a:rPr lang="it-IT" sz="2000" b="1">
                <a:latin typeface="Arial"/>
                <a:ea typeface="+mj-lt"/>
                <a:cs typeface="+mj-lt"/>
              </a:rPr>
              <a:t>• dare una solida comprensione</a:t>
            </a:r>
            <a:r>
              <a:rPr lang="it-IT" sz="2000">
                <a:latin typeface="Arial"/>
                <a:ea typeface="+mj-lt"/>
                <a:cs typeface="+mj-lt"/>
              </a:rPr>
              <a:t> della sfida, </a:t>
            </a:r>
            <a:br>
              <a:rPr lang="it-IT" sz="2000">
                <a:latin typeface="Arial"/>
                <a:ea typeface="+mj-lt"/>
                <a:cs typeface="+mj-lt"/>
              </a:rPr>
            </a:br>
            <a:br>
              <a:rPr lang="it-IT" sz="2000">
                <a:latin typeface="Arial"/>
                <a:ea typeface="+mj-lt"/>
                <a:cs typeface="+mj-lt"/>
              </a:rPr>
            </a:br>
            <a:r>
              <a:rPr lang="it-IT" sz="2000" b="1">
                <a:latin typeface="Arial"/>
                <a:ea typeface="+mj-lt"/>
                <a:cs typeface="+mj-lt"/>
              </a:rPr>
              <a:t>• far emergere l’intuizione central</a:t>
            </a:r>
            <a:r>
              <a:rPr lang="it-IT" sz="2000">
                <a:latin typeface="Arial"/>
                <a:ea typeface="+mj-lt"/>
                <a:cs typeface="+mj-lt"/>
              </a:rPr>
              <a:t>e che caratterizza il briefing. </a:t>
            </a:r>
            <a:endParaRPr lang="it-IT" sz="200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84250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BE897734-8C0D-264A-8B7A-B3867E1B0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8256" y="781833"/>
            <a:ext cx="9573434" cy="602294"/>
          </a:xfrm>
        </p:spPr>
        <p:txBody>
          <a:bodyPr>
            <a:normAutofit/>
          </a:bodyPr>
          <a:lstStyle/>
          <a:p>
            <a:r>
              <a:rPr lang="it-IT" sz="2800" b="1">
                <a:solidFill>
                  <a:srgbClr val="000000"/>
                </a:solidFill>
                <a:latin typeface="Arial"/>
                <a:cs typeface="Arial"/>
              </a:rPr>
              <a:t>Dove si trovano gli ostacoli? </a:t>
            </a:r>
            <a:endParaRPr lang="it-IT" sz="2800" b="1"/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AFD39FF0-D793-6E11-A0A3-F17E5C2604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2503" y="1403960"/>
            <a:ext cx="5862830" cy="49236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>
                <a:latin typeface="Arial"/>
                <a:ea typeface="+mn-lt"/>
                <a:cs typeface="+mn-lt"/>
              </a:rPr>
              <a:t>•</a:t>
            </a:r>
            <a:r>
              <a:rPr lang="it-IT" sz="2400">
                <a:latin typeface="Arial"/>
                <a:ea typeface="+mn-lt"/>
                <a:cs typeface="+mn-lt"/>
              </a:rPr>
              <a:t> Le informazioni su business, mercato, prodotto/servizio sono utili, ma…</a:t>
            </a:r>
            <a:r>
              <a:rPr lang="it-IT">
                <a:latin typeface="Arial"/>
                <a:ea typeface="+mn-lt"/>
                <a:cs typeface="+mn-lt"/>
              </a:rPr>
              <a:t>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i="1" u="sng">
                <a:latin typeface="Arial"/>
                <a:ea typeface="+mn-lt"/>
                <a:cs typeface="+mn-lt"/>
              </a:rPr>
              <a:t>• Spesso la vera sfida è un comportamento delle persone. </a:t>
            </a:r>
            <a:endParaRPr lang="it-IT" i="1" u="sng">
              <a:latin typeface="Arial"/>
              <a:ea typeface="+mn-lt"/>
              <a:cs typeface="Arial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it-IT" b="1">
                <a:latin typeface="Arial"/>
                <a:ea typeface="+mn-lt"/>
                <a:cs typeface="+mn-lt"/>
              </a:rPr>
              <a:t> Bisogna chiedersi: </a:t>
            </a:r>
            <a:endParaRPr lang="it-IT" b="1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>
                <a:latin typeface="Arial"/>
                <a:ea typeface="+mn-lt"/>
                <a:cs typeface="+mn-lt"/>
              </a:rPr>
              <a:t>• Come ci aspettiamo che le persone cambino comportamento? </a:t>
            </a:r>
            <a:endParaRPr lang="it-IT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>
                <a:latin typeface="Arial"/>
                <a:ea typeface="+mn-lt"/>
                <a:cs typeface="+mn-lt"/>
              </a:rPr>
              <a:t>• Quali cambiamenti sono necessari per superare gli ostacoli e raggiungere gli obiettivi del brand?</a:t>
            </a:r>
          </a:p>
          <a:p>
            <a:pPr marL="0" indent="0">
              <a:buNone/>
            </a:pPr>
            <a:endParaRPr lang="it-IT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,Sans-Serif"/>
              <a:buChar char="-"/>
            </a:pPr>
            <a:r>
              <a:rPr lang="en-US" u="sng">
                <a:latin typeface="Arial"/>
                <a:cs typeface="Arial"/>
              </a:rPr>
              <a:t>Il modello Comportamento</a:t>
            </a:r>
            <a:endParaRPr lang="it-IT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,Sans-Serif"/>
              <a:buChar char="-"/>
            </a:pPr>
            <a:r>
              <a:rPr lang="en-US" u="sng">
                <a:latin typeface="Arial"/>
                <a:cs typeface="Arial"/>
              </a:rPr>
              <a:t>Cambiamento </a:t>
            </a:r>
            <a:endParaRPr lang="it-IT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,Sans-Serif"/>
              <a:buChar char="-"/>
            </a:pPr>
            <a:r>
              <a:rPr lang="en-US" u="sng">
                <a:latin typeface="Arial"/>
                <a:cs typeface="Arial"/>
              </a:rPr>
              <a:t>Barriera </a:t>
            </a:r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EB2E97E-4156-9674-0DEF-9D6B27D9E5BE}"/>
              </a:ext>
            </a:extLst>
          </p:cNvPr>
          <p:cNvSpPr txBox="1"/>
          <p:nvPr/>
        </p:nvSpPr>
        <p:spPr>
          <a:xfrm>
            <a:off x="7112464" y="1498098"/>
            <a:ext cx="4676305" cy="3374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8201F99-585B-76CE-D554-736EB8F0663B}"/>
              </a:ext>
            </a:extLst>
          </p:cNvPr>
          <p:cNvSpPr txBox="1"/>
          <p:nvPr/>
        </p:nvSpPr>
        <p:spPr>
          <a:xfrm>
            <a:off x="7420485" y="1652108"/>
            <a:ext cx="4494293" cy="38922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it-IT"/>
          </a:p>
        </p:txBody>
      </p:sp>
      <p:pic>
        <p:nvPicPr>
          <p:cNvPr id="10" name="Immagine 9" descr="Immagine che contiene vestiti, calzature, uomo, cartone animato&#10;&#10;Il contenuto generato dall&amp;#39;IA potrebbe non essere corretto.">
            <a:extLst>
              <a:ext uri="{FF2B5EF4-FFF2-40B4-BE49-F238E27FC236}">
                <a16:creationId xmlns:a16="http://schemas.microsoft.com/office/drawing/2014/main" id="{913AE4D4-D955-7BBA-A705-EFB88CDF1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364" y="3040954"/>
            <a:ext cx="5275546" cy="327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278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C34CCE-93C7-6554-F331-10F331CE8C9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0831" y="652398"/>
            <a:ext cx="10236502" cy="569612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i="1">
                <a:latin typeface="Arial"/>
                <a:cs typeface="Arial"/>
              </a:rPr>
              <a:t>Un approccio utile per sintetizzare la sfida: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,Sans-Serif" panose="020B0604020202020204" pitchFamily="34" charset="0"/>
              <a:buChar char="-"/>
            </a:pPr>
            <a:r>
              <a:rPr lang="en-US" sz="2400" b="1">
                <a:latin typeface="Arial"/>
                <a:cs typeface="Arial"/>
              </a:rPr>
              <a:t>Oggi le persone</a:t>
            </a:r>
            <a:r>
              <a:rPr lang="en-US" sz="2400">
                <a:latin typeface="Arial"/>
                <a:cs typeface="Arial"/>
              </a:rPr>
              <a:t>… (comportamento attuale)</a:t>
            </a:r>
            <a:endParaRPr lang="it-IT" sz="240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,Sans-Serif" panose="020B0604020202020204" pitchFamily="34" charset="0"/>
              <a:buChar char="-"/>
            </a:pPr>
            <a:r>
              <a:rPr lang="en-US" sz="2400" b="1">
                <a:latin typeface="Arial"/>
                <a:cs typeface="Arial"/>
              </a:rPr>
              <a:t> Ma abbiamo bisogno che loro…</a:t>
            </a:r>
            <a:r>
              <a:rPr lang="en-US" sz="2400">
                <a:latin typeface="Arial"/>
                <a:cs typeface="Arial"/>
              </a:rPr>
              <a:t> (cambiamento desiderato)</a:t>
            </a:r>
            <a:endParaRPr lang="it-IT" sz="240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,Sans-Serif" panose="020B0604020202020204" pitchFamily="34" charset="0"/>
              <a:buChar char="-"/>
            </a:pPr>
            <a:r>
              <a:rPr lang="en-US" sz="2400" b="1">
                <a:latin typeface="Arial"/>
                <a:cs typeface="Arial"/>
              </a:rPr>
              <a:t>Attualmente non vogliono </a:t>
            </a:r>
            <a:endParaRPr lang="it-IT" sz="2400">
              <a:latin typeface="Arial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alibri,Sans-Serif" panose="020B0604020202020204" pitchFamily="34" charset="0"/>
              <a:buChar char="-"/>
            </a:pPr>
            <a:r>
              <a:rPr lang="en-US" sz="2400" b="1">
                <a:latin typeface="Arial"/>
                <a:cs typeface="Arial"/>
              </a:rPr>
              <a:t>non possono perché…</a:t>
            </a:r>
            <a:r>
              <a:rPr lang="en-US" sz="2400">
                <a:latin typeface="Arial"/>
                <a:cs typeface="Arial"/>
              </a:rPr>
              <a:t> (barriera)</a:t>
            </a:r>
            <a:endParaRPr lang="it-IT" sz="240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B686913-5E58-9BB0-8484-D28DFFCDE0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48</a:t>
            </a:fld>
            <a:endParaRPr lang="it-IT" noProof="0"/>
          </a:p>
        </p:txBody>
      </p:sp>
      <p:pic>
        <p:nvPicPr>
          <p:cNvPr id="6" name="Immagine 5" descr="Immagine che contiene testo, Carattere, calligrafia, Elementi grafici&#10;&#10;Il contenuto generato dall&amp;#39;IA potrebbe non essere corretto.">
            <a:extLst>
              <a:ext uri="{FF2B5EF4-FFF2-40B4-BE49-F238E27FC236}">
                <a16:creationId xmlns:a16="http://schemas.microsoft.com/office/drawing/2014/main" id="{9E5923C9-8D71-5E01-CE52-B9EFAB557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5912" y="3505461"/>
            <a:ext cx="5557382" cy="302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720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D3E326-36A0-C9FB-9722-73A187A94F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77024" y="808974"/>
            <a:ext cx="7094555" cy="5184646"/>
          </a:xfrm>
          <a:solidFill>
            <a:srgbClr val="ED7D31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800" i="1" u="sng">
                <a:latin typeface="Arial"/>
                <a:ea typeface="+mn-lt"/>
                <a:cs typeface="Arial"/>
              </a:rPr>
              <a:t>Esempio di applicazione </a:t>
            </a:r>
          </a:p>
          <a:p>
            <a:pPr marL="0" indent="0">
              <a:buNone/>
            </a:pPr>
            <a:r>
              <a:rPr lang="it-IT" sz="2400" b="1">
                <a:latin typeface="Arial"/>
                <a:ea typeface="+mn-lt"/>
                <a:cs typeface="Arial"/>
              </a:rPr>
              <a:t>• Oggi le persone</a:t>
            </a:r>
            <a:r>
              <a:rPr lang="it-IT" sz="2400">
                <a:latin typeface="Arial"/>
                <a:ea typeface="+mn-lt"/>
                <a:cs typeface="Arial"/>
              </a:rPr>
              <a:t> → sintetizza abitudini, convinzioni, preferenze di consumo attuali. </a:t>
            </a:r>
          </a:p>
          <a:p>
            <a:pPr marL="0" indent="0">
              <a:buNone/>
            </a:pPr>
            <a:r>
              <a:rPr lang="it-IT" sz="2400" b="1">
                <a:latin typeface="Arial"/>
                <a:ea typeface="+mn-lt"/>
                <a:cs typeface="Arial"/>
              </a:rPr>
              <a:t>• Cambiamento</a:t>
            </a:r>
            <a:r>
              <a:rPr lang="it-IT" sz="2400">
                <a:latin typeface="Arial"/>
                <a:ea typeface="+mn-lt"/>
                <a:cs typeface="Arial"/>
              </a:rPr>
              <a:t> → cosa deve modificarsi affinché la campagna raggiunga l’obiettivo. </a:t>
            </a:r>
          </a:p>
          <a:p>
            <a:pPr marL="0" indent="0">
              <a:buNone/>
            </a:pPr>
            <a:r>
              <a:rPr lang="it-IT" sz="2400" b="1">
                <a:latin typeface="Arial"/>
                <a:ea typeface="+mn-lt"/>
                <a:cs typeface="Arial"/>
              </a:rPr>
              <a:t>• Barriera</a:t>
            </a:r>
            <a:r>
              <a:rPr lang="it-IT" sz="2400">
                <a:latin typeface="Arial"/>
                <a:ea typeface="+mn-lt"/>
                <a:cs typeface="Arial"/>
              </a:rPr>
              <a:t> → cosa impedisce oggi quel cambiamento (limiti pratici, percezioni, mancanza di motivazione, ecc.).</a:t>
            </a:r>
          </a:p>
          <a:p>
            <a:pPr marL="0" indent="0">
              <a:buNone/>
            </a:pPr>
            <a:endParaRPr lang="it-IT" sz="2400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it-IT" i="1">
                <a:latin typeface="Arial"/>
                <a:ea typeface="+mn-lt"/>
                <a:cs typeface="Arial"/>
              </a:rPr>
              <a:t>capire gli ostacoli al successo significa tradurre la sfida di marketing in un cambio di comportamento chiaro e misurabile, su cui costruire l’intera campagna.</a:t>
            </a:r>
            <a:endParaRPr lang="it-IT" i="1">
              <a:latin typeface="Arial"/>
              <a:cs typeface="Arial"/>
            </a:endParaRPr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9B45CAC2-9290-E9AB-39B4-6485BEBA6F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FDD81AF-33AD-C8E6-55DB-F5AE878FD3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49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8677601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A761BC-C625-3A38-5806-1818F448B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</a:t>
            </a:fld>
            <a:endParaRPr lang="it-IT" noProof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F38418-1E3B-BF0C-65FD-AB250E5DCE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1485" y="950252"/>
            <a:ext cx="10624916" cy="393521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it-IT">
                <a:latin typeface="Arial"/>
                <a:ea typeface="+mn-lt"/>
                <a:cs typeface="+mn-lt"/>
              </a:rPr>
              <a:t> definisce le basi su cui sviluppare la creatività della campagna; </a:t>
            </a:r>
          </a:p>
          <a:p>
            <a:pPr algn="ctr"/>
            <a:r>
              <a:rPr lang="it-IT">
                <a:latin typeface="Arial"/>
                <a:ea typeface="+mn-lt"/>
                <a:cs typeface="+mn-lt"/>
              </a:rPr>
              <a:t> supporta l'azienda nel definire esplicitamente i suoi obiettivi; </a:t>
            </a:r>
          </a:p>
          <a:p>
            <a:pPr algn="ctr"/>
            <a:r>
              <a:rPr lang="it-IT">
                <a:latin typeface="Arial"/>
                <a:ea typeface="+mn-lt"/>
                <a:cs typeface="+mn-lt"/>
              </a:rPr>
              <a:t>permette l'allineamento tra i diversi player coinvolti, dalla gestione dei media alle agenzie creative; </a:t>
            </a:r>
          </a:p>
          <a:p>
            <a:pPr algn="ctr"/>
            <a:r>
              <a:rPr lang="it-IT">
                <a:latin typeface="Arial"/>
                <a:ea typeface="+mn-lt"/>
                <a:cs typeface="+mn-lt"/>
              </a:rPr>
              <a:t>porta a un lavoro migliore, perché aiuta a garantire che ci sia chiarezza sugli scopi e gli obiettivi della campagna; </a:t>
            </a:r>
          </a:p>
          <a:p>
            <a:pPr algn="ctr"/>
            <a:r>
              <a:rPr lang="it-IT">
                <a:latin typeface="Arial"/>
                <a:ea typeface="+mn-lt"/>
                <a:cs typeface="+mn-lt"/>
              </a:rPr>
              <a:t>fa risparmiare tempo e denaro, focalizzando gli sforzi delle agenzie sugli elementi davvero importanti, e riducendo le revisioni; </a:t>
            </a:r>
          </a:p>
          <a:p>
            <a:pPr algn="ctr"/>
            <a:r>
              <a:rPr lang="it-IT">
                <a:latin typeface="Arial"/>
                <a:ea typeface="+mn-lt"/>
                <a:cs typeface="+mn-lt"/>
              </a:rPr>
              <a:t>rende la remunerazione più equa, perché esplicita fin dall'inizio cosa ci si aspetta esattamente dall'agenzia e definisce i criteri di soddisfazione e di successo.</a:t>
            </a:r>
            <a:endParaRPr lang="it-IT">
              <a:latin typeface="Arial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8CDB8BA-3BE5-53E0-D1CD-1961BA0671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6137" y="329168"/>
            <a:ext cx="11132845" cy="424732"/>
          </a:xfrm>
          <a:solidFill>
            <a:schemeClr val="tx2">
              <a:lumMod val="60000"/>
              <a:lumOff val="40000"/>
            </a:schemeClr>
          </a:solidFill>
        </p:spPr>
        <p:txBody>
          <a:bodyPr vert="horz" wrap="square" lIns="640080" tIns="45720" rIns="91440" bIns="45720" rtlCol="0" anchor="t">
            <a:spAutoFit/>
          </a:bodyPr>
          <a:lstStyle/>
          <a:p>
            <a:pPr algn="ctr"/>
            <a:r>
              <a:rPr lang="it-IT" b="1">
                <a:latin typeface="Arial"/>
                <a:ea typeface="+mn-lt"/>
                <a:cs typeface="+mn-lt"/>
              </a:rPr>
              <a:t>Il brief svolge un ruolo chiave in un progetto di </a:t>
            </a:r>
            <a:r>
              <a:rPr lang="it-IT" b="1" err="1">
                <a:latin typeface="Arial"/>
                <a:ea typeface="+mn-lt"/>
                <a:cs typeface="+mn-lt"/>
              </a:rPr>
              <a:t>digital</a:t>
            </a:r>
            <a:r>
              <a:rPr lang="it-IT" b="1">
                <a:latin typeface="Arial"/>
                <a:ea typeface="+mn-lt"/>
                <a:cs typeface="+mn-lt"/>
              </a:rPr>
              <a:t> marketing:</a:t>
            </a:r>
            <a:endParaRPr lang="it-IT" b="1">
              <a:latin typeface="Arial"/>
            </a:endParaRPr>
          </a:p>
        </p:txBody>
      </p:sp>
      <p:pic>
        <p:nvPicPr>
          <p:cNvPr id="4" name="Immagine 3" descr="Immagine che contiene vestiti, persona, cartone animato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B206C583-6166-33EB-7FC9-EA6D4D771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1222" y="4887693"/>
            <a:ext cx="2768514" cy="183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761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05507D6-2805-BD3F-9222-FFD8C45607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47F08EB8-858D-E8E6-E011-E258F482E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53419397-1630-28E2-4E65-62A685BD16E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" name="Segnaposto contenuto 19" descr="Immagine che contiene testo, schermata, Carattere, numero&#10;&#10;Il contenuto generato dall&amp;#39;IA potrebbe non essere corretto.">
            <a:extLst>
              <a:ext uri="{FF2B5EF4-FFF2-40B4-BE49-F238E27FC236}">
                <a16:creationId xmlns:a16="http://schemas.microsoft.com/office/drawing/2014/main" id="{815AA745-0788-448E-2A01-FB17779D3F0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982793" y="149019"/>
            <a:ext cx="7934140" cy="656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9488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7E15A5-95C7-D619-9195-101A735F3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873" y="541751"/>
            <a:ext cx="10565078" cy="737992"/>
          </a:xfrm>
        </p:spPr>
        <p:txBody>
          <a:bodyPr>
            <a:normAutofit/>
          </a:bodyPr>
          <a:lstStyle/>
          <a:p>
            <a:r>
              <a:rPr lang="it-IT" sz="3600" b="1">
                <a:latin typeface="Arial"/>
                <a:cs typeface="Arial"/>
              </a:rPr>
              <a:t>Approfondimenti e letture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00F489-2A27-6E0C-54F7-4698E670C6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5572" y="1310014"/>
            <a:ext cx="10361761" cy="50385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400" i="1">
                <a:latin typeface="Arial"/>
                <a:ea typeface="+mn-lt"/>
                <a:cs typeface="Arial"/>
              </a:rPr>
              <a:t>Peter s. H. Leeflang, Peter C. , Peter Dahlström &amp; Tjark Freundt, CHALLENGES AND SOLUTIONS FOR MARKETING IN A DIGITAL ERA, “ European management journal”, 2014, 32(1), 1-12. 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it-IT">
                <a:latin typeface="Arial"/>
                <a:ea typeface="+mn-lt"/>
                <a:cs typeface="Arial"/>
              </a:rPr>
              <a:t>Una ricerca che evidenzia le principali sfide aziendali che le imprese possono affrontare con il digital marketing. </a:t>
            </a:r>
          </a:p>
          <a:p>
            <a:pPr>
              <a:buFont typeface="Calibri" panose="020B0604020202020204" pitchFamily="34" charset="0"/>
              <a:buChar char="-"/>
            </a:pPr>
            <a:endParaRPr lang="it-IT" sz="2400" i="1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endParaRPr lang="it-IT" sz="2400" i="1">
              <a:latin typeface="Arial"/>
              <a:cs typeface="Arial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1E796A1-8567-5F76-2F46-CEA35B1844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51</a:t>
            </a:fld>
            <a:endParaRPr lang="it-IT" noProof="0"/>
          </a:p>
        </p:txBody>
      </p:sp>
      <p:pic>
        <p:nvPicPr>
          <p:cNvPr id="9" name="Immagine 8" descr="Immagine che contiene testo, Carattere, schermata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CEF1AA1A-8D10-85A6-4901-07AB5BB5C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646" y="3424434"/>
            <a:ext cx="2193229" cy="290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090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5FD721-6146-7251-C11C-FDDD94C19A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5134" y="829850"/>
            <a:ext cx="10372199" cy="551867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z="2400" i="1">
                <a:latin typeface="Arial"/>
                <a:cs typeface="Arial"/>
              </a:rPr>
              <a:t>Salvatore Errante &amp; Andrea Mancinelli, Dal brief di agenzia al piano mezzi. Scrivere i documenti della strategia di comunicazione: Scrivere i documenti della strategia di comunicazione, FrancoAngeli, 2012. </a:t>
            </a:r>
            <a:endParaRPr lang="en-US" sz="2400">
              <a:latin typeface="Arial"/>
              <a:cs typeface="Arial"/>
            </a:endParaRPr>
          </a:p>
          <a:p>
            <a:pPr>
              <a:buFont typeface="Calibri,Sans-Serif" panose="020B0604020202020204" pitchFamily="34" charset="0"/>
              <a:buChar char="-"/>
            </a:pPr>
            <a:r>
              <a:rPr lang="it-IT">
                <a:latin typeface="Arial"/>
                <a:cs typeface="Arial"/>
              </a:rPr>
              <a:t>Un manuale con utili suggerimenti sulla definizione e stesura dei documenti di mar-keting.</a:t>
            </a:r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BD48B67-6B94-65EB-ED42-4985CC72D5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52</a:t>
            </a:fld>
            <a:endParaRPr lang="it-IT" noProof="0"/>
          </a:p>
        </p:txBody>
      </p:sp>
      <p:pic>
        <p:nvPicPr>
          <p:cNvPr id="9" name="Immagine 8" descr="Immagine che contiene testo, schermata, poster, grafica&#10;&#10;Il contenuto generato dall&amp;#39;IA potrebbe non essere corretto.">
            <a:extLst>
              <a:ext uri="{FF2B5EF4-FFF2-40B4-BE49-F238E27FC236}">
                <a16:creationId xmlns:a16="http://schemas.microsoft.com/office/drawing/2014/main" id="{4BC0ACC3-2705-6232-5376-F5E063C18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9791" y="2964493"/>
            <a:ext cx="2619183" cy="389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128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385D02-A8FB-1681-4648-3F31AA67595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536955" y="1500147"/>
            <a:ext cx="3747478" cy="350061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it-IT" sz="2400">
                <a:latin typeface="Arial"/>
                <a:ea typeface="+mn-lt"/>
                <a:cs typeface="+mn-lt"/>
              </a:rPr>
              <a:t>La capacità di scrivere un brief di comunicazione di marketing efficace può fare la differenza tra una campagna che prende vita e genera i risultati cercati o una che manca il bersaglio e lascia il pubblico freddo e indifferente.</a:t>
            </a:r>
            <a:endParaRPr lang="it-IT" sz="2400">
              <a:latin typeface="Arial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BFC0A8-7CF9-2817-1CF2-0012C2A4F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6</a:t>
            </a:fld>
            <a:endParaRPr lang="it-IT" noProof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A8C4D7D-7BB0-3E6C-B1F3-DF64A39E8748}"/>
              </a:ext>
            </a:extLst>
          </p:cNvPr>
          <p:cNvSpPr txBox="1"/>
          <p:nvPr/>
        </p:nvSpPr>
        <p:spPr>
          <a:xfrm>
            <a:off x="317578" y="165527"/>
            <a:ext cx="6438237" cy="63709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2400" b="1">
                <a:latin typeface="Arial"/>
                <a:ea typeface="+mn-lt"/>
                <a:cs typeface="+mn-lt"/>
              </a:rPr>
              <a:t>Solitamente un tipico brief include:</a:t>
            </a:r>
            <a:r>
              <a:rPr lang="it-IT" sz="2400">
                <a:latin typeface="Arial"/>
                <a:ea typeface="+mn-lt"/>
                <a:cs typeface="+mn-lt"/>
              </a:rPr>
              <a:t> </a:t>
            </a:r>
          </a:p>
          <a:p>
            <a:pPr marL="342900" indent="-342900" algn="ctr">
              <a:buFont typeface="Arial"/>
              <a:buChar char="•"/>
            </a:pPr>
            <a:r>
              <a:rPr lang="it-IT" sz="2400" b="1">
                <a:latin typeface="Arial"/>
                <a:ea typeface="+mn-lt"/>
                <a:cs typeface="+mn-lt"/>
              </a:rPr>
              <a:t>Brand Identity Guide Lines: </a:t>
            </a:r>
            <a:r>
              <a:rPr lang="it-IT" sz="2400">
                <a:latin typeface="Arial"/>
                <a:ea typeface="+mn-lt"/>
                <a:cs typeface="+mn-lt"/>
              </a:rPr>
              <a:t>la definizione dell'immagine del brand, pubblica e interna, e la sua declinazione nei diversi </a:t>
            </a:r>
            <a:r>
              <a:rPr lang="it-IT" sz="2400" err="1">
                <a:latin typeface="Arial"/>
                <a:ea typeface="+mn-lt"/>
                <a:cs typeface="+mn-lt"/>
              </a:rPr>
              <a:t>touchpoint</a:t>
            </a:r>
            <a:r>
              <a:rPr lang="it-IT" sz="2400">
                <a:latin typeface="Arial"/>
                <a:ea typeface="+mn-lt"/>
                <a:cs typeface="+mn-lt"/>
              </a:rPr>
              <a:t>; </a:t>
            </a:r>
          </a:p>
          <a:p>
            <a:pPr marL="342900" indent="-342900" algn="ctr">
              <a:buFont typeface="Arial"/>
              <a:buChar char="•"/>
            </a:pPr>
            <a:r>
              <a:rPr lang="it-IT" sz="2400" b="1">
                <a:latin typeface="Arial"/>
                <a:ea typeface="+mn-lt"/>
                <a:cs typeface="+mn-lt"/>
              </a:rPr>
              <a:t>l'idea chiave</a:t>
            </a:r>
            <a:r>
              <a:rPr lang="it-IT" sz="2400">
                <a:latin typeface="Arial"/>
                <a:ea typeface="+mn-lt"/>
                <a:cs typeface="+mn-lt"/>
              </a:rPr>
              <a:t> della campagna, il suo tema guida; </a:t>
            </a:r>
          </a:p>
          <a:p>
            <a:pPr marL="342900" indent="-342900" algn="ctr">
              <a:buFont typeface="Arial"/>
              <a:buChar char="•"/>
            </a:pPr>
            <a:r>
              <a:rPr lang="it-IT" sz="2400" b="1">
                <a:latin typeface="Arial"/>
                <a:ea typeface="+mn-lt"/>
                <a:cs typeface="+mn-lt"/>
              </a:rPr>
              <a:t>gli obiettivi di business,</a:t>
            </a:r>
            <a:r>
              <a:rPr lang="it-IT" sz="2400">
                <a:latin typeface="Arial"/>
                <a:ea typeface="+mn-lt"/>
                <a:cs typeface="+mn-lt"/>
              </a:rPr>
              <a:t> i risultati attesi; </a:t>
            </a:r>
          </a:p>
          <a:p>
            <a:pPr marL="342900" indent="-342900" algn="ctr">
              <a:buFont typeface="Arial"/>
              <a:buChar char="•"/>
            </a:pPr>
            <a:r>
              <a:rPr lang="it-IT" sz="2400" b="1">
                <a:latin typeface="Arial"/>
                <a:ea typeface="+mn-lt"/>
                <a:cs typeface="+mn-lt"/>
              </a:rPr>
              <a:t> indicazioni sul profilo </a:t>
            </a:r>
            <a:r>
              <a:rPr lang="it-IT" sz="2400">
                <a:latin typeface="Arial"/>
                <a:ea typeface="+mn-lt"/>
                <a:cs typeface="+mn-lt"/>
              </a:rPr>
              <a:t>del target o dell'audience; </a:t>
            </a:r>
          </a:p>
          <a:p>
            <a:pPr marL="342900" indent="-342900" algn="ctr">
              <a:buFont typeface="Arial"/>
              <a:buChar char="•"/>
            </a:pPr>
            <a:r>
              <a:rPr lang="it-IT" sz="2400" b="1">
                <a:latin typeface="Arial"/>
                <a:ea typeface="+mn-lt"/>
                <a:cs typeface="+mn-lt"/>
              </a:rPr>
              <a:t>le informazioni di contesto, </a:t>
            </a:r>
            <a:r>
              <a:rPr lang="it-IT" sz="2400">
                <a:latin typeface="Arial"/>
                <a:ea typeface="+mn-lt"/>
                <a:cs typeface="+mn-lt"/>
              </a:rPr>
              <a:t>sullo status quo del brand e del mercato di riferimento; </a:t>
            </a:r>
          </a:p>
          <a:p>
            <a:pPr marL="342900" indent="-342900" algn="ctr">
              <a:buFont typeface="Arial"/>
              <a:buChar char="•"/>
            </a:pPr>
            <a:r>
              <a:rPr lang="it-IT" sz="2400" b="1">
                <a:latin typeface="Arial"/>
                <a:ea typeface="+mn-lt"/>
                <a:cs typeface="+mn-lt"/>
              </a:rPr>
              <a:t>la timeline,</a:t>
            </a:r>
            <a:r>
              <a:rPr lang="it-IT" sz="2400">
                <a:latin typeface="Arial"/>
                <a:ea typeface="+mn-lt"/>
                <a:cs typeface="+mn-lt"/>
              </a:rPr>
              <a:t> il periodo temporale in cui la campagna prenderà forma. </a:t>
            </a:r>
            <a:endParaRPr lang="it-IT" sz="2400">
              <a:latin typeface="Arial"/>
              <a:ea typeface="+mn-lt"/>
              <a:cs typeface="Arial"/>
            </a:endParaRPr>
          </a:p>
          <a:p>
            <a:pPr algn="ctr"/>
            <a:r>
              <a:rPr lang="it-IT" sz="2400" b="1" i="1">
                <a:latin typeface="Arial"/>
                <a:ea typeface="+mn-lt"/>
                <a:cs typeface="+mn-lt"/>
              </a:rPr>
              <a:t>Ciascuno di questi elementi costituisce un tassello di un approccio sistematico al marketing.</a:t>
            </a:r>
            <a:r>
              <a:rPr lang="it-IT" sz="2400">
                <a:latin typeface="Arial"/>
                <a:ea typeface="+mn-lt"/>
                <a:cs typeface="+mn-lt"/>
              </a:rPr>
              <a:t> </a:t>
            </a:r>
            <a:endParaRPr lang="it-IT" sz="2400">
              <a:latin typeface="Arial"/>
              <a:cs typeface="Arial"/>
            </a:endParaRPr>
          </a:p>
        </p:txBody>
      </p:sp>
      <p:pic>
        <p:nvPicPr>
          <p:cNvPr id="2" name="Immagine 1" descr="Immagine che contiene clipart, diagramma, design, illustrazione&#10;&#10;Il contenuto generato dall&amp;#39;IA potrebbe non essere corretto.">
            <a:extLst>
              <a:ext uri="{FF2B5EF4-FFF2-40B4-BE49-F238E27FC236}">
                <a16:creationId xmlns:a16="http://schemas.microsoft.com/office/drawing/2014/main" id="{F640F2D8-D544-340F-B72C-F847305CE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3988" y="3526599"/>
            <a:ext cx="3920517" cy="247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582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D72257-1493-CC0A-801E-456228E30AC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70697" y="1934595"/>
            <a:ext cx="6781406" cy="2613153"/>
          </a:xfrm>
          <a:solidFill>
            <a:schemeClr val="accent2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sz="2800">
                <a:latin typeface="Arial"/>
                <a:cs typeface="Arial"/>
              </a:rPr>
              <a:t>La capacità di scrivere un brief di comunicazione di marketing efficace </a:t>
            </a:r>
            <a:r>
              <a:rPr lang="it-IT" sz="2800" b="1">
                <a:latin typeface="Arial"/>
                <a:cs typeface="Arial"/>
              </a:rPr>
              <a:t>può fare la differenza</a:t>
            </a:r>
            <a:r>
              <a:rPr lang="it-IT" sz="2800">
                <a:latin typeface="Arial"/>
                <a:cs typeface="Arial"/>
              </a:rPr>
              <a:t> tra una campagna che prende vita e genera i risultati cercati o una che manca il bersaglio e lascia il pubblico freddo e indifferente.</a:t>
            </a:r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C2D0F70-925E-985D-E13D-7831727793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7</a:t>
            </a:fld>
            <a:endParaRPr lang="it-IT" noProof="0"/>
          </a:p>
        </p:txBody>
      </p:sp>
      <p:pic>
        <p:nvPicPr>
          <p:cNvPr id="6" name="Immagine 5" descr="Immagine che contiene testo, schermata, Carattere, numero&#10;&#10;Il contenuto generato dall&amp;#39;IA potrebbe non essere corretto.">
            <a:extLst>
              <a:ext uri="{FF2B5EF4-FFF2-40B4-BE49-F238E27FC236}">
                <a16:creationId xmlns:a16="http://schemas.microsoft.com/office/drawing/2014/main" id="{61FDE254-AF2F-9D51-A5A4-A658443827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645" t="985" r="18879" b="-493"/>
          <a:stretch>
            <a:fillRect/>
          </a:stretch>
        </p:blipFill>
        <p:spPr>
          <a:xfrm>
            <a:off x="495627" y="856940"/>
            <a:ext cx="4052448" cy="476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896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030E5AFF-1201-7402-B8D9-AF1BCC740EF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F00E6FD-59CA-EEBB-C63F-34729615E16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55612" y="146135"/>
            <a:ext cx="11873842" cy="6190991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9272E03-34BC-C417-54E7-D819ED296CD7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31392" y="784963"/>
            <a:ext cx="11151503" cy="511583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it-IT" sz="2400" i="1" u="sng">
                <a:solidFill>
                  <a:schemeClr val="tx1"/>
                </a:solidFill>
                <a:latin typeface="Arial"/>
                <a:ea typeface="+mn-lt"/>
                <a:cs typeface="Arial"/>
              </a:rPr>
              <a:t>Sono un documento che definisce come un brand deve presentarsi visivamente e comunicativamente, per garantire coerenza e riconoscibilità su tutti i canali e materiali.</a:t>
            </a:r>
          </a:p>
          <a:p>
            <a:endParaRPr lang="it-IT" sz="240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it-IT" sz="2400" b="1">
                <a:solidFill>
                  <a:schemeClr val="tx1"/>
                </a:solidFill>
                <a:latin typeface="Arial"/>
                <a:cs typeface="Arial"/>
              </a:rPr>
              <a:t>Contenuti principali:</a:t>
            </a:r>
          </a:p>
          <a:p>
            <a:r>
              <a:rPr lang="it-IT" sz="2400" b="1" i="1">
                <a:solidFill>
                  <a:schemeClr val="tx1"/>
                </a:solidFill>
                <a:latin typeface="Arial"/>
                <a:cs typeface="Arial"/>
              </a:rPr>
              <a:t>1.Logo</a:t>
            </a:r>
            <a:br>
              <a:rPr lang="it-IT" sz="2400">
                <a:latin typeface="Arial"/>
                <a:cs typeface="Arial"/>
              </a:rPr>
            </a:br>
            <a:r>
              <a:rPr lang="it-IT" sz="2400">
                <a:solidFill>
                  <a:schemeClr val="tx1"/>
                </a:solidFill>
                <a:latin typeface="Arial"/>
                <a:cs typeface="Arial"/>
              </a:rPr>
              <a:t> – Varianti, dimensioni minime, spaziature, usi corretti/scorretti</a:t>
            </a:r>
          </a:p>
          <a:p>
            <a:r>
              <a:rPr lang="it-IT" sz="2400" b="1" i="1">
                <a:solidFill>
                  <a:schemeClr val="tx1"/>
                </a:solidFill>
                <a:latin typeface="Arial"/>
                <a:cs typeface="Arial"/>
              </a:rPr>
              <a:t>2.Colori</a:t>
            </a:r>
            <a:br>
              <a:rPr lang="it-IT" sz="2400">
                <a:latin typeface="Arial"/>
                <a:cs typeface="Arial"/>
              </a:rPr>
            </a:br>
            <a:r>
              <a:rPr lang="it-IT" sz="2400">
                <a:solidFill>
                  <a:schemeClr val="tx1"/>
                </a:solidFill>
                <a:latin typeface="Arial"/>
                <a:cs typeface="Arial"/>
              </a:rPr>
              <a:t> – Palette ufficiale (RGB, CMYK, HEX, Pantone)</a:t>
            </a:r>
          </a:p>
          <a:p>
            <a:r>
              <a:rPr lang="it-IT" sz="2400" b="1" i="1">
                <a:solidFill>
                  <a:schemeClr val="tx1"/>
                </a:solidFill>
                <a:latin typeface="Arial"/>
                <a:cs typeface="Arial"/>
              </a:rPr>
              <a:t>3.Tipografia</a:t>
            </a:r>
            <a:br>
              <a:rPr lang="it-IT" sz="2400">
                <a:latin typeface="Arial"/>
                <a:cs typeface="Arial"/>
              </a:rPr>
            </a:br>
            <a:r>
              <a:rPr lang="it-IT" sz="2400">
                <a:solidFill>
                  <a:schemeClr val="tx1"/>
                </a:solidFill>
                <a:latin typeface="Arial"/>
                <a:cs typeface="Arial"/>
              </a:rPr>
              <a:t> – Font primari e secondari, gerarchie testuali</a:t>
            </a:r>
          </a:p>
          <a:p>
            <a:r>
              <a:rPr lang="it-IT" sz="2400" b="1" i="1">
                <a:solidFill>
                  <a:schemeClr val="tx1"/>
                </a:solidFill>
                <a:latin typeface="Arial"/>
                <a:cs typeface="Arial"/>
              </a:rPr>
              <a:t>4.Immagini &amp; Grafica</a:t>
            </a:r>
            <a:br>
              <a:rPr lang="it-IT" sz="2400">
                <a:latin typeface="Arial"/>
                <a:cs typeface="Arial"/>
              </a:rPr>
            </a:br>
            <a:r>
              <a:rPr lang="it-IT" sz="2400">
                <a:solidFill>
                  <a:schemeClr val="tx1"/>
                </a:solidFill>
                <a:latin typeface="Arial"/>
                <a:cs typeface="Arial"/>
              </a:rPr>
              <a:t> – Stile fotografico, illustrazioni, icone</a:t>
            </a:r>
          </a:p>
          <a:p>
            <a:r>
              <a:rPr lang="it-IT" sz="2400" b="1" i="1">
                <a:solidFill>
                  <a:schemeClr val="tx1"/>
                </a:solidFill>
                <a:latin typeface="Arial"/>
                <a:cs typeface="Arial"/>
              </a:rPr>
              <a:t>5.Tono di voce</a:t>
            </a:r>
            <a:br>
              <a:rPr lang="it-IT" sz="2400">
                <a:latin typeface="Arial"/>
                <a:cs typeface="Arial"/>
              </a:rPr>
            </a:br>
            <a:r>
              <a:rPr lang="it-IT" sz="2400">
                <a:solidFill>
                  <a:schemeClr val="tx1"/>
                </a:solidFill>
                <a:latin typeface="Arial"/>
                <a:cs typeface="Arial"/>
              </a:rPr>
              <a:t> – Come comunica il brand (formale, amichevole, tecnico, ecc.)</a:t>
            </a:r>
          </a:p>
          <a:p>
            <a:r>
              <a:rPr lang="it-IT" sz="2400" b="1" i="1">
                <a:solidFill>
                  <a:schemeClr val="tx1"/>
                </a:solidFill>
                <a:latin typeface="Arial"/>
                <a:cs typeface="Arial"/>
              </a:rPr>
              <a:t>6.Applicazioni</a:t>
            </a:r>
            <a:br>
              <a:rPr lang="it-IT" sz="2400">
                <a:latin typeface="Arial"/>
                <a:cs typeface="Arial"/>
              </a:rPr>
            </a:br>
            <a:r>
              <a:rPr lang="it-IT" sz="2400">
                <a:solidFill>
                  <a:schemeClr val="tx1"/>
                </a:solidFill>
                <a:latin typeface="Arial"/>
                <a:cs typeface="Arial"/>
              </a:rPr>
              <a:t> – Esempi su biglietti da visita, social, packaging, ecc.</a:t>
            </a:r>
            <a:endParaRPr lang="it-IT" sz="2400">
              <a:solidFill>
                <a:schemeClr val="tx1"/>
              </a:solidFill>
            </a:endParaRPr>
          </a:p>
          <a:p>
            <a:endParaRPr lang="it-IT" sz="2400" i="1" u="sng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C4876E7-2C35-08CC-9703-3DD232302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8</a:t>
            </a:fld>
            <a:endParaRPr lang="it-IT" noProof="0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9FE8046D-85EB-57AC-0361-1CE171FA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42" y="141545"/>
            <a:ext cx="11241848" cy="849055"/>
          </a:xfrm>
        </p:spPr>
        <p:txBody>
          <a:bodyPr>
            <a:normAutofit/>
          </a:bodyPr>
          <a:lstStyle/>
          <a:p>
            <a:r>
              <a:rPr lang="it-IT" sz="2700" b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                      Brand Identity Guide Lines</a:t>
            </a:r>
            <a:endParaRPr lang="it-IT" sz="4900"/>
          </a:p>
        </p:txBody>
      </p:sp>
    </p:spTree>
    <p:extLst>
      <p:ext uri="{BB962C8B-B14F-4D97-AF65-F5344CB8AC3E}">
        <p14:creationId xmlns:p14="http://schemas.microsoft.com/office/powerpoint/2010/main" val="11536672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F884860-5A61-71E1-38B4-ABD80B382DE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12187" y="344462"/>
            <a:ext cx="11341487" cy="5742143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5DAE11-5F2A-DB46-35E8-60974AFD59B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200601" y="1514205"/>
            <a:ext cx="5423085" cy="1457294"/>
          </a:xfrm>
          <a:solidFill>
            <a:srgbClr val="E99A27"/>
          </a:solidFill>
          <a:ln>
            <a:solidFill>
              <a:srgbClr val="4472C4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it-IT" sz="2400">
                <a:solidFill>
                  <a:schemeClr val="tx1"/>
                </a:solidFill>
                <a:latin typeface="Arial"/>
                <a:cs typeface="Arial"/>
              </a:rPr>
              <a:t>Per mantenere l’immagine del brand uniforme, professionale e riconoscibile in ogni contesto, sia online che offline.</a:t>
            </a:r>
          </a:p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CA76E63-EB91-2FBF-4265-09E4112755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9</a:t>
            </a:fld>
            <a:endParaRPr lang="it-IT" noProof="0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03B76198-4A65-1757-A594-86BC68A67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317" y="698400"/>
            <a:ext cx="5911226" cy="765549"/>
          </a:xfrm>
        </p:spPr>
        <p:txBody>
          <a:bodyPr>
            <a:normAutofit fontScale="90000"/>
          </a:bodyPr>
          <a:lstStyle/>
          <a:p>
            <a:r>
              <a:rPr lang="it-IT" sz="3200" b="1">
                <a:solidFill>
                  <a:schemeClr val="tx1"/>
                </a:solidFill>
                <a:latin typeface="Arial"/>
                <a:cs typeface="Arial"/>
              </a:rPr>
              <a:t>Perché sono importanti?</a:t>
            </a:r>
            <a:endParaRPr lang="it-IT" b="1">
              <a:solidFill>
                <a:schemeClr val="tx1"/>
              </a:solidFill>
            </a:endParaRPr>
          </a:p>
        </p:txBody>
      </p:sp>
      <p:pic>
        <p:nvPicPr>
          <p:cNvPr id="9" name="Segnaposto immagine 8" descr="Immagine che contiene testo, schermata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4E8F3CBB-CC1C-063F-5764-6C589D0F6DA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-328" t="2548" r="18" b="4519"/>
          <a:stretch>
            <a:fillRect/>
          </a:stretch>
        </p:blipFill>
        <p:spPr>
          <a:xfrm>
            <a:off x="4290839" y="3072011"/>
            <a:ext cx="3384182" cy="291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012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ernClassicBlock-3">
  <a:themeElements>
    <a:clrScheme name="MSFT_ELT_ModernClassicBlock_03">
      <a:dk1>
        <a:sysClr val="windowText" lastClr="000000"/>
      </a:dk1>
      <a:lt1>
        <a:sysClr val="window" lastClr="FFFFFF"/>
      </a:lt1>
      <a:dk2>
        <a:srgbClr val="43467B"/>
      </a:dk2>
      <a:lt2>
        <a:srgbClr val="DFE3E5"/>
      </a:lt2>
      <a:accent1>
        <a:srgbClr val="43467B"/>
      </a:accent1>
      <a:accent2>
        <a:srgbClr val="E58C09"/>
      </a:accent2>
      <a:accent3>
        <a:srgbClr val="2683C6"/>
      </a:accent3>
      <a:accent4>
        <a:srgbClr val="EEC621"/>
      </a:accent4>
      <a:accent5>
        <a:srgbClr val="1D9BA1"/>
      </a:accent5>
      <a:accent6>
        <a:srgbClr val="87175F"/>
      </a:accent6>
      <a:hlink>
        <a:srgbClr val="0070C0"/>
      </a:hlink>
      <a:folHlink>
        <a:srgbClr val="C00000"/>
      </a:folHlink>
    </a:clrScheme>
    <a:fontScheme name="MSFT_ELT_ModernClassicBlock_03">
      <a:majorFont>
        <a:latin typeface="Tw Cen MT Condensed"/>
        <a:ea typeface=""/>
        <a:cs typeface=""/>
      </a:majorFont>
      <a:minorFont>
        <a:latin typeface="Tw Cen MT"/>
        <a:ea typeface=""/>
        <a:cs typeface="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LT_Template_ModernClassicBlockLT_v4" id="{30DDF308-B484-4DB0-8959-4BA762476498}" vid="{49FD44A8-5F40-4E6E-BC83-04BD3C4DB24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6e0ad8bcb937777a496f4378509b82b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3afd91b9dddacb5807afd727ccca0e2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F38F8D2-BD9B-46ED-B6DA-C4D6B9B98B93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af3243-3dd4-4a8d-8c0d-dd76da1f02a5"/>
    <ds:schemaRef ds:uri="16c05727-aa75-4e4a-9b5f-8a80a1165891"/>
  </ds:schemaRefs>
</ds:datastoreItem>
</file>

<file path=customXml/itemProps2.xml><?xml version="1.0" encoding="utf-8"?>
<ds:datastoreItem xmlns:ds="http://schemas.openxmlformats.org/officeDocument/2006/customXml" ds:itemID="{9AEB3614-7362-40D8-972D-09A1979DDD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DFBB65-1452-40E8-AE26-DB6A4D9AC261}">
  <ds:schemaRefs>
    <ds:schemaRef ds:uri="http://schemas.microsoft.com/office/2006/metadata/properties"/>
    <ds:schemaRef ds:uri="http://www.w3.org/2000/xmlns/"/>
    <ds:schemaRef ds:uri="71af3243-3dd4-4a8d-8c0d-dd76da1f02a5"/>
    <ds:schemaRef ds:uri="http://www.w3.org/2001/XMLSchema-instan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52</Slides>
  <Notes>3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52</vt:i4>
      </vt:variant>
    </vt:vector>
  </HeadingPairs>
  <TitlesOfParts>
    <vt:vector size="53" baseType="lpstr">
      <vt:lpstr>ModernClassicBlock-3</vt:lpstr>
      <vt:lpstr>Presentazione standard di PowerPoint</vt:lpstr>
      <vt:lpstr>Digital Marketing Strategy</vt:lpstr>
      <vt:lpstr>Capitolo 5</vt:lpstr>
      <vt:lpstr>5.1 Il brief per il digital marketing</vt:lpstr>
      <vt:lpstr>Presentazione standard di PowerPoint</vt:lpstr>
      <vt:lpstr>Presentazione standard di PowerPoint</vt:lpstr>
      <vt:lpstr>Presentazione standard di PowerPoint</vt:lpstr>
      <vt:lpstr>                      Brand Identity Guide Lines</vt:lpstr>
      <vt:lpstr>Perché sono importanti?</vt:lpstr>
      <vt:lpstr>IN SINTESI</vt:lpstr>
      <vt:lpstr>Presentazione standard di PowerPoint</vt:lpstr>
      <vt:lpstr>Perché è importante il brief?</vt:lpstr>
      <vt:lpstr>Perché saper scrivere un brief è cruciale?</vt:lpstr>
      <vt:lpstr>5.2 Come sviluppare un briefing</vt:lpstr>
      <vt:lpstr>Presentazione standard di PowerPoint</vt:lpstr>
      <vt:lpstr>Presentazione standard di PowerPoint</vt:lpstr>
      <vt:lpstr>Stakeholder e funzioni aziendali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 SINTESI</vt:lpstr>
      <vt:lpstr>Come sviluppare un briefing </vt:lpstr>
      <vt:lpstr>Cliente vs Agenzia: chi è l’owner del brief?</vt:lpstr>
      <vt:lpstr>Passo 1: Valutare la situazione Il primo passo nella definizione del brief è analizzare la situazione di partenza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 SINTESI</vt:lpstr>
      <vt:lpstr>Cos’è l’insight generation?</vt:lpstr>
      <vt:lpstr>L’INSIGHT STRATEGICO</vt:lpstr>
      <vt:lpstr>COME L’INSIGHT GUIDA LA STRATEGIA</vt:lpstr>
      <vt:lpstr>Come generare insight? </vt:lpstr>
      <vt:lpstr>Fonti di insight Un problema di marketing può essere analizzato in 4 aree principali (da sole o combinate):    1. L’azienda → obiettivi, strategia e marchio (devono essere allineati, es. ingresso in un nuovo settore).   2. Il prodotto → caratteristiche uniche che lo differenziano dai concorrenti.   3. Il mercato → livello di maturità, competitività e ritmo, che determinano le opportunità reali.   4. Il pubblico → percezioni, pensieri e sentimenti dei clienti verso il brand e la sua posizione nel mercato (spesso fonte di insight molto interessanti). </vt:lpstr>
      <vt:lpstr>Presentazione standard di PowerPoint</vt:lpstr>
      <vt:lpstr>Passo 3: Identificare gli ostacoli al successo</vt:lpstr>
      <vt:lpstr>Presentazione standard di PowerPoint</vt:lpstr>
      <vt:lpstr>Esempio: Piccola azienda di prodotti cosmetici naturali online </vt:lpstr>
      <vt:lpstr>Presentazione standard di PowerPoint</vt:lpstr>
      <vt:lpstr>Presentazione standard di PowerPoint</vt:lpstr>
      <vt:lpstr>Passo 3: Identificare gli ostacoli al successo   La sfida di marketing si definisce identificando gli ostacoli che impediscono all’azienda di raggiungere i suoi obiettivi commerciali.   Questo passo serve a:   • dare una solida comprensione della sfida,   • far emergere l’intuizione centrale che caratterizza il briefing. </vt:lpstr>
      <vt:lpstr>Dove si trovano gli ostacoli? </vt:lpstr>
      <vt:lpstr>Presentazione standard di PowerPoint</vt:lpstr>
      <vt:lpstr>Presentazione standard di PowerPoint</vt:lpstr>
      <vt:lpstr>Presentazione standard di PowerPoint</vt:lpstr>
      <vt:lpstr>Approfondimenti e letture 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AGGIUNGERE IL TITOLO </dc:title>
  <dc:creator>Giulia Santinelli</dc:creator>
  <cp:lastModifiedBy>sarah Spadafora</cp:lastModifiedBy>
  <cp:revision>1</cp:revision>
  <dcterms:created xsi:type="dcterms:W3CDTF">2025-08-13T16:22:50Z</dcterms:created>
  <dcterms:modified xsi:type="dcterms:W3CDTF">2025-09-12T21:02:01Z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