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73" r:id="rId9"/>
    <p:sldId id="262" r:id="rId10"/>
    <p:sldId id="26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0" r:id="rId20"/>
    <p:sldId id="271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 snapToObjects="1">
      <p:cViewPr varScale="1">
        <p:scale>
          <a:sx n="132" d="100"/>
          <a:sy n="132" d="100"/>
        </p:scale>
        <p:origin x="10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73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54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10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9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07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65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76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1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86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87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3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0071-89C7-4541-B892-F35ACCB930BE}" type="datetimeFigureOut">
              <a:rPr lang="it-IT" smtClean="0"/>
              <a:t>18/10/21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84053-3C77-B34A-A323-19173AB0EB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5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</a:rPr>
              <a:t>Le rivoluzioni del 1917</a:t>
            </a:r>
          </a:p>
        </p:txBody>
      </p:sp>
    </p:spTree>
    <p:extLst>
      <p:ext uri="{BB962C8B-B14F-4D97-AF65-F5344CB8AC3E}">
        <p14:creationId xmlns:p14="http://schemas.microsoft.com/office/powerpoint/2010/main" val="582403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23 ottobre 1917</a:t>
            </a:r>
            <a:r>
              <a:rPr lang="it-IT" dirty="0"/>
              <a:t>: i bolscevichi decidono di rovesciare con forza il governo provvisorio</a:t>
            </a:r>
          </a:p>
          <a:p>
            <a:pPr algn="just"/>
            <a:r>
              <a:rPr lang="it-IT" b="1" dirty="0"/>
              <a:t>25 ottobre 1917</a:t>
            </a:r>
            <a:r>
              <a:rPr lang="it-IT" dirty="0"/>
              <a:t>: </a:t>
            </a:r>
            <a:r>
              <a:rPr lang="it-IT" b="1" dirty="0"/>
              <a:t>presa del Palazzo di inverno </a:t>
            </a:r>
            <a:r>
              <a:rPr lang="it-IT" dirty="0"/>
              <a:t>(Mosca). A Pietroburgo il </a:t>
            </a:r>
            <a:r>
              <a:rPr lang="it-IT" b="1" dirty="0"/>
              <a:t>Congresso panrusso </a:t>
            </a:r>
            <a:r>
              <a:rPr lang="it-IT" dirty="0"/>
              <a:t>dei soviet approva due decreti:</a:t>
            </a:r>
          </a:p>
          <a:p>
            <a:pPr marL="514350" indent="-514350" algn="just">
              <a:buAutoNum type="arabicParenR"/>
            </a:pPr>
            <a:r>
              <a:rPr lang="it-IT" dirty="0"/>
              <a:t>Appello ai belligeranti per una pace giusta</a:t>
            </a:r>
          </a:p>
          <a:p>
            <a:pPr marL="514350" indent="-514350" algn="just">
              <a:buAutoNum type="arabicParenR"/>
            </a:pPr>
            <a:r>
              <a:rPr lang="it-IT" dirty="0"/>
              <a:t>Abolizione della proprietà terriera e redistribuzione della terra</a:t>
            </a:r>
          </a:p>
          <a:p>
            <a:pPr marL="514350" indent="-514350" algn="just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142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Palazzo d’inverno, 1917</a:t>
            </a:r>
          </a:p>
        </p:txBody>
      </p:sp>
      <p:pic>
        <p:nvPicPr>
          <p:cNvPr id="4" name="Segnaposto contenuto 3" descr="rivoluzione0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53" r="-121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8215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charset="0"/>
              <a:buChar char="Ø"/>
            </a:pPr>
            <a:r>
              <a:rPr lang="it-IT" dirty="0"/>
              <a:t>nuovo governo rivoluzionario, composto esclusivamente da bolscevichi (</a:t>
            </a:r>
            <a:r>
              <a:rPr lang="it-IT" b="1" dirty="0"/>
              <a:t>Consiglio dei commissari del popolo</a:t>
            </a:r>
            <a:r>
              <a:rPr lang="it-IT" dirty="0"/>
              <a:t>) e presieduto da Lenin</a:t>
            </a:r>
          </a:p>
          <a:p>
            <a:pPr algn="just">
              <a:buFontTx/>
              <a:buChar char="•"/>
            </a:pPr>
            <a:r>
              <a:rPr lang="it-IT" dirty="0"/>
              <a:t>Gli altri partiti, che puntano sulla </a:t>
            </a:r>
            <a:r>
              <a:rPr lang="it-IT" b="1" dirty="0"/>
              <a:t>Assemblea costituente</a:t>
            </a:r>
            <a:r>
              <a:rPr lang="it-IT" dirty="0"/>
              <a:t>, non oppongono immediata resistenza</a:t>
            </a:r>
          </a:p>
          <a:p>
            <a:pPr algn="just">
              <a:buFontTx/>
              <a:buChar char="•"/>
            </a:pPr>
            <a:r>
              <a:rPr lang="it-IT" b="1" dirty="0"/>
              <a:t>fine novembre 1917</a:t>
            </a:r>
            <a:r>
              <a:rPr lang="it-IT" dirty="0"/>
              <a:t>: elezioni per la Costituente, che viene sciolta a forza dai bolscevichi</a:t>
            </a:r>
          </a:p>
          <a:p>
            <a:pPr algn="just">
              <a:buFontTx/>
              <a:buChar char="•"/>
            </a:pPr>
            <a:r>
              <a:rPr lang="it-IT" dirty="0"/>
              <a:t>inizio della </a:t>
            </a:r>
            <a:r>
              <a:rPr lang="it-IT" b="1" dirty="0"/>
              <a:t>dittatura del partito bolscevico</a:t>
            </a:r>
          </a:p>
        </p:txBody>
      </p:sp>
    </p:spTree>
    <p:extLst>
      <p:ext uri="{BB962C8B-B14F-4D97-AF65-F5344CB8AC3E}">
        <p14:creationId xmlns:p14="http://schemas.microsoft.com/office/powerpoint/2010/main" val="219299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marzo</a:t>
            </a:r>
            <a:r>
              <a:rPr lang="it-IT" dirty="0"/>
              <a:t> </a:t>
            </a:r>
            <a:r>
              <a:rPr lang="it-IT" b="1" dirty="0"/>
              <a:t>1918</a:t>
            </a:r>
            <a:r>
              <a:rPr lang="it-IT" dirty="0"/>
              <a:t>: </a:t>
            </a:r>
            <a:r>
              <a:rPr lang="it-IT" u="sng" dirty="0"/>
              <a:t>pace di Brest-</a:t>
            </a:r>
            <a:r>
              <a:rPr lang="it-IT" u="sng" dirty="0" err="1"/>
              <a:t>Litovsk</a:t>
            </a:r>
            <a:endParaRPr lang="it-IT" u="sng" dirty="0"/>
          </a:p>
          <a:p>
            <a:r>
              <a:rPr lang="it-IT" dirty="0"/>
              <a:t>e commissari politici</a:t>
            </a:r>
          </a:p>
          <a:p>
            <a:r>
              <a:rPr lang="it-IT" b="1" dirty="0"/>
              <a:t>1920/21</a:t>
            </a:r>
            <a:r>
              <a:rPr lang="it-IT" dirty="0"/>
              <a:t>: guerra civile durissima, con l’Intesa che appoggia i ‘bianchi’</a:t>
            </a:r>
          </a:p>
        </p:txBody>
      </p:sp>
    </p:spTree>
    <p:extLst>
      <p:ext uri="{BB962C8B-B14F-4D97-AF65-F5344CB8AC3E}">
        <p14:creationId xmlns:p14="http://schemas.microsoft.com/office/powerpoint/2010/main" val="74043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marzo 1919</a:t>
            </a:r>
            <a:r>
              <a:rPr lang="it-IT" dirty="0"/>
              <a:t>: </a:t>
            </a:r>
            <a:r>
              <a:rPr lang="it-IT" u="sng" dirty="0"/>
              <a:t>Terza internazionale</a:t>
            </a:r>
          </a:p>
          <a:p>
            <a:pPr algn="just">
              <a:buFont typeface="Wingdings" charset="0"/>
              <a:buChar char="Ø"/>
            </a:pPr>
            <a:r>
              <a:rPr lang="it-IT" dirty="0"/>
              <a:t>rete di partiti organizzati sul modello bolscevico e fedeli alle direttive del partito-guida: Russia sovietica centro del comunismo mondiale; difesa della ‘patria del socialismo’ obiettivo comune ai movimenti rivoluzionari di tutto il mondo</a:t>
            </a:r>
          </a:p>
          <a:p>
            <a:pPr>
              <a:buFont typeface="Wingdings" charset="0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313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b="1" dirty="0"/>
              <a:t>1918/1921</a:t>
            </a:r>
            <a:r>
              <a:rPr lang="it-IT" dirty="0"/>
              <a:t>: </a:t>
            </a:r>
            <a:r>
              <a:rPr lang="it-IT" b="1" dirty="0"/>
              <a:t>comunismo di guerra</a:t>
            </a:r>
          </a:p>
          <a:p>
            <a:pPr algn="just">
              <a:buFont typeface="Courier New"/>
              <a:buChar char="o"/>
            </a:pPr>
            <a:r>
              <a:rPr lang="it-IT" dirty="0"/>
              <a:t>comitati rurali che devono provvedere all’ammasso e alla redistribuzione delle derrate</a:t>
            </a:r>
          </a:p>
          <a:p>
            <a:pPr algn="just">
              <a:buFont typeface="Courier New"/>
              <a:buChar char="o"/>
            </a:pPr>
            <a:r>
              <a:rPr lang="it-IT" dirty="0"/>
              <a:t>formazione di comuni agricole volontarie (</a:t>
            </a:r>
            <a:r>
              <a:rPr lang="it-IT" b="1" dirty="0"/>
              <a:t>kolchoz</a:t>
            </a:r>
            <a:r>
              <a:rPr lang="it-IT" dirty="0"/>
              <a:t>) e di fattorie sovietiche (</a:t>
            </a:r>
            <a:r>
              <a:rPr lang="it-IT" b="1" dirty="0" err="1"/>
              <a:t>sovchoz</a:t>
            </a:r>
            <a:r>
              <a:rPr lang="it-IT" dirty="0"/>
              <a:t>) 	gestite direttamente dallo stato</a:t>
            </a:r>
          </a:p>
          <a:p>
            <a:pPr algn="just">
              <a:buFont typeface="Courier New"/>
              <a:buChar char="o"/>
            </a:pPr>
            <a:r>
              <a:rPr lang="it-IT" dirty="0"/>
              <a:t>nazionalizzazione dei principali settori 	industriali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7247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1921</a:t>
            </a:r>
            <a:r>
              <a:rPr lang="it-IT" dirty="0"/>
              <a:t>: </a:t>
            </a:r>
            <a:r>
              <a:rPr lang="it-IT" b="1" dirty="0"/>
              <a:t>Nuova politica economica </a:t>
            </a:r>
            <a:r>
              <a:rPr lang="it-IT" dirty="0"/>
              <a:t>(</a:t>
            </a:r>
            <a:r>
              <a:rPr lang="it-IT" dirty="0" err="1"/>
              <a:t>Nep</a:t>
            </a:r>
            <a:r>
              <a:rPr lang="it-IT" dirty="0"/>
              <a:t>)</a:t>
            </a:r>
          </a:p>
          <a:p>
            <a:pPr algn="just">
              <a:buFontTx/>
              <a:buChar char="-"/>
            </a:pPr>
            <a:r>
              <a:rPr lang="it-IT" dirty="0"/>
              <a:t>stimolare la produzione agricola e favorire l’afflusso di prodotti agricoli nelle città</a:t>
            </a:r>
          </a:p>
          <a:p>
            <a:pPr>
              <a:buFontTx/>
              <a:buChar char="-"/>
            </a:pPr>
            <a:r>
              <a:rPr lang="it-IT" dirty="0"/>
              <a:t>aumento della produzione</a:t>
            </a:r>
          </a:p>
          <a:p>
            <a:pPr algn="just">
              <a:buFontTx/>
              <a:buChar char="-"/>
            </a:pPr>
            <a:r>
              <a:rPr lang="it-IT" dirty="0"/>
              <a:t>formazione di una classe di contadini ricchi (</a:t>
            </a:r>
            <a:r>
              <a:rPr lang="it-IT" b="1" dirty="0"/>
              <a:t>kulaki</a:t>
            </a:r>
            <a:r>
              <a:rPr lang="it-IT" dirty="0"/>
              <a:t>)</a:t>
            </a:r>
          </a:p>
          <a:p>
            <a:pPr algn="just">
              <a:buFontTx/>
              <a:buChar char="-"/>
            </a:pPr>
            <a:r>
              <a:rPr lang="it-IT" dirty="0"/>
              <a:t>sviluppo della piccola impresa ma non della grande industria di stato</a:t>
            </a:r>
          </a:p>
          <a:p>
            <a:pPr>
              <a:buFontTx/>
              <a:buChar char="-"/>
            </a:pPr>
            <a:r>
              <a:rPr lang="it-IT" dirty="0"/>
              <a:t>alfabetizzazione e laicizzazione dei costumi</a:t>
            </a:r>
          </a:p>
        </p:txBody>
      </p:sp>
    </p:spTree>
    <p:extLst>
      <p:ext uri="{BB962C8B-B14F-4D97-AF65-F5344CB8AC3E}">
        <p14:creationId xmlns:p14="http://schemas.microsoft.com/office/powerpoint/2010/main" val="1906716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avanguardie</a:t>
            </a:r>
          </a:p>
          <a:p>
            <a:pPr algn="just"/>
            <a:r>
              <a:rPr lang="it-IT" b="1" dirty="0"/>
              <a:t>luglio 1918</a:t>
            </a:r>
            <a:r>
              <a:rPr lang="it-IT" dirty="0"/>
              <a:t>: prima costituzione della Russia rivoluzionaria </a:t>
            </a:r>
            <a:r>
              <a:rPr lang="it-IT" i="1" u="sng" dirty="0"/>
              <a:t>Dichiarazione dei diritti del popolo lavoratore e sfruttato</a:t>
            </a:r>
          </a:p>
          <a:p>
            <a:pPr algn="just">
              <a:buFontTx/>
              <a:buChar char="-"/>
            </a:pPr>
            <a:r>
              <a:rPr lang="it-IT" dirty="0"/>
              <a:t>carattere </a:t>
            </a:r>
            <a:r>
              <a:rPr lang="it-IT" u="sng" dirty="0"/>
              <a:t>federale</a:t>
            </a:r>
            <a:r>
              <a:rPr lang="it-IT" dirty="0"/>
              <a:t> del nuovo stato</a:t>
            </a:r>
          </a:p>
          <a:p>
            <a:pPr algn="just">
              <a:buFontTx/>
              <a:buChar char="-"/>
            </a:pPr>
            <a:r>
              <a:rPr lang="it-IT" dirty="0"/>
              <a:t>rispetto delle </a:t>
            </a:r>
            <a:r>
              <a:rPr lang="it-IT" u="sng" dirty="0"/>
              <a:t>minoranze etniche </a:t>
            </a:r>
            <a:r>
              <a:rPr lang="it-IT" dirty="0"/>
              <a:t>e apertura all’unione con altre future ed eventuali repubbliche sovietiche (inizialmente: Russia, Ucraina, Bielorussia, </a:t>
            </a:r>
            <a:r>
              <a:rPr lang="it-IT" dirty="0" err="1"/>
              <a:t>Azerbajgian</a:t>
            </a:r>
            <a:r>
              <a:rPr lang="it-IT" dirty="0"/>
              <a:t>, Armenia, Georgia)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5464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Lissitzky</a:t>
            </a:r>
            <a:r>
              <a:rPr lang="it-IT" dirty="0"/>
              <a:t>, </a:t>
            </a:r>
            <a:r>
              <a:rPr lang="it-IT" i="1" dirty="0"/>
              <a:t>Con il cuneo rosso batti i bianchi</a:t>
            </a:r>
            <a:r>
              <a:rPr lang="it-IT" dirty="0"/>
              <a:t> (1920)</a:t>
            </a:r>
          </a:p>
        </p:txBody>
      </p:sp>
      <p:pic>
        <p:nvPicPr>
          <p:cNvPr id="4" name="Segnaposto contenuto 3" descr="colpite-i-bianchi-col-cuneo-rosso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693" r="-216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1379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1924</a:t>
            </a:r>
            <a:r>
              <a:rPr lang="it-IT" dirty="0"/>
              <a:t>: </a:t>
            </a:r>
            <a:r>
              <a:rPr lang="it-IT" u="sng" dirty="0"/>
              <a:t>nuova Costituzione</a:t>
            </a:r>
          </a:p>
          <a:p>
            <a:pPr algn="just">
              <a:buFontTx/>
              <a:buChar char="-"/>
            </a:pPr>
            <a:r>
              <a:rPr lang="it-IT" dirty="0" err="1"/>
              <a:t>complessificazione</a:t>
            </a:r>
            <a:r>
              <a:rPr lang="it-IT" dirty="0"/>
              <a:t> della forma statale, al cui vertice c’è il </a:t>
            </a:r>
            <a:r>
              <a:rPr lang="it-IT" u="sng" dirty="0"/>
              <a:t>Congresso dei Soviet dell’Unione</a:t>
            </a:r>
          </a:p>
          <a:p>
            <a:pPr algn="just">
              <a:buFontTx/>
              <a:buChar char="-"/>
            </a:pPr>
            <a:r>
              <a:rPr lang="it-IT" dirty="0"/>
              <a:t>il potere reale è tuttavia nelle mani del Partito comunista, che ‘doppia’ il potere statale, ricalcandolo</a:t>
            </a:r>
          </a:p>
          <a:p>
            <a:pPr algn="just">
              <a:buFontTx/>
              <a:buChar char="-"/>
            </a:pPr>
            <a:r>
              <a:rPr lang="it-IT" dirty="0"/>
              <a:t>partito fondato sul </a:t>
            </a:r>
            <a:r>
              <a:rPr lang="it-IT" u="sng" dirty="0"/>
              <a:t>centralismo democratico </a:t>
            </a:r>
          </a:p>
          <a:p>
            <a:pPr algn="just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259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Legame tra le rivoluzioni russe e il primo conflitto mondiale</a:t>
            </a:r>
          </a:p>
          <a:p>
            <a:pPr algn="just"/>
            <a:r>
              <a:rPr lang="it-IT" b="1" dirty="0"/>
              <a:t>Ottobre 1917</a:t>
            </a:r>
            <a:r>
              <a:rPr lang="it-IT" dirty="0"/>
              <a:t>: evento </a:t>
            </a:r>
            <a:r>
              <a:rPr lang="it-IT" i="1" dirty="0"/>
              <a:t>rivoluzionario</a:t>
            </a:r>
            <a:r>
              <a:rPr lang="it-IT" dirty="0"/>
              <a:t> per eccellenza, dopo il 1789</a:t>
            </a:r>
          </a:p>
          <a:p>
            <a:pPr algn="just"/>
            <a:r>
              <a:rPr lang="it-IT" b="1" dirty="0"/>
              <a:t>mito dell’Ottobre </a:t>
            </a:r>
            <a:r>
              <a:rPr lang="it-IT" dirty="0"/>
              <a:t>e </a:t>
            </a:r>
            <a:r>
              <a:rPr lang="it-IT" b="1" dirty="0"/>
              <a:t>mito dell’Urss</a:t>
            </a:r>
          </a:p>
          <a:p>
            <a:pPr algn="just"/>
            <a:r>
              <a:rPr lang="it-IT" dirty="0"/>
              <a:t>il problema dell’</a:t>
            </a:r>
            <a:r>
              <a:rPr lang="it-IT" b="1" dirty="0"/>
              <a:t>eterodossia</a:t>
            </a:r>
            <a:r>
              <a:rPr lang="it-IT" dirty="0"/>
              <a:t> della rivoluzione rispetto alla concezione materialistica della storia di </a:t>
            </a:r>
            <a:r>
              <a:rPr lang="it-IT" dirty="0" err="1"/>
              <a:t>Marx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5522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1922</a:t>
            </a:r>
            <a:r>
              <a:rPr lang="it-IT" dirty="0"/>
              <a:t>: </a:t>
            </a:r>
            <a:r>
              <a:rPr lang="it-IT" u="sng" dirty="0"/>
              <a:t>Stalin</a:t>
            </a:r>
            <a:r>
              <a:rPr lang="it-IT" dirty="0"/>
              <a:t> viene nominato segretario del Partito</a:t>
            </a:r>
          </a:p>
          <a:p>
            <a:pPr algn="just"/>
            <a:r>
              <a:rPr lang="it-IT" b="1" dirty="0"/>
              <a:t>1924</a:t>
            </a:r>
            <a:r>
              <a:rPr lang="it-IT" dirty="0"/>
              <a:t>: morte di Lenin e inizio della lotta all’interno della dirigenza bolscevica per il potere</a:t>
            </a:r>
          </a:p>
          <a:p>
            <a:pPr marL="514350" indent="-514350" algn="just">
              <a:buAutoNum type="alphaLcParenR"/>
            </a:pPr>
            <a:r>
              <a:rPr lang="it-IT" dirty="0"/>
              <a:t>Stalin vs </a:t>
            </a:r>
            <a:r>
              <a:rPr lang="it-IT" u="sng" dirty="0" err="1"/>
              <a:t>Trockij</a:t>
            </a:r>
            <a:endParaRPr lang="it-IT" u="sng" dirty="0"/>
          </a:p>
          <a:p>
            <a:pPr marL="514350" indent="-514350" algn="just">
              <a:buAutoNum type="alphaLcParenR"/>
            </a:pPr>
            <a:r>
              <a:rPr lang="it-IT" dirty="0"/>
              <a:t>Stalin vs </a:t>
            </a:r>
            <a:r>
              <a:rPr lang="it-IT" u="sng" dirty="0" err="1"/>
              <a:t>Kamenev</a:t>
            </a:r>
            <a:r>
              <a:rPr lang="it-IT" dirty="0"/>
              <a:t> e </a:t>
            </a:r>
            <a:r>
              <a:rPr lang="it-IT" u="sng" dirty="0" err="1"/>
              <a:t>Zinov’ev</a:t>
            </a:r>
            <a:endParaRPr lang="it-IT" u="sng" dirty="0"/>
          </a:p>
          <a:p>
            <a:pPr marL="514350" indent="-514350" algn="just">
              <a:buAutoNum type="alphaLcParenR"/>
            </a:pPr>
            <a:r>
              <a:rPr lang="it-IT" dirty="0"/>
              <a:t>Stalin vs </a:t>
            </a:r>
            <a:r>
              <a:rPr lang="it-IT" u="sng" dirty="0" err="1"/>
              <a:t>Bucharin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427118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Antecedente: la rivoluzione del </a:t>
            </a:r>
            <a:r>
              <a:rPr lang="it-IT" b="1" dirty="0"/>
              <a:t>1905</a:t>
            </a:r>
          </a:p>
          <a:p>
            <a:endParaRPr lang="it-IT" dirty="0"/>
          </a:p>
          <a:p>
            <a:pPr algn="just">
              <a:buFont typeface="Wingdings" charset="0"/>
              <a:buChar char="Ø"/>
            </a:pPr>
            <a:r>
              <a:rPr lang="it-IT" dirty="0"/>
              <a:t>nascono i </a:t>
            </a:r>
            <a:r>
              <a:rPr lang="it-IT" b="1" i="1" dirty="0"/>
              <a:t>soviet</a:t>
            </a:r>
            <a:r>
              <a:rPr lang="it-IT" dirty="0"/>
              <a:t> (consigli): rappresentanze popolari elette sui luoghi di lavoro 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944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 </a:t>
            </a:r>
            <a:r>
              <a:rPr lang="it-IT" b="1" dirty="0"/>
              <a:t>fine febbraio (marzo) 1917</a:t>
            </a:r>
            <a:r>
              <a:rPr lang="it-IT" dirty="0"/>
              <a:t>: sciopero generale degli operai di </a:t>
            </a:r>
            <a:r>
              <a:rPr lang="it-IT" b="1" dirty="0" err="1"/>
              <a:t>Pietrogrado</a:t>
            </a:r>
            <a:r>
              <a:rPr lang="it-IT" dirty="0"/>
              <a:t>, che si trasforma in una massiccia manifestazione politica contro il regime zarista</a:t>
            </a:r>
          </a:p>
          <a:p>
            <a:pPr marL="0" indent="0" algn="just">
              <a:buNone/>
            </a:pPr>
            <a:r>
              <a:rPr lang="it-IT" dirty="0"/>
              <a:t>- i soldati, chiamati per disperdere la folla, 	solidarizzano coi manifestanti </a:t>
            </a:r>
          </a:p>
          <a:p>
            <a:pPr marL="0" indent="0" algn="just">
              <a:buNone/>
            </a:pPr>
            <a:r>
              <a:rPr lang="it-IT" dirty="0"/>
              <a:t>- lo zar abdica e pochi giorni dopo viene 	arrestato con la famiglia reale</a:t>
            </a:r>
          </a:p>
        </p:txBody>
      </p:sp>
    </p:spTree>
    <p:extLst>
      <p:ext uri="{BB962C8B-B14F-4D97-AF65-F5344CB8AC3E}">
        <p14:creationId xmlns:p14="http://schemas.microsoft.com/office/powerpoint/2010/main" val="20620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229600" cy="1143000"/>
          </a:xfrm>
        </p:spPr>
        <p:txBody>
          <a:bodyPr/>
          <a:lstStyle/>
          <a:p>
            <a:r>
              <a:rPr lang="it-IT" dirty="0" err="1"/>
              <a:t>Pietrogrado</a:t>
            </a:r>
            <a:r>
              <a:rPr lang="it-IT" dirty="0"/>
              <a:t>, febbraio 1917</a:t>
            </a:r>
          </a:p>
        </p:txBody>
      </p:sp>
      <p:pic>
        <p:nvPicPr>
          <p:cNvPr id="4" name="Segnaposto contenuto 3" descr="pic-F-E-February Revolution of 1917 demonstration in Petrogr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096" y="1600200"/>
            <a:ext cx="6525807" cy="4525963"/>
          </a:xfrm>
        </p:spPr>
      </p:pic>
      <p:pic>
        <p:nvPicPr>
          <p:cNvPr id="5" name="Segnaposto contenuto 3" descr="pic-F-E-February Revolution of 1917 demonstration in Petrogr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54" r="-13054"/>
          <a:stretch>
            <a:fillRect/>
          </a:stretch>
        </p:blipFill>
        <p:spPr>
          <a:xfrm>
            <a:off x="609600" y="1752600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su impulso della </a:t>
            </a:r>
            <a:r>
              <a:rPr lang="it-IT" b="1" i="1" dirty="0"/>
              <a:t>Duma</a:t>
            </a:r>
            <a:r>
              <a:rPr lang="it-IT" dirty="0"/>
              <a:t> (parlamento), viene costituito un </a:t>
            </a:r>
            <a:r>
              <a:rPr lang="it-IT" b="1" dirty="0"/>
              <a:t>governo provvisorio</a:t>
            </a:r>
            <a:r>
              <a:rPr lang="it-IT" dirty="0"/>
              <a:t> di orientamento liberale (sostenuto da cadetti, menscevichi, socialisti rivoluzionari e avversato da bolscevichi) presieduto dal principe </a:t>
            </a:r>
            <a:r>
              <a:rPr lang="it-IT" u="sng" dirty="0"/>
              <a:t>L’</a:t>
            </a:r>
            <a:r>
              <a:rPr lang="it-IT" u="sng" dirty="0" err="1"/>
              <a:t>vov</a:t>
            </a:r>
            <a:r>
              <a:rPr lang="it-IT" dirty="0"/>
              <a:t> per:</a:t>
            </a:r>
          </a:p>
          <a:p>
            <a:pPr marL="514350" indent="-514350" algn="just">
              <a:buAutoNum type="alphaLcParenR"/>
            </a:pPr>
            <a:r>
              <a:rPr lang="it-IT" dirty="0"/>
              <a:t>proseguire la guerra a fianco dell’Intesa</a:t>
            </a:r>
          </a:p>
          <a:p>
            <a:pPr marL="514350" indent="-514350" algn="just">
              <a:buAutoNum type="alphaLcParenR"/>
            </a:pPr>
            <a:r>
              <a:rPr lang="it-IT" dirty="0"/>
              <a:t>occidentalizzare e modernizzare le strutture politiche dell’Impero</a:t>
            </a:r>
          </a:p>
        </p:txBody>
      </p:sp>
    </p:spTree>
    <p:extLst>
      <p:ext uri="{BB962C8B-B14F-4D97-AF65-F5344CB8AC3E}">
        <p14:creationId xmlns:p14="http://schemas.microsoft.com/office/powerpoint/2010/main" val="307589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aprile 1917</a:t>
            </a:r>
            <a:r>
              <a:rPr lang="it-IT" dirty="0"/>
              <a:t>: rientrato in Russia dalla Svizzera, </a:t>
            </a:r>
            <a:r>
              <a:rPr lang="it-IT" u="sng" dirty="0"/>
              <a:t>Vladimir I. Lenin </a:t>
            </a:r>
            <a:r>
              <a:rPr lang="it-IT" dirty="0"/>
              <a:t>espone le </a:t>
            </a:r>
            <a:r>
              <a:rPr lang="it-IT" i="1" dirty="0"/>
              <a:t>Tesi di Aprile</a:t>
            </a:r>
            <a:r>
              <a:rPr lang="it-IT" dirty="0"/>
              <a:t> &gt; presa del potere nell’anello più debole della catena imperialista</a:t>
            </a:r>
          </a:p>
          <a:p>
            <a:pPr algn="just"/>
            <a:r>
              <a:rPr lang="it-IT" b="1" dirty="0"/>
              <a:t>maggio 1917</a:t>
            </a:r>
            <a:r>
              <a:rPr lang="it-IT" dirty="0"/>
              <a:t>: secondo governo provvisorio </a:t>
            </a:r>
            <a:r>
              <a:rPr lang="it-IT" u="sng" dirty="0"/>
              <a:t>L’</a:t>
            </a:r>
            <a:r>
              <a:rPr lang="it-IT" u="sng" dirty="0" err="1"/>
              <a:t>vov</a:t>
            </a:r>
            <a:r>
              <a:rPr lang="it-IT" dirty="0"/>
              <a:t>, in cui </a:t>
            </a:r>
            <a:r>
              <a:rPr lang="it-IT" u="sng" dirty="0" err="1"/>
              <a:t>Kerenskij</a:t>
            </a:r>
            <a:r>
              <a:rPr lang="it-IT" dirty="0"/>
              <a:t> (capo dei socialisti rivoluzionari) assume il ministero della guerra</a:t>
            </a:r>
          </a:p>
          <a:p>
            <a:pPr algn="just"/>
            <a:r>
              <a:rPr lang="it-IT" dirty="0"/>
              <a:t>dicotomia governo provvisorio – soviet</a:t>
            </a:r>
          </a:p>
        </p:txBody>
      </p:sp>
    </p:spTree>
    <p:extLst>
      <p:ext uri="{BB962C8B-B14F-4D97-AF65-F5344CB8AC3E}">
        <p14:creationId xmlns:p14="http://schemas.microsoft.com/office/powerpoint/2010/main" val="166545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V.I. Lenin</a:t>
            </a:r>
          </a:p>
        </p:txBody>
      </p:sp>
      <p:pic>
        <p:nvPicPr>
          <p:cNvPr id="4" name="Segnaposto contenuto 3" descr="len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4" r="-50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713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b="1" dirty="0"/>
              <a:t>luglio 1917</a:t>
            </a:r>
            <a:r>
              <a:rPr lang="it-IT" dirty="0"/>
              <a:t>: tentativo insurrezionale contro il governo provvisorio, che fallisce per l’intervento di truppe fedeli al governo</a:t>
            </a:r>
          </a:p>
          <a:p>
            <a:pPr algn="just"/>
            <a:r>
              <a:rPr lang="it-IT" b="1" dirty="0"/>
              <a:t>agosto 1917</a:t>
            </a:r>
            <a:r>
              <a:rPr lang="it-IT" dirty="0"/>
              <a:t>: L’</a:t>
            </a:r>
            <a:r>
              <a:rPr lang="it-IT" dirty="0" err="1"/>
              <a:t>vov</a:t>
            </a:r>
            <a:r>
              <a:rPr lang="it-IT" dirty="0"/>
              <a:t> viene sostituito da </a:t>
            </a:r>
            <a:r>
              <a:rPr lang="it-IT" u="sng" dirty="0" err="1"/>
              <a:t>Kerenskij</a:t>
            </a:r>
            <a:endParaRPr lang="it-IT" u="sng" dirty="0"/>
          </a:p>
          <a:p>
            <a:pPr algn="just"/>
            <a:r>
              <a:rPr lang="it-IT" dirty="0"/>
              <a:t>settembre 1917: colpo di stato guidato dal generale </a:t>
            </a:r>
            <a:r>
              <a:rPr lang="it-IT" u="sng" dirty="0" err="1"/>
              <a:t>Kornilov</a:t>
            </a:r>
            <a:r>
              <a:rPr lang="it-IT" dirty="0"/>
              <a:t>. Pur fallendo, indebolisce ulteriormente il governo </a:t>
            </a:r>
            <a:r>
              <a:rPr lang="it-IT" dirty="0" err="1"/>
              <a:t>Kerenskij</a:t>
            </a:r>
            <a:r>
              <a:rPr lang="it-IT" dirty="0"/>
              <a:t>, già in crisi a causa degli insuccessi bellici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1513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694</Words>
  <Application>Microsoft Macintosh PowerPoint</Application>
  <PresentationFormat>Presentazione su schermo (4:3)</PresentationFormat>
  <Paragraphs>63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Pietrogrado, febbraio 1917</vt:lpstr>
      <vt:lpstr>Presentazione standard di PowerPoint</vt:lpstr>
      <vt:lpstr>Presentazione standard di PowerPoint</vt:lpstr>
      <vt:lpstr>V.I. Lenin</vt:lpstr>
      <vt:lpstr>Presentazione standard di PowerPoint</vt:lpstr>
      <vt:lpstr>Presentazione standard di PowerPoint</vt:lpstr>
      <vt:lpstr>Palazzo d’inverno, 1917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El Lissitzky, Con il cuneo rosso batti i bianchi (1920)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11</cp:revision>
  <dcterms:created xsi:type="dcterms:W3CDTF">2015-03-17T18:09:54Z</dcterms:created>
  <dcterms:modified xsi:type="dcterms:W3CDTF">2021-10-18T06:53:41Z</dcterms:modified>
</cp:coreProperties>
</file>