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notesMasterIdLst>
    <p:notesMasterId r:id="rId3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0"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B5D545-C7FE-43C4-89D4-BD38460897E4}" type="datetimeFigureOut">
              <a:rPr lang="it-IT" smtClean="0"/>
              <a:t>22/04/2024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EA0B63-CD4A-4866-AB01-6B21EE8DF44F}" type="slidenum">
              <a:rPr lang="it-IT" smtClean="0"/>
              <a:t>‹N›</a:t>
            </a:fld>
            <a:endParaRPr lang="it-IT"/>
          </a:p>
        </p:txBody>
      </p:sp>
    </p:spTree>
    <p:extLst>
      <p:ext uri="{BB962C8B-B14F-4D97-AF65-F5344CB8AC3E}">
        <p14:creationId xmlns:p14="http://schemas.microsoft.com/office/powerpoint/2010/main" val="2737589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4/22/2024</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‹N›</a:t>
            </a:fld>
            <a:endParaRPr lang="en-US" dirty="0"/>
          </a:p>
        </p:txBody>
      </p:sp>
    </p:spTree>
    <p:extLst>
      <p:ext uri="{BB962C8B-B14F-4D97-AF65-F5344CB8AC3E}">
        <p14:creationId xmlns:p14="http://schemas.microsoft.com/office/powerpoint/2010/main" val="3887335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a:t>
            </a:fld>
            <a:endParaRPr lang="en-US"/>
          </a:p>
        </p:txBody>
      </p:sp>
    </p:spTree>
    <p:extLst>
      <p:ext uri="{BB962C8B-B14F-4D97-AF65-F5344CB8AC3E}">
        <p14:creationId xmlns:p14="http://schemas.microsoft.com/office/powerpoint/2010/main" val="320570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a:t>
            </a:fld>
            <a:endParaRPr lang="en-US"/>
          </a:p>
        </p:txBody>
      </p:sp>
    </p:spTree>
    <p:extLst>
      <p:ext uri="{BB962C8B-B14F-4D97-AF65-F5344CB8AC3E}">
        <p14:creationId xmlns:p14="http://schemas.microsoft.com/office/powerpoint/2010/main" val="232068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4/22/2024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a:t>
            </a:fld>
            <a:endParaRPr lang="en-US"/>
          </a:p>
        </p:txBody>
      </p:sp>
    </p:spTree>
    <p:extLst>
      <p:ext uri="{BB962C8B-B14F-4D97-AF65-F5344CB8AC3E}">
        <p14:creationId xmlns:p14="http://schemas.microsoft.com/office/powerpoint/2010/main" val="4116111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4/22/2024</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‹N›</a:t>
            </a:fld>
            <a:endParaRPr lang="en-US" dirty="0"/>
          </a:p>
        </p:txBody>
      </p:sp>
    </p:spTree>
    <p:extLst>
      <p:ext uri="{BB962C8B-B14F-4D97-AF65-F5344CB8AC3E}">
        <p14:creationId xmlns:p14="http://schemas.microsoft.com/office/powerpoint/2010/main" val="4239016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4/22/2024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‹N›</a:t>
            </a:fld>
            <a:endParaRPr lang="en-US"/>
          </a:p>
        </p:txBody>
      </p:sp>
    </p:spTree>
    <p:extLst>
      <p:ext uri="{BB962C8B-B14F-4D97-AF65-F5344CB8AC3E}">
        <p14:creationId xmlns:p14="http://schemas.microsoft.com/office/powerpoint/2010/main" val="3058325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4/22/2024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‹N›</a:t>
            </a:fld>
            <a:endParaRPr lang="en-US"/>
          </a:p>
        </p:txBody>
      </p:sp>
    </p:spTree>
    <p:extLst>
      <p:ext uri="{BB962C8B-B14F-4D97-AF65-F5344CB8AC3E}">
        <p14:creationId xmlns:p14="http://schemas.microsoft.com/office/powerpoint/2010/main" val="41897678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4/22/2024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‹N›</a:t>
            </a:fld>
            <a:endParaRPr lang="en-US"/>
          </a:p>
        </p:txBody>
      </p:sp>
    </p:spTree>
    <p:extLst>
      <p:ext uri="{BB962C8B-B14F-4D97-AF65-F5344CB8AC3E}">
        <p14:creationId xmlns:p14="http://schemas.microsoft.com/office/powerpoint/2010/main" val="15238186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4/22/2024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‹N›</a:t>
            </a:fld>
            <a:endParaRPr lang="en-US"/>
          </a:p>
        </p:txBody>
      </p:sp>
    </p:spTree>
    <p:extLst>
      <p:ext uri="{BB962C8B-B14F-4D97-AF65-F5344CB8AC3E}">
        <p14:creationId xmlns:p14="http://schemas.microsoft.com/office/powerpoint/2010/main" val="15565387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4/22/2024</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‹N›</a:t>
            </a:fld>
            <a:endParaRPr lang="en-US"/>
          </a:p>
        </p:txBody>
      </p:sp>
    </p:spTree>
    <p:extLst>
      <p:ext uri="{BB962C8B-B14F-4D97-AF65-F5344CB8AC3E}">
        <p14:creationId xmlns:p14="http://schemas.microsoft.com/office/powerpoint/2010/main" val="3068063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4/22/2024</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‹N›</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9137992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4/22/2024</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‹N›</a:t>
            </a:fld>
            <a:endParaRPr lang="en-US"/>
          </a:p>
        </p:txBody>
      </p:sp>
    </p:spTree>
    <p:extLst>
      <p:ext uri="{BB962C8B-B14F-4D97-AF65-F5344CB8AC3E}">
        <p14:creationId xmlns:p14="http://schemas.microsoft.com/office/powerpoint/2010/main" val="1238819124"/>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06" r:id="rId5"/>
    <p:sldLayoutId id="2147483701" r:id="rId6"/>
    <p:sldLayoutId id="2147483702" r:id="rId7"/>
    <p:sldLayoutId id="2147483703" r:id="rId8"/>
    <p:sldLayoutId id="2147483704" r:id="rId9"/>
    <p:sldLayoutId id="2147483705" r:id="rId10"/>
    <p:sldLayoutId id="2147483707" r:id="rId11"/>
  </p:sldLayoutIdLst>
  <p:hf sldNum="0" hdr="0" ftr="0" dt="0"/>
  <p:txStyles>
    <p:titleStyle>
      <a:lvl1pPr algn="l" defTabSz="914400" rtl="0" eaLnBrk="1" latinLnBrk="0" hangingPunct="1">
        <a:lnSpc>
          <a:spcPct val="90000"/>
        </a:lnSpc>
        <a:spcBef>
          <a:spcPct val="0"/>
        </a:spcBef>
        <a:buNone/>
        <a:defRPr lang="en-US" sz="4000" b="1"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2.xml"/><Relationship Id="rId5" Type="http://schemas.openxmlformats.org/officeDocument/2006/relationships/image" Target="../media/image19.png"/><Relationship Id="rId4" Type="http://schemas.openxmlformats.org/officeDocument/2006/relationships/image" Target="../media/image18.png"/></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14.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31.png"/><Relationship Id="rId2" Type="http://schemas.openxmlformats.org/officeDocument/2006/relationships/image" Target="../media/image30.png"/><Relationship Id="rId1" Type="http://schemas.openxmlformats.org/officeDocument/2006/relationships/slideLayout" Target="../slideLayouts/slideLayout2.xml"/><Relationship Id="rId5" Type="http://schemas.openxmlformats.org/officeDocument/2006/relationships/image" Target="../media/image33.png"/><Relationship Id="rId4" Type="http://schemas.openxmlformats.org/officeDocument/2006/relationships/image" Target="../media/image32.png"/></Relationships>
</file>

<file path=ppt/slides/_rels/slide21.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3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png"/><Relationship Id="rId1" Type="http://schemas.openxmlformats.org/officeDocument/2006/relationships/slideLayout" Target="../slideLayouts/slideLayout2.xml"/><Relationship Id="rId5" Type="http://schemas.openxmlformats.org/officeDocument/2006/relationships/image" Target="../media/image39.png"/><Relationship Id="rId4" Type="http://schemas.openxmlformats.org/officeDocument/2006/relationships/image" Target="../media/image38.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1.png"/><Relationship Id="rId2" Type="http://schemas.openxmlformats.org/officeDocument/2006/relationships/image" Target="../media/image40.png"/><Relationship Id="rId1" Type="http://schemas.openxmlformats.org/officeDocument/2006/relationships/slideLayout" Target="../slideLayouts/slideLayout2.xml"/><Relationship Id="rId4" Type="http://schemas.openxmlformats.org/officeDocument/2006/relationships/image" Target="../media/image42.pn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7.png"/><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F40FBDA-CEB1-40F0-9AB9-BD9C402D70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5DC09D2-3216-E2C1-BA3C-026C80EC7A6A}"/>
              </a:ext>
            </a:extLst>
          </p:cNvPr>
          <p:cNvPicPr>
            <a:picLocks noChangeAspect="1"/>
          </p:cNvPicPr>
          <p:nvPr/>
        </p:nvPicPr>
        <p:blipFill rotWithShape="1">
          <a:blip r:embed="rId2">
            <a:alphaModFix amt="45000"/>
          </a:blip>
          <a:srcRect t="12743" b="7470"/>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0344D4FE-ABEF-4230-9E4E-AD5782FC7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07870" y="1267730"/>
            <a:ext cx="9576262" cy="4307950"/>
          </a:xfrm>
          <a:prstGeom prst="rect">
            <a:avLst/>
          </a:prstGeom>
          <a:noFill/>
          <a:ln w="9525" cap="sq" cmpd="sng" algn="ctr">
            <a:solidFill>
              <a:schemeClr val="tx1">
                <a:lumMod val="75000"/>
                <a:lumOff val="25000"/>
              </a:schemeClr>
            </a:solidFill>
            <a:prstDash val="solid"/>
            <a:miter lim="800000"/>
          </a:ln>
          <a:effectLst>
            <a:softEdge rad="0"/>
          </a:effectLst>
        </p:spPr>
        <p:txBody>
          <a:bodyPr/>
          <a:lstStyle/>
          <a:p>
            <a:endParaRPr lang="it-IT"/>
          </a:p>
        </p:txBody>
      </p:sp>
      <p:sp>
        <p:nvSpPr>
          <p:cNvPr id="2" name="Titolo 1">
            <a:extLst>
              <a:ext uri="{FF2B5EF4-FFF2-40B4-BE49-F238E27FC236}">
                <a16:creationId xmlns:a16="http://schemas.microsoft.com/office/drawing/2014/main" id="{AEAE0CF0-A9AD-095E-5872-34BFB4A2D5FF}"/>
              </a:ext>
            </a:extLst>
          </p:cNvPr>
          <p:cNvSpPr>
            <a:spLocks noGrp="1"/>
          </p:cNvSpPr>
          <p:nvPr>
            <p:ph type="ctrTitle"/>
          </p:nvPr>
        </p:nvSpPr>
        <p:spPr>
          <a:xfrm>
            <a:off x="1769532" y="2091263"/>
            <a:ext cx="8652938" cy="2461504"/>
          </a:xfrm>
        </p:spPr>
        <p:txBody>
          <a:bodyPr>
            <a:normAutofit/>
          </a:bodyPr>
          <a:lstStyle/>
          <a:p>
            <a:r>
              <a:rPr lang="it-IT" dirty="0"/>
              <a:t>ESERCITAZIONI DI MICROECONOMIA </a:t>
            </a:r>
          </a:p>
        </p:txBody>
      </p:sp>
      <p:sp>
        <p:nvSpPr>
          <p:cNvPr id="3" name="Sottotitolo 2">
            <a:extLst>
              <a:ext uri="{FF2B5EF4-FFF2-40B4-BE49-F238E27FC236}">
                <a16:creationId xmlns:a16="http://schemas.microsoft.com/office/drawing/2014/main" id="{2B1D9C97-7D0A-2251-17EA-F626D10828AF}"/>
              </a:ext>
            </a:extLst>
          </p:cNvPr>
          <p:cNvSpPr>
            <a:spLocks noGrp="1"/>
          </p:cNvSpPr>
          <p:nvPr>
            <p:ph type="subTitle" idx="1"/>
          </p:nvPr>
        </p:nvSpPr>
        <p:spPr>
          <a:xfrm>
            <a:off x="1769532" y="4623127"/>
            <a:ext cx="8655200" cy="457201"/>
          </a:xfrm>
        </p:spPr>
        <p:txBody>
          <a:bodyPr>
            <a:normAutofit/>
          </a:bodyPr>
          <a:lstStyle/>
          <a:p>
            <a:pPr>
              <a:lnSpc>
                <a:spcPct val="100000"/>
              </a:lnSpc>
              <a:spcAft>
                <a:spcPts val="600"/>
              </a:spcAft>
            </a:pPr>
            <a:r>
              <a:rPr lang="it-IT" sz="900">
                <a:solidFill>
                  <a:schemeClr val="tx1"/>
                </a:solidFill>
              </a:rPr>
              <a:t>Dott.ssa Audrey De Dominicis</a:t>
            </a:r>
          </a:p>
          <a:p>
            <a:pPr>
              <a:lnSpc>
                <a:spcPct val="100000"/>
              </a:lnSpc>
              <a:spcAft>
                <a:spcPts val="600"/>
              </a:spcAft>
            </a:pPr>
            <a:r>
              <a:rPr lang="it-IT" sz="900">
                <a:solidFill>
                  <a:schemeClr val="tx1"/>
                </a:solidFill>
              </a:rPr>
              <a:t>adedominicis@unite.it</a:t>
            </a:r>
          </a:p>
        </p:txBody>
      </p:sp>
      <p:sp>
        <p:nvSpPr>
          <p:cNvPr id="13" name="Rectangle 12">
            <a:extLst>
              <a:ext uri="{FF2B5EF4-FFF2-40B4-BE49-F238E27FC236}">
                <a16:creationId xmlns:a16="http://schemas.microsoft.com/office/drawing/2014/main" id="{9325F979-D3F9-4926-81B7-7ACCB31A50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47801" y="1411615"/>
            <a:ext cx="9296400" cy="4034770"/>
          </a:xfrm>
          <a:prstGeom prst="rect">
            <a:avLst/>
          </a:prstGeom>
          <a:noFill/>
          <a:ln w="9525" cap="sq" cmpd="sng" algn="ctr">
            <a:solidFill>
              <a:schemeClr val="tx1">
                <a:lumMod val="75000"/>
                <a:lumOff val="25000"/>
                <a:alpha val="80000"/>
              </a:schemeClr>
            </a:solidFill>
            <a:prstDash val="solid"/>
            <a:miter lim="800000"/>
          </a:ln>
          <a:effectLst/>
        </p:spPr>
        <p:txBody>
          <a:bodyPr/>
          <a:lstStyle/>
          <a:p>
            <a:endParaRPr lang="it-IT"/>
          </a:p>
        </p:txBody>
      </p:sp>
    </p:spTree>
    <p:extLst>
      <p:ext uri="{BB962C8B-B14F-4D97-AF65-F5344CB8AC3E}">
        <p14:creationId xmlns:p14="http://schemas.microsoft.com/office/powerpoint/2010/main" val="398593368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0337DA6-53C2-164B-C6BB-0B5A1AC7D733}"/>
              </a:ext>
            </a:extLst>
          </p:cNvPr>
          <p:cNvSpPr>
            <a:spLocks noGrp="1"/>
          </p:cNvSpPr>
          <p:nvPr>
            <p:ph idx="1"/>
          </p:nvPr>
        </p:nvSpPr>
        <p:spPr>
          <a:xfrm>
            <a:off x="1066800" y="2103120"/>
            <a:ext cx="10058400" cy="876054"/>
          </a:xfrm>
        </p:spPr>
        <p:txBody>
          <a:bodyPr>
            <a:normAutofit/>
          </a:bodyPr>
          <a:lstStyle/>
          <a:p>
            <a:pPr marL="0" indent="0">
              <a:buNone/>
            </a:pPr>
            <a:r>
              <a:rPr lang="it-IT" sz="2000" dirty="0"/>
              <a:t>Calcoliamo dunque queste funzioni partendo dai ricavi marginali per ogni mercato e per questo dobbiamo esplicitare le funzioni di domanda rispetto al prezzo:</a:t>
            </a:r>
          </a:p>
        </p:txBody>
      </p:sp>
      <p:sp>
        <p:nvSpPr>
          <p:cNvPr id="6" name="Titolo 1">
            <a:extLst>
              <a:ext uri="{FF2B5EF4-FFF2-40B4-BE49-F238E27FC236}">
                <a16:creationId xmlns:a16="http://schemas.microsoft.com/office/drawing/2014/main" id="{D91F7417-F066-3C6D-BF0C-53AD1CAB23A7}"/>
              </a:ext>
            </a:extLst>
          </p:cNvPr>
          <p:cNvSpPr>
            <a:spLocks noGrp="1"/>
          </p:cNvSpPr>
          <p:nvPr>
            <p:ph type="title"/>
          </p:nvPr>
        </p:nvSpPr>
        <p:spPr>
          <a:xfrm>
            <a:off x="1066800" y="642594"/>
            <a:ext cx="10058400" cy="1371600"/>
          </a:xfrm>
        </p:spPr>
        <p:txBody>
          <a:bodyPr/>
          <a:lstStyle/>
          <a:p>
            <a:r>
              <a:rPr lang="it-IT" dirty="0"/>
              <a:t>ESERCIZIO 1 </a:t>
            </a:r>
          </a:p>
        </p:txBody>
      </p:sp>
      <p:sp>
        <p:nvSpPr>
          <p:cNvPr id="7" name="Esplosione: 8 punte 6">
            <a:extLst>
              <a:ext uri="{FF2B5EF4-FFF2-40B4-BE49-F238E27FC236}">
                <a16:creationId xmlns:a16="http://schemas.microsoft.com/office/drawing/2014/main" id="{3750FE72-EBF1-B09B-A873-7D7457F0487E}"/>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2C83286C-6352-246D-CA61-DAAF9BADFCDC}"/>
                  </a:ext>
                </a:extLst>
              </p:cNvPr>
              <p:cNvSpPr txBox="1"/>
              <p:nvPr/>
            </p:nvSpPr>
            <p:spPr>
              <a:xfrm>
                <a:off x="4557252" y="3083264"/>
                <a:ext cx="2173993" cy="6914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𝑝</m:t>
                          </m:r>
                        </m:e>
                        <m:sub>
                          <m:r>
                            <a:rPr lang="it-IT" sz="2400" b="0" i="1" smtClean="0">
                              <a:latin typeface="Cambria Math" panose="02040503050406030204" pitchFamily="18" charset="0"/>
                            </a:rPr>
                            <m:t>1</m:t>
                          </m:r>
                        </m:sub>
                      </m:sSub>
                      <m:r>
                        <a:rPr lang="it-IT" sz="2400" b="0" i="1" smtClean="0">
                          <a:latin typeface="Cambria Math" panose="02040503050406030204" pitchFamily="18" charset="0"/>
                        </a:rPr>
                        <m:t>=200−</m:t>
                      </m:r>
                      <m:f>
                        <m:fPr>
                          <m:ctrlPr>
                            <a:rPr lang="it-IT" sz="2400" b="0" i="1" smtClean="0">
                              <a:latin typeface="Cambria Math" panose="02040503050406030204" pitchFamily="18" charset="0"/>
                            </a:rPr>
                          </m:ctrlPr>
                        </m:fPr>
                        <m:num>
                          <m:r>
                            <a:rPr lang="it-IT" sz="2400" b="0" i="1" smtClean="0">
                              <a:latin typeface="Cambria Math" panose="02040503050406030204" pitchFamily="18" charset="0"/>
                            </a:rPr>
                            <m:t>1</m:t>
                          </m:r>
                        </m:num>
                        <m:den>
                          <m:r>
                            <a:rPr lang="it-IT" sz="2400" b="0" i="1" smtClean="0">
                              <a:latin typeface="Cambria Math" panose="02040503050406030204" pitchFamily="18" charset="0"/>
                            </a:rPr>
                            <m:t>2</m:t>
                          </m:r>
                        </m:den>
                      </m:f>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𝑞</m:t>
                          </m:r>
                        </m:e>
                        <m:sub>
                          <m:r>
                            <a:rPr lang="it-IT" sz="2400" b="0" i="1" smtClean="0">
                              <a:latin typeface="Cambria Math" panose="02040503050406030204" pitchFamily="18" charset="0"/>
                            </a:rPr>
                            <m:t>1</m:t>
                          </m:r>
                        </m:sub>
                      </m:sSub>
                    </m:oMath>
                  </m:oMathPara>
                </a14:m>
                <a:endParaRPr lang="it-IT" sz="2400" dirty="0"/>
              </a:p>
            </p:txBody>
          </p:sp>
        </mc:Choice>
        <mc:Fallback xmlns="">
          <p:sp>
            <p:nvSpPr>
              <p:cNvPr id="8" name="CasellaDiTesto 7">
                <a:extLst>
                  <a:ext uri="{FF2B5EF4-FFF2-40B4-BE49-F238E27FC236}">
                    <a16:creationId xmlns:a16="http://schemas.microsoft.com/office/drawing/2014/main" id="{2C83286C-6352-246D-CA61-DAAF9BADFCDC}"/>
                  </a:ext>
                </a:extLst>
              </p:cNvPr>
              <p:cNvSpPr txBox="1">
                <a:spLocks noRot="1" noChangeAspect="1" noMove="1" noResize="1" noEditPoints="1" noAdjustHandles="1" noChangeArrowheads="1" noChangeShapeType="1" noTextEdit="1"/>
              </p:cNvSpPr>
              <p:nvPr/>
            </p:nvSpPr>
            <p:spPr>
              <a:xfrm>
                <a:off x="4557252" y="3083264"/>
                <a:ext cx="2173993" cy="691471"/>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5148DA1C-2EC8-2010-C7BE-0D074D5D18F4}"/>
                  </a:ext>
                </a:extLst>
              </p:cNvPr>
              <p:cNvSpPr txBox="1"/>
              <p:nvPr/>
            </p:nvSpPr>
            <p:spPr>
              <a:xfrm>
                <a:off x="4557252" y="4189393"/>
                <a:ext cx="2271199" cy="69147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400" i="1" smtClean="0">
                              <a:latin typeface="Cambria Math" panose="02040503050406030204" pitchFamily="18" charset="0"/>
                            </a:rPr>
                          </m:ctrlPr>
                        </m:sSubPr>
                        <m:e>
                          <m:r>
                            <a:rPr lang="it-IT" sz="2400" b="0" i="1" smtClean="0">
                              <a:latin typeface="Cambria Math" panose="02040503050406030204" pitchFamily="18" charset="0"/>
                            </a:rPr>
                            <m:t>𝑝</m:t>
                          </m:r>
                        </m:e>
                        <m:sub>
                          <m:r>
                            <a:rPr lang="it-IT" sz="2400" b="0" i="1" smtClean="0">
                              <a:latin typeface="Cambria Math" panose="02040503050406030204" pitchFamily="18" charset="0"/>
                            </a:rPr>
                            <m:t>2</m:t>
                          </m:r>
                        </m:sub>
                      </m:sSub>
                      <m:r>
                        <a:rPr lang="it-IT" sz="2400" b="0" i="1" smtClean="0">
                          <a:latin typeface="Cambria Math" panose="02040503050406030204" pitchFamily="18" charset="0"/>
                        </a:rPr>
                        <m:t>=160−</m:t>
                      </m:r>
                      <m:f>
                        <m:fPr>
                          <m:ctrlPr>
                            <a:rPr lang="it-IT" sz="2400" b="0" i="1" smtClean="0">
                              <a:latin typeface="Cambria Math" panose="02040503050406030204" pitchFamily="18" charset="0"/>
                            </a:rPr>
                          </m:ctrlPr>
                        </m:fPr>
                        <m:num>
                          <m:r>
                            <a:rPr lang="it-IT" sz="2400" b="0" i="1" smtClean="0">
                              <a:latin typeface="Cambria Math" panose="02040503050406030204" pitchFamily="18" charset="0"/>
                            </a:rPr>
                            <m:t>1</m:t>
                          </m:r>
                        </m:num>
                        <m:den>
                          <m:r>
                            <a:rPr lang="it-IT" sz="2400" b="0" i="1" smtClean="0">
                              <a:latin typeface="Cambria Math" panose="02040503050406030204" pitchFamily="18" charset="0"/>
                            </a:rPr>
                            <m:t>2</m:t>
                          </m:r>
                        </m:den>
                      </m:f>
                      <m:sSub>
                        <m:sSubPr>
                          <m:ctrlPr>
                            <a:rPr lang="it-IT" sz="2400" b="0" i="1" smtClean="0">
                              <a:latin typeface="Cambria Math" panose="02040503050406030204" pitchFamily="18" charset="0"/>
                            </a:rPr>
                          </m:ctrlPr>
                        </m:sSubPr>
                        <m:e>
                          <m:r>
                            <a:rPr lang="it-IT" sz="2400" b="0" i="1" smtClean="0">
                              <a:latin typeface="Cambria Math" panose="02040503050406030204" pitchFamily="18" charset="0"/>
                            </a:rPr>
                            <m:t>𝑞</m:t>
                          </m:r>
                        </m:e>
                        <m:sub>
                          <m:r>
                            <a:rPr lang="it-IT" sz="2400" b="0" i="1" smtClean="0">
                              <a:latin typeface="Cambria Math" panose="02040503050406030204" pitchFamily="18" charset="0"/>
                            </a:rPr>
                            <m:t>2</m:t>
                          </m:r>
                        </m:sub>
                      </m:sSub>
                    </m:oMath>
                  </m:oMathPara>
                </a14:m>
                <a:endParaRPr lang="it-IT" sz="2400" dirty="0"/>
              </a:p>
            </p:txBody>
          </p:sp>
        </mc:Choice>
        <mc:Fallback xmlns="">
          <p:sp>
            <p:nvSpPr>
              <p:cNvPr id="9" name="CasellaDiTesto 8">
                <a:extLst>
                  <a:ext uri="{FF2B5EF4-FFF2-40B4-BE49-F238E27FC236}">
                    <a16:creationId xmlns:a16="http://schemas.microsoft.com/office/drawing/2014/main" id="{5148DA1C-2EC8-2010-C7BE-0D074D5D18F4}"/>
                  </a:ext>
                </a:extLst>
              </p:cNvPr>
              <p:cNvSpPr txBox="1">
                <a:spLocks noRot="1" noChangeAspect="1" noMove="1" noResize="1" noEditPoints="1" noAdjustHandles="1" noChangeArrowheads="1" noChangeShapeType="1" noTextEdit="1"/>
              </p:cNvSpPr>
              <p:nvPr/>
            </p:nvSpPr>
            <p:spPr>
              <a:xfrm>
                <a:off x="4557252" y="4189393"/>
                <a:ext cx="2271199" cy="691471"/>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3880164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4C1985E2-7E0D-AED7-E908-B4C7FDBD551C}"/>
              </a:ext>
            </a:extLst>
          </p:cNvPr>
          <p:cNvSpPr>
            <a:spLocks noGrp="1"/>
          </p:cNvSpPr>
          <p:nvPr>
            <p:ph idx="1"/>
          </p:nvPr>
        </p:nvSpPr>
        <p:spPr>
          <a:xfrm>
            <a:off x="1066800" y="2103120"/>
            <a:ext cx="10058400" cy="523783"/>
          </a:xfrm>
        </p:spPr>
        <p:txBody>
          <a:bodyPr>
            <a:normAutofit/>
          </a:bodyPr>
          <a:lstStyle/>
          <a:p>
            <a:pPr marL="0" indent="0">
              <a:buNone/>
            </a:pPr>
            <a:r>
              <a:rPr lang="it-IT" sz="2000" dirty="0"/>
              <a:t>Troviamo il ricavo totale in entrambi i casi:</a:t>
            </a:r>
          </a:p>
        </p:txBody>
      </p:sp>
      <p:sp>
        <p:nvSpPr>
          <p:cNvPr id="4" name="Titolo 1">
            <a:extLst>
              <a:ext uri="{FF2B5EF4-FFF2-40B4-BE49-F238E27FC236}">
                <a16:creationId xmlns:a16="http://schemas.microsoft.com/office/drawing/2014/main" id="{746DCCE3-6441-3A40-F29E-77AA86B4959E}"/>
              </a:ext>
            </a:extLst>
          </p:cNvPr>
          <p:cNvSpPr>
            <a:spLocks noGrp="1"/>
          </p:cNvSpPr>
          <p:nvPr>
            <p:ph type="title"/>
          </p:nvPr>
        </p:nvSpPr>
        <p:spPr>
          <a:xfrm>
            <a:off x="1066800" y="642594"/>
            <a:ext cx="10058400" cy="1371600"/>
          </a:xfrm>
        </p:spPr>
        <p:txBody>
          <a:bodyPr/>
          <a:lstStyle/>
          <a:p>
            <a:r>
              <a:rPr lang="it-IT" dirty="0"/>
              <a:t>ESERCIZIO 1 </a:t>
            </a:r>
          </a:p>
        </p:txBody>
      </p:sp>
      <p:sp>
        <p:nvSpPr>
          <p:cNvPr id="5" name="Esplosione: 8 punte 4">
            <a:extLst>
              <a:ext uri="{FF2B5EF4-FFF2-40B4-BE49-F238E27FC236}">
                <a16:creationId xmlns:a16="http://schemas.microsoft.com/office/drawing/2014/main" id="{C4041FF9-7206-5364-7378-E9B0B82C9E15}"/>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52CB93DF-FED8-701C-28A5-0A352EE4177D}"/>
                  </a:ext>
                </a:extLst>
              </p:cNvPr>
              <p:cNvSpPr txBox="1"/>
              <p:nvPr/>
            </p:nvSpPr>
            <p:spPr>
              <a:xfrm>
                <a:off x="1661652" y="4559637"/>
                <a:ext cx="2951514"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𝑇𝑅</m:t>
                          </m:r>
                        </m:e>
                        <m:sub>
                          <m:r>
                            <a:rPr lang="it-IT" b="0" i="1" smtClean="0">
                              <a:latin typeface="Cambria Math" panose="02040503050406030204" pitchFamily="18" charset="0"/>
                            </a:rPr>
                            <m:t>1</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rPr>
                            <m:t>𝑝</m:t>
                          </m:r>
                        </m:e>
                        <m:sub>
                          <m:r>
                            <a:rPr lang="it-IT" b="0" i="1" smtClean="0">
                              <a:latin typeface="Cambria Math" panose="02040503050406030204" pitchFamily="18" charset="0"/>
                            </a:rPr>
                            <m:t>1</m:t>
                          </m:r>
                        </m:sub>
                      </m:sSub>
                      <m:r>
                        <a:rPr lang="it-IT" b="0" i="1" smtClean="0">
                          <a:latin typeface="Cambria Math" panose="02040503050406030204" pitchFamily="18" charset="0"/>
                          <a:ea typeface="Cambria Math" panose="02040503050406030204" pitchFamily="18" charset="0"/>
                        </a:rPr>
                        <m:t>∙</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1</m:t>
                          </m:r>
                        </m:sub>
                      </m:sSub>
                      <m:r>
                        <a:rPr lang="it-IT" b="0" i="1" smtClean="0">
                          <a:latin typeface="Cambria Math" panose="02040503050406030204" pitchFamily="18" charset="0"/>
                          <a:ea typeface="Cambria Math" panose="02040503050406030204" pitchFamily="18" charset="0"/>
                        </a:rPr>
                        <m:t>=200</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1</m:t>
                          </m:r>
                        </m:sub>
                      </m:sSub>
                      <m:r>
                        <a:rPr lang="it-IT" b="0" i="1" smtClean="0">
                          <a:latin typeface="Cambria Math" panose="02040503050406030204" pitchFamily="18" charset="0"/>
                          <a:ea typeface="Cambria Math" panose="02040503050406030204" pitchFamily="18" charset="0"/>
                        </a:rPr>
                        <m:t>−</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2</m:t>
                          </m:r>
                        </m:den>
                      </m:f>
                      <m:sSubSup>
                        <m:sSubSupPr>
                          <m:ctrlPr>
                            <a:rPr lang="it-IT" b="0" i="1" smtClean="0">
                              <a:latin typeface="Cambria Math" panose="02040503050406030204" pitchFamily="18" charset="0"/>
                              <a:ea typeface="Cambria Math" panose="02040503050406030204" pitchFamily="18" charset="0"/>
                            </a:rPr>
                          </m:ctrlPr>
                        </m:sSubSup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1</m:t>
                          </m:r>
                        </m:sub>
                        <m:sup>
                          <m:r>
                            <a:rPr lang="it-IT" b="0" i="1" smtClean="0">
                              <a:latin typeface="Cambria Math" panose="02040503050406030204" pitchFamily="18" charset="0"/>
                              <a:ea typeface="Cambria Math" panose="02040503050406030204" pitchFamily="18" charset="0"/>
                            </a:rPr>
                            <m:t>2</m:t>
                          </m:r>
                        </m:sup>
                      </m:sSubSup>
                    </m:oMath>
                  </m:oMathPara>
                </a14:m>
                <a:endParaRPr lang="it-IT" dirty="0"/>
              </a:p>
            </p:txBody>
          </p:sp>
        </mc:Choice>
        <mc:Fallback xmlns="">
          <p:sp>
            <p:nvSpPr>
              <p:cNvPr id="6" name="CasellaDiTesto 5">
                <a:extLst>
                  <a:ext uri="{FF2B5EF4-FFF2-40B4-BE49-F238E27FC236}">
                    <a16:creationId xmlns:a16="http://schemas.microsoft.com/office/drawing/2014/main" id="{52CB93DF-FED8-701C-28A5-0A352EE4177D}"/>
                  </a:ext>
                </a:extLst>
              </p:cNvPr>
              <p:cNvSpPr txBox="1">
                <a:spLocks noRot="1" noChangeAspect="1" noMove="1" noResize="1" noEditPoints="1" noAdjustHandles="1" noChangeArrowheads="1" noChangeShapeType="1" noTextEdit="1"/>
              </p:cNvSpPr>
              <p:nvPr/>
            </p:nvSpPr>
            <p:spPr>
              <a:xfrm>
                <a:off x="1661652" y="4559637"/>
                <a:ext cx="2951514" cy="518604"/>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57A95D9B-4DD5-6CE7-73DD-DECCEF6265CB}"/>
                  </a:ext>
                </a:extLst>
              </p:cNvPr>
              <p:cNvSpPr txBox="1"/>
              <p:nvPr/>
            </p:nvSpPr>
            <p:spPr>
              <a:xfrm>
                <a:off x="1489714" y="3428324"/>
                <a:ext cx="3295389"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𝑇𝑅</m:t>
                          </m:r>
                        </m:e>
                        <m:sub>
                          <m:r>
                            <a:rPr lang="it-IT" b="0" i="1" smtClean="0">
                              <a:latin typeface="Cambria Math" panose="02040503050406030204" pitchFamily="18" charset="0"/>
                            </a:rPr>
                            <m:t>1</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rPr>
                            <m:t>𝑝</m:t>
                          </m:r>
                        </m:e>
                        <m:sub>
                          <m:r>
                            <a:rPr lang="it-IT" b="0" i="1" smtClean="0">
                              <a:latin typeface="Cambria Math" panose="02040503050406030204" pitchFamily="18" charset="0"/>
                            </a:rPr>
                            <m:t>1</m:t>
                          </m:r>
                        </m:sub>
                      </m:sSub>
                      <m:r>
                        <a:rPr lang="it-IT" b="0" i="1" smtClean="0">
                          <a:latin typeface="Cambria Math" panose="02040503050406030204" pitchFamily="18" charset="0"/>
                          <a:ea typeface="Cambria Math" panose="02040503050406030204" pitchFamily="18" charset="0"/>
                        </a:rPr>
                        <m:t>∙</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1</m:t>
                          </m:r>
                        </m:sub>
                      </m:sSub>
                      <m:r>
                        <a:rPr lang="it-IT" b="0" i="1" smtClean="0">
                          <a:latin typeface="Cambria Math" panose="02040503050406030204" pitchFamily="18" charset="0"/>
                          <a:ea typeface="Cambria Math" panose="02040503050406030204" pitchFamily="18" charset="0"/>
                        </a:rPr>
                        <m:t>=(200−</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2</m:t>
                          </m:r>
                        </m:den>
                      </m:f>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1</m:t>
                          </m:r>
                        </m:sub>
                      </m:sSub>
                      <m:r>
                        <a:rPr lang="it-IT" b="0" i="1" smtClean="0">
                          <a:latin typeface="Cambria Math" panose="02040503050406030204" pitchFamily="18" charset="0"/>
                          <a:ea typeface="Cambria Math" panose="02040503050406030204" pitchFamily="18" charset="0"/>
                        </a:rPr>
                        <m:t>)∙</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1</m:t>
                          </m:r>
                        </m:sub>
                      </m:sSub>
                    </m:oMath>
                  </m:oMathPara>
                </a14:m>
                <a:endParaRPr lang="it-IT" dirty="0"/>
              </a:p>
            </p:txBody>
          </p:sp>
        </mc:Choice>
        <mc:Fallback xmlns="">
          <p:sp>
            <p:nvSpPr>
              <p:cNvPr id="7" name="CasellaDiTesto 6">
                <a:extLst>
                  <a:ext uri="{FF2B5EF4-FFF2-40B4-BE49-F238E27FC236}">
                    <a16:creationId xmlns:a16="http://schemas.microsoft.com/office/drawing/2014/main" id="{57A95D9B-4DD5-6CE7-73DD-DECCEF6265CB}"/>
                  </a:ext>
                </a:extLst>
              </p:cNvPr>
              <p:cNvSpPr txBox="1">
                <a:spLocks noRot="1" noChangeAspect="1" noMove="1" noResize="1" noEditPoints="1" noAdjustHandles="1" noChangeArrowheads="1" noChangeShapeType="1" noTextEdit="1"/>
              </p:cNvSpPr>
              <p:nvPr/>
            </p:nvSpPr>
            <p:spPr>
              <a:xfrm>
                <a:off x="1489714" y="3428324"/>
                <a:ext cx="3295389" cy="518604"/>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61C9662F-F72F-356D-15EE-A0078250DCC6}"/>
                  </a:ext>
                </a:extLst>
              </p:cNvPr>
              <p:cNvSpPr txBox="1"/>
              <p:nvPr/>
            </p:nvSpPr>
            <p:spPr>
              <a:xfrm>
                <a:off x="6828503" y="4559637"/>
                <a:ext cx="3019032"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𝑇𝑅</m:t>
                          </m:r>
                        </m:e>
                        <m:sub>
                          <m:r>
                            <a:rPr lang="it-IT" b="0" i="1" smtClean="0">
                              <a:latin typeface="Cambria Math" panose="02040503050406030204" pitchFamily="18" charset="0"/>
                            </a:rPr>
                            <m:t>1</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rPr>
                            <m:t>𝑝</m:t>
                          </m:r>
                        </m:e>
                        <m:sub>
                          <m:r>
                            <a:rPr lang="it-IT" b="0" i="1" smtClean="0">
                              <a:latin typeface="Cambria Math" panose="02040503050406030204" pitchFamily="18" charset="0"/>
                            </a:rPr>
                            <m:t>1</m:t>
                          </m:r>
                        </m:sub>
                      </m:sSub>
                      <m:r>
                        <a:rPr lang="it-IT" b="0" i="1" smtClean="0">
                          <a:latin typeface="Cambria Math" panose="02040503050406030204" pitchFamily="18" charset="0"/>
                          <a:ea typeface="Cambria Math" panose="02040503050406030204" pitchFamily="18" charset="0"/>
                        </a:rPr>
                        <m:t>∙</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1</m:t>
                          </m:r>
                        </m:sub>
                      </m:sSub>
                      <m:r>
                        <a:rPr lang="it-IT" b="0" i="1" smtClean="0">
                          <a:latin typeface="Cambria Math" panose="02040503050406030204" pitchFamily="18" charset="0"/>
                          <a:ea typeface="Cambria Math" panose="02040503050406030204" pitchFamily="18" charset="0"/>
                        </a:rPr>
                        <m:t>=160</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2</m:t>
                          </m:r>
                        </m:sub>
                      </m:sSub>
                      <m:r>
                        <a:rPr lang="it-IT" b="0" i="1" smtClean="0">
                          <a:latin typeface="Cambria Math" panose="02040503050406030204" pitchFamily="18" charset="0"/>
                          <a:ea typeface="Cambria Math" panose="02040503050406030204" pitchFamily="18" charset="0"/>
                        </a:rPr>
                        <m:t>−</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2</m:t>
                          </m:r>
                        </m:den>
                      </m:f>
                      <m:sSubSup>
                        <m:sSubSupPr>
                          <m:ctrlPr>
                            <a:rPr lang="it-IT" b="0" i="1" smtClean="0">
                              <a:latin typeface="Cambria Math" panose="02040503050406030204" pitchFamily="18" charset="0"/>
                              <a:ea typeface="Cambria Math" panose="02040503050406030204" pitchFamily="18" charset="0"/>
                            </a:rPr>
                          </m:ctrlPr>
                        </m:sSubSup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2</m:t>
                          </m:r>
                        </m:sub>
                        <m:sup>
                          <m:r>
                            <a:rPr lang="it-IT" b="0" i="1" smtClean="0">
                              <a:latin typeface="Cambria Math" panose="02040503050406030204" pitchFamily="18" charset="0"/>
                              <a:ea typeface="Cambria Math" panose="02040503050406030204" pitchFamily="18" charset="0"/>
                            </a:rPr>
                            <m:t>2</m:t>
                          </m:r>
                        </m:sup>
                      </m:sSubSup>
                    </m:oMath>
                  </m:oMathPara>
                </a14:m>
                <a:endParaRPr lang="it-IT" dirty="0"/>
              </a:p>
            </p:txBody>
          </p:sp>
        </mc:Choice>
        <mc:Fallback xmlns="">
          <p:sp>
            <p:nvSpPr>
              <p:cNvPr id="8" name="CasellaDiTesto 7">
                <a:extLst>
                  <a:ext uri="{FF2B5EF4-FFF2-40B4-BE49-F238E27FC236}">
                    <a16:creationId xmlns:a16="http://schemas.microsoft.com/office/drawing/2014/main" id="{61C9662F-F72F-356D-15EE-A0078250DCC6}"/>
                  </a:ext>
                </a:extLst>
              </p:cNvPr>
              <p:cNvSpPr txBox="1">
                <a:spLocks noRot="1" noChangeAspect="1" noMove="1" noResize="1" noEditPoints="1" noAdjustHandles="1" noChangeArrowheads="1" noChangeShapeType="1" noTextEdit="1"/>
              </p:cNvSpPr>
              <p:nvPr/>
            </p:nvSpPr>
            <p:spPr>
              <a:xfrm>
                <a:off x="6828503" y="4559637"/>
                <a:ext cx="3019032" cy="518604"/>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71F9591B-B618-DAC5-2930-D76AECFD8AB3}"/>
                  </a:ext>
                </a:extLst>
              </p:cNvPr>
              <p:cNvSpPr txBox="1"/>
              <p:nvPr/>
            </p:nvSpPr>
            <p:spPr>
              <a:xfrm>
                <a:off x="6656565" y="3428324"/>
                <a:ext cx="3378874" cy="51860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𝑇𝑅</m:t>
                          </m:r>
                        </m:e>
                        <m:sub>
                          <m:r>
                            <a:rPr lang="it-IT" b="0" i="1" smtClean="0">
                              <a:latin typeface="Cambria Math" panose="02040503050406030204" pitchFamily="18" charset="0"/>
                            </a:rPr>
                            <m:t>2</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rPr>
                            <m:t>𝑝</m:t>
                          </m:r>
                        </m:e>
                        <m:sub>
                          <m:r>
                            <a:rPr lang="it-IT" b="0" i="1" smtClean="0">
                              <a:latin typeface="Cambria Math" panose="02040503050406030204" pitchFamily="18" charset="0"/>
                            </a:rPr>
                            <m:t>2</m:t>
                          </m:r>
                        </m:sub>
                      </m:sSub>
                      <m:r>
                        <a:rPr lang="it-IT" b="0" i="1" smtClean="0">
                          <a:latin typeface="Cambria Math" panose="02040503050406030204" pitchFamily="18" charset="0"/>
                          <a:ea typeface="Cambria Math" panose="02040503050406030204" pitchFamily="18" charset="0"/>
                        </a:rPr>
                        <m:t>∙</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2</m:t>
                          </m:r>
                        </m:sub>
                      </m:sSub>
                      <m:r>
                        <a:rPr lang="it-IT" b="0" i="1" smtClean="0">
                          <a:latin typeface="Cambria Math" panose="02040503050406030204" pitchFamily="18" charset="0"/>
                          <a:ea typeface="Cambria Math" panose="02040503050406030204" pitchFamily="18" charset="0"/>
                        </a:rPr>
                        <m:t>=(160−</m:t>
                      </m:r>
                      <m:f>
                        <m:fPr>
                          <m:ctrlPr>
                            <a:rPr lang="it-IT" b="0" i="1" smtClean="0">
                              <a:latin typeface="Cambria Math" panose="02040503050406030204" pitchFamily="18" charset="0"/>
                              <a:ea typeface="Cambria Math" panose="02040503050406030204" pitchFamily="18" charset="0"/>
                            </a:rPr>
                          </m:ctrlPr>
                        </m:fPr>
                        <m:num>
                          <m:r>
                            <a:rPr lang="it-IT" b="0" i="1" smtClean="0">
                              <a:latin typeface="Cambria Math" panose="02040503050406030204" pitchFamily="18" charset="0"/>
                              <a:ea typeface="Cambria Math" panose="02040503050406030204" pitchFamily="18" charset="0"/>
                            </a:rPr>
                            <m:t>1</m:t>
                          </m:r>
                        </m:num>
                        <m:den>
                          <m:r>
                            <a:rPr lang="it-IT" b="0" i="1" smtClean="0">
                              <a:latin typeface="Cambria Math" panose="02040503050406030204" pitchFamily="18" charset="0"/>
                              <a:ea typeface="Cambria Math" panose="02040503050406030204" pitchFamily="18" charset="0"/>
                            </a:rPr>
                            <m:t>2</m:t>
                          </m:r>
                        </m:den>
                      </m:f>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2</m:t>
                          </m:r>
                        </m:sub>
                      </m:sSub>
                      <m:r>
                        <a:rPr lang="it-IT" b="0" i="1" smtClean="0">
                          <a:latin typeface="Cambria Math" panose="02040503050406030204" pitchFamily="18" charset="0"/>
                          <a:ea typeface="Cambria Math" panose="02040503050406030204" pitchFamily="18" charset="0"/>
                        </a:rPr>
                        <m:t>)∙</m:t>
                      </m:r>
                      <m:sSub>
                        <m:sSubPr>
                          <m:ctrlPr>
                            <a:rPr lang="it-IT" b="0" i="1" smtClean="0">
                              <a:latin typeface="Cambria Math" panose="02040503050406030204" pitchFamily="18" charset="0"/>
                              <a:ea typeface="Cambria Math" panose="02040503050406030204" pitchFamily="18" charset="0"/>
                            </a:rPr>
                          </m:ctrlPr>
                        </m:sSubPr>
                        <m:e>
                          <m:r>
                            <a:rPr lang="it-IT" b="0" i="1" smtClean="0">
                              <a:latin typeface="Cambria Math" panose="02040503050406030204" pitchFamily="18" charset="0"/>
                              <a:ea typeface="Cambria Math" panose="02040503050406030204" pitchFamily="18" charset="0"/>
                            </a:rPr>
                            <m:t>𝑞</m:t>
                          </m:r>
                        </m:e>
                        <m:sub>
                          <m:r>
                            <a:rPr lang="it-IT" b="0" i="1" smtClean="0">
                              <a:latin typeface="Cambria Math" panose="02040503050406030204" pitchFamily="18" charset="0"/>
                              <a:ea typeface="Cambria Math" panose="02040503050406030204" pitchFamily="18" charset="0"/>
                            </a:rPr>
                            <m:t>2</m:t>
                          </m:r>
                        </m:sub>
                      </m:sSub>
                    </m:oMath>
                  </m:oMathPara>
                </a14:m>
                <a:endParaRPr lang="it-IT" dirty="0"/>
              </a:p>
            </p:txBody>
          </p:sp>
        </mc:Choice>
        <mc:Fallback xmlns="">
          <p:sp>
            <p:nvSpPr>
              <p:cNvPr id="9" name="CasellaDiTesto 8">
                <a:extLst>
                  <a:ext uri="{FF2B5EF4-FFF2-40B4-BE49-F238E27FC236}">
                    <a16:creationId xmlns:a16="http://schemas.microsoft.com/office/drawing/2014/main" id="{71F9591B-B618-DAC5-2930-D76AECFD8AB3}"/>
                  </a:ext>
                </a:extLst>
              </p:cNvPr>
              <p:cNvSpPr txBox="1">
                <a:spLocks noRot="1" noChangeAspect="1" noMove="1" noResize="1" noEditPoints="1" noAdjustHandles="1" noChangeArrowheads="1" noChangeShapeType="1" noTextEdit="1"/>
              </p:cNvSpPr>
              <p:nvPr/>
            </p:nvSpPr>
            <p:spPr>
              <a:xfrm>
                <a:off x="6656565" y="3428324"/>
                <a:ext cx="3378874" cy="518604"/>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18539716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AD47701-78C2-4DBA-392C-0CEA16005EEE}"/>
              </a:ext>
            </a:extLst>
          </p:cNvPr>
          <p:cNvSpPr>
            <a:spLocks noGrp="1"/>
          </p:cNvSpPr>
          <p:nvPr>
            <p:ph type="title"/>
          </p:nvPr>
        </p:nvSpPr>
        <p:spPr/>
        <p:txBody>
          <a:bodyPr/>
          <a:lstStyle/>
          <a:p>
            <a:r>
              <a:rPr lang="it-IT" dirty="0"/>
              <a:t>ESERCIZIO 1 </a:t>
            </a:r>
          </a:p>
        </p:txBody>
      </p:sp>
      <p:sp>
        <p:nvSpPr>
          <p:cNvPr id="3" name="Segnaposto contenuto 2">
            <a:extLst>
              <a:ext uri="{FF2B5EF4-FFF2-40B4-BE49-F238E27FC236}">
                <a16:creationId xmlns:a16="http://schemas.microsoft.com/office/drawing/2014/main" id="{F03BC480-657E-54E0-6903-4A8337AF4CF3}"/>
              </a:ext>
            </a:extLst>
          </p:cNvPr>
          <p:cNvSpPr>
            <a:spLocks noGrp="1"/>
          </p:cNvSpPr>
          <p:nvPr>
            <p:ph idx="1"/>
          </p:nvPr>
        </p:nvSpPr>
        <p:spPr>
          <a:xfrm>
            <a:off x="1066800" y="2103120"/>
            <a:ext cx="10058400" cy="374609"/>
          </a:xfrm>
        </p:spPr>
        <p:txBody>
          <a:bodyPr>
            <a:noAutofit/>
          </a:bodyPr>
          <a:lstStyle/>
          <a:p>
            <a:pPr marL="0" indent="0">
              <a:buNone/>
            </a:pPr>
            <a:r>
              <a:rPr lang="it-IT" sz="2000" dirty="0"/>
              <a:t>Dai ricavi totali ci calcoliamo i ricavi marginali:</a:t>
            </a:r>
          </a:p>
          <a:p>
            <a:pPr marL="0" indent="0">
              <a:buNone/>
            </a:pPr>
            <a:endParaRPr lang="it-IT" sz="2000" dirty="0"/>
          </a:p>
        </p:txBody>
      </p:sp>
      <p:sp>
        <p:nvSpPr>
          <p:cNvPr id="6" name="Esplosione: 8 punte 5">
            <a:extLst>
              <a:ext uri="{FF2B5EF4-FFF2-40B4-BE49-F238E27FC236}">
                <a16:creationId xmlns:a16="http://schemas.microsoft.com/office/drawing/2014/main" id="{A5FAB524-E003-4F82-E024-EBE04DA1789E}"/>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9BD86DAE-017D-9C4D-4042-4336EF7787A3}"/>
                  </a:ext>
                </a:extLst>
              </p:cNvPr>
              <p:cNvSpPr txBox="1"/>
              <p:nvPr/>
            </p:nvSpPr>
            <p:spPr>
              <a:xfrm>
                <a:off x="4692866" y="2689474"/>
                <a:ext cx="2622577"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𝑀𝑅</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=200−</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1</m:t>
                          </m:r>
                        </m:sub>
                      </m:sSub>
                    </m:oMath>
                  </m:oMathPara>
                </a14:m>
                <a:endParaRPr lang="it-IT" sz="2800" dirty="0"/>
              </a:p>
            </p:txBody>
          </p:sp>
        </mc:Choice>
        <mc:Fallback xmlns="">
          <p:sp>
            <p:nvSpPr>
              <p:cNvPr id="7" name="CasellaDiTesto 6">
                <a:extLst>
                  <a:ext uri="{FF2B5EF4-FFF2-40B4-BE49-F238E27FC236}">
                    <a16:creationId xmlns:a16="http://schemas.microsoft.com/office/drawing/2014/main" id="{9BD86DAE-017D-9C4D-4042-4336EF7787A3}"/>
                  </a:ext>
                </a:extLst>
              </p:cNvPr>
              <p:cNvSpPr txBox="1">
                <a:spLocks noRot="1" noChangeAspect="1" noMove="1" noResize="1" noEditPoints="1" noAdjustHandles="1" noChangeArrowheads="1" noChangeShapeType="1" noTextEdit="1"/>
              </p:cNvSpPr>
              <p:nvPr/>
            </p:nvSpPr>
            <p:spPr>
              <a:xfrm>
                <a:off x="4692866" y="2689474"/>
                <a:ext cx="2622577" cy="430887"/>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C9147E78-B3F3-43EB-8C43-140358D174A0}"/>
                  </a:ext>
                </a:extLst>
              </p:cNvPr>
              <p:cNvSpPr txBox="1"/>
              <p:nvPr/>
            </p:nvSpPr>
            <p:spPr>
              <a:xfrm>
                <a:off x="4776440" y="3579294"/>
                <a:ext cx="263912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𝑀𝑅</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=160−</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2</m:t>
                          </m:r>
                        </m:sub>
                      </m:sSub>
                    </m:oMath>
                  </m:oMathPara>
                </a14:m>
                <a:endParaRPr lang="it-IT" sz="2800" dirty="0"/>
              </a:p>
            </p:txBody>
          </p:sp>
        </mc:Choice>
        <mc:Fallback xmlns="">
          <p:sp>
            <p:nvSpPr>
              <p:cNvPr id="8" name="CasellaDiTesto 7">
                <a:extLst>
                  <a:ext uri="{FF2B5EF4-FFF2-40B4-BE49-F238E27FC236}">
                    <a16:creationId xmlns:a16="http://schemas.microsoft.com/office/drawing/2014/main" id="{C9147E78-B3F3-43EB-8C43-140358D174A0}"/>
                  </a:ext>
                </a:extLst>
              </p:cNvPr>
              <p:cNvSpPr txBox="1">
                <a:spLocks noRot="1" noChangeAspect="1" noMove="1" noResize="1" noEditPoints="1" noAdjustHandles="1" noChangeArrowheads="1" noChangeShapeType="1" noTextEdit="1"/>
              </p:cNvSpPr>
              <p:nvPr/>
            </p:nvSpPr>
            <p:spPr>
              <a:xfrm>
                <a:off x="4776440" y="3579294"/>
                <a:ext cx="2639120" cy="430887"/>
              </a:xfrm>
              <a:prstGeom prst="rect">
                <a:avLst/>
              </a:prstGeom>
              <a:blipFill>
                <a:blip r:embed="rId3"/>
                <a:stretch>
                  <a:fillRect/>
                </a:stretch>
              </a:blipFill>
            </p:spPr>
            <p:txBody>
              <a:bodyPr/>
              <a:lstStyle/>
              <a:p>
                <a:r>
                  <a:rPr lang="it-IT">
                    <a:noFill/>
                  </a:rPr>
                  <a:t> </a:t>
                </a:r>
              </a:p>
            </p:txBody>
          </p:sp>
        </mc:Fallback>
      </mc:AlternateContent>
      <p:sp>
        <p:nvSpPr>
          <p:cNvPr id="9" name="Segnaposto contenuto 2">
            <a:extLst>
              <a:ext uri="{FF2B5EF4-FFF2-40B4-BE49-F238E27FC236}">
                <a16:creationId xmlns:a16="http://schemas.microsoft.com/office/drawing/2014/main" id="{D78637A7-7234-8976-A682-5C32D1BC2988}"/>
              </a:ext>
            </a:extLst>
          </p:cNvPr>
          <p:cNvSpPr txBox="1">
            <a:spLocks/>
          </p:cNvSpPr>
          <p:nvPr/>
        </p:nvSpPr>
        <p:spPr>
          <a:xfrm>
            <a:off x="1160207" y="4266172"/>
            <a:ext cx="10058400" cy="374609"/>
          </a:xfrm>
          <a:prstGeom prst="rect">
            <a:avLst/>
          </a:prstGeom>
        </p:spPr>
        <p:txBody>
          <a:bodyPr vert="horz" lIns="91440" tIns="45720" rIns="91440" bIns="45720" rtlCol="0">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buFont typeface="Garamond" pitchFamily="18" charset="0"/>
              <a:buNone/>
            </a:pPr>
            <a:r>
              <a:rPr lang="it-IT" sz="2000" dirty="0"/>
              <a:t>Le rispettive condizioni di ottimo sono:</a:t>
            </a:r>
          </a:p>
          <a:p>
            <a:pPr marL="0" indent="0">
              <a:buFont typeface="Garamond" pitchFamily="18" charset="0"/>
              <a:buNone/>
            </a:pPr>
            <a:endParaRPr lang="it-IT" sz="2000" dirty="0"/>
          </a:p>
        </p:txBody>
      </p:sp>
      <mc:AlternateContent xmlns:mc="http://schemas.openxmlformats.org/markup-compatibility/2006" xmlns:a14="http://schemas.microsoft.com/office/drawing/2010/main">
        <mc:Choice Requires="a14">
          <p:sp>
            <p:nvSpPr>
              <p:cNvPr id="10" name="CasellaDiTesto 9">
                <a:extLst>
                  <a:ext uri="{FF2B5EF4-FFF2-40B4-BE49-F238E27FC236}">
                    <a16:creationId xmlns:a16="http://schemas.microsoft.com/office/drawing/2014/main" id="{D7C7713A-417D-45CD-D48E-6C8CCE3DBA17}"/>
                  </a:ext>
                </a:extLst>
              </p:cNvPr>
              <p:cNvSpPr txBox="1"/>
              <p:nvPr/>
            </p:nvSpPr>
            <p:spPr>
              <a:xfrm>
                <a:off x="4763252" y="4786805"/>
                <a:ext cx="233198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40=200−</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1</m:t>
                          </m:r>
                        </m:sub>
                      </m:sSub>
                    </m:oMath>
                  </m:oMathPara>
                </a14:m>
                <a:endParaRPr lang="it-IT" sz="2800" dirty="0"/>
              </a:p>
            </p:txBody>
          </p:sp>
        </mc:Choice>
        <mc:Fallback xmlns="">
          <p:sp>
            <p:nvSpPr>
              <p:cNvPr id="10" name="CasellaDiTesto 9">
                <a:extLst>
                  <a:ext uri="{FF2B5EF4-FFF2-40B4-BE49-F238E27FC236}">
                    <a16:creationId xmlns:a16="http://schemas.microsoft.com/office/drawing/2014/main" id="{D7C7713A-417D-45CD-D48E-6C8CCE3DBA17}"/>
                  </a:ext>
                </a:extLst>
              </p:cNvPr>
              <p:cNvSpPr txBox="1">
                <a:spLocks noRot="1" noChangeAspect="1" noMove="1" noResize="1" noEditPoints="1" noAdjustHandles="1" noChangeArrowheads="1" noChangeShapeType="1" noTextEdit="1"/>
              </p:cNvSpPr>
              <p:nvPr/>
            </p:nvSpPr>
            <p:spPr>
              <a:xfrm>
                <a:off x="4763252" y="4786805"/>
                <a:ext cx="2331985" cy="430887"/>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1" name="CasellaDiTesto 10">
                <a:extLst>
                  <a:ext uri="{FF2B5EF4-FFF2-40B4-BE49-F238E27FC236}">
                    <a16:creationId xmlns:a16="http://schemas.microsoft.com/office/drawing/2014/main" id="{4E7D66E0-7776-DBD5-F5E5-B1C364B6A05B}"/>
                  </a:ext>
                </a:extLst>
              </p:cNvPr>
              <p:cNvSpPr txBox="1"/>
              <p:nvPr/>
            </p:nvSpPr>
            <p:spPr>
              <a:xfrm>
                <a:off x="4846826" y="5676625"/>
                <a:ext cx="234025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40=160−</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2</m:t>
                          </m:r>
                        </m:sub>
                      </m:sSub>
                    </m:oMath>
                  </m:oMathPara>
                </a14:m>
                <a:endParaRPr lang="it-IT" sz="2800" dirty="0"/>
              </a:p>
            </p:txBody>
          </p:sp>
        </mc:Choice>
        <mc:Fallback xmlns="">
          <p:sp>
            <p:nvSpPr>
              <p:cNvPr id="11" name="CasellaDiTesto 10">
                <a:extLst>
                  <a:ext uri="{FF2B5EF4-FFF2-40B4-BE49-F238E27FC236}">
                    <a16:creationId xmlns:a16="http://schemas.microsoft.com/office/drawing/2014/main" id="{4E7D66E0-7776-DBD5-F5E5-B1C364B6A05B}"/>
                  </a:ext>
                </a:extLst>
              </p:cNvPr>
              <p:cNvSpPr txBox="1">
                <a:spLocks noRot="1" noChangeAspect="1" noMove="1" noResize="1" noEditPoints="1" noAdjustHandles="1" noChangeArrowheads="1" noChangeShapeType="1" noTextEdit="1"/>
              </p:cNvSpPr>
              <p:nvPr/>
            </p:nvSpPr>
            <p:spPr>
              <a:xfrm>
                <a:off x="4846826" y="5676625"/>
                <a:ext cx="2340256" cy="430887"/>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13042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13C245-F1CD-BA7C-9EC8-5FC926BF6AAE}"/>
              </a:ext>
            </a:extLst>
          </p:cNvPr>
          <p:cNvSpPr>
            <a:spLocks noGrp="1"/>
          </p:cNvSpPr>
          <p:nvPr>
            <p:ph type="title"/>
          </p:nvPr>
        </p:nvSpPr>
        <p:spPr/>
        <p:txBody>
          <a:bodyPr/>
          <a:lstStyle/>
          <a:p>
            <a:r>
              <a:rPr lang="it-IT" dirty="0"/>
              <a:t>ESERCIZIO 1 </a:t>
            </a:r>
          </a:p>
        </p:txBody>
      </p:sp>
      <p:sp>
        <p:nvSpPr>
          <p:cNvPr id="3" name="Segnaposto contenuto 2">
            <a:extLst>
              <a:ext uri="{FF2B5EF4-FFF2-40B4-BE49-F238E27FC236}">
                <a16:creationId xmlns:a16="http://schemas.microsoft.com/office/drawing/2014/main" id="{1F7FA9F4-F27A-79E6-8382-0D1621E43A42}"/>
              </a:ext>
            </a:extLst>
          </p:cNvPr>
          <p:cNvSpPr>
            <a:spLocks noGrp="1"/>
          </p:cNvSpPr>
          <p:nvPr>
            <p:ph idx="1"/>
          </p:nvPr>
        </p:nvSpPr>
        <p:spPr>
          <a:xfrm>
            <a:off x="1066800" y="2103120"/>
            <a:ext cx="10058400" cy="523783"/>
          </a:xfrm>
        </p:spPr>
        <p:txBody>
          <a:bodyPr>
            <a:normAutofit/>
          </a:bodyPr>
          <a:lstStyle/>
          <a:p>
            <a:r>
              <a:rPr lang="it-IT" sz="2000" dirty="0"/>
              <a:t>Quantità ottimali prodotte saranno:</a:t>
            </a:r>
          </a:p>
        </p:txBody>
      </p:sp>
      <p:sp>
        <p:nvSpPr>
          <p:cNvPr id="4" name="Esplosione: 8 punte 3">
            <a:extLst>
              <a:ext uri="{FF2B5EF4-FFF2-40B4-BE49-F238E27FC236}">
                <a16:creationId xmlns:a16="http://schemas.microsoft.com/office/drawing/2014/main" id="{7195585F-57BC-8855-437C-BF9E13771431}"/>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60F8B975-BF45-DF26-F26E-5464BC2232BD}"/>
                  </a:ext>
                </a:extLst>
              </p:cNvPr>
              <p:cNvSpPr txBox="1"/>
              <p:nvPr/>
            </p:nvSpPr>
            <p:spPr>
              <a:xfrm>
                <a:off x="5342140" y="2807110"/>
                <a:ext cx="150772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i="1" smtClean="0">
                              <a:latin typeface="Cambria Math" panose="02040503050406030204" pitchFamily="18" charset="0"/>
                            </a:rPr>
                          </m:ctrlPr>
                        </m:sSubSupPr>
                        <m:e>
                          <m:r>
                            <a:rPr lang="it-IT" sz="2800" b="0" i="1" smtClean="0">
                              <a:latin typeface="Cambria Math" panose="02040503050406030204" pitchFamily="18" charset="0"/>
                            </a:rPr>
                            <m:t>𝑞</m:t>
                          </m:r>
                        </m:e>
                        <m:sub>
                          <m:r>
                            <a:rPr lang="it-IT" sz="2800" b="0" i="1" smtClean="0">
                              <a:latin typeface="Cambria Math" panose="02040503050406030204" pitchFamily="18" charset="0"/>
                            </a:rPr>
                            <m:t>1</m:t>
                          </m:r>
                        </m:sub>
                        <m:sup>
                          <m:r>
                            <a:rPr lang="it-IT" sz="2800" b="0" i="1" smtClean="0">
                              <a:latin typeface="Cambria Math" panose="02040503050406030204" pitchFamily="18" charset="0"/>
                            </a:rPr>
                            <m:t>∗</m:t>
                          </m:r>
                        </m:sup>
                      </m:sSubSup>
                      <m:r>
                        <a:rPr lang="it-IT" sz="2800" b="0" i="1" smtClean="0">
                          <a:latin typeface="Cambria Math" panose="02040503050406030204" pitchFamily="18" charset="0"/>
                        </a:rPr>
                        <m:t>=160</m:t>
                      </m:r>
                    </m:oMath>
                  </m:oMathPara>
                </a14:m>
                <a:endParaRPr lang="it-IT" sz="2800" dirty="0"/>
              </a:p>
            </p:txBody>
          </p:sp>
        </mc:Choice>
        <mc:Fallback xmlns="">
          <p:sp>
            <p:nvSpPr>
              <p:cNvPr id="5" name="CasellaDiTesto 4">
                <a:extLst>
                  <a:ext uri="{FF2B5EF4-FFF2-40B4-BE49-F238E27FC236}">
                    <a16:creationId xmlns:a16="http://schemas.microsoft.com/office/drawing/2014/main" id="{60F8B975-BF45-DF26-F26E-5464BC2232BD}"/>
                  </a:ext>
                </a:extLst>
              </p:cNvPr>
              <p:cNvSpPr txBox="1">
                <a:spLocks noRot="1" noChangeAspect="1" noMove="1" noResize="1" noEditPoints="1" noAdjustHandles="1" noChangeArrowheads="1" noChangeShapeType="1" noTextEdit="1"/>
              </p:cNvSpPr>
              <p:nvPr/>
            </p:nvSpPr>
            <p:spPr>
              <a:xfrm>
                <a:off x="5342140" y="2807110"/>
                <a:ext cx="1507720" cy="430887"/>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44D8503A-3005-198D-F0BE-FBEEF34102B7}"/>
                  </a:ext>
                </a:extLst>
              </p:cNvPr>
              <p:cNvSpPr txBox="1"/>
              <p:nvPr/>
            </p:nvSpPr>
            <p:spPr>
              <a:xfrm>
                <a:off x="5342140" y="3539614"/>
                <a:ext cx="1515479"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i="1" smtClean="0">
                              <a:latin typeface="Cambria Math" panose="02040503050406030204" pitchFamily="18" charset="0"/>
                            </a:rPr>
                          </m:ctrlPr>
                        </m:sSubSupPr>
                        <m:e>
                          <m:r>
                            <a:rPr lang="it-IT" sz="2800" b="0" i="1" smtClean="0">
                              <a:latin typeface="Cambria Math" panose="02040503050406030204" pitchFamily="18" charset="0"/>
                            </a:rPr>
                            <m:t>𝑞</m:t>
                          </m:r>
                        </m:e>
                        <m:sub>
                          <m:r>
                            <a:rPr lang="it-IT" sz="2800" b="0" i="1" smtClean="0">
                              <a:latin typeface="Cambria Math" panose="02040503050406030204" pitchFamily="18" charset="0"/>
                            </a:rPr>
                            <m:t>2</m:t>
                          </m:r>
                        </m:sub>
                        <m:sup>
                          <m:r>
                            <a:rPr lang="it-IT" sz="2800" b="0" i="1" smtClean="0">
                              <a:latin typeface="Cambria Math" panose="02040503050406030204" pitchFamily="18" charset="0"/>
                            </a:rPr>
                            <m:t>∗</m:t>
                          </m:r>
                        </m:sup>
                      </m:sSubSup>
                      <m:r>
                        <a:rPr lang="it-IT" sz="2800" b="0" i="1" smtClean="0">
                          <a:latin typeface="Cambria Math" panose="02040503050406030204" pitchFamily="18" charset="0"/>
                        </a:rPr>
                        <m:t>=200</m:t>
                      </m:r>
                    </m:oMath>
                  </m:oMathPara>
                </a14:m>
                <a:endParaRPr lang="it-IT" sz="2800" dirty="0"/>
              </a:p>
            </p:txBody>
          </p:sp>
        </mc:Choice>
        <mc:Fallback xmlns="">
          <p:sp>
            <p:nvSpPr>
              <p:cNvPr id="6" name="CasellaDiTesto 5">
                <a:extLst>
                  <a:ext uri="{FF2B5EF4-FFF2-40B4-BE49-F238E27FC236}">
                    <a16:creationId xmlns:a16="http://schemas.microsoft.com/office/drawing/2014/main" id="{44D8503A-3005-198D-F0BE-FBEEF34102B7}"/>
                  </a:ext>
                </a:extLst>
              </p:cNvPr>
              <p:cNvSpPr txBox="1">
                <a:spLocks noRot="1" noChangeAspect="1" noMove="1" noResize="1" noEditPoints="1" noAdjustHandles="1" noChangeArrowheads="1" noChangeShapeType="1" noTextEdit="1"/>
              </p:cNvSpPr>
              <p:nvPr/>
            </p:nvSpPr>
            <p:spPr>
              <a:xfrm>
                <a:off x="5342140" y="3539614"/>
                <a:ext cx="1515479" cy="430887"/>
              </a:xfrm>
              <a:prstGeom prst="rect">
                <a:avLst/>
              </a:prstGeom>
              <a:blipFill>
                <a:blip r:embed="rId3"/>
                <a:stretch>
                  <a:fillRect/>
                </a:stretch>
              </a:blipFill>
            </p:spPr>
            <p:txBody>
              <a:bodyPr/>
              <a:lstStyle/>
              <a:p>
                <a:r>
                  <a:rPr lang="it-IT">
                    <a:noFill/>
                  </a:rPr>
                  <a:t> </a:t>
                </a:r>
              </a:p>
            </p:txBody>
          </p:sp>
        </mc:Fallback>
      </mc:AlternateContent>
      <p:sp>
        <p:nvSpPr>
          <p:cNvPr id="7" name="Segnaposto contenuto 2">
            <a:extLst>
              <a:ext uri="{FF2B5EF4-FFF2-40B4-BE49-F238E27FC236}">
                <a16:creationId xmlns:a16="http://schemas.microsoft.com/office/drawing/2014/main" id="{770F7656-7AC4-6586-E9BB-A7C5486B11C2}"/>
              </a:ext>
            </a:extLst>
          </p:cNvPr>
          <p:cNvSpPr txBox="1">
            <a:spLocks/>
          </p:cNvSpPr>
          <p:nvPr/>
        </p:nvSpPr>
        <p:spPr>
          <a:xfrm>
            <a:off x="1179871" y="4150708"/>
            <a:ext cx="10058400" cy="523783"/>
          </a:xfrm>
          <a:prstGeom prst="rect">
            <a:avLst/>
          </a:prstGeom>
        </p:spPr>
        <p:txBody>
          <a:bodyPr vert="horz" lIns="91440" tIns="45720" rIns="91440" bIns="45720"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r>
              <a:rPr lang="it-IT" sz="2000" dirty="0"/>
              <a:t>Il prezzo stabilito per ogni mercato è:</a:t>
            </a:r>
          </a:p>
        </p:txBody>
      </p:sp>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65CFDD8C-DAB4-E2C8-7383-D42F8C05BCD3}"/>
                  </a:ext>
                </a:extLst>
              </p:cNvPr>
              <p:cNvSpPr txBox="1"/>
              <p:nvPr/>
            </p:nvSpPr>
            <p:spPr>
              <a:xfrm>
                <a:off x="5334381" y="4761802"/>
                <a:ext cx="1511119"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i="1" smtClean="0">
                              <a:latin typeface="Cambria Math" panose="02040503050406030204" pitchFamily="18" charset="0"/>
                            </a:rPr>
                          </m:ctrlPr>
                        </m:sSubSupPr>
                        <m:e>
                          <m:r>
                            <a:rPr lang="it-IT" sz="2800" b="0" i="1" smtClean="0">
                              <a:latin typeface="Cambria Math" panose="02040503050406030204" pitchFamily="18" charset="0"/>
                            </a:rPr>
                            <m:t>𝑝</m:t>
                          </m:r>
                        </m:e>
                        <m:sub>
                          <m:r>
                            <a:rPr lang="it-IT" sz="2800" b="0" i="1" smtClean="0">
                              <a:latin typeface="Cambria Math" panose="02040503050406030204" pitchFamily="18" charset="0"/>
                            </a:rPr>
                            <m:t>1</m:t>
                          </m:r>
                        </m:sub>
                        <m:sup>
                          <m:r>
                            <a:rPr lang="it-IT" sz="2800" b="0" i="1" smtClean="0">
                              <a:latin typeface="Cambria Math" panose="02040503050406030204" pitchFamily="18" charset="0"/>
                            </a:rPr>
                            <m:t>∗</m:t>
                          </m:r>
                        </m:sup>
                      </m:sSubSup>
                      <m:r>
                        <a:rPr lang="it-IT" sz="2800" b="0" i="1" smtClean="0">
                          <a:latin typeface="Cambria Math" panose="02040503050406030204" pitchFamily="18" charset="0"/>
                        </a:rPr>
                        <m:t>=120</m:t>
                      </m:r>
                    </m:oMath>
                  </m:oMathPara>
                </a14:m>
                <a:endParaRPr lang="it-IT" sz="2800" dirty="0"/>
              </a:p>
            </p:txBody>
          </p:sp>
        </mc:Choice>
        <mc:Fallback xmlns="">
          <p:sp>
            <p:nvSpPr>
              <p:cNvPr id="8" name="CasellaDiTesto 7">
                <a:extLst>
                  <a:ext uri="{FF2B5EF4-FFF2-40B4-BE49-F238E27FC236}">
                    <a16:creationId xmlns:a16="http://schemas.microsoft.com/office/drawing/2014/main" id="{65CFDD8C-DAB4-E2C8-7383-D42F8C05BCD3}"/>
                  </a:ext>
                </a:extLst>
              </p:cNvPr>
              <p:cNvSpPr txBox="1">
                <a:spLocks noRot="1" noChangeAspect="1" noMove="1" noResize="1" noEditPoints="1" noAdjustHandles="1" noChangeArrowheads="1" noChangeShapeType="1" noTextEdit="1"/>
              </p:cNvSpPr>
              <p:nvPr/>
            </p:nvSpPr>
            <p:spPr>
              <a:xfrm>
                <a:off x="5334381" y="4761802"/>
                <a:ext cx="1511119" cy="430887"/>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F86D7B39-1196-1287-A4D2-7E68A0DE6E61}"/>
                  </a:ext>
                </a:extLst>
              </p:cNvPr>
              <p:cNvSpPr txBox="1"/>
              <p:nvPr/>
            </p:nvSpPr>
            <p:spPr>
              <a:xfrm>
                <a:off x="5334381" y="5494306"/>
                <a:ext cx="1517467"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i="1" smtClean="0">
                              <a:latin typeface="Cambria Math" panose="02040503050406030204" pitchFamily="18" charset="0"/>
                            </a:rPr>
                          </m:ctrlPr>
                        </m:sSubSupPr>
                        <m:e>
                          <m:r>
                            <a:rPr lang="it-IT" sz="2800" b="0" i="1" smtClean="0">
                              <a:latin typeface="Cambria Math" panose="02040503050406030204" pitchFamily="18" charset="0"/>
                            </a:rPr>
                            <m:t>𝑝</m:t>
                          </m:r>
                        </m:e>
                        <m:sub>
                          <m:r>
                            <a:rPr lang="it-IT" sz="2800" b="0" i="1" smtClean="0">
                              <a:latin typeface="Cambria Math" panose="02040503050406030204" pitchFamily="18" charset="0"/>
                            </a:rPr>
                            <m:t>2</m:t>
                          </m:r>
                        </m:sub>
                        <m:sup>
                          <m:r>
                            <a:rPr lang="it-IT" sz="2800" b="0" i="1" smtClean="0">
                              <a:latin typeface="Cambria Math" panose="02040503050406030204" pitchFamily="18" charset="0"/>
                            </a:rPr>
                            <m:t>∗</m:t>
                          </m:r>
                        </m:sup>
                      </m:sSubSup>
                      <m:r>
                        <a:rPr lang="it-IT" sz="2800" b="0" i="1" smtClean="0">
                          <a:latin typeface="Cambria Math" panose="02040503050406030204" pitchFamily="18" charset="0"/>
                        </a:rPr>
                        <m:t>=100</m:t>
                      </m:r>
                    </m:oMath>
                  </m:oMathPara>
                </a14:m>
                <a:endParaRPr lang="it-IT" sz="2800" dirty="0"/>
              </a:p>
            </p:txBody>
          </p:sp>
        </mc:Choice>
        <mc:Fallback xmlns="">
          <p:sp>
            <p:nvSpPr>
              <p:cNvPr id="9" name="CasellaDiTesto 8">
                <a:extLst>
                  <a:ext uri="{FF2B5EF4-FFF2-40B4-BE49-F238E27FC236}">
                    <a16:creationId xmlns:a16="http://schemas.microsoft.com/office/drawing/2014/main" id="{F86D7B39-1196-1287-A4D2-7E68A0DE6E61}"/>
                  </a:ext>
                </a:extLst>
              </p:cNvPr>
              <p:cNvSpPr txBox="1">
                <a:spLocks noRot="1" noChangeAspect="1" noMove="1" noResize="1" noEditPoints="1" noAdjustHandles="1" noChangeArrowheads="1" noChangeShapeType="1" noTextEdit="1"/>
              </p:cNvSpPr>
              <p:nvPr/>
            </p:nvSpPr>
            <p:spPr>
              <a:xfrm>
                <a:off x="5334381" y="5494306"/>
                <a:ext cx="1517467" cy="430887"/>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553305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9D358E-A9B4-47FF-9D90-F434F8490B24}"/>
              </a:ext>
            </a:extLst>
          </p:cNvPr>
          <p:cNvSpPr>
            <a:spLocks noGrp="1"/>
          </p:cNvSpPr>
          <p:nvPr>
            <p:ph type="title"/>
          </p:nvPr>
        </p:nvSpPr>
        <p:spPr/>
        <p:txBody>
          <a:bodyPr/>
          <a:lstStyle/>
          <a:p>
            <a:r>
              <a:rPr lang="it-IT" dirty="0"/>
              <a:t>ESERCIZIO 1 </a:t>
            </a:r>
          </a:p>
        </p:txBody>
      </p:sp>
      <p:sp>
        <p:nvSpPr>
          <p:cNvPr id="3" name="Segnaposto contenuto 2">
            <a:extLst>
              <a:ext uri="{FF2B5EF4-FFF2-40B4-BE49-F238E27FC236}">
                <a16:creationId xmlns:a16="http://schemas.microsoft.com/office/drawing/2014/main" id="{A54B9ECE-78A2-56D7-227A-CBAABFCD0CE9}"/>
              </a:ext>
            </a:extLst>
          </p:cNvPr>
          <p:cNvSpPr>
            <a:spLocks noGrp="1"/>
          </p:cNvSpPr>
          <p:nvPr>
            <p:ph idx="1"/>
          </p:nvPr>
        </p:nvSpPr>
        <p:spPr>
          <a:xfrm>
            <a:off x="1066800" y="2103120"/>
            <a:ext cx="10058400" cy="523783"/>
          </a:xfrm>
        </p:spPr>
        <p:txBody>
          <a:bodyPr>
            <a:normAutofit/>
          </a:bodyPr>
          <a:lstStyle/>
          <a:p>
            <a:r>
              <a:rPr lang="it-IT" sz="2000" dirty="0"/>
              <a:t>Calcoliamo le elasticità ai relativi prezzi della domanda di ciascun mercato:</a:t>
            </a:r>
          </a:p>
        </p:txBody>
      </p:sp>
      <p:sp>
        <p:nvSpPr>
          <p:cNvPr id="4" name="Esplosione: 8 punte 3">
            <a:extLst>
              <a:ext uri="{FF2B5EF4-FFF2-40B4-BE49-F238E27FC236}">
                <a16:creationId xmlns:a16="http://schemas.microsoft.com/office/drawing/2014/main" id="{6F1D4578-3ACC-37B4-F2AE-466F14333133}"/>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1481D772-4CCC-8C34-60BE-9F966EB19DF5}"/>
                  </a:ext>
                </a:extLst>
              </p:cNvPr>
              <p:cNvSpPr txBox="1"/>
              <p:nvPr/>
            </p:nvSpPr>
            <p:spPr>
              <a:xfrm>
                <a:off x="3986981" y="3024274"/>
                <a:ext cx="3983719" cy="8094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i="1" smtClean="0">
                              <a:latin typeface="Cambria Math" panose="02040503050406030204" pitchFamily="18" charset="0"/>
                              <a:ea typeface="Cambria Math" panose="02040503050406030204" pitchFamily="18" charset="0"/>
                            </a:rPr>
                            <m:t>𝜀</m:t>
                          </m:r>
                        </m:e>
                        <m:sub>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𝑝</m:t>
                              </m:r>
                            </m:e>
                            <m:sub>
                              <m:r>
                                <a:rPr lang="it-IT" sz="2800" b="0" i="1" smtClean="0">
                                  <a:latin typeface="Cambria Math" panose="02040503050406030204" pitchFamily="18" charset="0"/>
                                </a:rPr>
                                <m:t>1</m:t>
                              </m:r>
                            </m:sub>
                          </m:sSub>
                        </m:sub>
                      </m:sSub>
                      <m:r>
                        <a:rPr lang="it-IT" sz="2800" b="0" i="1" smtClean="0">
                          <a:latin typeface="Cambria Math" panose="02040503050406030204" pitchFamily="18" charset="0"/>
                        </a:rPr>
                        <m:t>=−2</m:t>
                      </m:r>
                      <m:r>
                        <a:rPr lang="it-IT" sz="2800" b="0" i="1" smtClean="0">
                          <a:latin typeface="Cambria Math" panose="02040503050406030204" pitchFamily="18" charset="0"/>
                          <a:ea typeface="Cambria Math" panose="02040503050406030204" pitchFamily="18" charset="0"/>
                        </a:rPr>
                        <m:t>∙</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120</m:t>
                          </m:r>
                        </m:num>
                        <m:den>
                          <m:r>
                            <a:rPr lang="it-IT" sz="2800" b="0" i="1" smtClean="0">
                              <a:latin typeface="Cambria Math" panose="02040503050406030204" pitchFamily="18" charset="0"/>
                              <a:ea typeface="Cambria Math" panose="02040503050406030204" pitchFamily="18" charset="0"/>
                            </a:rPr>
                            <m:t>160</m:t>
                          </m:r>
                        </m:den>
                      </m:f>
                      <m:r>
                        <a:rPr lang="it-IT" sz="2800" b="0" i="1" smtClean="0">
                          <a:latin typeface="Cambria Math" panose="02040503050406030204" pitchFamily="18" charset="0"/>
                          <a:ea typeface="Cambria Math" panose="02040503050406030204" pitchFamily="18" charset="0"/>
                        </a:rPr>
                        <m:t>=−1,5</m:t>
                      </m:r>
                    </m:oMath>
                  </m:oMathPara>
                </a14:m>
                <a:endParaRPr lang="it-IT" sz="2800" dirty="0"/>
              </a:p>
            </p:txBody>
          </p:sp>
        </mc:Choice>
        <mc:Fallback xmlns="">
          <p:sp>
            <p:nvSpPr>
              <p:cNvPr id="5" name="CasellaDiTesto 4">
                <a:extLst>
                  <a:ext uri="{FF2B5EF4-FFF2-40B4-BE49-F238E27FC236}">
                    <a16:creationId xmlns:a16="http://schemas.microsoft.com/office/drawing/2014/main" id="{1481D772-4CCC-8C34-60BE-9F966EB19DF5}"/>
                  </a:ext>
                </a:extLst>
              </p:cNvPr>
              <p:cNvSpPr txBox="1">
                <a:spLocks noRot="1" noChangeAspect="1" noMove="1" noResize="1" noEditPoints="1" noAdjustHandles="1" noChangeArrowheads="1" noChangeShapeType="1" noTextEdit="1"/>
              </p:cNvSpPr>
              <p:nvPr/>
            </p:nvSpPr>
            <p:spPr>
              <a:xfrm>
                <a:off x="3986981" y="3024274"/>
                <a:ext cx="3983719" cy="809452"/>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1E8C71AD-6815-036D-F024-2C8B18049FF0}"/>
                  </a:ext>
                </a:extLst>
              </p:cNvPr>
              <p:cNvSpPr txBox="1"/>
              <p:nvPr/>
            </p:nvSpPr>
            <p:spPr>
              <a:xfrm>
                <a:off x="3986980" y="4179564"/>
                <a:ext cx="4182492" cy="80945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i="1" smtClean="0">
                              <a:latin typeface="Cambria Math" panose="02040503050406030204" pitchFamily="18" charset="0"/>
                              <a:ea typeface="Cambria Math" panose="02040503050406030204" pitchFamily="18" charset="0"/>
                            </a:rPr>
                            <m:t>𝜀</m:t>
                          </m:r>
                        </m:e>
                        <m:sub>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𝑝</m:t>
                              </m:r>
                            </m:e>
                            <m:sub>
                              <m:r>
                                <a:rPr lang="it-IT" sz="2800" b="0" i="1" smtClean="0">
                                  <a:latin typeface="Cambria Math" panose="02040503050406030204" pitchFamily="18" charset="0"/>
                                </a:rPr>
                                <m:t>2</m:t>
                              </m:r>
                            </m:sub>
                          </m:sSub>
                        </m:sub>
                      </m:sSub>
                      <m:r>
                        <a:rPr lang="it-IT" sz="2800" b="0" i="1" smtClean="0">
                          <a:latin typeface="Cambria Math" panose="02040503050406030204" pitchFamily="18" charset="0"/>
                        </a:rPr>
                        <m:t>=−2</m:t>
                      </m:r>
                      <m:r>
                        <a:rPr lang="it-IT" sz="2800" b="0" i="1" smtClean="0">
                          <a:latin typeface="Cambria Math" panose="02040503050406030204" pitchFamily="18" charset="0"/>
                          <a:ea typeface="Cambria Math" panose="02040503050406030204" pitchFamily="18" charset="0"/>
                        </a:rPr>
                        <m:t>∙</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100</m:t>
                          </m:r>
                        </m:num>
                        <m:den>
                          <m:r>
                            <a:rPr lang="it-IT" sz="2800" b="0" i="1" smtClean="0">
                              <a:latin typeface="Cambria Math" panose="02040503050406030204" pitchFamily="18" charset="0"/>
                              <a:ea typeface="Cambria Math" panose="02040503050406030204" pitchFamily="18" charset="0"/>
                            </a:rPr>
                            <m:t>120</m:t>
                          </m:r>
                        </m:den>
                      </m:f>
                      <m:r>
                        <a:rPr lang="it-IT" sz="2800" b="0" i="1" smtClean="0">
                          <a:latin typeface="Cambria Math" panose="02040503050406030204" pitchFamily="18" charset="0"/>
                          <a:ea typeface="Cambria Math" panose="02040503050406030204" pitchFamily="18" charset="0"/>
                        </a:rPr>
                        <m:t>=−1,67</m:t>
                      </m:r>
                    </m:oMath>
                  </m:oMathPara>
                </a14:m>
                <a:endParaRPr lang="it-IT" sz="2800" dirty="0"/>
              </a:p>
            </p:txBody>
          </p:sp>
        </mc:Choice>
        <mc:Fallback xmlns="">
          <p:sp>
            <p:nvSpPr>
              <p:cNvPr id="6" name="CasellaDiTesto 5">
                <a:extLst>
                  <a:ext uri="{FF2B5EF4-FFF2-40B4-BE49-F238E27FC236}">
                    <a16:creationId xmlns:a16="http://schemas.microsoft.com/office/drawing/2014/main" id="{1E8C71AD-6815-036D-F024-2C8B18049FF0}"/>
                  </a:ext>
                </a:extLst>
              </p:cNvPr>
              <p:cNvSpPr txBox="1">
                <a:spLocks noRot="1" noChangeAspect="1" noMove="1" noResize="1" noEditPoints="1" noAdjustHandles="1" noChangeArrowheads="1" noChangeShapeType="1" noTextEdit="1"/>
              </p:cNvSpPr>
              <p:nvPr/>
            </p:nvSpPr>
            <p:spPr>
              <a:xfrm>
                <a:off x="3986980" y="4179564"/>
                <a:ext cx="4182492" cy="809452"/>
              </a:xfrm>
              <a:prstGeom prst="rect">
                <a:avLst/>
              </a:prstGeom>
              <a:blipFill>
                <a:blip r:embed="rId3"/>
                <a:stretch>
                  <a:fillRect/>
                </a:stretch>
              </a:blipFill>
            </p:spPr>
            <p:txBody>
              <a:bodyPr/>
              <a:lstStyle/>
              <a:p>
                <a:r>
                  <a:rPr lang="it-IT">
                    <a:noFill/>
                  </a:rPr>
                  <a:t> </a:t>
                </a:r>
              </a:p>
            </p:txBody>
          </p:sp>
        </mc:Fallback>
      </mc:AlternateContent>
      <p:sp>
        <p:nvSpPr>
          <p:cNvPr id="8" name="CasellaDiTesto 7">
            <a:extLst>
              <a:ext uri="{FF2B5EF4-FFF2-40B4-BE49-F238E27FC236}">
                <a16:creationId xmlns:a16="http://schemas.microsoft.com/office/drawing/2014/main" id="{9D29EEA4-1B78-744B-31BB-3CD889767475}"/>
              </a:ext>
            </a:extLst>
          </p:cNvPr>
          <p:cNvSpPr txBox="1"/>
          <p:nvPr/>
        </p:nvSpPr>
        <p:spPr>
          <a:xfrm>
            <a:off x="2682875" y="5292076"/>
            <a:ext cx="6096000" cy="923330"/>
          </a:xfrm>
          <a:prstGeom prst="rect">
            <a:avLst/>
          </a:prstGeom>
          <a:noFill/>
        </p:spPr>
        <p:txBody>
          <a:bodyPr wrap="square">
            <a:spAutoFit/>
          </a:bodyPr>
          <a:lstStyle/>
          <a:p>
            <a:r>
              <a:rPr lang="it-IT" dirty="0"/>
              <a:t>Dimostriamo quindi come i consumatori caratterizzati da una minore elasticità in termini assoluti pagheranno un prezzo più alto rispetto a quello pagato dai consumatori più reattivi</a:t>
            </a:r>
          </a:p>
        </p:txBody>
      </p:sp>
      <p:sp>
        <p:nvSpPr>
          <p:cNvPr id="9" name="Ovale 8">
            <a:extLst>
              <a:ext uri="{FF2B5EF4-FFF2-40B4-BE49-F238E27FC236}">
                <a16:creationId xmlns:a16="http://schemas.microsoft.com/office/drawing/2014/main" id="{D312AC20-EDC4-0D6D-6F8A-6049131688AC}"/>
              </a:ext>
            </a:extLst>
          </p:cNvPr>
          <p:cNvSpPr/>
          <p:nvPr/>
        </p:nvSpPr>
        <p:spPr>
          <a:xfrm>
            <a:off x="6096000" y="2930013"/>
            <a:ext cx="648929" cy="498987"/>
          </a:xfrm>
          <a:prstGeom prst="ellipse">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1" name="Rettangolo 10">
            <a:extLst>
              <a:ext uri="{FF2B5EF4-FFF2-40B4-BE49-F238E27FC236}">
                <a16:creationId xmlns:a16="http://schemas.microsoft.com/office/drawing/2014/main" id="{5D11F6D3-7376-C382-E13A-F65287E4C07C}"/>
              </a:ext>
            </a:extLst>
          </p:cNvPr>
          <p:cNvSpPr/>
          <p:nvPr/>
        </p:nvSpPr>
        <p:spPr>
          <a:xfrm>
            <a:off x="7138219" y="3179506"/>
            <a:ext cx="832481" cy="576417"/>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2" name="Ovale 11">
            <a:extLst>
              <a:ext uri="{FF2B5EF4-FFF2-40B4-BE49-F238E27FC236}">
                <a16:creationId xmlns:a16="http://schemas.microsoft.com/office/drawing/2014/main" id="{B4DB4530-DE0E-D638-3EE3-557870A1FFCA}"/>
              </a:ext>
            </a:extLst>
          </p:cNvPr>
          <p:cNvSpPr/>
          <p:nvPr/>
        </p:nvSpPr>
        <p:spPr>
          <a:xfrm>
            <a:off x="6017342" y="4101761"/>
            <a:ext cx="803874" cy="498987"/>
          </a:xfrm>
          <a:prstGeom prst="ellipse">
            <a:avLst/>
          </a:prstGeom>
          <a:noFill/>
          <a:ln w="28575">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3" name="Rettangolo 12">
            <a:extLst>
              <a:ext uri="{FF2B5EF4-FFF2-40B4-BE49-F238E27FC236}">
                <a16:creationId xmlns:a16="http://schemas.microsoft.com/office/drawing/2014/main" id="{F349EF09-152A-F63A-5321-1C891B4569F0}"/>
              </a:ext>
            </a:extLst>
          </p:cNvPr>
          <p:cNvSpPr/>
          <p:nvPr/>
        </p:nvSpPr>
        <p:spPr>
          <a:xfrm>
            <a:off x="7059561" y="4351254"/>
            <a:ext cx="1031253" cy="576417"/>
          </a:xfrm>
          <a:prstGeom prst="rect">
            <a:avLst/>
          </a:prstGeom>
          <a:noFill/>
          <a:ln w="28575">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689422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animEffect transition="in" filter="fade">
                                      <p:cBhvr>
                                        <p:cTn id="13" dur="500"/>
                                        <p:tgtEl>
                                          <p:spTgt spid="11"/>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fade">
                                      <p:cBhvr>
                                        <p:cTn id="18" dur="500"/>
                                        <p:tgtEl>
                                          <p:spTgt spid="12"/>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fade">
                                      <p:cBhvr>
                                        <p:cTn id="21"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1" grpId="0" animBg="1"/>
      <p:bldP spid="12" grpId="0" animBg="1"/>
      <p:bldP spid="1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4CDA6A-7D6C-A04B-32E5-A558CE19441B}"/>
              </a:ext>
            </a:extLst>
          </p:cNvPr>
          <p:cNvSpPr>
            <a:spLocks noGrp="1"/>
          </p:cNvSpPr>
          <p:nvPr>
            <p:ph type="title"/>
          </p:nvPr>
        </p:nvSpPr>
        <p:spPr/>
        <p:txBody>
          <a:bodyPr/>
          <a:lstStyle/>
          <a:p>
            <a:r>
              <a:rPr lang="it-IT" dirty="0"/>
              <a:t>L’equilibrio dell’impresa in regime di concorrenza monopolistica</a:t>
            </a:r>
          </a:p>
        </p:txBody>
      </p:sp>
      <p:sp>
        <p:nvSpPr>
          <p:cNvPr id="3" name="Segnaposto contenuto 2">
            <a:extLst>
              <a:ext uri="{FF2B5EF4-FFF2-40B4-BE49-F238E27FC236}">
                <a16:creationId xmlns:a16="http://schemas.microsoft.com/office/drawing/2014/main" id="{001CB640-9E33-E565-1BA3-AF481051B49F}"/>
              </a:ext>
            </a:extLst>
          </p:cNvPr>
          <p:cNvSpPr>
            <a:spLocks noGrp="1"/>
          </p:cNvSpPr>
          <p:nvPr>
            <p:ph idx="1"/>
          </p:nvPr>
        </p:nvSpPr>
        <p:spPr>
          <a:xfrm>
            <a:off x="1066800" y="2103120"/>
            <a:ext cx="10058400" cy="1613474"/>
          </a:xfrm>
        </p:spPr>
        <p:txBody>
          <a:bodyPr>
            <a:normAutofit/>
          </a:bodyPr>
          <a:lstStyle/>
          <a:p>
            <a:r>
              <a:rPr lang="it-IT" sz="2000" dirty="0"/>
              <a:t>Data una funzione di domanda dell’impresa (solitamente lineare) e la funzione dei costi totali, è possibile determinare la quantità di equilibrio utilizzando la solita regola di uguaglianza tra Ricavo Marginale e Costo Marginale.</a:t>
            </a:r>
          </a:p>
          <a:p>
            <a:r>
              <a:rPr lang="it-IT" sz="2000" dirty="0"/>
              <a:t>Si complica un po’ con la presenza di extraprofitti: ingresso di nuove imprese!</a:t>
            </a:r>
          </a:p>
        </p:txBody>
      </p:sp>
      <p:sp>
        <p:nvSpPr>
          <p:cNvPr id="4" name="Rettangolo 3">
            <a:extLst>
              <a:ext uri="{FF2B5EF4-FFF2-40B4-BE49-F238E27FC236}">
                <a16:creationId xmlns:a16="http://schemas.microsoft.com/office/drawing/2014/main" id="{1C5DBA3F-606D-6DCB-2F09-B9230A14DEF8}"/>
              </a:ext>
            </a:extLst>
          </p:cNvPr>
          <p:cNvSpPr/>
          <p:nvPr/>
        </p:nvSpPr>
        <p:spPr>
          <a:xfrm>
            <a:off x="1140542" y="3224981"/>
            <a:ext cx="9114503" cy="442451"/>
          </a:xfrm>
          <a:prstGeom prst="rect">
            <a:avLst/>
          </a:prstGeom>
          <a:noFill/>
          <a:ln w="28575">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6" name="Connettore 2 5">
            <a:extLst>
              <a:ext uri="{FF2B5EF4-FFF2-40B4-BE49-F238E27FC236}">
                <a16:creationId xmlns:a16="http://schemas.microsoft.com/office/drawing/2014/main" id="{317607D2-485F-9EAA-7A06-EAFCE223D07B}"/>
              </a:ext>
            </a:extLst>
          </p:cNvPr>
          <p:cNvCxnSpPr>
            <a:cxnSpLocks/>
            <a:stCxn id="4" idx="2"/>
          </p:cNvCxnSpPr>
          <p:nvPr/>
        </p:nvCxnSpPr>
        <p:spPr>
          <a:xfrm flipH="1">
            <a:off x="3893574" y="3667432"/>
            <a:ext cx="1804220" cy="43999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Connettore 2 6">
            <a:extLst>
              <a:ext uri="{FF2B5EF4-FFF2-40B4-BE49-F238E27FC236}">
                <a16:creationId xmlns:a16="http://schemas.microsoft.com/office/drawing/2014/main" id="{1C2973A7-A27E-DCF6-C48A-ED889B3EC8F2}"/>
              </a:ext>
            </a:extLst>
          </p:cNvPr>
          <p:cNvCxnSpPr>
            <a:cxnSpLocks/>
          </p:cNvCxnSpPr>
          <p:nvPr/>
        </p:nvCxnSpPr>
        <p:spPr>
          <a:xfrm>
            <a:off x="6002594" y="3667432"/>
            <a:ext cx="2723535" cy="879987"/>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9" name="CasellaDiTesto 8">
            <a:extLst>
              <a:ext uri="{FF2B5EF4-FFF2-40B4-BE49-F238E27FC236}">
                <a16:creationId xmlns:a16="http://schemas.microsoft.com/office/drawing/2014/main" id="{6AE8FBD0-A6D7-A498-5D84-AC90DBFA9357}"/>
              </a:ext>
            </a:extLst>
          </p:cNvPr>
          <p:cNvSpPr txBox="1"/>
          <p:nvPr/>
        </p:nvSpPr>
        <p:spPr>
          <a:xfrm>
            <a:off x="324466" y="4222954"/>
            <a:ext cx="4601496" cy="2308324"/>
          </a:xfrm>
          <a:prstGeom prst="rect">
            <a:avLst/>
          </a:prstGeom>
          <a:noFill/>
        </p:spPr>
        <p:txBody>
          <a:bodyPr wrap="square" rtlCol="0">
            <a:spAutoFit/>
          </a:bodyPr>
          <a:lstStyle/>
          <a:p>
            <a:pPr algn="ctr"/>
            <a:r>
              <a:rPr lang="it-IT" dirty="0"/>
              <a:t>La funzione di domanda può subire una rotazione in senso orario (la quantità domandata si riduce per ogni possibile livello di prezzo) e tale rotazione dipenderà dal numero delle imprese che entreranno e dal numero complessivo nel mercato (se l’elasticità della domanda al prezzo rimane costante).</a:t>
            </a:r>
          </a:p>
        </p:txBody>
      </p:sp>
      <p:sp>
        <p:nvSpPr>
          <p:cNvPr id="10" name="CasellaDiTesto 9">
            <a:extLst>
              <a:ext uri="{FF2B5EF4-FFF2-40B4-BE49-F238E27FC236}">
                <a16:creationId xmlns:a16="http://schemas.microsoft.com/office/drawing/2014/main" id="{B9D109C9-9527-F6CD-AC27-10FD34338754}"/>
              </a:ext>
            </a:extLst>
          </p:cNvPr>
          <p:cNvSpPr txBox="1"/>
          <p:nvPr/>
        </p:nvSpPr>
        <p:spPr>
          <a:xfrm>
            <a:off x="6730181" y="4547419"/>
            <a:ext cx="4601496" cy="1477328"/>
          </a:xfrm>
          <a:prstGeom prst="rect">
            <a:avLst/>
          </a:prstGeom>
          <a:noFill/>
        </p:spPr>
        <p:txBody>
          <a:bodyPr wrap="square" rtlCol="0">
            <a:spAutoFit/>
          </a:bodyPr>
          <a:lstStyle/>
          <a:p>
            <a:pPr algn="ctr"/>
            <a:r>
              <a:rPr lang="it-IT" dirty="0"/>
              <a:t>La più realistica: l’aumento del numero delle imprese non può non influenzare la reattività della domanda della singola impresa (la reattività dipende anche e soprattutto dalla sostituibilità del bene).</a:t>
            </a:r>
          </a:p>
        </p:txBody>
      </p:sp>
      <p:sp>
        <p:nvSpPr>
          <p:cNvPr id="12" name="Rettangolo 11">
            <a:extLst>
              <a:ext uri="{FF2B5EF4-FFF2-40B4-BE49-F238E27FC236}">
                <a16:creationId xmlns:a16="http://schemas.microsoft.com/office/drawing/2014/main" id="{4637C63C-C1BD-56A1-B2DE-4288C8229A5D}"/>
              </a:ext>
            </a:extLst>
          </p:cNvPr>
          <p:cNvSpPr/>
          <p:nvPr/>
        </p:nvSpPr>
        <p:spPr>
          <a:xfrm>
            <a:off x="6730181" y="4547420"/>
            <a:ext cx="4901380" cy="1568246"/>
          </a:xfrm>
          <a:prstGeom prst="rect">
            <a:avLst/>
          </a:prstGeom>
          <a:noFill/>
          <a:ln w="57150">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653657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901BFC-C55C-9556-124E-AE86E9E494FC}"/>
              </a:ext>
            </a:extLst>
          </p:cNvPr>
          <p:cNvSpPr>
            <a:spLocks noGrp="1"/>
          </p:cNvSpPr>
          <p:nvPr>
            <p:ph type="title"/>
          </p:nvPr>
        </p:nvSpPr>
        <p:spPr/>
        <p:txBody>
          <a:bodyPr/>
          <a:lstStyle/>
          <a:p>
            <a:r>
              <a:rPr lang="it-IT" dirty="0"/>
              <a:t>L’equilibrio dell’impresa in regime di concorrenza monopolistica</a:t>
            </a:r>
          </a:p>
        </p:txBody>
      </p:sp>
      <p:sp>
        <p:nvSpPr>
          <p:cNvPr id="3" name="Segnaposto contenuto 2">
            <a:extLst>
              <a:ext uri="{FF2B5EF4-FFF2-40B4-BE49-F238E27FC236}">
                <a16:creationId xmlns:a16="http://schemas.microsoft.com/office/drawing/2014/main" id="{FD142C80-8AD6-DEFE-F360-8BE5A64D897F}"/>
              </a:ext>
            </a:extLst>
          </p:cNvPr>
          <p:cNvSpPr>
            <a:spLocks noGrp="1"/>
          </p:cNvSpPr>
          <p:nvPr>
            <p:ph idx="1"/>
          </p:nvPr>
        </p:nvSpPr>
        <p:spPr/>
        <p:txBody>
          <a:bodyPr/>
          <a:lstStyle/>
          <a:p>
            <a:r>
              <a:rPr lang="it-IT" dirty="0"/>
              <a:t>Il secondo caso, il più realistico, è più difficile da calcolare. </a:t>
            </a:r>
          </a:p>
          <a:p>
            <a:r>
              <a:rPr lang="it-IT" dirty="0"/>
              <a:t>L’unico elemento a disposizione nel piano della funzione di domanda a seguito dell’ingresso di nuove imprese rimane la relazione che nel lungo periodo si genera tra domanda e quindi prezzo e costi medi.</a:t>
            </a:r>
          </a:p>
          <a:p>
            <a:r>
              <a:rPr lang="it-IT" dirty="0"/>
              <a:t>L’ingresso di nuove imprese, infatti, comporterà l’azzeramento degli extraprofitti e quindi l’uguaglianza tra prezzo e costo medio.</a:t>
            </a:r>
          </a:p>
          <a:p>
            <a:r>
              <a:rPr lang="it-IT" dirty="0"/>
              <a:t>Se la funzione di domanda quindi trasla verso il basso mantenendo inalterata la propria inclinazione  (tale traslazione comporta un aumento dell’elasticità per ogni possibile livello di prezzo) questo spostamento terminerà fino al punto di tangenza con i costi medi.</a:t>
            </a:r>
          </a:p>
          <a:p>
            <a:r>
              <a:rPr lang="it-IT" dirty="0"/>
              <a:t>Questo punto sarà  a determinare l’equilibrio di lungo periodo dell’impresa di concorrenza monopolistica e quindi il prezzo e la quantità di equilibrio e sarà questa la chiave di accesso alla definizione dei parametri attraverso i quali definire la nuova posizione nel piano della funzione di domanda.</a:t>
            </a:r>
          </a:p>
        </p:txBody>
      </p:sp>
    </p:spTree>
    <p:extLst>
      <p:ext uri="{BB962C8B-B14F-4D97-AF65-F5344CB8AC3E}">
        <p14:creationId xmlns:p14="http://schemas.microsoft.com/office/powerpoint/2010/main" val="5047586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194DC4C-238A-FE3B-1ABC-3EB15ECFDBB1}"/>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4D96655A-A95C-B45C-479F-CE30F8C82A2F}"/>
              </a:ext>
            </a:extLst>
          </p:cNvPr>
          <p:cNvSpPr>
            <a:spLocks noGrp="1"/>
          </p:cNvSpPr>
          <p:nvPr>
            <p:ph idx="1"/>
          </p:nvPr>
        </p:nvSpPr>
        <p:spPr>
          <a:xfrm>
            <a:off x="1066800" y="2103120"/>
            <a:ext cx="10058400" cy="620415"/>
          </a:xfrm>
        </p:spPr>
        <p:txBody>
          <a:bodyPr>
            <a:noAutofit/>
          </a:bodyPr>
          <a:lstStyle/>
          <a:p>
            <a:pPr marL="0" indent="0">
              <a:buNone/>
            </a:pPr>
            <a:r>
              <a:rPr lang="it-IT" sz="2000" dirty="0"/>
              <a:t>In un mercato di concorrenza monopolistica opera un’impresa con la seguente curva dei costi totali:</a:t>
            </a:r>
          </a:p>
          <a:p>
            <a:pPr marL="0" indent="0">
              <a:buNone/>
            </a:pPr>
            <a:endParaRPr lang="it-IT" sz="2000" dirty="0"/>
          </a:p>
        </p:txBody>
      </p:sp>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C08CE96F-CA4F-16C7-6784-74BADEF52BCD}"/>
                  </a:ext>
                </a:extLst>
              </p:cNvPr>
              <p:cNvSpPr txBox="1"/>
              <p:nvPr/>
            </p:nvSpPr>
            <p:spPr>
              <a:xfrm>
                <a:off x="4812890" y="3152001"/>
                <a:ext cx="263476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𝑇𝐶</m:t>
                      </m:r>
                      <m:r>
                        <a:rPr lang="it-IT" sz="2800" b="0" i="1" smtClean="0">
                          <a:latin typeface="Cambria Math" panose="02040503050406030204" pitchFamily="18" charset="0"/>
                        </a:rPr>
                        <m:t>=1250+2</m:t>
                      </m:r>
                      <m:r>
                        <a:rPr lang="it-IT" sz="2800" b="0" i="1" smtClean="0">
                          <a:latin typeface="Cambria Math" panose="02040503050406030204" pitchFamily="18" charset="0"/>
                        </a:rPr>
                        <m:t>𝑞</m:t>
                      </m:r>
                    </m:oMath>
                  </m:oMathPara>
                </a14:m>
                <a:endParaRPr lang="it-IT" sz="2800" dirty="0"/>
              </a:p>
            </p:txBody>
          </p:sp>
        </mc:Choice>
        <mc:Fallback xmlns="">
          <p:sp>
            <p:nvSpPr>
              <p:cNvPr id="4" name="CasellaDiTesto 3">
                <a:extLst>
                  <a:ext uri="{FF2B5EF4-FFF2-40B4-BE49-F238E27FC236}">
                    <a16:creationId xmlns:a16="http://schemas.microsoft.com/office/drawing/2014/main" id="{C08CE96F-CA4F-16C7-6784-74BADEF52BCD}"/>
                  </a:ext>
                </a:extLst>
              </p:cNvPr>
              <p:cNvSpPr txBox="1">
                <a:spLocks noRot="1" noChangeAspect="1" noMove="1" noResize="1" noEditPoints="1" noAdjustHandles="1" noChangeArrowheads="1" noChangeShapeType="1" noTextEdit="1"/>
              </p:cNvSpPr>
              <p:nvPr/>
            </p:nvSpPr>
            <p:spPr>
              <a:xfrm>
                <a:off x="4812890" y="3152001"/>
                <a:ext cx="2634760" cy="430887"/>
              </a:xfrm>
              <a:prstGeom prst="rect">
                <a:avLst/>
              </a:prstGeom>
              <a:blipFill>
                <a:blip r:embed="rId2"/>
                <a:stretch>
                  <a:fillRect/>
                </a:stretch>
              </a:blipFill>
            </p:spPr>
            <p:txBody>
              <a:bodyPr/>
              <a:lstStyle/>
              <a:p>
                <a:r>
                  <a:rPr lang="it-IT">
                    <a:noFill/>
                  </a:rPr>
                  <a:t> </a:t>
                </a:r>
              </a:p>
            </p:txBody>
          </p:sp>
        </mc:Fallback>
      </mc:AlternateContent>
      <p:sp>
        <p:nvSpPr>
          <p:cNvPr id="5" name="CasellaDiTesto 4">
            <a:extLst>
              <a:ext uri="{FF2B5EF4-FFF2-40B4-BE49-F238E27FC236}">
                <a16:creationId xmlns:a16="http://schemas.microsoft.com/office/drawing/2014/main" id="{D6DE5946-EBA1-3324-BE31-AAF9B5CAF583}"/>
              </a:ext>
            </a:extLst>
          </p:cNvPr>
          <p:cNvSpPr txBox="1"/>
          <p:nvPr/>
        </p:nvSpPr>
        <p:spPr>
          <a:xfrm>
            <a:off x="2056911" y="3949800"/>
            <a:ext cx="7210628" cy="369332"/>
          </a:xfrm>
          <a:prstGeom prst="rect">
            <a:avLst/>
          </a:prstGeom>
          <a:noFill/>
        </p:spPr>
        <p:txBody>
          <a:bodyPr wrap="none" rtlCol="0">
            <a:spAutoFit/>
          </a:bodyPr>
          <a:lstStyle/>
          <a:p>
            <a:r>
              <a:rPr lang="it-IT" dirty="0"/>
              <a:t>Dove q è l’output dell’impresa. Posto che la sua funzione di domanda sia</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E117E869-0300-5C4D-DAD9-98A3D748FB75}"/>
                  </a:ext>
                </a:extLst>
              </p:cNvPr>
              <p:cNvSpPr txBox="1"/>
              <p:nvPr/>
            </p:nvSpPr>
            <p:spPr>
              <a:xfrm>
                <a:off x="5127522" y="4966053"/>
                <a:ext cx="219694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𝑞</m:t>
                      </m:r>
                      <m:r>
                        <a:rPr lang="it-IT" sz="2800" b="0" i="1" smtClean="0">
                          <a:latin typeface="Cambria Math" panose="02040503050406030204" pitchFamily="18" charset="0"/>
                        </a:rPr>
                        <m:t>=124−2</m:t>
                      </m:r>
                      <m:r>
                        <a:rPr lang="it-IT" sz="2800" b="0" i="1" smtClean="0">
                          <a:latin typeface="Cambria Math" panose="02040503050406030204" pitchFamily="18" charset="0"/>
                        </a:rPr>
                        <m:t>𝑝</m:t>
                      </m:r>
                    </m:oMath>
                  </m:oMathPara>
                </a14:m>
                <a:endParaRPr lang="it-IT" sz="2800" dirty="0"/>
              </a:p>
            </p:txBody>
          </p:sp>
        </mc:Choice>
        <mc:Fallback xmlns="">
          <p:sp>
            <p:nvSpPr>
              <p:cNvPr id="6" name="CasellaDiTesto 5">
                <a:extLst>
                  <a:ext uri="{FF2B5EF4-FFF2-40B4-BE49-F238E27FC236}">
                    <a16:creationId xmlns:a16="http://schemas.microsoft.com/office/drawing/2014/main" id="{E117E869-0300-5C4D-DAD9-98A3D748FB75}"/>
                  </a:ext>
                </a:extLst>
              </p:cNvPr>
              <p:cNvSpPr txBox="1">
                <a:spLocks noRot="1" noChangeAspect="1" noMove="1" noResize="1" noEditPoints="1" noAdjustHandles="1" noChangeArrowheads="1" noChangeShapeType="1" noTextEdit="1"/>
              </p:cNvSpPr>
              <p:nvPr/>
            </p:nvSpPr>
            <p:spPr>
              <a:xfrm>
                <a:off x="5127522" y="4966053"/>
                <a:ext cx="2196948" cy="430887"/>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110259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47DB5E-6674-1F56-7A7C-65CD941A028C}"/>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B70F5FD1-DE7A-4ECE-7787-ACBEC38B95BB}"/>
              </a:ext>
            </a:extLst>
          </p:cNvPr>
          <p:cNvSpPr>
            <a:spLocks noGrp="1"/>
          </p:cNvSpPr>
          <p:nvPr>
            <p:ph idx="1"/>
          </p:nvPr>
        </p:nvSpPr>
        <p:spPr>
          <a:xfrm>
            <a:off x="1066800" y="2103120"/>
            <a:ext cx="10058400" cy="1780622"/>
          </a:xfrm>
        </p:spPr>
        <p:txBody>
          <a:bodyPr>
            <a:noAutofit/>
          </a:bodyPr>
          <a:lstStyle/>
          <a:p>
            <a:pPr marL="0" indent="0">
              <a:buNone/>
            </a:pPr>
            <a:r>
              <a:rPr lang="it-IT" sz="2800" dirty="0"/>
              <a:t>Determinare:</a:t>
            </a:r>
          </a:p>
          <a:p>
            <a:pPr marL="342900" indent="-342900">
              <a:buAutoNum type="arabicParenR"/>
            </a:pPr>
            <a:r>
              <a:rPr lang="it-IT" sz="2800" dirty="0"/>
              <a:t>La posizione di equilibrio di breve periodo dell’impresa;</a:t>
            </a:r>
          </a:p>
          <a:p>
            <a:pPr marL="342900" indent="-342900">
              <a:buAutoNum type="arabicParenR"/>
            </a:pPr>
            <a:r>
              <a:rPr lang="it-IT" sz="2800" dirty="0"/>
              <a:t>Se l’entrata di nuove imprese facesse traslare la curva di domanda determina l’equilibrio di lungo periodo dell’impresa e i parametri della nuova curva di domanda; </a:t>
            </a:r>
          </a:p>
        </p:txBody>
      </p:sp>
    </p:spTree>
    <p:extLst>
      <p:ext uri="{BB962C8B-B14F-4D97-AF65-F5344CB8AC3E}">
        <p14:creationId xmlns:p14="http://schemas.microsoft.com/office/powerpoint/2010/main" val="17147515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92D2DA-E584-B4AF-D42E-E419E5886F37}"/>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8BAD8ACD-5D44-8089-9B48-55FD2B7D6511}"/>
              </a:ext>
            </a:extLst>
          </p:cNvPr>
          <p:cNvSpPr>
            <a:spLocks noGrp="1"/>
          </p:cNvSpPr>
          <p:nvPr>
            <p:ph idx="1"/>
          </p:nvPr>
        </p:nvSpPr>
        <p:spPr>
          <a:xfrm>
            <a:off x="1066800" y="2103120"/>
            <a:ext cx="10058400" cy="836725"/>
          </a:xfrm>
        </p:spPr>
        <p:txBody>
          <a:bodyPr>
            <a:normAutofit/>
          </a:bodyPr>
          <a:lstStyle/>
          <a:p>
            <a:pPr marL="0" indent="0">
              <a:buNone/>
            </a:pPr>
            <a:r>
              <a:rPr lang="it-IT" sz="2000" dirty="0"/>
              <a:t>1) La posizione di equilibrio di breve periodo di un’impresa che opera in concorrenza monopolistica è quella determinata dalla condizione di massimo profitto per la quale:</a:t>
            </a:r>
          </a:p>
        </p:txBody>
      </p:sp>
      <p:sp>
        <p:nvSpPr>
          <p:cNvPr id="4" name="Esplosione: 8 punte 3">
            <a:extLst>
              <a:ext uri="{FF2B5EF4-FFF2-40B4-BE49-F238E27FC236}">
                <a16:creationId xmlns:a16="http://schemas.microsoft.com/office/drawing/2014/main" id="{EC22872A-6B4E-F731-4FB9-7DCC8DF83D96}"/>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BB074799-111F-BDD8-58F8-9C8C80A6AA4E}"/>
                  </a:ext>
                </a:extLst>
              </p:cNvPr>
              <p:cNvSpPr txBox="1"/>
              <p:nvPr/>
            </p:nvSpPr>
            <p:spPr>
              <a:xfrm>
                <a:off x="4616245" y="3429000"/>
                <a:ext cx="164769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𝑀𝑅</m:t>
                      </m:r>
                      <m:r>
                        <a:rPr lang="it-IT" sz="2800" b="0" i="1" smtClean="0">
                          <a:latin typeface="Cambria Math" panose="02040503050406030204" pitchFamily="18" charset="0"/>
                        </a:rPr>
                        <m:t>=</m:t>
                      </m:r>
                      <m:r>
                        <a:rPr lang="it-IT" sz="2800" b="0" i="1" smtClean="0">
                          <a:latin typeface="Cambria Math" panose="02040503050406030204" pitchFamily="18" charset="0"/>
                        </a:rPr>
                        <m:t>𝑀𝐶</m:t>
                      </m:r>
                    </m:oMath>
                  </m:oMathPara>
                </a14:m>
                <a:endParaRPr lang="it-IT" sz="2800" dirty="0"/>
              </a:p>
            </p:txBody>
          </p:sp>
        </mc:Choice>
        <mc:Fallback xmlns="">
          <p:sp>
            <p:nvSpPr>
              <p:cNvPr id="5" name="CasellaDiTesto 4">
                <a:extLst>
                  <a:ext uri="{FF2B5EF4-FFF2-40B4-BE49-F238E27FC236}">
                    <a16:creationId xmlns:a16="http://schemas.microsoft.com/office/drawing/2014/main" id="{BB074799-111F-BDD8-58F8-9C8C80A6AA4E}"/>
                  </a:ext>
                </a:extLst>
              </p:cNvPr>
              <p:cNvSpPr txBox="1">
                <a:spLocks noRot="1" noChangeAspect="1" noMove="1" noResize="1" noEditPoints="1" noAdjustHandles="1" noChangeArrowheads="1" noChangeShapeType="1" noTextEdit="1"/>
              </p:cNvSpPr>
              <p:nvPr/>
            </p:nvSpPr>
            <p:spPr>
              <a:xfrm>
                <a:off x="4616245" y="3429000"/>
                <a:ext cx="1647695" cy="430887"/>
              </a:xfrm>
              <a:prstGeom prst="rect">
                <a:avLst/>
              </a:prstGeom>
              <a:blipFill>
                <a:blip r:embed="rId2"/>
                <a:stretch>
                  <a:fillRect/>
                </a:stretch>
              </a:blipFill>
            </p:spPr>
            <p:txBody>
              <a:bodyPr/>
              <a:lstStyle/>
              <a:p>
                <a:r>
                  <a:rPr lang="it-IT">
                    <a:noFill/>
                  </a:rPr>
                  <a:t> </a:t>
                </a:r>
              </a:p>
            </p:txBody>
          </p:sp>
        </mc:Fallback>
      </mc:AlternateContent>
      <p:sp>
        <p:nvSpPr>
          <p:cNvPr id="6" name="CasellaDiTesto 5">
            <a:extLst>
              <a:ext uri="{FF2B5EF4-FFF2-40B4-BE49-F238E27FC236}">
                <a16:creationId xmlns:a16="http://schemas.microsoft.com/office/drawing/2014/main" id="{662A2A5F-2627-259C-D855-7ED120E35026}"/>
              </a:ext>
            </a:extLst>
          </p:cNvPr>
          <p:cNvSpPr txBox="1"/>
          <p:nvPr/>
        </p:nvSpPr>
        <p:spPr>
          <a:xfrm>
            <a:off x="1484671" y="4513006"/>
            <a:ext cx="3092513" cy="369332"/>
          </a:xfrm>
          <a:prstGeom prst="rect">
            <a:avLst/>
          </a:prstGeom>
          <a:noFill/>
        </p:spPr>
        <p:txBody>
          <a:bodyPr wrap="none" rtlCol="0">
            <a:spAutoFit/>
          </a:bodyPr>
          <a:lstStyle/>
          <a:p>
            <a:r>
              <a:rPr lang="it-IT" dirty="0"/>
              <a:t>I </a:t>
            </a:r>
            <a:r>
              <a:rPr lang="it-IT" b="1" dirty="0">
                <a:solidFill>
                  <a:srgbClr val="FF0000"/>
                </a:solidFill>
              </a:rPr>
              <a:t>costi marginali </a:t>
            </a:r>
            <a:r>
              <a:rPr lang="it-IT" dirty="0"/>
              <a:t>sono dunque:</a:t>
            </a:r>
          </a:p>
        </p:txBody>
      </p:sp>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DB92C803-8EF6-3C2C-AFF5-BBAE779298C5}"/>
                  </a:ext>
                </a:extLst>
              </p:cNvPr>
              <p:cNvSpPr txBox="1"/>
              <p:nvPr/>
            </p:nvSpPr>
            <p:spPr>
              <a:xfrm>
                <a:off x="5209217" y="5196349"/>
                <a:ext cx="1415965" cy="8905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800" i="1" smtClean="0">
                              <a:latin typeface="Cambria Math" panose="02040503050406030204" pitchFamily="18" charset="0"/>
                            </a:rPr>
                          </m:ctrlPr>
                        </m:fPr>
                        <m:num>
                          <m:r>
                            <a:rPr lang="it-IT" sz="2800" b="0" i="1" smtClean="0">
                              <a:latin typeface="Cambria Math" panose="02040503050406030204" pitchFamily="18" charset="0"/>
                            </a:rPr>
                            <m:t>𝑑𝑇𝐶</m:t>
                          </m:r>
                        </m:num>
                        <m:den>
                          <m:r>
                            <a:rPr lang="it-IT" sz="2800" b="0" i="1" smtClean="0">
                              <a:latin typeface="Cambria Math" panose="02040503050406030204" pitchFamily="18" charset="0"/>
                            </a:rPr>
                            <m:t>𝑑𝑞</m:t>
                          </m:r>
                        </m:den>
                      </m:f>
                      <m:r>
                        <a:rPr lang="it-IT" sz="2800" b="0" i="1" smtClean="0">
                          <a:latin typeface="Cambria Math" panose="02040503050406030204" pitchFamily="18" charset="0"/>
                        </a:rPr>
                        <m:t>=2</m:t>
                      </m:r>
                    </m:oMath>
                  </m:oMathPara>
                </a14:m>
                <a:endParaRPr lang="it-IT" sz="2800" dirty="0"/>
              </a:p>
            </p:txBody>
          </p:sp>
        </mc:Choice>
        <mc:Fallback xmlns="">
          <p:sp>
            <p:nvSpPr>
              <p:cNvPr id="7" name="CasellaDiTesto 6">
                <a:extLst>
                  <a:ext uri="{FF2B5EF4-FFF2-40B4-BE49-F238E27FC236}">
                    <a16:creationId xmlns:a16="http://schemas.microsoft.com/office/drawing/2014/main" id="{DB92C803-8EF6-3C2C-AFF5-BBAE779298C5}"/>
                  </a:ext>
                </a:extLst>
              </p:cNvPr>
              <p:cNvSpPr txBox="1">
                <a:spLocks noRot="1" noChangeAspect="1" noMove="1" noResize="1" noEditPoints="1" noAdjustHandles="1" noChangeArrowheads="1" noChangeShapeType="1" noTextEdit="1"/>
              </p:cNvSpPr>
              <p:nvPr/>
            </p:nvSpPr>
            <p:spPr>
              <a:xfrm>
                <a:off x="5209217" y="5196349"/>
                <a:ext cx="1415965" cy="890565"/>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236868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DF35C0-D901-A0EA-5FDA-72A85E9023BD}"/>
              </a:ext>
            </a:extLst>
          </p:cNvPr>
          <p:cNvSpPr>
            <a:spLocks noGrp="1"/>
          </p:cNvSpPr>
          <p:nvPr>
            <p:ph type="title"/>
          </p:nvPr>
        </p:nvSpPr>
        <p:spPr>
          <a:xfrm>
            <a:off x="1066800" y="2743200"/>
            <a:ext cx="10058400" cy="1371600"/>
          </a:xfrm>
        </p:spPr>
        <p:txBody>
          <a:bodyPr>
            <a:normAutofit/>
          </a:bodyPr>
          <a:lstStyle/>
          <a:p>
            <a:r>
              <a:rPr lang="it-IT" sz="7200" dirty="0"/>
              <a:t>L’IMPRESA E I MERCATI 2</a:t>
            </a:r>
          </a:p>
        </p:txBody>
      </p:sp>
    </p:spTree>
    <p:extLst>
      <p:ext uri="{BB962C8B-B14F-4D97-AF65-F5344CB8AC3E}">
        <p14:creationId xmlns:p14="http://schemas.microsoft.com/office/powerpoint/2010/main" val="15621132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92D2DA-E584-B4AF-D42E-E419E5886F37}"/>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8BAD8ACD-5D44-8089-9B48-55FD2B7D6511}"/>
              </a:ext>
            </a:extLst>
          </p:cNvPr>
          <p:cNvSpPr>
            <a:spLocks noGrp="1"/>
          </p:cNvSpPr>
          <p:nvPr>
            <p:ph idx="1"/>
          </p:nvPr>
        </p:nvSpPr>
        <p:spPr>
          <a:xfrm>
            <a:off x="1066800" y="2103120"/>
            <a:ext cx="10058400" cy="836725"/>
          </a:xfrm>
        </p:spPr>
        <p:txBody>
          <a:bodyPr>
            <a:normAutofit/>
          </a:bodyPr>
          <a:lstStyle/>
          <a:p>
            <a:pPr marL="0" indent="0">
              <a:buNone/>
            </a:pPr>
            <a:r>
              <a:rPr lang="it-IT" sz="2000" dirty="0"/>
              <a:t>Ora troviamo i ricavi marginali che ci ricaviamo dalla funzione di domanda dell’impresa, esplicitando dapprima la stessa rispetto a p:</a:t>
            </a:r>
          </a:p>
        </p:txBody>
      </p:sp>
      <p:sp>
        <p:nvSpPr>
          <p:cNvPr id="4" name="Esplosione: 8 punte 3">
            <a:extLst>
              <a:ext uri="{FF2B5EF4-FFF2-40B4-BE49-F238E27FC236}">
                <a16:creationId xmlns:a16="http://schemas.microsoft.com/office/drawing/2014/main" id="{EC22872A-6B4E-F731-4FB9-7DCC8DF83D96}"/>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BB074799-111F-BDD8-58F8-9C8C80A6AA4E}"/>
                  </a:ext>
                </a:extLst>
              </p:cNvPr>
              <p:cNvSpPr txBox="1"/>
              <p:nvPr/>
            </p:nvSpPr>
            <p:spPr>
              <a:xfrm>
                <a:off x="4577184" y="3028771"/>
                <a:ext cx="219694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𝑞</m:t>
                      </m:r>
                      <m:r>
                        <a:rPr lang="it-IT" sz="2800" b="0" i="1" smtClean="0">
                          <a:latin typeface="Cambria Math" panose="02040503050406030204" pitchFamily="18" charset="0"/>
                        </a:rPr>
                        <m:t>=124−2</m:t>
                      </m:r>
                      <m:r>
                        <a:rPr lang="it-IT" sz="2800" b="0" i="1" smtClean="0">
                          <a:latin typeface="Cambria Math" panose="02040503050406030204" pitchFamily="18" charset="0"/>
                        </a:rPr>
                        <m:t>𝑝</m:t>
                      </m:r>
                    </m:oMath>
                  </m:oMathPara>
                </a14:m>
                <a:endParaRPr lang="it-IT" sz="2800" dirty="0"/>
              </a:p>
            </p:txBody>
          </p:sp>
        </mc:Choice>
        <mc:Fallback xmlns="">
          <p:sp>
            <p:nvSpPr>
              <p:cNvPr id="5" name="CasellaDiTesto 4">
                <a:extLst>
                  <a:ext uri="{FF2B5EF4-FFF2-40B4-BE49-F238E27FC236}">
                    <a16:creationId xmlns:a16="http://schemas.microsoft.com/office/drawing/2014/main" id="{BB074799-111F-BDD8-58F8-9C8C80A6AA4E}"/>
                  </a:ext>
                </a:extLst>
              </p:cNvPr>
              <p:cNvSpPr txBox="1">
                <a:spLocks noRot="1" noChangeAspect="1" noMove="1" noResize="1" noEditPoints="1" noAdjustHandles="1" noChangeArrowheads="1" noChangeShapeType="1" noTextEdit="1"/>
              </p:cNvSpPr>
              <p:nvPr/>
            </p:nvSpPr>
            <p:spPr>
              <a:xfrm>
                <a:off x="4577184" y="3028771"/>
                <a:ext cx="2196948" cy="430887"/>
              </a:xfrm>
              <a:prstGeom prst="rect">
                <a:avLst/>
              </a:prstGeom>
              <a:blipFill>
                <a:blip r:embed="rId2"/>
                <a:stretch>
                  <a:fillRect/>
                </a:stretch>
              </a:blipFill>
            </p:spPr>
            <p:txBody>
              <a:bodyPr/>
              <a:lstStyle/>
              <a:p>
                <a:r>
                  <a:rPr lang="it-IT">
                    <a:noFill/>
                  </a:rPr>
                  <a:t> </a:t>
                </a:r>
              </a:p>
            </p:txBody>
          </p:sp>
        </mc:Fallback>
      </mc:AlternateContent>
      <p:sp>
        <p:nvSpPr>
          <p:cNvPr id="6" name="CasellaDiTesto 5">
            <a:extLst>
              <a:ext uri="{FF2B5EF4-FFF2-40B4-BE49-F238E27FC236}">
                <a16:creationId xmlns:a16="http://schemas.microsoft.com/office/drawing/2014/main" id="{662A2A5F-2627-259C-D855-7ED120E35026}"/>
              </a:ext>
            </a:extLst>
          </p:cNvPr>
          <p:cNvSpPr txBox="1"/>
          <p:nvPr/>
        </p:nvSpPr>
        <p:spPr>
          <a:xfrm>
            <a:off x="4159055" y="4598429"/>
            <a:ext cx="3033203" cy="369332"/>
          </a:xfrm>
          <a:prstGeom prst="rect">
            <a:avLst/>
          </a:prstGeom>
          <a:noFill/>
        </p:spPr>
        <p:txBody>
          <a:bodyPr wrap="none" rtlCol="0">
            <a:spAutoFit/>
          </a:bodyPr>
          <a:lstStyle/>
          <a:p>
            <a:r>
              <a:rPr lang="it-IT" dirty="0"/>
              <a:t>I </a:t>
            </a:r>
            <a:r>
              <a:rPr lang="it-IT" b="1" dirty="0">
                <a:solidFill>
                  <a:srgbClr val="FF0000"/>
                </a:solidFill>
              </a:rPr>
              <a:t>ricavi totali </a:t>
            </a:r>
            <a:r>
              <a:rPr lang="it-IT" dirty="0"/>
              <a:t>saranno</a:t>
            </a:r>
            <a:r>
              <a:rPr lang="it-IT" b="1" dirty="0"/>
              <a:t> </a:t>
            </a:r>
            <a:r>
              <a:rPr lang="it-IT" dirty="0"/>
              <a:t>dunque:</a:t>
            </a:r>
          </a:p>
        </p:txBody>
      </p:sp>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DB92C803-8EF6-3C2C-AFF5-BBAE779298C5}"/>
                  </a:ext>
                </a:extLst>
              </p:cNvPr>
              <p:cNvSpPr txBox="1"/>
              <p:nvPr/>
            </p:nvSpPr>
            <p:spPr>
              <a:xfrm>
                <a:off x="1305811" y="5133542"/>
                <a:ext cx="3908954"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𝑇𝑅</m:t>
                      </m:r>
                      <m:r>
                        <a:rPr lang="it-IT" sz="2800" b="0" i="1" smtClean="0">
                          <a:latin typeface="Cambria Math" panose="02040503050406030204" pitchFamily="18" charset="0"/>
                        </a:rPr>
                        <m:t>=</m:t>
                      </m:r>
                      <m:r>
                        <a:rPr lang="it-IT" sz="2800" b="0" i="1" smtClean="0">
                          <a:latin typeface="Cambria Math" panose="02040503050406030204" pitchFamily="18" charset="0"/>
                        </a:rPr>
                        <m:t>𝑝</m:t>
                      </m:r>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𝑞</m:t>
                      </m:r>
                      <m:r>
                        <a:rPr lang="it-IT" sz="2800" b="0" i="1" smtClean="0">
                          <a:latin typeface="Cambria Math" panose="02040503050406030204" pitchFamily="18" charset="0"/>
                          <a:ea typeface="Cambria Math" panose="02040503050406030204" pitchFamily="18" charset="0"/>
                        </a:rPr>
                        <m:t>=62−</m:t>
                      </m:r>
                      <m:f>
                        <m:fPr>
                          <m:ctrlPr>
                            <a:rPr lang="it-IT" sz="2800" i="1" dirty="0">
                              <a:latin typeface="Cambria Math" panose="02040503050406030204" pitchFamily="18" charset="0"/>
                            </a:rPr>
                          </m:ctrlPr>
                        </m:fPr>
                        <m:num>
                          <m:r>
                            <a:rPr lang="it-IT" sz="2800" i="1" dirty="0">
                              <a:latin typeface="Cambria Math" panose="02040503050406030204" pitchFamily="18" charset="0"/>
                            </a:rPr>
                            <m:t>1</m:t>
                          </m:r>
                        </m:num>
                        <m:den>
                          <m:r>
                            <a:rPr lang="it-IT" sz="2800" i="1" dirty="0">
                              <a:latin typeface="Cambria Math" panose="02040503050406030204" pitchFamily="18" charset="0"/>
                            </a:rPr>
                            <m:t>2</m:t>
                          </m:r>
                        </m:den>
                      </m:f>
                      <m:r>
                        <a:rPr lang="it-IT" sz="2800" i="1" dirty="0">
                          <a:latin typeface="Cambria Math" panose="02040503050406030204" pitchFamily="18" charset="0"/>
                        </a:rPr>
                        <m:t>𝑞</m:t>
                      </m:r>
                      <m:r>
                        <a:rPr lang="it-IT" sz="2800" i="1">
                          <a:latin typeface="Cambria Math" panose="02040503050406030204" pitchFamily="18" charset="0"/>
                          <a:ea typeface="Cambria Math" panose="02040503050406030204" pitchFamily="18" charset="0"/>
                        </a:rPr>
                        <m:t>∙</m:t>
                      </m:r>
                      <m:r>
                        <a:rPr lang="it-IT" sz="2800" i="1">
                          <a:latin typeface="Cambria Math" panose="02040503050406030204" pitchFamily="18" charset="0"/>
                          <a:ea typeface="Cambria Math" panose="02040503050406030204" pitchFamily="18" charset="0"/>
                        </a:rPr>
                        <m:t>𝑞</m:t>
                      </m:r>
                    </m:oMath>
                  </m:oMathPara>
                </a14:m>
                <a:endParaRPr lang="it-IT" sz="2800" dirty="0"/>
              </a:p>
            </p:txBody>
          </p:sp>
        </mc:Choice>
        <mc:Fallback xmlns="">
          <p:sp>
            <p:nvSpPr>
              <p:cNvPr id="7" name="CasellaDiTesto 6">
                <a:extLst>
                  <a:ext uri="{FF2B5EF4-FFF2-40B4-BE49-F238E27FC236}">
                    <a16:creationId xmlns:a16="http://schemas.microsoft.com/office/drawing/2014/main" id="{DB92C803-8EF6-3C2C-AFF5-BBAE779298C5}"/>
                  </a:ext>
                </a:extLst>
              </p:cNvPr>
              <p:cNvSpPr txBox="1">
                <a:spLocks noRot="1" noChangeAspect="1" noMove="1" noResize="1" noEditPoints="1" noAdjustHandles="1" noChangeArrowheads="1" noChangeShapeType="1" noTextEdit="1"/>
              </p:cNvSpPr>
              <p:nvPr/>
            </p:nvSpPr>
            <p:spPr>
              <a:xfrm>
                <a:off x="1305811" y="5133542"/>
                <a:ext cx="3908954" cy="806631"/>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79E1E1E5-0933-D66F-1687-0010CE7F4943}"/>
                  </a:ext>
                </a:extLst>
              </p:cNvPr>
              <p:cNvSpPr txBox="1"/>
              <p:nvPr/>
            </p:nvSpPr>
            <p:spPr>
              <a:xfrm>
                <a:off x="4646658" y="3563211"/>
                <a:ext cx="2057999"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=62−</m:t>
                      </m:r>
                      <m:f>
                        <m:fPr>
                          <m:ctrlPr>
                            <a:rPr lang="it-IT" sz="2800" i="1" dirty="0" smtClean="0">
                              <a:latin typeface="Cambria Math" panose="02040503050406030204" pitchFamily="18" charset="0"/>
                            </a:rPr>
                          </m:ctrlPr>
                        </m:fPr>
                        <m:num>
                          <m:r>
                            <a:rPr lang="it-IT" sz="2800" b="0" i="1" dirty="0" smtClean="0">
                              <a:latin typeface="Cambria Math" panose="02040503050406030204" pitchFamily="18" charset="0"/>
                            </a:rPr>
                            <m:t>1</m:t>
                          </m:r>
                        </m:num>
                        <m:den>
                          <m:r>
                            <a:rPr lang="it-IT" sz="2800" b="0" i="1" dirty="0" smtClean="0">
                              <a:latin typeface="Cambria Math" panose="02040503050406030204" pitchFamily="18" charset="0"/>
                            </a:rPr>
                            <m:t>2</m:t>
                          </m:r>
                        </m:den>
                      </m:f>
                      <m:r>
                        <a:rPr lang="it-IT" sz="2800" b="0" i="1" dirty="0" smtClean="0">
                          <a:latin typeface="Cambria Math" panose="02040503050406030204" pitchFamily="18" charset="0"/>
                        </a:rPr>
                        <m:t>𝑞</m:t>
                      </m:r>
                    </m:oMath>
                  </m:oMathPara>
                </a14:m>
                <a:endParaRPr lang="it-IT" sz="2800" dirty="0"/>
              </a:p>
            </p:txBody>
          </p:sp>
        </mc:Choice>
        <mc:Fallback xmlns="">
          <p:sp>
            <p:nvSpPr>
              <p:cNvPr id="8" name="CasellaDiTesto 7">
                <a:extLst>
                  <a:ext uri="{FF2B5EF4-FFF2-40B4-BE49-F238E27FC236}">
                    <a16:creationId xmlns:a16="http://schemas.microsoft.com/office/drawing/2014/main" id="{79E1E1E5-0933-D66F-1687-0010CE7F4943}"/>
                  </a:ext>
                </a:extLst>
              </p:cNvPr>
              <p:cNvSpPr txBox="1">
                <a:spLocks noRot="1" noChangeAspect="1" noMove="1" noResize="1" noEditPoints="1" noAdjustHandles="1" noChangeArrowheads="1" noChangeShapeType="1" noTextEdit="1"/>
              </p:cNvSpPr>
              <p:nvPr/>
            </p:nvSpPr>
            <p:spPr>
              <a:xfrm>
                <a:off x="4646658" y="3563211"/>
                <a:ext cx="2057999" cy="806631"/>
              </a:xfrm>
              <a:prstGeom prst="rect">
                <a:avLst/>
              </a:prstGeom>
              <a:blipFill>
                <a:blip r:embed="rId4"/>
                <a:stretch>
                  <a:fillRect/>
                </a:stretch>
              </a:blipFill>
            </p:spPr>
            <p:txBody>
              <a:bodyPr/>
              <a:lstStyle/>
              <a:p>
                <a:r>
                  <a:rPr lang="it-IT">
                    <a:noFill/>
                  </a:rPr>
                  <a:t> </a:t>
                </a:r>
              </a:p>
            </p:txBody>
          </p:sp>
        </mc:Fallback>
      </mc:AlternateContent>
      <p:sp>
        <p:nvSpPr>
          <p:cNvPr id="9" name="Freccia a destra 8">
            <a:extLst>
              <a:ext uri="{FF2B5EF4-FFF2-40B4-BE49-F238E27FC236}">
                <a16:creationId xmlns:a16="http://schemas.microsoft.com/office/drawing/2014/main" id="{E654F751-F17C-1C29-C0BB-5A00FBA01E34}"/>
              </a:ext>
            </a:extLst>
          </p:cNvPr>
          <p:cNvSpPr/>
          <p:nvPr/>
        </p:nvSpPr>
        <p:spPr>
          <a:xfrm>
            <a:off x="5456903" y="5370962"/>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12" name="CasellaDiTesto 11">
                <a:extLst>
                  <a:ext uri="{FF2B5EF4-FFF2-40B4-BE49-F238E27FC236}">
                    <a16:creationId xmlns:a16="http://schemas.microsoft.com/office/drawing/2014/main" id="{21EF77C7-C32B-5AA7-6468-E65D2DFFD8C4}"/>
                  </a:ext>
                </a:extLst>
              </p:cNvPr>
              <p:cNvSpPr txBox="1"/>
              <p:nvPr/>
            </p:nvSpPr>
            <p:spPr>
              <a:xfrm>
                <a:off x="6704657" y="5133542"/>
                <a:ext cx="2678234"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𝑇𝑅</m:t>
                      </m:r>
                      <m:r>
                        <a:rPr lang="it-IT" sz="2800" b="0" i="1" smtClean="0">
                          <a:latin typeface="Cambria Math" panose="02040503050406030204" pitchFamily="18" charset="0"/>
                        </a:rPr>
                        <m:t>=62</m:t>
                      </m:r>
                      <m:r>
                        <a:rPr lang="it-IT" sz="2800" b="0" i="1" smtClean="0">
                          <a:latin typeface="Cambria Math" panose="02040503050406030204" pitchFamily="18" charset="0"/>
                        </a:rPr>
                        <m:t>𝑞</m:t>
                      </m:r>
                      <m:r>
                        <a:rPr lang="it-IT" sz="2800" i="1">
                          <a:latin typeface="Cambria Math" panose="02040503050406030204" pitchFamily="18" charset="0"/>
                        </a:rPr>
                        <m:t>−</m:t>
                      </m:r>
                      <m:f>
                        <m:fPr>
                          <m:ctrlPr>
                            <a:rPr lang="it-IT" sz="2800" i="1" dirty="0">
                              <a:latin typeface="Cambria Math" panose="02040503050406030204" pitchFamily="18" charset="0"/>
                            </a:rPr>
                          </m:ctrlPr>
                        </m:fPr>
                        <m:num>
                          <m:r>
                            <a:rPr lang="it-IT" sz="2800" i="1" dirty="0">
                              <a:latin typeface="Cambria Math" panose="02040503050406030204" pitchFamily="18" charset="0"/>
                            </a:rPr>
                            <m:t>1</m:t>
                          </m:r>
                        </m:num>
                        <m:den>
                          <m:r>
                            <a:rPr lang="it-IT" sz="2800" i="1" dirty="0">
                              <a:latin typeface="Cambria Math" panose="02040503050406030204" pitchFamily="18" charset="0"/>
                            </a:rPr>
                            <m:t>2</m:t>
                          </m:r>
                        </m:den>
                      </m:f>
                      <m:sSup>
                        <m:sSupPr>
                          <m:ctrlPr>
                            <a:rPr lang="it-IT" sz="2800" i="1" dirty="0" smtClean="0">
                              <a:latin typeface="Cambria Math" panose="02040503050406030204" pitchFamily="18" charset="0"/>
                            </a:rPr>
                          </m:ctrlPr>
                        </m:sSupPr>
                        <m:e>
                          <m:r>
                            <a:rPr lang="it-IT" sz="2800" b="0" i="1" dirty="0" smtClean="0">
                              <a:latin typeface="Cambria Math" panose="02040503050406030204" pitchFamily="18" charset="0"/>
                            </a:rPr>
                            <m:t>𝑞</m:t>
                          </m:r>
                        </m:e>
                        <m:sup>
                          <m:r>
                            <a:rPr lang="it-IT" sz="2800" b="0" i="1" dirty="0" smtClean="0">
                              <a:latin typeface="Cambria Math" panose="02040503050406030204" pitchFamily="18" charset="0"/>
                            </a:rPr>
                            <m:t>2</m:t>
                          </m:r>
                        </m:sup>
                      </m:sSup>
                    </m:oMath>
                  </m:oMathPara>
                </a14:m>
                <a:endParaRPr lang="it-IT" sz="2800" dirty="0"/>
              </a:p>
            </p:txBody>
          </p:sp>
        </mc:Choice>
        <mc:Fallback xmlns="">
          <p:sp>
            <p:nvSpPr>
              <p:cNvPr id="12" name="CasellaDiTesto 11">
                <a:extLst>
                  <a:ext uri="{FF2B5EF4-FFF2-40B4-BE49-F238E27FC236}">
                    <a16:creationId xmlns:a16="http://schemas.microsoft.com/office/drawing/2014/main" id="{21EF77C7-C32B-5AA7-6468-E65D2DFFD8C4}"/>
                  </a:ext>
                </a:extLst>
              </p:cNvPr>
              <p:cNvSpPr txBox="1">
                <a:spLocks noRot="1" noChangeAspect="1" noMove="1" noResize="1" noEditPoints="1" noAdjustHandles="1" noChangeArrowheads="1" noChangeShapeType="1" noTextEdit="1"/>
              </p:cNvSpPr>
              <p:nvPr/>
            </p:nvSpPr>
            <p:spPr>
              <a:xfrm>
                <a:off x="6704657" y="5133542"/>
                <a:ext cx="2678234" cy="806631"/>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6383755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2534C3-2231-738B-F153-B2EE2DABE99A}"/>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12D52541-4E5B-C27E-4BD2-A6CCB10E022F}"/>
              </a:ext>
            </a:extLst>
          </p:cNvPr>
          <p:cNvSpPr>
            <a:spLocks noGrp="1"/>
          </p:cNvSpPr>
          <p:nvPr>
            <p:ph idx="1"/>
          </p:nvPr>
        </p:nvSpPr>
        <p:spPr>
          <a:xfrm>
            <a:off x="1066800" y="2103120"/>
            <a:ext cx="10058400" cy="523783"/>
          </a:xfrm>
        </p:spPr>
        <p:txBody>
          <a:bodyPr>
            <a:normAutofit/>
          </a:bodyPr>
          <a:lstStyle/>
          <a:p>
            <a:pPr marL="0" indent="0">
              <a:buNone/>
            </a:pPr>
            <a:r>
              <a:rPr lang="it-IT" sz="2000" dirty="0"/>
              <a:t>Ora ci troviamo i </a:t>
            </a:r>
            <a:r>
              <a:rPr lang="it-IT" sz="2000" b="1" dirty="0">
                <a:solidFill>
                  <a:srgbClr val="FF0000"/>
                </a:solidFill>
              </a:rPr>
              <a:t>Ricavi Marginali</a:t>
            </a:r>
            <a:r>
              <a:rPr lang="it-IT" sz="2000" dirty="0"/>
              <a:t>:</a:t>
            </a:r>
          </a:p>
        </p:txBody>
      </p:sp>
      <p:sp>
        <p:nvSpPr>
          <p:cNvPr id="4" name="Esplosione: 8 punte 3">
            <a:extLst>
              <a:ext uri="{FF2B5EF4-FFF2-40B4-BE49-F238E27FC236}">
                <a16:creationId xmlns:a16="http://schemas.microsoft.com/office/drawing/2014/main" id="{9CDA4314-4202-6AB0-4B4F-C19DE4935656}"/>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4FB99D90-8556-A823-0443-5E7301C46752}"/>
                  </a:ext>
                </a:extLst>
              </p:cNvPr>
              <p:cNvSpPr txBox="1"/>
              <p:nvPr/>
            </p:nvSpPr>
            <p:spPr>
              <a:xfrm>
                <a:off x="3528838" y="3025684"/>
                <a:ext cx="3786358" cy="8905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𝑀𝑅</m:t>
                      </m:r>
                      <m:r>
                        <a:rPr lang="it-IT" sz="2800" b="0" i="1" smtClean="0">
                          <a:latin typeface="Cambria Math" panose="02040503050406030204" pitchFamily="18" charset="0"/>
                        </a:rPr>
                        <m:t>=</m:t>
                      </m:r>
                      <m:f>
                        <m:fPr>
                          <m:ctrlPr>
                            <a:rPr lang="it-IT" sz="2800" i="1" dirty="0" smtClean="0">
                              <a:latin typeface="Cambria Math" panose="02040503050406030204" pitchFamily="18" charset="0"/>
                            </a:rPr>
                          </m:ctrlPr>
                        </m:fPr>
                        <m:num>
                          <m:r>
                            <a:rPr lang="it-IT" sz="2800" b="0" i="1" dirty="0" smtClean="0">
                              <a:latin typeface="Cambria Math" panose="02040503050406030204" pitchFamily="18" charset="0"/>
                            </a:rPr>
                            <m:t>𝑑𝑇𝑅</m:t>
                          </m:r>
                        </m:num>
                        <m:den>
                          <m:r>
                            <a:rPr lang="it-IT" sz="2800" b="0" i="1" dirty="0" smtClean="0">
                              <a:latin typeface="Cambria Math" panose="02040503050406030204" pitchFamily="18" charset="0"/>
                            </a:rPr>
                            <m:t>𝑑𝑞</m:t>
                          </m:r>
                        </m:den>
                      </m:f>
                      <m:r>
                        <a:rPr lang="it-IT" sz="2800" b="0" i="1" dirty="0" smtClean="0">
                          <a:latin typeface="Cambria Math" panose="02040503050406030204" pitchFamily="18" charset="0"/>
                        </a:rPr>
                        <m:t>=</m:t>
                      </m:r>
                      <m:r>
                        <a:rPr lang="it-IT" sz="2800" i="1">
                          <a:latin typeface="Cambria Math" panose="02040503050406030204" pitchFamily="18" charset="0"/>
                        </a:rPr>
                        <m:t>62−</m:t>
                      </m:r>
                      <m:r>
                        <a:rPr lang="it-IT" sz="2800" b="0" i="1" smtClean="0">
                          <a:latin typeface="Cambria Math" panose="02040503050406030204" pitchFamily="18" charset="0"/>
                        </a:rPr>
                        <m:t>2</m:t>
                      </m:r>
                      <m:f>
                        <m:fPr>
                          <m:ctrlPr>
                            <a:rPr lang="it-IT" sz="2800" i="1" dirty="0">
                              <a:latin typeface="Cambria Math" panose="02040503050406030204" pitchFamily="18" charset="0"/>
                            </a:rPr>
                          </m:ctrlPr>
                        </m:fPr>
                        <m:num>
                          <m:r>
                            <a:rPr lang="it-IT" sz="2800" i="1" dirty="0">
                              <a:latin typeface="Cambria Math" panose="02040503050406030204" pitchFamily="18" charset="0"/>
                            </a:rPr>
                            <m:t>1</m:t>
                          </m:r>
                        </m:num>
                        <m:den>
                          <m:r>
                            <a:rPr lang="it-IT" sz="2800" i="1" dirty="0">
                              <a:latin typeface="Cambria Math" panose="02040503050406030204" pitchFamily="18" charset="0"/>
                            </a:rPr>
                            <m:t>2</m:t>
                          </m:r>
                        </m:den>
                      </m:f>
                      <m:r>
                        <a:rPr lang="it-IT" sz="2800" b="0" i="1" dirty="0" smtClean="0">
                          <a:latin typeface="Cambria Math" panose="02040503050406030204" pitchFamily="18" charset="0"/>
                        </a:rPr>
                        <m:t>𝑞</m:t>
                      </m:r>
                    </m:oMath>
                  </m:oMathPara>
                </a14:m>
                <a:endParaRPr lang="it-IT" sz="2800" dirty="0"/>
              </a:p>
            </p:txBody>
          </p:sp>
        </mc:Choice>
        <mc:Fallback xmlns="">
          <p:sp>
            <p:nvSpPr>
              <p:cNvPr id="5" name="CasellaDiTesto 4">
                <a:extLst>
                  <a:ext uri="{FF2B5EF4-FFF2-40B4-BE49-F238E27FC236}">
                    <a16:creationId xmlns:a16="http://schemas.microsoft.com/office/drawing/2014/main" id="{4FB99D90-8556-A823-0443-5E7301C46752}"/>
                  </a:ext>
                </a:extLst>
              </p:cNvPr>
              <p:cNvSpPr txBox="1">
                <a:spLocks noRot="1" noChangeAspect="1" noMove="1" noResize="1" noEditPoints="1" noAdjustHandles="1" noChangeArrowheads="1" noChangeShapeType="1" noTextEdit="1"/>
              </p:cNvSpPr>
              <p:nvPr/>
            </p:nvSpPr>
            <p:spPr>
              <a:xfrm>
                <a:off x="3528838" y="3025684"/>
                <a:ext cx="3786358" cy="890565"/>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F6BA6D76-8942-6705-91E7-FFFC311C4D9C}"/>
                  </a:ext>
                </a:extLst>
              </p:cNvPr>
              <p:cNvSpPr txBox="1"/>
              <p:nvPr/>
            </p:nvSpPr>
            <p:spPr>
              <a:xfrm>
                <a:off x="3528838" y="4315030"/>
                <a:ext cx="3269165" cy="8905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𝑀𝑅</m:t>
                      </m:r>
                      <m:r>
                        <a:rPr lang="it-IT" sz="2800" b="0" i="1" smtClean="0">
                          <a:latin typeface="Cambria Math" panose="02040503050406030204" pitchFamily="18" charset="0"/>
                        </a:rPr>
                        <m:t>=</m:t>
                      </m:r>
                      <m:f>
                        <m:fPr>
                          <m:ctrlPr>
                            <a:rPr lang="it-IT" sz="2800" i="1" dirty="0" smtClean="0">
                              <a:latin typeface="Cambria Math" panose="02040503050406030204" pitchFamily="18" charset="0"/>
                            </a:rPr>
                          </m:ctrlPr>
                        </m:fPr>
                        <m:num>
                          <m:r>
                            <a:rPr lang="it-IT" sz="2800" b="0" i="1" dirty="0" smtClean="0">
                              <a:latin typeface="Cambria Math" panose="02040503050406030204" pitchFamily="18" charset="0"/>
                            </a:rPr>
                            <m:t>𝑑𝑇𝑅</m:t>
                          </m:r>
                        </m:num>
                        <m:den>
                          <m:r>
                            <a:rPr lang="it-IT" sz="2800" b="0" i="1" dirty="0" smtClean="0">
                              <a:latin typeface="Cambria Math" panose="02040503050406030204" pitchFamily="18" charset="0"/>
                            </a:rPr>
                            <m:t>𝑑𝑞</m:t>
                          </m:r>
                        </m:den>
                      </m:f>
                      <m:r>
                        <a:rPr lang="it-IT" sz="2800" b="0" i="1" dirty="0" smtClean="0">
                          <a:latin typeface="Cambria Math" panose="02040503050406030204" pitchFamily="18" charset="0"/>
                        </a:rPr>
                        <m:t>=</m:t>
                      </m:r>
                      <m:r>
                        <a:rPr lang="it-IT" sz="2800" i="1">
                          <a:latin typeface="Cambria Math" panose="02040503050406030204" pitchFamily="18" charset="0"/>
                        </a:rPr>
                        <m:t>62−</m:t>
                      </m:r>
                      <m:r>
                        <a:rPr lang="it-IT" sz="2800" b="0" i="1" dirty="0" smtClean="0">
                          <a:latin typeface="Cambria Math" panose="02040503050406030204" pitchFamily="18" charset="0"/>
                        </a:rPr>
                        <m:t>𝑞</m:t>
                      </m:r>
                    </m:oMath>
                  </m:oMathPara>
                </a14:m>
                <a:endParaRPr lang="it-IT" sz="2800" dirty="0"/>
              </a:p>
            </p:txBody>
          </p:sp>
        </mc:Choice>
        <mc:Fallback xmlns="">
          <p:sp>
            <p:nvSpPr>
              <p:cNvPr id="6" name="CasellaDiTesto 5">
                <a:extLst>
                  <a:ext uri="{FF2B5EF4-FFF2-40B4-BE49-F238E27FC236}">
                    <a16:creationId xmlns:a16="http://schemas.microsoft.com/office/drawing/2014/main" id="{F6BA6D76-8942-6705-91E7-FFFC311C4D9C}"/>
                  </a:ext>
                </a:extLst>
              </p:cNvPr>
              <p:cNvSpPr txBox="1">
                <a:spLocks noRot="1" noChangeAspect="1" noMove="1" noResize="1" noEditPoints="1" noAdjustHandles="1" noChangeArrowheads="1" noChangeShapeType="1" noTextEdit="1"/>
              </p:cNvSpPr>
              <p:nvPr/>
            </p:nvSpPr>
            <p:spPr>
              <a:xfrm>
                <a:off x="3528838" y="4315030"/>
                <a:ext cx="3269165" cy="890565"/>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1846502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F2534C3-2231-738B-F153-B2EE2DABE99A}"/>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12D52541-4E5B-C27E-4BD2-A6CCB10E022F}"/>
              </a:ext>
            </a:extLst>
          </p:cNvPr>
          <p:cNvSpPr>
            <a:spLocks noGrp="1"/>
          </p:cNvSpPr>
          <p:nvPr>
            <p:ph idx="1"/>
          </p:nvPr>
        </p:nvSpPr>
        <p:spPr>
          <a:xfrm>
            <a:off x="1066800" y="2103120"/>
            <a:ext cx="10058400" cy="523783"/>
          </a:xfrm>
        </p:spPr>
        <p:txBody>
          <a:bodyPr>
            <a:normAutofit/>
          </a:bodyPr>
          <a:lstStyle/>
          <a:p>
            <a:pPr marL="0" indent="0">
              <a:buNone/>
            </a:pPr>
            <a:r>
              <a:rPr lang="it-IT" sz="2000" dirty="0"/>
              <a:t>Imponiamo ora la condizione di </a:t>
            </a:r>
            <a:r>
              <a:rPr lang="it-IT" sz="2000" b="1" dirty="0">
                <a:solidFill>
                  <a:srgbClr val="FF0000"/>
                </a:solidFill>
              </a:rPr>
              <a:t>massimo profitto</a:t>
            </a:r>
            <a:r>
              <a:rPr lang="it-IT" sz="2000" dirty="0"/>
              <a:t>:</a:t>
            </a:r>
          </a:p>
        </p:txBody>
      </p:sp>
      <p:sp>
        <p:nvSpPr>
          <p:cNvPr id="4" name="Esplosione: 8 punte 3">
            <a:extLst>
              <a:ext uri="{FF2B5EF4-FFF2-40B4-BE49-F238E27FC236}">
                <a16:creationId xmlns:a16="http://schemas.microsoft.com/office/drawing/2014/main" id="{9CDA4314-4202-6AB0-4B4F-C19DE4935656}"/>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4FB99D90-8556-A823-0443-5E7301C46752}"/>
                  </a:ext>
                </a:extLst>
              </p:cNvPr>
              <p:cNvSpPr txBox="1"/>
              <p:nvPr/>
            </p:nvSpPr>
            <p:spPr>
              <a:xfrm>
                <a:off x="4838752" y="2687771"/>
                <a:ext cx="164070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𝑀𝑅</m:t>
                      </m:r>
                      <m:r>
                        <a:rPr lang="it-IT" sz="2800" b="0" i="1" smtClean="0">
                          <a:latin typeface="Cambria Math" panose="02040503050406030204" pitchFamily="18" charset="0"/>
                        </a:rPr>
                        <m:t>=</m:t>
                      </m:r>
                      <m:r>
                        <a:rPr lang="it-IT" sz="2800" b="0" i="1" smtClean="0">
                          <a:latin typeface="Cambria Math" panose="02040503050406030204" pitchFamily="18" charset="0"/>
                        </a:rPr>
                        <m:t>𝐶𝑀</m:t>
                      </m:r>
                    </m:oMath>
                  </m:oMathPara>
                </a14:m>
                <a:endParaRPr lang="it-IT" sz="2800" dirty="0"/>
              </a:p>
            </p:txBody>
          </p:sp>
        </mc:Choice>
        <mc:Fallback xmlns="">
          <p:sp>
            <p:nvSpPr>
              <p:cNvPr id="5" name="CasellaDiTesto 4">
                <a:extLst>
                  <a:ext uri="{FF2B5EF4-FFF2-40B4-BE49-F238E27FC236}">
                    <a16:creationId xmlns:a16="http://schemas.microsoft.com/office/drawing/2014/main" id="{4FB99D90-8556-A823-0443-5E7301C46752}"/>
                  </a:ext>
                </a:extLst>
              </p:cNvPr>
              <p:cNvSpPr txBox="1">
                <a:spLocks noRot="1" noChangeAspect="1" noMove="1" noResize="1" noEditPoints="1" noAdjustHandles="1" noChangeArrowheads="1" noChangeShapeType="1" noTextEdit="1"/>
              </p:cNvSpPr>
              <p:nvPr/>
            </p:nvSpPr>
            <p:spPr>
              <a:xfrm>
                <a:off x="4838752" y="2687771"/>
                <a:ext cx="1640706" cy="430887"/>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F6BA6D76-8942-6705-91E7-FFFC311C4D9C}"/>
                  </a:ext>
                </a:extLst>
              </p:cNvPr>
              <p:cNvSpPr txBox="1"/>
              <p:nvPr/>
            </p:nvSpPr>
            <p:spPr>
              <a:xfrm>
                <a:off x="4838752" y="3287307"/>
                <a:ext cx="179344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i="1" smtClean="0">
                          <a:latin typeface="Cambria Math" panose="02040503050406030204" pitchFamily="18" charset="0"/>
                        </a:rPr>
                        <m:t>62−</m:t>
                      </m:r>
                      <m:r>
                        <a:rPr lang="it-IT" sz="2800" b="0" i="1" dirty="0" smtClean="0">
                          <a:latin typeface="Cambria Math" panose="02040503050406030204" pitchFamily="18" charset="0"/>
                        </a:rPr>
                        <m:t>𝑞</m:t>
                      </m:r>
                      <m:r>
                        <a:rPr lang="it-IT" sz="2800" b="0" i="1" dirty="0" smtClean="0">
                          <a:latin typeface="Cambria Math" panose="02040503050406030204" pitchFamily="18" charset="0"/>
                        </a:rPr>
                        <m:t>=2</m:t>
                      </m:r>
                    </m:oMath>
                  </m:oMathPara>
                </a14:m>
                <a:endParaRPr lang="it-IT" sz="2800" dirty="0"/>
              </a:p>
            </p:txBody>
          </p:sp>
        </mc:Choice>
        <mc:Fallback xmlns="">
          <p:sp>
            <p:nvSpPr>
              <p:cNvPr id="6" name="CasellaDiTesto 5">
                <a:extLst>
                  <a:ext uri="{FF2B5EF4-FFF2-40B4-BE49-F238E27FC236}">
                    <a16:creationId xmlns:a16="http://schemas.microsoft.com/office/drawing/2014/main" id="{F6BA6D76-8942-6705-91E7-FFFC311C4D9C}"/>
                  </a:ext>
                </a:extLst>
              </p:cNvPr>
              <p:cNvSpPr txBox="1">
                <a:spLocks noRot="1" noChangeAspect="1" noMove="1" noResize="1" noEditPoints="1" noAdjustHandles="1" noChangeArrowheads="1" noChangeShapeType="1" noTextEdit="1"/>
              </p:cNvSpPr>
              <p:nvPr/>
            </p:nvSpPr>
            <p:spPr>
              <a:xfrm>
                <a:off x="4838752" y="3287307"/>
                <a:ext cx="1793440" cy="430887"/>
              </a:xfrm>
              <a:prstGeom prst="rect">
                <a:avLst/>
              </a:prstGeom>
              <a:blipFill>
                <a:blip r:embed="rId3"/>
                <a:stretch>
                  <a:fillRect/>
                </a:stretch>
              </a:blipFill>
            </p:spPr>
            <p:txBody>
              <a:bodyPr/>
              <a:lstStyle/>
              <a:p>
                <a:r>
                  <a:rPr lang="it-IT">
                    <a:noFill/>
                  </a:rPr>
                  <a:t> </a:t>
                </a:r>
              </a:p>
            </p:txBody>
          </p:sp>
        </mc:Fallback>
      </mc:AlternateContent>
      <p:sp>
        <p:nvSpPr>
          <p:cNvPr id="7" name="CasellaDiTesto 6">
            <a:extLst>
              <a:ext uri="{FF2B5EF4-FFF2-40B4-BE49-F238E27FC236}">
                <a16:creationId xmlns:a16="http://schemas.microsoft.com/office/drawing/2014/main" id="{B0096A91-8C08-4591-9759-BD6D9BECB460}"/>
              </a:ext>
            </a:extLst>
          </p:cNvPr>
          <p:cNvSpPr txBox="1"/>
          <p:nvPr/>
        </p:nvSpPr>
        <p:spPr>
          <a:xfrm>
            <a:off x="1160206" y="3861766"/>
            <a:ext cx="1265090" cy="369332"/>
          </a:xfrm>
          <a:prstGeom prst="rect">
            <a:avLst/>
          </a:prstGeom>
          <a:noFill/>
        </p:spPr>
        <p:txBody>
          <a:bodyPr wrap="none" rtlCol="0">
            <a:spAutoFit/>
          </a:bodyPr>
          <a:lstStyle/>
          <a:p>
            <a:r>
              <a:rPr lang="it-IT" dirty="0"/>
              <a:t>Risolviamo:</a:t>
            </a:r>
          </a:p>
        </p:txBody>
      </p:sp>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A2B590B7-CAF0-BA7A-56DF-9C136C0BA292}"/>
                  </a:ext>
                </a:extLst>
              </p:cNvPr>
              <p:cNvSpPr txBox="1"/>
              <p:nvPr/>
            </p:nvSpPr>
            <p:spPr>
              <a:xfrm>
                <a:off x="4201750" y="4536256"/>
                <a:ext cx="306744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it-IT" sz="2800" b="0" i="1" dirty="0" smtClean="0">
                              <a:latin typeface="Cambria Math" panose="02040503050406030204" pitchFamily="18" charset="0"/>
                            </a:rPr>
                          </m:ctrlPr>
                        </m:sSupPr>
                        <m:e>
                          <m:r>
                            <a:rPr lang="it-IT" sz="2800" b="0" i="1" dirty="0" smtClean="0">
                              <a:latin typeface="Cambria Math" panose="02040503050406030204" pitchFamily="18" charset="0"/>
                            </a:rPr>
                            <m:t>𝑞</m:t>
                          </m:r>
                        </m:e>
                        <m:sup>
                          <m:r>
                            <a:rPr lang="it-IT" sz="2800" b="0" i="1" dirty="0" smtClean="0">
                              <a:latin typeface="Cambria Math" panose="02040503050406030204" pitchFamily="18" charset="0"/>
                            </a:rPr>
                            <m:t>∗</m:t>
                          </m:r>
                        </m:sup>
                      </m:sSup>
                      <m:r>
                        <a:rPr lang="it-IT" sz="2800" b="0" i="1" dirty="0" smtClean="0">
                          <a:latin typeface="Cambria Math" panose="02040503050406030204" pitchFamily="18" charset="0"/>
                        </a:rPr>
                        <m:t>=−2+62=60</m:t>
                      </m:r>
                    </m:oMath>
                  </m:oMathPara>
                </a14:m>
                <a:endParaRPr lang="it-IT" sz="2800" dirty="0"/>
              </a:p>
            </p:txBody>
          </p:sp>
        </mc:Choice>
        <mc:Fallback xmlns="">
          <p:sp>
            <p:nvSpPr>
              <p:cNvPr id="8" name="CasellaDiTesto 7">
                <a:extLst>
                  <a:ext uri="{FF2B5EF4-FFF2-40B4-BE49-F238E27FC236}">
                    <a16:creationId xmlns:a16="http://schemas.microsoft.com/office/drawing/2014/main" id="{A2B590B7-CAF0-BA7A-56DF-9C136C0BA292}"/>
                  </a:ext>
                </a:extLst>
              </p:cNvPr>
              <p:cNvSpPr txBox="1">
                <a:spLocks noRot="1" noChangeAspect="1" noMove="1" noResize="1" noEditPoints="1" noAdjustHandles="1" noChangeArrowheads="1" noChangeShapeType="1" noTextEdit="1"/>
              </p:cNvSpPr>
              <p:nvPr/>
            </p:nvSpPr>
            <p:spPr>
              <a:xfrm>
                <a:off x="4201750" y="4536256"/>
                <a:ext cx="3067443" cy="430887"/>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9AEAB360-A309-DAA3-3BE2-3F9DA79C9515}"/>
                  </a:ext>
                </a:extLst>
              </p:cNvPr>
              <p:cNvSpPr txBox="1"/>
              <p:nvPr/>
            </p:nvSpPr>
            <p:spPr>
              <a:xfrm>
                <a:off x="4506001" y="5224231"/>
                <a:ext cx="3260508"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it-IT" sz="2800" b="0" i="1" smtClean="0">
                              <a:latin typeface="Cambria Math" panose="02040503050406030204" pitchFamily="18" charset="0"/>
                            </a:rPr>
                          </m:ctrlPr>
                        </m:sSupPr>
                        <m:e>
                          <m:r>
                            <a:rPr lang="it-IT" sz="2800" b="0" i="1" smtClean="0">
                              <a:latin typeface="Cambria Math" panose="02040503050406030204" pitchFamily="18" charset="0"/>
                            </a:rPr>
                            <m:t>𝑝</m:t>
                          </m:r>
                        </m:e>
                        <m:sup>
                          <m:r>
                            <a:rPr lang="it-IT" sz="2800" b="0" i="1" smtClean="0">
                              <a:latin typeface="Cambria Math" panose="02040503050406030204" pitchFamily="18" charset="0"/>
                            </a:rPr>
                            <m:t>∗</m:t>
                          </m:r>
                        </m:sup>
                      </m:sSup>
                      <m:r>
                        <a:rPr lang="it-IT" sz="2800" b="0" i="1" smtClean="0">
                          <a:latin typeface="Cambria Math" panose="02040503050406030204" pitchFamily="18" charset="0"/>
                        </a:rPr>
                        <m:t>=62−</m:t>
                      </m:r>
                      <m:f>
                        <m:fPr>
                          <m:ctrlPr>
                            <a:rPr lang="it-IT" sz="2800" i="1" dirty="0" smtClean="0">
                              <a:latin typeface="Cambria Math" panose="02040503050406030204" pitchFamily="18" charset="0"/>
                            </a:rPr>
                          </m:ctrlPr>
                        </m:fPr>
                        <m:num>
                          <m:r>
                            <a:rPr lang="it-IT" sz="2800" b="0" i="1" dirty="0" smtClean="0">
                              <a:latin typeface="Cambria Math" panose="02040503050406030204" pitchFamily="18" charset="0"/>
                            </a:rPr>
                            <m:t>1</m:t>
                          </m:r>
                        </m:num>
                        <m:den>
                          <m:r>
                            <a:rPr lang="it-IT" sz="2800" b="0" i="1" dirty="0" smtClean="0">
                              <a:latin typeface="Cambria Math" panose="02040503050406030204" pitchFamily="18" charset="0"/>
                            </a:rPr>
                            <m:t>2</m:t>
                          </m:r>
                        </m:den>
                      </m:f>
                      <m:r>
                        <a:rPr lang="it-IT" sz="2800" b="0" i="1" dirty="0" smtClean="0">
                          <a:latin typeface="Cambria Math" panose="02040503050406030204" pitchFamily="18" charset="0"/>
                        </a:rPr>
                        <m:t>60=32</m:t>
                      </m:r>
                    </m:oMath>
                  </m:oMathPara>
                </a14:m>
                <a:endParaRPr lang="it-IT" sz="2800" dirty="0"/>
              </a:p>
            </p:txBody>
          </p:sp>
        </mc:Choice>
        <mc:Fallback xmlns="">
          <p:sp>
            <p:nvSpPr>
              <p:cNvPr id="9" name="CasellaDiTesto 8">
                <a:extLst>
                  <a:ext uri="{FF2B5EF4-FFF2-40B4-BE49-F238E27FC236}">
                    <a16:creationId xmlns:a16="http://schemas.microsoft.com/office/drawing/2014/main" id="{9AEAB360-A309-DAA3-3BE2-3F9DA79C9515}"/>
                  </a:ext>
                </a:extLst>
              </p:cNvPr>
              <p:cNvSpPr txBox="1">
                <a:spLocks noRot="1" noChangeAspect="1" noMove="1" noResize="1" noEditPoints="1" noAdjustHandles="1" noChangeArrowheads="1" noChangeShapeType="1" noTextEdit="1"/>
              </p:cNvSpPr>
              <p:nvPr/>
            </p:nvSpPr>
            <p:spPr>
              <a:xfrm>
                <a:off x="4506001" y="5224231"/>
                <a:ext cx="3260508" cy="806631"/>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34918831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Rettangolo 37">
            <a:extLst>
              <a:ext uri="{FF2B5EF4-FFF2-40B4-BE49-F238E27FC236}">
                <a16:creationId xmlns:a16="http://schemas.microsoft.com/office/drawing/2014/main" id="{9FBB634C-270B-83C8-E3B2-34287528DFBA}"/>
              </a:ext>
            </a:extLst>
          </p:cNvPr>
          <p:cNvSpPr/>
          <p:nvPr/>
        </p:nvSpPr>
        <p:spPr>
          <a:xfrm>
            <a:off x="2773418" y="3907196"/>
            <a:ext cx="1494489" cy="813368"/>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2" name="Arco 21">
            <a:extLst>
              <a:ext uri="{FF2B5EF4-FFF2-40B4-BE49-F238E27FC236}">
                <a16:creationId xmlns:a16="http://schemas.microsoft.com/office/drawing/2014/main" id="{75EA821F-99A4-CB81-8C6B-B6A07698FF15}"/>
              </a:ext>
            </a:extLst>
          </p:cNvPr>
          <p:cNvSpPr/>
          <p:nvPr/>
        </p:nvSpPr>
        <p:spPr>
          <a:xfrm rot="10800000">
            <a:off x="2962244" y="2096433"/>
            <a:ext cx="6599776" cy="2665133"/>
          </a:xfrm>
          <a:prstGeom prst="arc">
            <a:avLst>
              <a:gd name="adj1" fmla="val 18502690"/>
              <a:gd name="adj2" fmla="val 9938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 name="Titolo 1">
            <a:extLst>
              <a:ext uri="{FF2B5EF4-FFF2-40B4-BE49-F238E27FC236}">
                <a16:creationId xmlns:a16="http://schemas.microsoft.com/office/drawing/2014/main" id="{3F53B3E4-B94D-F57C-ABD1-6D9049A38561}"/>
              </a:ext>
            </a:extLst>
          </p:cNvPr>
          <p:cNvSpPr>
            <a:spLocks noGrp="1"/>
          </p:cNvSpPr>
          <p:nvPr>
            <p:ph type="title"/>
          </p:nvPr>
        </p:nvSpPr>
        <p:spPr/>
        <p:txBody>
          <a:bodyPr/>
          <a:lstStyle/>
          <a:p>
            <a:r>
              <a:rPr lang="it-IT" dirty="0"/>
              <a:t>ESERCIZIO 2</a:t>
            </a:r>
          </a:p>
        </p:txBody>
      </p:sp>
      <p:sp>
        <p:nvSpPr>
          <p:cNvPr id="4" name="Esplosione: 8 punte 3">
            <a:extLst>
              <a:ext uri="{FF2B5EF4-FFF2-40B4-BE49-F238E27FC236}">
                <a16:creationId xmlns:a16="http://schemas.microsoft.com/office/drawing/2014/main" id="{FC5D2C8E-6BCC-AEFD-5C08-D9B7504579D9}"/>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p:cxnSp>
        <p:nvCxnSpPr>
          <p:cNvPr id="6" name="Connettore 2 5">
            <a:extLst>
              <a:ext uri="{FF2B5EF4-FFF2-40B4-BE49-F238E27FC236}">
                <a16:creationId xmlns:a16="http://schemas.microsoft.com/office/drawing/2014/main" id="{DA5D617B-B91A-B095-5BAC-980E823334F1}"/>
              </a:ext>
            </a:extLst>
          </p:cNvPr>
          <p:cNvCxnSpPr>
            <a:cxnSpLocks/>
          </p:cNvCxnSpPr>
          <p:nvPr/>
        </p:nvCxnSpPr>
        <p:spPr>
          <a:xfrm flipV="1">
            <a:off x="2762865" y="2330245"/>
            <a:ext cx="0" cy="30185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a:extLst>
              <a:ext uri="{FF2B5EF4-FFF2-40B4-BE49-F238E27FC236}">
                <a16:creationId xmlns:a16="http://schemas.microsoft.com/office/drawing/2014/main" id="{E4AAF9BE-09BE-7B49-4E46-A3A5A1B2E9BB}"/>
              </a:ext>
            </a:extLst>
          </p:cNvPr>
          <p:cNvCxnSpPr/>
          <p:nvPr/>
        </p:nvCxnSpPr>
        <p:spPr>
          <a:xfrm>
            <a:off x="2772697" y="5348748"/>
            <a:ext cx="40803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DAD8BE3A-F05B-AFA3-E66A-08EB7948455D}"/>
              </a:ext>
            </a:extLst>
          </p:cNvPr>
          <p:cNvSpPr txBox="1"/>
          <p:nvPr/>
        </p:nvSpPr>
        <p:spPr>
          <a:xfrm>
            <a:off x="6587612" y="5437239"/>
            <a:ext cx="359394" cy="369332"/>
          </a:xfrm>
          <a:prstGeom prst="rect">
            <a:avLst/>
          </a:prstGeom>
          <a:noFill/>
        </p:spPr>
        <p:txBody>
          <a:bodyPr wrap="none" rtlCol="0">
            <a:spAutoFit/>
          </a:bodyPr>
          <a:lstStyle/>
          <a:p>
            <a:r>
              <a:rPr lang="it-IT" dirty="0"/>
              <a:t>Q</a:t>
            </a:r>
          </a:p>
        </p:txBody>
      </p:sp>
      <p:sp>
        <p:nvSpPr>
          <p:cNvPr id="11" name="CasellaDiTesto 10">
            <a:extLst>
              <a:ext uri="{FF2B5EF4-FFF2-40B4-BE49-F238E27FC236}">
                <a16:creationId xmlns:a16="http://schemas.microsoft.com/office/drawing/2014/main" id="{6B465647-89F7-7460-A705-DEAFFAD56E25}"/>
              </a:ext>
            </a:extLst>
          </p:cNvPr>
          <p:cNvSpPr txBox="1"/>
          <p:nvPr/>
        </p:nvSpPr>
        <p:spPr>
          <a:xfrm>
            <a:off x="2253787" y="2145579"/>
            <a:ext cx="309700" cy="369332"/>
          </a:xfrm>
          <a:prstGeom prst="rect">
            <a:avLst/>
          </a:prstGeom>
          <a:noFill/>
        </p:spPr>
        <p:txBody>
          <a:bodyPr wrap="none" rtlCol="0">
            <a:spAutoFit/>
          </a:bodyPr>
          <a:lstStyle/>
          <a:p>
            <a:r>
              <a:rPr lang="it-IT" dirty="0"/>
              <a:t>P</a:t>
            </a:r>
          </a:p>
        </p:txBody>
      </p:sp>
      <p:cxnSp>
        <p:nvCxnSpPr>
          <p:cNvPr id="13" name="Connettore diritto 12">
            <a:extLst>
              <a:ext uri="{FF2B5EF4-FFF2-40B4-BE49-F238E27FC236}">
                <a16:creationId xmlns:a16="http://schemas.microsoft.com/office/drawing/2014/main" id="{9E24910E-06B1-7CF0-72AB-1734E3600B38}"/>
              </a:ext>
            </a:extLst>
          </p:cNvPr>
          <p:cNvCxnSpPr/>
          <p:nvPr/>
        </p:nvCxnSpPr>
        <p:spPr>
          <a:xfrm>
            <a:off x="2762865" y="3352800"/>
            <a:ext cx="3195483" cy="12683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34B82108-7E30-095F-2A96-3422DC52D912}"/>
              </a:ext>
            </a:extLst>
          </p:cNvPr>
          <p:cNvCxnSpPr>
            <a:cxnSpLocks/>
          </p:cNvCxnSpPr>
          <p:nvPr/>
        </p:nvCxnSpPr>
        <p:spPr>
          <a:xfrm>
            <a:off x="2753034" y="3352800"/>
            <a:ext cx="2713701" cy="24537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69CCBEE2-B6DD-945B-80EB-E231ED378C16}"/>
              </a:ext>
            </a:extLst>
          </p:cNvPr>
          <p:cNvCxnSpPr>
            <a:cxnSpLocks/>
          </p:cNvCxnSpPr>
          <p:nvPr/>
        </p:nvCxnSpPr>
        <p:spPr>
          <a:xfrm>
            <a:off x="2762865" y="4726661"/>
            <a:ext cx="2703870" cy="12687"/>
          </a:xfrm>
          <a:prstGeom prst="line">
            <a:avLst/>
          </a:prstGeom>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id="{E9B1790F-34D8-2F98-A335-2B8C0445048F}"/>
              </a:ext>
            </a:extLst>
          </p:cNvPr>
          <p:cNvSpPr txBox="1"/>
          <p:nvPr/>
        </p:nvSpPr>
        <p:spPr>
          <a:xfrm>
            <a:off x="5812088" y="4220768"/>
            <a:ext cx="340158" cy="369332"/>
          </a:xfrm>
          <a:prstGeom prst="rect">
            <a:avLst/>
          </a:prstGeom>
          <a:noFill/>
        </p:spPr>
        <p:txBody>
          <a:bodyPr wrap="none" rtlCol="0">
            <a:spAutoFit/>
          </a:bodyPr>
          <a:lstStyle/>
          <a:p>
            <a:r>
              <a:rPr lang="it-IT" dirty="0"/>
              <a:t>D</a:t>
            </a:r>
          </a:p>
        </p:txBody>
      </p:sp>
      <p:sp>
        <p:nvSpPr>
          <p:cNvPr id="24" name="CasellaDiTesto 23">
            <a:extLst>
              <a:ext uri="{FF2B5EF4-FFF2-40B4-BE49-F238E27FC236}">
                <a16:creationId xmlns:a16="http://schemas.microsoft.com/office/drawing/2014/main" id="{F89E4904-CD27-862A-D301-9D78CAAEF4F6}"/>
              </a:ext>
            </a:extLst>
          </p:cNvPr>
          <p:cNvSpPr txBox="1"/>
          <p:nvPr/>
        </p:nvSpPr>
        <p:spPr>
          <a:xfrm>
            <a:off x="4929603" y="4361304"/>
            <a:ext cx="473206" cy="369332"/>
          </a:xfrm>
          <a:prstGeom prst="rect">
            <a:avLst/>
          </a:prstGeom>
          <a:noFill/>
        </p:spPr>
        <p:txBody>
          <a:bodyPr wrap="none" rtlCol="0">
            <a:spAutoFit/>
          </a:bodyPr>
          <a:lstStyle/>
          <a:p>
            <a:r>
              <a:rPr lang="it-IT" dirty="0"/>
              <a:t>AC</a:t>
            </a:r>
          </a:p>
        </p:txBody>
      </p:sp>
      <p:sp>
        <p:nvSpPr>
          <p:cNvPr id="25" name="CasellaDiTesto 24">
            <a:extLst>
              <a:ext uri="{FF2B5EF4-FFF2-40B4-BE49-F238E27FC236}">
                <a16:creationId xmlns:a16="http://schemas.microsoft.com/office/drawing/2014/main" id="{7262665B-E1FC-32E0-0D70-21AD3F61DB97}"/>
              </a:ext>
            </a:extLst>
          </p:cNvPr>
          <p:cNvSpPr txBox="1"/>
          <p:nvPr/>
        </p:nvSpPr>
        <p:spPr>
          <a:xfrm>
            <a:off x="5507479" y="4676501"/>
            <a:ext cx="519694" cy="369332"/>
          </a:xfrm>
          <a:prstGeom prst="rect">
            <a:avLst/>
          </a:prstGeom>
          <a:noFill/>
        </p:spPr>
        <p:txBody>
          <a:bodyPr wrap="none" rtlCol="0">
            <a:spAutoFit/>
          </a:bodyPr>
          <a:lstStyle/>
          <a:p>
            <a:r>
              <a:rPr lang="it-IT" dirty="0"/>
              <a:t>MC</a:t>
            </a:r>
          </a:p>
        </p:txBody>
      </p:sp>
      <p:sp>
        <p:nvSpPr>
          <p:cNvPr id="26" name="CasellaDiTesto 25">
            <a:extLst>
              <a:ext uri="{FF2B5EF4-FFF2-40B4-BE49-F238E27FC236}">
                <a16:creationId xmlns:a16="http://schemas.microsoft.com/office/drawing/2014/main" id="{9F246A7E-6A10-0AC2-2D1F-7725A836F440}"/>
              </a:ext>
            </a:extLst>
          </p:cNvPr>
          <p:cNvSpPr txBox="1"/>
          <p:nvPr/>
        </p:nvSpPr>
        <p:spPr>
          <a:xfrm>
            <a:off x="5351755" y="5400738"/>
            <a:ext cx="505267" cy="369332"/>
          </a:xfrm>
          <a:prstGeom prst="rect">
            <a:avLst/>
          </a:prstGeom>
          <a:noFill/>
        </p:spPr>
        <p:txBody>
          <a:bodyPr wrap="none" rtlCol="0">
            <a:spAutoFit/>
          </a:bodyPr>
          <a:lstStyle/>
          <a:p>
            <a:r>
              <a:rPr lang="it-IT" dirty="0"/>
              <a:t>MR</a:t>
            </a:r>
          </a:p>
        </p:txBody>
      </p:sp>
      <p:sp>
        <p:nvSpPr>
          <p:cNvPr id="27" name="CasellaDiTesto 26">
            <a:extLst>
              <a:ext uri="{FF2B5EF4-FFF2-40B4-BE49-F238E27FC236}">
                <a16:creationId xmlns:a16="http://schemas.microsoft.com/office/drawing/2014/main" id="{02BC454D-1E26-33EB-E56B-AEE36F92BCB8}"/>
              </a:ext>
            </a:extLst>
          </p:cNvPr>
          <p:cNvSpPr txBox="1"/>
          <p:nvPr/>
        </p:nvSpPr>
        <p:spPr>
          <a:xfrm>
            <a:off x="1809063" y="3715939"/>
            <a:ext cx="790601" cy="369332"/>
          </a:xfrm>
          <a:prstGeom prst="rect">
            <a:avLst/>
          </a:prstGeom>
          <a:noFill/>
        </p:spPr>
        <p:txBody>
          <a:bodyPr wrap="none" rtlCol="0">
            <a:spAutoFit/>
          </a:bodyPr>
          <a:lstStyle/>
          <a:p>
            <a:r>
              <a:rPr lang="it-IT" dirty="0"/>
              <a:t>P*=32</a:t>
            </a:r>
          </a:p>
        </p:txBody>
      </p:sp>
      <p:sp>
        <p:nvSpPr>
          <p:cNvPr id="28" name="CasellaDiTesto 27">
            <a:extLst>
              <a:ext uri="{FF2B5EF4-FFF2-40B4-BE49-F238E27FC236}">
                <a16:creationId xmlns:a16="http://schemas.microsoft.com/office/drawing/2014/main" id="{73CA81F5-E095-1633-BE1B-BEEF1377C3E0}"/>
              </a:ext>
            </a:extLst>
          </p:cNvPr>
          <p:cNvSpPr txBox="1"/>
          <p:nvPr/>
        </p:nvSpPr>
        <p:spPr>
          <a:xfrm>
            <a:off x="3870201" y="5373787"/>
            <a:ext cx="795411" cy="369332"/>
          </a:xfrm>
          <a:prstGeom prst="rect">
            <a:avLst/>
          </a:prstGeom>
          <a:noFill/>
        </p:spPr>
        <p:txBody>
          <a:bodyPr wrap="none" rtlCol="0">
            <a:spAutoFit/>
          </a:bodyPr>
          <a:lstStyle/>
          <a:p>
            <a:r>
              <a:rPr lang="it-IT" dirty="0"/>
              <a:t>q*=60</a:t>
            </a:r>
          </a:p>
        </p:txBody>
      </p:sp>
      <p:cxnSp>
        <p:nvCxnSpPr>
          <p:cNvPr id="30" name="Connettore diritto 29">
            <a:extLst>
              <a:ext uri="{FF2B5EF4-FFF2-40B4-BE49-F238E27FC236}">
                <a16:creationId xmlns:a16="http://schemas.microsoft.com/office/drawing/2014/main" id="{7917661C-65ED-A4B6-F81E-215564675BA9}"/>
              </a:ext>
            </a:extLst>
          </p:cNvPr>
          <p:cNvCxnSpPr>
            <a:cxnSpLocks/>
          </p:cNvCxnSpPr>
          <p:nvPr/>
        </p:nvCxnSpPr>
        <p:spPr>
          <a:xfrm>
            <a:off x="4247535" y="3955945"/>
            <a:ext cx="0" cy="1392803"/>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Connettore diritto 31">
            <a:extLst>
              <a:ext uri="{FF2B5EF4-FFF2-40B4-BE49-F238E27FC236}">
                <a16:creationId xmlns:a16="http://schemas.microsoft.com/office/drawing/2014/main" id="{B47BBF77-77EF-752B-2BF5-C6A9606B0191}"/>
              </a:ext>
            </a:extLst>
          </p:cNvPr>
          <p:cNvCxnSpPr>
            <a:cxnSpLocks/>
          </p:cNvCxnSpPr>
          <p:nvPr/>
        </p:nvCxnSpPr>
        <p:spPr>
          <a:xfrm flipH="1" flipV="1">
            <a:off x="2753033" y="3900605"/>
            <a:ext cx="1494501" cy="659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2" name="Connettore 2 41">
            <a:extLst>
              <a:ext uri="{FF2B5EF4-FFF2-40B4-BE49-F238E27FC236}">
                <a16:creationId xmlns:a16="http://schemas.microsoft.com/office/drawing/2014/main" id="{36F05A76-B019-7A3A-BD97-BE8D1435C626}"/>
              </a:ext>
            </a:extLst>
          </p:cNvPr>
          <p:cNvCxnSpPr/>
          <p:nvPr/>
        </p:nvCxnSpPr>
        <p:spPr>
          <a:xfrm flipV="1">
            <a:off x="3913239" y="3106994"/>
            <a:ext cx="1553496" cy="978277"/>
          </a:xfrm>
          <a:prstGeom prst="straightConnector1">
            <a:avLst/>
          </a:prstGeom>
          <a:ln w="1905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43" name="CasellaDiTesto 42">
            <a:extLst>
              <a:ext uri="{FF2B5EF4-FFF2-40B4-BE49-F238E27FC236}">
                <a16:creationId xmlns:a16="http://schemas.microsoft.com/office/drawing/2014/main" id="{6BD585C0-57C8-5A93-454A-E0FEE9431CD0}"/>
              </a:ext>
            </a:extLst>
          </p:cNvPr>
          <p:cNvSpPr txBox="1"/>
          <p:nvPr/>
        </p:nvSpPr>
        <p:spPr>
          <a:xfrm>
            <a:off x="5433219" y="2891267"/>
            <a:ext cx="1657826" cy="369332"/>
          </a:xfrm>
          <a:prstGeom prst="rect">
            <a:avLst/>
          </a:prstGeom>
          <a:noFill/>
        </p:spPr>
        <p:txBody>
          <a:bodyPr wrap="none" rtlCol="0">
            <a:spAutoFit/>
          </a:bodyPr>
          <a:lstStyle/>
          <a:p>
            <a:r>
              <a:rPr lang="it-IT" b="1" dirty="0">
                <a:solidFill>
                  <a:srgbClr val="92D050"/>
                </a:solidFill>
              </a:rPr>
              <a:t>Area di profitto</a:t>
            </a:r>
          </a:p>
        </p:txBody>
      </p:sp>
      <p:sp>
        <p:nvSpPr>
          <p:cNvPr id="44" name="CasellaDiTesto 43">
            <a:extLst>
              <a:ext uri="{FF2B5EF4-FFF2-40B4-BE49-F238E27FC236}">
                <a16:creationId xmlns:a16="http://schemas.microsoft.com/office/drawing/2014/main" id="{2CA5D3F1-F933-5775-30A7-25DD5190EBAF}"/>
              </a:ext>
            </a:extLst>
          </p:cNvPr>
          <p:cNvSpPr txBox="1"/>
          <p:nvPr/>
        </p:nvSpPr>
        <p:spPr>
          <a:xfrm>
            <a:off x="8318090" y="3428998"/>
            <a:ext cx="2728599" cy="923330"/>
          </a:xfrm>
          <a:prstGeom prst="rect">
            <a:avLst/>
          </a:prstGeom>
          <a:noFill/>
        </p:spPr>
        <p:txBody>
          <a:bodyPr wrap="square" rtlCol="0">
            <a:spAutoFit/>
          </a:bodyPr>
          <a:lstStyle/>
          <a:p>
            <a:r>
              <a:rPr lang="it-IT" dirty="0"/>
              <a:t>L’equilibrio (breve periodo) dell’impresa in concorrenza imperfetta</a:t>
            </a:r>
          </a:p>
        </p:txBody>
      </p:sp>
    </p:spTree>
    <p:extLst>
      <p:ext uri="{BB962C8B-B14F-4D97-AF65-F5344CB8AC3E}">
        <p14:creationId xmlns:p14="http://schemas.microsoft.com/office/powerpoint/2010/main" val="3641392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animEffect transition="in" filter="fade">
                                      <p:cBhvr>
                                        <p:cTn id="7" dur="500"/>
                                        <p:tgtEl>
                                          <p:spTgt spid="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fade">
                                      <p:cBhvr>
                                        <p:cTn id="12" dur="500"/>
                                        <p:tgtEl>
                                          <p:spTgt spid="43"/>
                                        </p:tgtEl>
                                      </p:cBhvr>
                                    </p:animEffect>
                                  </p:childTnLst>
                                </p:cTn>
                              </p:par>
                              <p:par>
                                <p:cTn id="13" presetID="10" presetClass="entr" presetSubtype="0" fill="hold" nodeType="withEffect">
                                  <p:stCondLst>
                                    <p:cond delay="0"/>
                                  </p:stCondLst>
                                  <p:childTnLst>
                                    <p:set>
                                      <p:cBhvr>
                                        <p:cTn id="14" dur="1" fill="hold">
                                          <p:stCondLst>
                                            <p:cond delay="0"/>
                                          </p:stCondLst>
                                        </p:cTn>
                                        <p:tgtEl>
                                          <p:spTgt spid="42"/>
                                        </p:tgtEl>
                                        <p:attrNameLst>
                                          <p:attrName>style.visibility</p:attrName>
                                        </p:attrNameLst>
                                      </p:cBhvr>
                                      <p:to>
                                        <p:strVal val="visible"/>
                                      </p:to>
                                    </p:set>
                                    <p:animEffect transition="in" filter="fade">
                                      <p:cBhvr>
                                        <p:cTn id="15"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22076B-7D63-61C8-4EB9-359ECD1A1980}"/>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2EE9D741-4E58-DF11-197C-1C493AC01A5C}"/>
              </a:ext>
            </a:extLst>
          </p:cNvPr>
          <p:cNvSpPr>
            <a:spLocks noGrp="1"/>
          </p:cNvSpPr>
          <p:nvPr>
            <p:ph idx="1"/>
          </p:nvPr>
        </p:nvSpPr>
        <p:spPr>
          <a:xfrm>
            <a:off x="1066800" y="2103120"/>
            <a:ext cx="10058400" cy="523783"/>
          </a:xfrm>
        </p:spPr>
        <p:txBody>
          <a:bodyPr>
            <a:normAutofit/>
          </a:bodyPr>
          <a:lstStyle/>
          <a:p>
            <a:pPr marL="0" indent="0">
              <a:buNone/>
            </a:pPr>
            <a:r>
              <a:rPr lang="it-IT" sz="2000" dirty="0"/>
              <a:t>Nel breve periodo l’impresa avrà un profitto pari a:</a:t>
            </a:r>
          </a:p>
        </p:txBody>
      </p:sp>
      <p:sp>
        <p:nvSpPr>
          <p:cNvPr id="4" name="Esplosione: 8 punte 3">
            <a:extLst>
              <a:ext uri="{FF2B5EF4-FFF2-40B4-BE49-F238E27FC236}">
                <a16:creationId xmlns:a16="http://schemas.microsoft.com/office/drawing/2014/main" id="{33D48635-DCCF-D1A3-965F-007CB60525A1}"/>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45F3D8B2-AFA3-4DE8-F076-C0F92073838D}"/>
                  </a:ext>
                </a:extLst>
              </p:cNvPr>
              <p:cNvSpPr txBox="1"/>
              <p:nvPr/>
            </p:nvSpPr>
            <p:spPr>
              <a:xfrm>
                <a:off x="2222568" y="3082412"/>
                <a:ext cx="8019375" cy="9681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el-GR" sz="2800" i="1" smtClean="0">
                          <a:latin typeface="Cambria Math" panose="02040503050406030204" pitchFamily="18" charset="0"/>
                          <a:ea typeface="Cambria Math" panose="02040503050406030204" pitchFamily="18" charset="0"/>
                        </a:rPr>
                        <m:t>Π</m:t>
                      </m:r>
                      <m:r>
                        <a:rPr lang="it-IT" sz="2800" b="0" i="0" smtClean="0">
                          <a:latin typeface="Cambria Math" panose="02040503050406030204" pitchFamily="18" charset="0"/>
                          <a:ea typeface="Cambria Math" panose="02040503050406030204" pitchFamily="18" charset="0"/>
                        </a:rPr>
                        <m:t>=</m:t>
                      </m:r>
                      <m:d>
                        <m:dPr>
                          <m:ctrlPr>
                            <a:rPr lang="it-IT" sz="2800" b="0" i="1" smtClean="0">
                              <a:latin typeface="Cambria Math" panose="02040503050406030204" pitchFamily="18" charset="0"/>
                              <a:ea typeface="Cambria Math" panose="02040503050406030204" pitchFamily="18" charset="0"/>
                            </a:rPr>
                          </m:ctrlPr>
                        </m:dPr>
                        <m:e>
                          <m:r>
                            <m:rPr>
                              <m:sty m:val="p"/>
                            </m:rPr>
                            <a:rPr lang="it-IT" sz="2800" b="0" i="0" smtClean="0">
                              <a:latin typeface="Cambria Math" panose="02040503050406030204" pitchFamily="18" charset="0"/>
                              <a:ea typeface="Cambria Math" panose="02040503050406030204" pitchFamily="18" charset="0"/>
                            </a:rPr>
                            <m:t>p</m:t>
                          </m:r>
                          <m:r>
                            <a:rPr lang="it-IT" sz="2800" b="0" i="0" smtClean="0">
                              <a:latin typeface="Cambria Math" panose="02040503050406030204" pitchFamily="18" charset="0"/>
                              <a:ea typeface="Cambria Math" panose="02040503050406030204" pitchFamily="18" charset="0"/>
                            </a:rPr>
                            <m:t>−</m:t>
                          </m:r>
                          <m:r>
                            <m:rPr>
                              <m:sty m:val="p"/>
                            </m:rPr>
                            <a:rPr lang="it-IT" sz="2800" b="0" i="0" smtClean="0">
                              <a:latin typeface="Cambria Math" panose="02040503050406030204" pitchFamily="18" charset="0"/>
                              <a:ea typeface="Cambria Math" panose="02040503050406030204" pitchFamily="18" charset="0"/>
                            </a:rPr>
                            <m:t>AC</m:t>
                          </m:r>
                        </m:e>
                      </m:d>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𝑞</m:t>
                      </m:r>
                      <m:r>
                        <a:rPr lang="it-IT" sz="2800" b="0" i="1" smtClean="0">
                          <a:latin typeface="Cambria Math" panose="02040503050406030204" pitchFamily="18" charset="0"/>
                          <a:ea typeface="Cambria Math" panose="02040503050406030204" pitchFamily="18" charset="0"/>
                        </a:rPr>
                        <m:t>=</m:t>
                      </m:r>
                      <m:d>
                        <m:dPr>
                          <m:begChr m:val="["/>
                          <m:endChr m:val="]"/>
                          <m:ctrlPr>
                            <a:rPr lang="it-IT" sz="2800" b="0" i="1" smtClean="0">
                              <a:latin typeface="Cambria Math" panose="02040503050406030204" pitchFamily="18" charset="0"/>
                              <a:ea typeface="Cambria Math" panose="02040503050406030204" pitchFamily="18" charset="0"/>
                            </a:rPr>
                          </m:ctrlPr>
                        </m:dPr>
                        <m:e>
                          <m:r>
                            <a:rPr lang="it-IT" sz="2800" i="1">
                              <a:latin typeface="Cambria Math" panose="02040503050406030204" pitchFamily="18" charset="0"/>
                              <a:ea typeface="Cambria Math" panose="02040503050406030204" pitchFamily="18" charset="0"/>
                            </a:rPr>
                            <m:t>32−</m:t>
                          </m:r>
                          <m:d>
                            <m:dPr>
                              <m:ctrlPr>
                                <a:rPr lang="it-IT" sz="2800" i="1">
                                  <a:latin typeface="Cambria Math" panose="02040503050406030204" pitchFamily="18" charset="0"/>
                                  <a:ea typeface="Cambria Math" panose="02040503050406030204" pitchFamily="18" charset="0"/>
                                </a:rPr>
                              </m:ctrlPr>
                            </m:dPr>
                            <m:e>
                              <m:f>
                                <m:fPr>
                                  <m:ctrlPr>
                                    <a:rPr lang="it-IT" sz="2800" i="1">
                                      <a:latin typeface="Cambria Math" panose="02040503050406030204" pitchFamily="18" charset="0"/>
                                      <a:ea typeface="Cambria Math" panose="02040503050406030204" pitchFamily="18" charset="0"/>
                                    </a:rPr>
                                  </m:ctrlPr>
                                </m:fPr>
                                <m:num>
                                  <m:r>
                                    <a:rPr lang="it-IT" sz="2800" i="1">
                                      <a:latin typeface="Cambria Math" panose="02040503050406030204" pitchFamily="18" charset="0"/>
                                      <a:ea typeface="Cambria Math" panose="02040503050406030204" pitchFamily="18" charset="0"/>
                                    </a:rPr>
                                    <m:t>1250</m:t>
                                  </m:r>
                                </m:num>
                                <m:den>
                                  <m:r>
                                    <a:rPr lang="it-IT" sz="2800" i="1">
                                      <a:latin typeface="Cambria Math" panose="02040503050406030204" pitchFamily="18" charset="0"/>
                                      <a:ea typeface="Cambria Math" panose="02040503050406030204" pitchFamily="18" charset="0"/>
                                    </a:rPr>
                                    <m:t>60</m:t>
                                  </m:r>
                                </m:den>
                              </m:f>
                              <m:r>
                                <a:rPr lang="it-IT" sz="2800" i="1">
                                  <a:latin typeface="Cambria Math" panose="02040503050406030204" pitchFamily="18" charset="0"/>
                                  <a:ea typeface="Cambria Math" panose="02040503050406030204" pitchFamily="18" charset="0"/>
                                </a:rPr>
                                <m:t>+2</m:t>
                              </m:r>
                            </m:e>
                          </m:d>
                        </m:e>
                      </m:d>
                      <m:r>
                        <a:rPr lang="it-IT" sz="2800" b="0" i="1" smtClean="0">
                          <a:latin typeface="Cambria Math" panose="02040503050406030204" pitchFamily="18" charset="0"/>
                          <a:ea typeface="Cambria Math" panose="02040503050406030204" pitchFamily="18" charset="0"/>
                        </a:rPr>
                        <m:t>∙60=550,2</m:t>
                      </m:r>
                    </m:oMath>
                  </m:oMathPara>
                </a14:m>
                <a:endParaRPr lang="it-IT" sz="2800" dirty="0"/>
              </a:p>
            </p:txBody>
          </p:sp>
        </mc:Choice>
        <mc:Fallback xmlns="">
          <p:sp>
            <p:nvSpPr>
              <p:cNvPr id="5" name="CasellaDiTesto 4">
                <a:extLst>
                  <a:ext uri="{FF2B5EF4-FFF2-40B4-BE49-F238E27FC236}">
                    <a16:creationId xmlns:a16="http://schemas.microsoft.com/office/drawing/2014/main" id="{45F3D8B2-AFA3-4DE8-F076-C0F92073838D}"/>
                  </a:ext>
                </a:extLst>
              </p:cNvPr>
              <p:cNvSpPr txBox="1">
                <a:spLocks noRot="1" noChangeAspect="1" noMove="1" noResize="1" noEditPoints="1" noAdjustHandles="1" noChangeArrowheads="1" noChangeShapeType="1" noTextEdit="1"/>
              </p:cNvSpPr>
              <p:nvPr/>
            </p:nvSpPr>
            <p:spPr>
              <a:xfrm>
                <a:off x="2222568" y="3082412"/>
                <a:ext cx="8019375" cy="968150"/>
              </a:xfrm>
              <a:prstGeom prst="rect">
                <a:avLst/>
              </a:prstGeom>
              <a:blipFill>
                <a:blip r:embed="rId2"/>
                <a:stretch>
                  <a:fillRect/>
                </a:stretch>
              </a:blipFill>
            </p:spPr>
            <p:txBody>
              <a:bodyPr/>
              <a:lstStyle/>
              <a:p>
                <a:r>
                  <a:rPr lang="it-IT">
                    <a:noFill/>
                  </a:rPr>
                  <a:t> </a:t>
                </a:r>
              </a:p>
            </p:txBody>
          </p:sp>
        </mc:Fallback>
      </mc:AlternateContent>
      <p:sp>
        <p:nvSpPr>
          <p:cNvPr id="6" name="Rettangolo 5">
            <a:extLst>
              <a:ext uri="{FF2B5EF4-FFF2-40B4-BE49-F238E27FC236}">
                <a16:creationId xmlns:a16="http://schemas.microsoft.com/office/drawing/2014/main" id="{C8A387C3-16AE-CE40-950C-703588EE1A40}"/>
              </a:ext>
            </a:extLst>
          </p:cNvPr>
          <p:cNvSpPr/>
          <p:nvPr/>
        </p:nvSpPr>
        <p:spPr>
          <a:xfrm>
            <a:off x="6430297" y="3082412"/>
            <a:ext cx="1445342" cy="1076633"/>
          </a:xfrm>
          <a:prstGeom prst="rect">
            <a:avLst/>
          </a:prstGeom>
          <a:noFill/>
          <a:ln w="38100">
            <a:solidFill>
              <a:srgbClr val="92D05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cxnSp>
        <p:nvCxnSpPr>
          <p:cNvPr id="10" name="Connettore 2 9">
            <a:extLst>
              <a:ext uri="{FF2B5EF4-FFF2-40B4-BE49-F238E27FC236}">
                <a16:creationId xmlns:a16="http://schemas.microsoft.com/office/drawing/2014/main" id="{E7FDB4D5-ED2C-1F18-8CFB-09332D0C329C}"/>
              </a:ext>
            </a:extLst>
          </p:cNvPr>
          <p:cNvCxnSpPr>
            <a:cxnSpLocks/>
            <a:stCxn id="6" idx="2"/>
          </p:cNvCxnSpPr>
          <p:nvPr/>
        </p:nvCxnSpPr>
        <p:spPr>
          <a:xfrm>
            <a:off x="7152968" y="4159045"/>
            <a:ext cx="1106129" cy="717755"/>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CasellaDiTesto 12">
                <a:extLst>
                  <a:ext uri="{FF2B5EF4-FFF2-40B4-BE49-F238E27FC236}">
                    <a16:creationId xmlns:a16="http://schemas.microsoft.com/office/drawing/2014/main" id="{A03DF4CE-1C81-95B4-B647-B42D8875DACB}"/>
                  </a:ext>
                </a:extLst>
              </p:cNvPr>
              <p:cNvSpPr txBox="1"/>
              <p:nvPr/>
            </p:nvSpPr>
            <p:spPr>
              <a:xfrm>
                <a:off x="8364794" y="4740881"/>
                <a:ext cx="169867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rPr>
                        <m:t>𝑇𝐶</m:t>
                      </m:r>
                      <m:r>
                        <a:rPr lang="it-IT" b="0" i="1" smtClean="0">
                          <a:latin typeface="Cambria Math" panose="02040503050406030204" pitchFamily="18" charset="0"/>
                        </a:rPr>
                        <m:t>=1250+2</m:t>
                      </m:r>
                      <m:r>
                        <a:rPr lang="it-IT" b="0" i="1" smtClean="0">
                          <a:latin typeface="Cambria Math" panose="02040503050406030204" pitchFamily="18" charset="0"/>
                        </a:rPr>
                        <m:t>𝑞</m:t>
                      </m:r>
                    </m:oMath>
                  </m:oMathPara>
                </a14:m>
                <a:endParaRPr lang="it-IT" dirty="0"/>
              </a:p>
            </p:txBody>
          </p:sp>
        </mc:Choice>
        <mc:Fallback xmlns="">
          <p:sp>
            <p:nvSpPr>
              <p:cNvPr id="13" name="CasellaDiTesto 12">
                <a:extLst>
                  <a:ext uri="{FF2B5EF4-FFF2-40B4-BE49-F238E27FC236}">
                    <a16:creationId xmlns:a16="http://schemas.microsoft.com/office/drawing/2014/main" id="{A03DF4CE-1C81-95B4-B647-B42D8875DACB}"/>
                  </a:ext>
                </a:extLst>
              </p:cNvPr>
              <p:cNvSpPr txBox="1">
                <a:spLocks noRot="1" noChangeAspect="1" noMove="1" noResize="1" noEditPoints="1" noAdjustHandles="1" noChangeArrowheads="1" noChangeShapeType="1" noTextEdit="1"/>
              </p:cNvSpPr>
              <p:nvPr/>
            </p:nvSpPr>
            <p:spPr>
              <a:xfrm>
                <a:off x="8364794" y="4740881"/>
                <a:ext cx="1698670" cy="276999"/>
              </a:xfrm>
              <a:prstGeom prst="rect">
                <a:avLst/>
              </a:prstGeom>
              <a:blipFill>
                <a:blip r:embed="rId3"/>
                <a:stretch>
                  <a:fillRect l="-2509" r="-3584" b="-37778"/>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557AC08E-6CA1-0B0F-A56F-7485BB443ACE}"/>
                  </a:ext>
                </a:extLst>
              </p:cNvPr>
              <p:cNvSpPr txBox="1"/>
              <p:nvPr/>
            </p:nvSpPr>
            <p:spPr>
              <a:xfrm>
                <a:off x="8364794" y="5325901"/>
                <a:ext cx="1706685" cy="5726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b="0" i="1" smtClean="0">
                          <a:latin typeface="Cambria Math" panose="02040503050406030204" pitchFamily="18" charset="0"/>
                        </a:rPr>
                        <m:t>𝐴𝐶</m:t>
                      </m:r>
                      <m:r>
                        <a:rPr lang="it-IT" b="0" i="1" smtClean="0">
                          <a:latin typeface="Cambria Math" panose="02040503050406030204" pitchFamily="18" charset="0"/>
                        </a:rPr>
                        <m:t>=</m:t>
                      </m:r>
                      <m:f>
                        <m:fPr>
                          <m:ctrlPr>
                            <a:rPr lang="it-IT" b="0" i="1" smtClean="0">
                              <a:latin typeface="Cambria Math" panose="02040503050406030204" pitchFamily="18" charset="0"/>
                            </a:rPr>
                          </m:ctrlPr>
                        </m:fPr>
                        <m:num>
                          <m:r>
                            <a:rPr lang="it-IT" b="0" i="1" smtClean="0">
                              <a:latin typeface="Cambria Math" panose="02040503050406030204" pitchFamily="18" charset="0"/>
                            </a:rPr>
                            <m:t>1250</m:t>
                          </m:r>
                        </m:num>
                        <m:den>
                          <m:r>
                            <a:rPr lang="it-IT" b="0" i="1" smtClean="0">
                              <a:latin typeface="Cambria Math" panose="02040503050406030204" pitchFamily="18" charset="0"/>
                            </a:rPr>
                            <m:t>𝑞</m:t>
                          </m:r>
                        </m:den>
                      </m:f>
                      <m:r>
                        <a:rPr lang="it-IT" b="0" i="1" smtClean="0">
                          <a:latin typeface="Cambria Math" panose="02040503050406030204" pitchFamily="18" charset="0"/>
                        </a:rPr>
                        <m:t>+</m:t>
                      </m:r>
                      <m:f>
                        <m:fPr>
                          <m:ctrlPr>
                            <a:rPr lang="it-IT" b="0" i="1" smtClean="0">
                              <a:latin typeface="Cambria Math" panose="02040503050406030204" pitchFamily="18" charset="0"/>
                            </a:rPr>
                          </m:ctrlPr>
                        </m:fPr>
                        <m:num>
                          <m:r>
                            <a:rPr lang="it-IT" b="0" i="1" smtClean="0">
                              <a:latin typeface="Cambria Math" panose="02040503050406030204" pitchFamily="18" charset="0"/>
                            </a:rPr>
                            <m:t>2</m:t>
                          </m:r>
                          <m:r>
                            <a:rPr lang="it-IT" b="0" i="1" smtClean="0">
                              <a:latin typeface="Cambria Math" panose="02040503050406030204" pitchFamily="18" charset="0"/>
                            </a:rPr>
                            <m:t>𝑞</m:t>
                          </m:r>
                        </m:num>
                        <m:den>
                          <m:r>
                            <a:rPr lang="it-IT" b="0" i="1" smtClean="0">
                              <a:latin typeface="Cambria Math" panose="02040503050406030204" pitchFamily="18" charset="0"/>
                            </a:rPr>
                            <m:t>𝑞</m:t>
                          </m:r>
                        </m:den>
                      </m:f>
                    </m:oMath>
                  </m:oMathPara>
                </a14:m>
                <a:endParaRPr lang="it-IT" dirty="0"/>
              </a:p>
            </p:txBody>
          </p:sp>
        </mc:Choice>
        <mc:Fallback xmlns="">
          <p:sp>
            <p:nvSpPr>
              <p:cNvPr id="15" name="CasellaDiTesto 14">
                <a:extLst>
                  <a:ext uri="{FF2B5EF4-FFF2-40B4-BE49-F238E27FC236}">
                    <a16:creationId xmlns:a16="http://schemas.microsoft.com/office/drawing/2014/main" id="{557AC08E-6CA1-0B0F-A56F-7485BB443ACE}"/>
                  </a:ext>
                </a:extLst>
              </p:cNvPr>
              <p:cNvSpPr txBox="1">
                <a:spLocks noRot="1" noChangeAspect="1" noMove="1" noResize="1" noEditPoints="1" noAdjustHandles="1" noChangeArrowheads="1" noChangeShapeType="1" noTextEdit="1"/>
              </p:cNvSpPr>
              <p:nvPr/>
            </p:nvSpPr>
            <p:spPr>
              <a:xfrm>
                <a:off x="8364794" y="5325901"/>
                <a:ext cx="1706685" cy="572657"/>
              </a:xfrm>
              <a:prstGeom prst="rect">
                <a:avLst/>
              </a:prstGeom>
              <a:blipFill>
                <a:blip r:embed="rId4"/>
                <a:stretch>
                  <a:fillRect/>
                </a:stretch>
              </a:blipFill>
            </p:spPr>
            <p:txBody>
              <a:bodyPr/>
              <a:lstStyle/>
              <a:p>
                <a:r>
                  <a:rPr lang="it-IT">
                    <a:noFill/>
                  </a:rPr>
                  <a:t> </a:t>
                </a:r>
              </a:p>
            </p:txBody>
          </p:sp>
        </mc:Fallback>
      </mc:AlternateContent>
      <p:cxnSp>
        <p:nvCxnSpPr>
          <p:cNvPr id="17" name="Connettore 2 16">
            <a:extLst>
              <a:ext uri="{FF2B5EF4-FFF2-40B4-BE49-F238E27FC236}">
                <a16:creationId xmlns:a16="http://schemas.microsoft.com/office/drawing/2014/main" id="{3D64E180-25A3-0949-3065-3BD649F01CC4}"/>
              </a:ext>
            </a:extLst>
          </p:cNvPr>
          <p:cNvCxnSpPr>
            <a:cxnSpLocks/>
            <a:endCxn id="15" idx="0"/>
          </p:cNvCxnSpPr>
          <p:nvPr/>
        </p:nvCxnSpPr>
        <p:spPr>
          <a:xfrm>
            <a:off x="9214129" y="5017880"/>
            <a:ext cx="4008" cy="308021"/>
          </a:xfrm>
          <a:prstGeom prst="straightConnector1">
            <a:avLst/>
          </a:prstGeom>
          <a:ln>
            <a:solidFill>
              <a:srgbClr val="92D05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ttore diritto 20">
            <a:extLst>
              <a:ext uri="{FF2B5EF4-FFF2-40B4-BE49-F238E27FC236}">
                <a16:creationId xmlns:a16="http://schemas.microsoft.com/office/drawing/2014/main" id="{4AA099B7-DCB1-FA8A-7AEF-5C88208A58AF}"/>
              </a:ext>
            </a:extLst>
          </p:cNvPr>
          <p:cNvCxnSpPr/>
          <p:nvPr/>
        </p:nvCxnSpPr>
        <p:spPr>
          <a:xfrm flipV="1">
            <a:off x="9910438" y="5412486"/>
            <a:ext cx="117987" cy="1540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Connettore diritto 21">
            <a:extLst>
              <a:ext uri="{FF2B5EF4-FFF2-40B4-BE49-F238E27FC236}">
                <a16:creationId xmlns:a16="http://schemas.microsoft.com/office/drawing/2014/main" id="{70F277D9-8EB9-4310-F750-F4E841DEEA42}"/>
              </a:ext>
            </a:extLst>
          </p:cNvPr>
          <p:cNvCxnSpPr/>
          <p:nvPr/>
        </p:nvCxnSpPr>
        <p:spPr>
          <a:xfrm flipV="1">
            <a:off x="9851445" y="5708199"/>
            <a:ext cx="117987" cy="15401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95802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4F70E4B-A243-DBF6-5F20-EBE8E47A1551}"/>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3CB9A634-D8B3-8303-D49A-0936FB60E154}"/>
              </a:ext>
            </a:extLst>
          </p:cNvPr>
          <p:cNvSpPr>
            <a:spLocks noGrp="1"/>
          </p:cNvSpPr>
          <p:nvPr>
            <p:ph idx="1"/>
          </p:nvPr>
        </p:nvSpPr>
        <p:spPr/>
        <p:txBody>
          <a:bodyPr>
            <a:normAutofit/>
          </a:bodyPr>
          <a:lstStyle/>
          <a:p>
            <a:pPr marL="0" indent="0">
              <a:buNone/>
            </a:pPr>
            <a:r>
              <a:rPr lang="it-IT" sz="2000" dirty="0"/>
              <a:t>2) La presenza di extraprofitti positivi nel breve periodo spinge nuove imprese ad entrare nel mercato. L’impresa, dunque, andrà incontro ad una riduzione della quantità domandata.</a:t>
            </a:r>
          </a:p>
          <a:p>
            <a:pPr marL="0" indent="0">
              <a:buNone/>
            </a:pPr>
            <a:r>
              <a:rPr lang="it-IT" sz="2000" dirty="0"/>
              <a:t>Questo processo continua fino a quando gli extraprofitti non si annullano, ovvero sino al punto in cui il prezzo eguaglia il costo medio.</a:t>
            </a:r>
          </a:p>
          <a:p>
            <a:pPr marL="0" indent="0">
              <a:buNone/>
            </a:pPr>
            <a:r>
              <a:rPr lang="it-IT" sz="2000" dirty="0"/>
              <a:t>Infatti, la funzione di domanda (D=&gt;</a:t>
            </a:r>
            <a:r>
              <a:rPr lang="it-IT" sz="2000" b="1" dirty="0">
                <a:solidFill>
                  <a:srgbClr val="FF0000"/>
                </a:solidFill>
              </a:rPr>
              <a:t>D’</a:t>
            </a:r>
            <a:r>
              <a:rPr lang="it-IT" sz="2000" dirty="0"/>
              <a:t>) trasla fino a diventare tangente alla funzione del costo medio.</a:t>
            </a:r>
          </a:p>
        </p:txBody>
      </p:sp>
      <p:sp>
        <p:nvSpPr>
          <p:cNvPr id="4" name="Esplosione: 8 punte 3">
            <a:extLst>
              <a:ext uri="{FF2B5EF4-FFF2-40B4-BE49-F238E27FC236}">
                <a16:creationId xmlns:a16="http://schemas.microsoft.com/office/drawing/2014/main" id="{3CA17720-C126-F204-7E70-A7682972F500}"/>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p:spTree>
    <p:extLst>
      <p:ext uri="{BB962C8B-B14F-4D97-AF65-F5344CB8AC3E}">
        <p14:creationId xmlns:p14="http://schemas.microsoft.com/office/powerpoint/2010/main" val="29398583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Arco 21">
            <a:extLst>
              <a:ext uri="{FF2B5EF4-FFF2-40B4-BE49-F238E27FC236}">
                <a16:creationId xmlns:a16="http://schemas.microsoft.com/office/drawing/2014/main" id="{75EA821F-99A4-CB81-8C6B-B6A07698FF15}"/>
              </a:ext>
            </a:extLst>
          </p:cNvPr>
          <p:cNvSpPr/>
          <p:nvPr/>
        </p:nvSpPr>
        <p:spPr>
          <a:xfrm rot="10800000">
            <a:off x="2962244" y="2096433"/>
            <a:ext cx="6599776" cy="2665133"/>
          </a:xfrm>
          <a:prstGeom prst="arc">
            <a:avLst>
              <a:gd name="adj1" fmla="val 18502690"/>
              <a:gd name="adj2" fmla="val 9938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2" name="Titolo 1">
            <a:extLst>
              <a:ext uri="{FF2B5EF4-FFF2-40B4-BE49-F238E27FC236}">
                <a16:creationId xmlns:a16="http://schemas.microsoft.com/office/drawing/2014/main" id="{3F53B3E4-B94D-F57C-ABD1-6D9049A38561}"/>
              </a:ext>
            </a:extLst>
          </p:cNvPr>
          <p:cNvSpPr>
            <a:spLocks noGrp="1"/>
          </p:cNvSpPr>
          <p:nvPr>
            <p:ph type="title"/>
          </p:nvPr>
        </p:nvSpPr>
        <p:spPr/>
        <p:txBody>
          <a:bodyPr/>
          <a:lstStyle/>
          <a:p>
            <a:r>
              <a:rPr lang="it-IT" dirty="0"/>
              <a:t>ESERCIZIO 2</a:t>
            </a:r>
          </a:p>
        </p:txBody>
      </p:sp>
      <p:sp>
        <p:nvSpPr>
          <p:cNvPr id="4" name="Esplosione: 8 punte 3">
            <a:extLst>
              <a:ext uri="{FF2B5EF4-FFF2-40B4-BE49-F238E27FC236}">
                <a16:creationId xmlns:a16="http://schemas.microsoft.com/office/drawing/2014/main" id="{FC5D2C8E-6BCC-AEFD-5C08-D9B7504579D9}"/>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p:cxnSp>
        <p:nvCxnSpPr>
          <p:cNvPr id="6" name="Connettore 2 5">
            <a:extLst>
              <a:ext uri="{FF2B5EF4-FFF2-40B4-BE49-F238E27FC236}">
                <a16:creationId xmlns:a16="http://schemas.microsoft.com/office/drawing/2014/main" id="{DA5D617B-B91A-B095-5BAC-980E823334F1}"/>
              </a:ext>
            </a:extLst>
          </p:cNvPr>
          <p:cNvCxnSpPr>
            <a:cxnSpLocks/>
          </p:cNvCxnSpPr>
          <p:nvPr/>
        </p:nvCxnSpPr>
        <p:spPr>
          <a:xfrm flipV="1">
            <a:off x="2762865" y="2330245"/>
            <a:ext cx="0" cy="301850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nettore 2 8">
            <a:extLst>
              <a:ext uri="{FF2B5EF4-FFF2-40B4-BE49-F238E27FC236}">
                <a16:creationId xmlns:a16="http://schemas.microsoft.com/office/drawing/2014/main" id="{E4AAF9BE-09BE-7B49-4E46-A3A5A1B2E9BB}"/>
              </a:ext>
            </a:extLst>
          </p:cNvPr>
          <p:cNvCxnSpPr/>
          <p:nvPr/>
        </p:nvCxnSpPr>
        <p:spPr>
          <a:xfrm>
            <a:off x="2772697" y="5348748"/>
            <a:ext cx="408038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CasellaDiTesto 9">
            <a:extLst>
              <a:ext uri="{FF2B5EF4-FFF2-40B4-BE49-F238E27FC236}">
                <a16:creationId xmlns:a16="http://schemas.microsoft.com/office/drawing/2014/main" id="{DAD8BE3A-F05B-AFA3-E66A-08EB7948455D}"/>
              </a:ext>
            </a:extLst>
          </p:cNvPr>
          <p:cNvSpPr txBox="1"/>
          <p:nvPr/>
        </p:nvSpPr>
        <p:spPr>
          <a:xfrm>
            <a:off x="6587612" y="5437239"/>
            <a:ext cx="359394" cy="369332"/>
          </a:xfrm>
          <a:prstGeom prst="rect">
            <a:avLst/>
          </a:prstGeom>
          <a:noFill/>
        </p:spPr>
        <p:txBody>
          <a:bodyPr wrap="none" rtlCol="0">
            <a:spAutoFit/>
          </a:bodyPr>
          <a:lstStyle/>
          <a:p>
            <a:r>
              <a:rPr lang="it-IT" dirty="0"/>
              <a:t>Q</a:t>
            </a:r>
          </a:p>
        </p:txBody>
      </p:sp>
      <p:sp>
        <p:nvSpPr>
          <p:cNvPr id="11" name="CasellaDiTesto 10">
            <a:extLst>
              <a:ext uri="{FF2B5EF4-FFF2-40B4-BE49-F238E27FC236}">
                <a16:creationId xmlns:a16="http://schemas.microsoft.com/office/drawing/2014/main" id="{6B465647-89F7-7460-A705-DEAFFAD56E25}"/>
              </a:ext>
            </a:extLst>
          </p:cNvPr>
          <p:cNvSpPr txBox="1"/>
          <p:nvPr/>
        </p:nvSpPr>
        <p:spPr>
          <a:xfrm>
            <a:off x="2253787" y="2145579"/>
            <a:ext cx="309700" cy="369332"/>
          </a:xfrm>
          <a:prstGeom prst="rect">
            <a:avLst/>
          </a:prstGeom>
          <a:noFill/>
        </p:spPr>
        <p:txBody>
          <a:bodyPr wrap="none" rtlCol="0">
            <a:spAutoFit/>
          </a:bodyPr>
          <a:lstStyle/>
          <a:p>
            <a:r>
              <a:rPr lang="it-IT" dirty="0"/>
              <a:t>P</a:t>
            </a:r>
          </a:p>
        </p:txBody>
      </p:sp>
      <p:cxnSp>
        <p:nvCxnSpPr>
          <p:cNvPr id="13" name="Connettore diritto 12">
            <a:extLst>
              <a:ext uri="{FF2B5EF4-FFF2-40B4-BE49-F238E27FC236}">
                <a16:creationId xmlns:a16="http://schemas.microsoft.com/office/drawing/2014/main" id="{9E24910E-06B1-7CF0-72AB-1734E3600B38}"/>
              </a:ext>
            </a:extLst>
          </p:cNvPr>
          <p:cNvCxnSpPr/>
          <p:nvPr/>
        </p:nvCxnSpPr>
        <p:spPr>
          <a:xfrm>
            <a:off x="2762865" y="3913787"/>
            <a:ext cx="3195483" cy="126836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34B82108-7E30-095F-2A96-3422DC52D912}"/>
              </a:ext>
            </a:extLst>
          </p:cNvPr>
          <p:cNvCxnSpPr>
            <a:cxnSpLocks/>
          </p:cNvCxnSpPr>
          <p:nvPr/>
        </p:nvCxnSpPr>
        <p:spPr>
          <a:xfrm>
            <a:off x="2741443" y="3916482"/>
            <a:ext cx="1860055" cy="152075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Connettore diritto 16">
            <a:extLst>
              <a:ext uri="{FF2B5EF4-FFF2-40B4-BE49-F238E27FC236}">
                <a16:creationId xmlns:a16="http://schemas.microsoft.com/office/drawing/2014/main" id="{69CCBEE2-B6DD-945B-80EB-E231ED378C16}"/>
              </a:ext>
            </a:extLst>
          </p:cNvPr>
          <p:cNvCxnSpPr>
            <a:cxnSpLocks/>
          </p:cNvCxnSpPr>
          <p:nvPr/>
        </p:nvCxnSpPr>
        <p:spPr>
          <a:xfrm>
            <a:off x="2762865" y="4726661"/>
            <a:ext cx="2703870" cy="12687"/>
          </a:xfrm>
          <a:prstGeom prst="line">
            <a:avLst/>
          </a:prstGeom>
        </p:spPr>
        <p:style>
          <a:lnRef idx="1">
            <a:schemeClr val="accent1"/>
          </a:lnRef>
          <a:fillRef idx="0">
            <a:schemeClr val="accent1"/>
          </a:fillRef>
          <a:effectRef idx="0">
            <a:schemeClr val="accent1"/>
          </a:effectRef>
          <a:fontRef idx="minor">
            <a:schemeClr val="tx1"/>
          </a:fontRef>
        </p:style>
      </p:cxnSp>
      <p:sp>
        <p:nvSpPr>
          <p:cNvPr id="23" name="CasellaDiTesto 22">
            <a:extLst>
              <a:ext uri="{FF2B5EF4-FFF2-40B4-BE49-F238E27FC236}">
                <a16:creationId xmlns:a16="http://schemas.microsoft.com/office/drawing/2014/main" id="{E9B1790F-34D8-2F98-A335-2B8C0445048F}"/>
              </a:ext>
            </a:extLst>
          </p:cNvPr>
          <p:cNvSpPr txBox="1"/>
          <p:nvPr/>
        </p:nvSpPr>
        <p:spPr>
          <a:xfrm>
            <a:off x="5909531" y="4997482"/>
            <a:ext cx="389850" cy="369332"/>
          </a:xfrm>
          <a:prstGeom prst="rect">
            <a:avLst/>
          </a:prstGeom>
          <a:noFill/>
        </p:spPr>
        <p:txBody>
          <a:bodyPr wrap="none" rtlCol="0">
            <a:spAutoFit/>
          </a:bodyPr>
          <a:lstStyle/>
          <a:p>
            <a:r>
              <a:rPr lang="it-IT" dirty="0"/>
              <a:t>D’</a:t>
            </a:r>
          </a:p>
        </p:txBody>
      </p:sp>
      <p:sp>
        <p:nvSpPr>
          <p:cNvPr id="24" name="CasellaDiTesto 23">
            <a:extLst>
              <a:ext uri="{FF2B5EF4-FFF2-40B4-BE49-F238E27FC236}">
                <a16:creationId xmlns:a16="http://schemas.microsoft.com/office/drawing/2014/main" id="{F89E4904-CD27-862A-D301-9D78CAAEF4F6}"/>
              </a:ext>
            </a:extLst>
          </p:cNvPr>
          <p:cNvSpPr txBox="1"/>
          <p:nvPr/>
        </p:nvSpPr>
        <p:spPr>
          <a:xfrm>
            <a:off x="4929603" y="4361304"/>
            <a:ext cx="473206" cy="369332"/>
          </a:xfrm>
          <a:prstGeom prst="rect">
            <a:avLst/>
          </a:prstGeom>
          <a:noFill/>
        </p:spPr>
        <p:txBody>
          <a:bodyPr wrap="none" rtlCol="0">
            <a:spAutoFit/>
          </a:bodyPr>
          <a:lstStyle/>
          <a:p>
            <a:r>
              <a:rPr lang="it-IT" dirty="0"/>
              <a:t>AC</a:t>
            </a:r>
          </a:p>
        </p:txBody>
      </p:sp>
      <p:sp>
        <p:nvSpPr>
          <p:cNvPr id="25" name="CasellaDiTesto 24">
            <a:extLst>
              <a:ext uri="{FF2B5EF4-FFF2-40B4-BE49-F238E27FC236}">
                <a16:creationId xmlns:a16="http://schemas.microsoft.com/office/drawing/2014/main" id="{7262665B-E1FC-32E0-0D70-21AD3F61DB97}"/>
              </a:ext>
            </a:extLst>
          </p:cNvPr>
          <p:cNvSpPr txBox="1"/>
          <p:nvPr/>
        </p:nvSpPr>
        <p:spPr>
          <a:xfrm>
            <a:off x="5507479" y="4676501"/>
            <a:ext cx="519694" cy="369332"/>
          </a:xfrm>
          <a:prstGeom prst="rect">
            <a:avLst/>
          </a:prstGeom>
          <a:noFill/>
        </p:spPr>
        <p:txBody>
          <a:bodyPr wrap="none" rtlCol="0">
            <a:spAutoFit/>
          </a:bodyPr>
          <a:lstStyle/>
          <a:p>
            <a:r>
              <a:rPr lang="it-IT" dirty="0"/>
              <a:t>MC</a:t>
            </a:r>
          </a:p>
        </p:txBody>
      </p:sp>
      <p:sp>
        <p:nvSpPr>
          <p:cNvPr id="26" name="CasellaDiTesto 25">
            <a:extLst>
              <a:ext uri="{FF2B5EF4-FFF2-40B4-BE49-F238E27FC236}">
                <a16:creationId xmlns:a16="http://schemas.microsoft.com/office/drawing/2014/main" id="{9F246A7E-6A10-0AC2-2D1F-7725A836F440}"/>
              </a:ext>
            </a:extLst>
          </p:cNvPr>
          <p:cNvSpPr txBox="1"/>
          <p:nvPr/>
        </p:nvSpPr>
        <p:spPr>
          <a:xfrm>
            <a:off x="4535410" y="5386787"/>
            <a:ext cx="554960" cy="369332"/>
          </a:xfrm>
          <a:prstGeom prst="rect">
            <a:avLst/>
          </a:prstGeom>
          <a:noFill/>
        </p:spPr>
        <p:txBody>
          <a:bodyPr wrap="none" rtlCol="0">
            <a:spAutoFit/>
          </a:bodyPr>
          <a:lstStyle/>
          <a:p>
            <a:r>
              <a:rPr lang="it-IT" dirty="0"/>
              <a:t>MR’</a:t>
            </a:r>
          </a:p>
        </p:txBody>
      </p:sp>
      <p:sp>
        <p:nvSpPr>
          <p:cNvPr id="27" name="CasellaDiTesto 26">
            <a:extLst>
              <a:ext uri="{FF2B5EF4-FFF2-40B4-BE49-F238E27FC236}">
                <a16:creationId xmlns:a16="http://schemas.microsoft.com/office/drawing/2014/main" id="{02BC454D-1E26-33EB-E56B-AEE36F92BCB8}"/>
              </a:ext>
            </a:extLst>
          </p:cNvPr>
          <p:cNvSpPr txBox="1"/>
          <p:nvPr/>
        </p:nvSpPr>
        <p:spPr>
          <a:xfrm>
            <a:off x="1868307" y="4135558"/>
            <a:ext cx="880369" cy="369332"/>
          </a:xfrm>
          <a:prstGeom prst="rect">
            <a:avLst/>
          </a:prstGeom>
          <a:noFill/>
        </p:spPr>
        <p:txBody>
          <a:bodyPr wrap="none" rtlCol="0">
            <a:spAutoFit/>
          </a:bodyPr>
          <a:lstStyle/>
          <a:p>
            <a:r>
              <a:rPr lang="it-IT" dirty="0"/>
              <a:t>P**=27</a:t>
            </a:r>
          </a:p>
        </p:txBody>
      </p:sp>
      <p:sp>
        <p:nvSpPr>
          <p:cNvPr id="28" name="CasellaDiTesto 27">
            <a:extLst>
              <a:ext uri="{FF2B5EF4-FFF2-40B4-BE49-F238E27FC236}">
                <a16:creationId xmlns:a16="http://schemas.microsoft.com/office/drawing/2014/main" id="{73CA81F5-E095-1633-BE1B-BEEF1377C3E0}"/>
              </a:ext>
            </a:extLst>
          </p:cNvPr>
          <p:cNvSpPr txBox="1"/>
          <p:nvPr/>
        </p:nvSpPr>
        <p:spPr>
          <a:xfrm>
            <a:off x="3456139" y="5344773"/>
            <a:ext cx="888385" cy="369332"/>
          </a:xfrm>
          <a:prstGeom prst="rect">
            <a:avLst/>
          </a:prstGeom>
          <a:noFill/>
        </p:spPr>
        <p:txBody>
          <a:bodyPr wrap="none" rtlCol="0">
            <a:spAutoFit/>
          </a:bodyPr>
          <a:lstStyle/>
          <a:p>
            <a:r>
              <a:rPr lang="it-IT" dirty="0"/>
              <a:t>q**=50</a:t>
            </a:r>
          </a:p>
        </p:txBody>
      </p:sp>
      <p:cxnSp>
        <p:nvCxnSpPr>
          <p:cNvPr id="30" name="Connettore diritto 29">
            <a:extLst>
              <a:ext uri="{FF2B5EF4-FFF2-40B4-BE49-F238E27FC236}">
                <a16:creationId xmlns:a16="http://schemas.microsoft.com/office/drawing/2014/main" id="{7917661C-65ED-A4B6-F81E-215564675BA9}"/>
              </a:ext>
            </a:extLst>
          </p:cNvPr>
          <p:cNvCxnSpPr>
            <a:cxnSpLocks/>
          </p:cNvCxnSpPr>
          <p:nvPr/>
        </p:nvCxnSpPr>
        <p:spPr>
          <a:xfrm>
            <a:off x="3860368" y="4352328"/>
            <a:ext cx="0" cy="99642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2" name="Connettore diritto 31">
            <a:extLst>
              <a:ext uri="{FF2B5EF4-FFF2-40B4-BE49-F238E27FC236}">
                <a16:creationId xmlns:a16="http://schemas.microsoft.com/office/drawing/2014/main" id="{B47BBF77-77EF-752B-2BF5-C6A9606B0191}"/>
              </a:ext>
            </a:extLst>
          </p:cNvPr>
          <p:cNvCxnSpPr>
            <a:cxnSpLocks/>
          </p:cNvCxnSpPr>
          <p:nvPr/>
        </p:nvCxnSpPr>
        <p:spPr>
          <a:xfrm flipH="1" flipV="1">
            <a:off x="2762864" y="4345736"/>
            <a:ext cx="1107337" cy="15568"/>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44" name="CasellaDiTesto 43">
            <a:extLst>
              <a:ext uri="{FF2B5EF4-FFF2-40B4-BE49-F238E27FC236}">
                <a16:creationId xmlns:a16="http://schemas.microsoft.com/office/drawing/2014/main" id="{2CA5D3F1-F933-5775-30A7-25DD5190EBAF}"/>
              </a:ext>
            </a:extLst>
          </p:cNvPr>
          <p:cNvSpPr txBox="1"/>
          <p:nvPr/>
        </p:nvSpPr>
        <p:spPr>
          <a:xfrm>
            <a:off x="8318090" y="3428998"/>
            <a:ext cx="2728599" cy="923330"/>
          </a:xfrm>
          <a:prstGeom prst="rect">
            <a:avLst/>
          </a:prstGeom>
          <a:noFill/>
        </p:spPr>
        <p:txBody>
          <a:bodyPr wrap="square" rtlCol="0">
            <a:spAutoFit/>
          </a:bodyPr>
          <a:lstStyle/>
          <a:p>
            <a:r>
              <a:rPr lang="it-IT" dirty="0"/>
              <a:t>L’equilibrio (</a:t>
            </a:r>
            <a:r>
              <a:rPr lang="it-IT" b="1" dirty="0"/>
              <a:t>lungo</a:t>
            </a:r>
            <a:r>
              <a:rPr lang="it-IT" dirty="0"/>
              <a:t> periodo) dell’impresa in concorrenza imperfetta</a:t>
            </a:r>
          </a:p>
        </p:txBody>
      </p:sp>
    </p:spTree>
    <p:extLst>
      <p:ext uri="{BB962C8B-B14F-4D97-AF65-F5344CB8AC3E}">
        <p14:creationId xmlns:p14="http://schemas.microsoft.com/office/powerpoint/2010/main" val="312064081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823801-CBD2-1FE3-F9F4-F84E739A0404}"/>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A0D56115-DE35-4AE2-7520-5E2A342B1243}"/>
              </a:ext>
            </a:extLst>
          </p:cNvPr>
          <p:cNvSpPr>
            <a:spLocks noGrp="1"/>
          </p:cNvSpPr>
          <p:nvPr>
            <p:ph idx="1"/>
          </p:nvPr>
        </p:nvSpPr>
        <p:spPr>
          <a:xfrm>
            <a:off x="1066800" y="2103120"/>
            <a:ext cx="10058400" cy="295951"/>
          </a:xfrm>
        </p:spPr>
        <p:txBody>
          <a:bodyPr>
            <a:noAutofit/>
          </a:bodyPr>
          <a:lstStyle/>
          <a:p>
            <a:pPr marL="0" indent="0" algn="ctr">
              <a:buNone/>
            </a:pPr>
            <a:r>
              <a:rPr lang="it-IT" sz="2000" dirty="0"/>
              <a:t>Dal punto di vista grafico, OK. Ma analiticamente?</a:t>
            </a:r>
          </a:p>
        </p:txBody>
      </p:sp>
      <p:sp>
        <p:nvSpPr>
          <p:cNvPr id="4" name="Esplosione: 8 punte 3">
            <a:extLst>
              <a:ext uri="{FF2B5EF4-FFF2-40B4-BE49-F238E27FC236}">
                <a16:creationId xmlns:a16="http://schemas.microsoft.com/office/drawing/2014/main" id="{32D0ED49-EA1C-7F2A-9899-774AEE71327F}"/>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p:sp>
        <p:nvSpPr>
          <p:cNvPr id="5" name="CasellaDiTesto 4">
            <a:extLst>
              <a:ext uri="{FF2B5EF4-FFF2-40B4-BE49-F238E27FC236}">
                <a16:creationId xmlns:a16="http://schemas.microsoft.com/office/drawing/2014/main" id="{47B42E81-A1DA-D361-154B-01648E1C1829}"/>
              </a:ext>
            </a:extLst>
          </p:cNvPr>
          <p:cNvSpPr txBox="1"/>
          <p:nvPr/>
        </p:nvSpPr>
        <p:spPr>
          <a:xfrm>
            <a:off x="2507225" y="3059668"/>
            <a:ext cx="6362639" cy="369332"/>
          </a:xfrm>
          <a:prstGeom prst="rect">
            <a:avLst/>
          </a:prstGeom>
          <a:noFill/>
        </p:spPr>
        <p:txBody>
          <a:bodyPr wrap="none" rtlCol="0">
            <a:spAutoFit/>
          </a:bodyPr>
          <a:lstStyle/>
          <a:p>
            <a:r>
              <a:rPr lang="it-IT" dirty="0"/>
              <a:t>Non conosciamo i parametri della nuova funzione di domanda.</a:t>
            </a:r>
          </a:p>
        </p:txBody>
      </p:sp>
      <p:sp>
        <p:nvSpPr>
          <p:cNvPr id="6" name="CasellaDiTesto 5">
            <a:extLst>
              <a:ext uri="{FF2B5EF4-FFF2-40B4-BE49-F238E27FC236}">
                <a16:creationId xmlns:a16="http://schemas.microsoft.com/office/drawing/2014/main" id="{55E9F6BE-3289-59C7-087C-12EFFC4D38C2}"/>
              </a:ext>
            </a:extLst>
          </p:cNvPr>
          <p:cNvSpPr txBox="1"/>
          <p:nvPr/>
        </p:nvSpPr>
        <p:spPr>
          <a:xfrm>
            <a:off x="1956620" y="3628104"/>
            <a:ext cx="8541121" cy="369332"/>
          </a:xfrm>
          <a:prstGeom prst="rect">
            <a:avLst/>
          </a:prstGeom>
          <a:noFill/>
        </p:spPr>
        <p:txBody>
          <a:bodyPr wrap="none" rtlCol="0">
            <a:spAutoFit/>
          </a:bodyPr>
          <a:lstStyle/>
          <a:p>
            <a:r>
              <a:rPr lang="it-IT" dirty="0"/>
              <a:t>Abbiamo alcune info: la pendenza della nuova funzione è identica a quella precedente</a:t>
            </a:r>
          </a:p>
        </p:txBody>
      </p:sp>
      <p:sp>
        <p:nvSpPr>
          <p:cNvPr id="7" name="CasellaDiTesto 6">
            <a:extLst>
              <a:ext uri="{FF2B5EF4-FFF2-40B4-BE49-F238E27FC236}">
                <a16:creationId xmlns:a16="http://schemas.microsoft.com/office/drawing/2014/main" id="{019F1C19-B880-FAD8-DB45-630F3E19E55C}"/>
              </a:ext>
            </a:extLst>
          </p:cNvPr>
          <p:cNvSpPr txBox="1"/>
          <p:nvPr/>
        </p:nvSpPr>
        <p:spPr>
          <a:xfrm>
            <a:off x="1524000" y="4689987"/>
            <a:ext cx="8865996" cy="923330"/>
          </a:xfrm>
          <a:prstGeom prst="rect">
            <a:avLst/>
          </a:prstGeom>
          <a:noFill/>
        </p:spPr>
        <p:txBody>
          <a:bodyPr wrap="square" rtlCol="0">
            <a:spAutoFit/>
          </a:bodyPr>
          <a:lstStyle/>
          <a:p>
            <a:r>
              <a:rPr lang="it-IT" dirty="0"/>
              <a:t> Sapendo che nel nuovo punto di equilibrio vi è tangenza tra funzione dei costi medi e funzione di domanda, possiamo calcolare per quale valore della quantità prodotta si verifica questa situazione</a:t>
            </a:r>
          </a:p>
        </p:txBody>
      </p:sp>
    </p:spTree>
    <p:extLst>
      <p:ext uri="{BB962C8B-B14F-4D97-AF65-F5344CB8AC3E}">
        <p14:creationId xmlns:p14="http://schemas.microsoft.com/office/powerpoint/2010/main" val="3363355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CE1D56F-50F0-845B-CA31-CC98A44A9463}"/>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C31957D6-D87C-EE7B-D153-314182BEC201}"/>
              </a:ext>
            </a:extLst>
          </p:cNvPr>
          <p:cNvSpPr>
            <a:spLocks noGrp="1"/>
          </p:cNvSpPr>
          <p:nvPr>
            <p:ph idx="1"/>
          </p:nvPr>
        </p:nvSpPr>
        <p:spPr>
          <a:xfrm>
            <a:off x="1066800" y="2103120"/>
            <a:ext cx="10058400" cy="523783"/>
          </a:xfrm>
        </p:spPr>
        <p:txBody>
          <a:bodyPr>
            <a:normAutofit/>
          </a:bodyPr>
          <a:lstStyle/>
          <a:p>
            <a:pPr marL="0" indent="0">
              <a:buNone/>
            </a:pPr>
            <a:r>
              <a:rPr lang="it-IT" sz="2000" dirty="0"/>
              <a:t>Sappiamo che la pendenza della funzione dei costi medi è la sua derivata prima rispetto a q</a:t>
            </a:r>
          </a:p>
        </p:txBody>
      </p:sp>
      <p:sp>
        <p:nvSpPr>
          <p:cNvPr id="4" name="Esplosione: 8 punte 3">
            <a:extLst>
              <a:ext uri="{FF2B5EF4-FFF2-40B4-BE49-F238E27FC236}">
                <a16:creationId xmlns:a16="http://schemas.microsoft.com/office/drawing/2014/main" id="{D4F19604-0F5B-7054-BA27-1F037C8AEC51}"/>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mc:Choice xmlns:a14="http://schemas.microsoft.com/office/drawing/2010/main" Requires="a14">
          <p:sp>
            <p:nvSpPr>
              <p:cNvPr id="5" name="CasellaDiTesto 4">
                <a:extLst>
                  <a:ext uri="{FF2B5EF4-FFF2-40B4-BE49-F238E27FC236}">
                    <a16:creationId xmlns:a16="http://schemas.microsoft.com/office/drawing/2014/main" id="{5C1103F6-3252-DCA6-2AA8-736A1F166367}"/>
                  </a:ext>
                </a:extLst>
              </p:cNvPr>
              <p:cNvSpPr txBox="1"/>
              <p:nvPr/>
            </p:nvSpPr>
            <p:spPr>
              <a:xfrm>
                <a:off x="4744065" y="2983621"/>
                <a:ext cx="2354234" cy="8907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2800" i="1" smtClean="0">
                              <a:latin typeface="Cambria Math" panose="02040503050406030204" pitchFamily="18" charset="0"/>
                            </a:rPr>
                          </m:ctrlPr>
                        </m:fPr>
                        <m:num>
                          <m:r>
                            <a:rPr lang="it-IT" sz="2800" b="0" i="1" smtClean="0">
                              <a:latin typeface="Cambria Math" panose="02040503050406030204" pitchFamily="18" charset="0"/>
                            </a:rPr>
                            <m:t>𝑑𝐴𝐶</m:t>
                          </m:r>
                        </m:num>
                        <m:den>
                          <m:r>
                            <a:rPr lang="it-IT" sz="2800" b="0" i="1" smtClean="0">
                              <a:latin typeface="Cambria Math" panose="02040503050406030204" pitchFamily="18" charset="0"/>
                            </a:rPr>
                            <m:t>𝑑𝑞</m:t>
                          </m:r>
                        </m:den>
                      </m:f>
                      <m:r>
                        <a:rPr lang="it-IT" sz="2800" b="0" i="1" smtClean="0">
                          <a:latin typeface="Cambria Math" panose="02040503050406030204" pitchFamily="18" charset="0"/>
                        </a:rPr>
                        <m:t>=</m:t>
                      </m:r>
                      <m:r>
                        <a:rPr lang="it-IT" sz="2800" b="0" i="1" smtClean="0">
                          <a:latin typeface="Cambria Math" panose="02040503050406030204" pitchFamily="18" charset="0"/>
                        </a:rPr>
                        <m:t>−</m:t>
                      </m:r>
                      <m:f>
                        <m:fPr>
                          <m:ctrlPr>
                            <a:rPr lang="it-IT" sz="2800" b="0" i="1" smtClean="0">
                              <a:latin typeface="Cambria Math" panose="02040503050406030204" pitchFamily="18" charset="0"/>
                            </a:rPr>
                          </m:ctrlPr>
                        </m:fPr>
                        <m:num>
                          <m:r>
                            <a:rPr lang="it-IT" sz="2800" b="0" i="1" smtClean="0">
                              <a:latin typeface="Cambria Math" panose="02040503050406030204" pitchFamily="18" charset="0"/>
                            </a:rPr>
                            <m:t>1250</m:t>
                          </m:r>
                        </m:num>
                        <m:den>
                          <m:sSup>
                            <m:sSupPr>
                              <m:ctrlPr>
                                <a:rPr lang="it-IT" sz="2800" b="0" i="1" smtClean="0">
                                  <a:latin typeface="Cambria Math" panose="02040503050406030204" pitchFamily="18" charset="0"/>
                                </a:rPr>
                              </m:ctrlPr>
                            </m:sSupPr>
                            <m:e>
                              <m:r>
                                <a:rPr lang="it-IT" sz="2800" b="0" i="1" smtClean="0">
                                  <a:latin typeface="Cambria Math" panose="02040503050406030204" pitchFamily="18" charset="0"/>
                                </a:rPr>
                                <m:t>𝑞</m:t>
                              </m:r>
                            </m:e>
                            <m:sup>
                              <m:r>
                                <a:rPr lang="it-IT" sz="2800" b="0" i="1" smtClean="0">
                                  <a:latin typeface="Cambria Math" panose="02040503050406030204" pitchFamily="18" charset="0"/>
                                </a:rPr>
                                <m:t>2</m:t>
                              </m:r>
                            </m:sup>
                          </m:sSup>
                        </m:den>
                      </m:f>
                    </m:oMath>
                  </m:oMathPara>
                </a14:m>
                <a:endParaRPr lang="it-IT" sz="2800" dirty="0"/>
              </a:p>
            </p:txBody>
          </p:sp>
        </mc:Choice>
        <mc:Fallback>
          <p:sp>
            <p:nvSpPr>
              <p:cNvPr id="5" name="CasellaDiTesto 4">
                <a:extLst>
                  <a:ext uri="{FF2B5EF4-FFF2-40B4-BE49-F238E27FC236}">
                    <a16:creationId xmlns:a16="http://schemas.microsoft.com/office/drawing/2014/main" id="{5C1103F6-3252-DCA6-2AA8-736A1F166367}"/>
                  </a:ext>
                </a:extLst>
              </p:cNvPr>
              <p:cNvSpPr txBox="1">
                <a:spLocks noRot="1" noChangeAspect="1" noMove="1" noResize="1" noEditPoints="1" noAdjustHandles="1" noChangeArrowheads="1" noChangeShapeType="1" noTextEdit="1"/>
              </p:cNvSpPr>
              <p:nvPr/>
            </p:nvSpPr>
            <p:spPr>
              <a:xfrm>
                <a:off x="4744065" y="2983621"/>
                <a:ext cx="2354234" cy="890757"/>
              </a:xfrm>
              <a:prstGeom prst="rect">
                <a:avLst/>
              </a:prstGeom>
              <a:blipFill>
                <a:blip r:embed="rId2"/>
                <a:stretch>
                  <a:fillRect/>
                </a:stretch>
              </a:blipFill>
            </p:spPr>
            <p:txBody>
              <a:bodyPr/>
              <a:lstStyle/>
              <a:p>
                <a:r>
                  <a:rPr lang="it-IT">
                    <a:noFill/>
                  </a:rPr>
                  <a:t> </a:t>
                </a:r>
              </a:p>
            </p:txBody>
          </p:sp>
        </mc:Fallback>
      </mc:AlternateContent>
      <p:sp>
        <p:nvSpPr>
          <p:cNvPr id="6" name="Segnaposto contenuto 2">
            <a:extLst>
              <a:ext uri="{FF2B5EF4-FFF2-40B4-BE49-F238E27FC236}">
                <a16:creationId xmlns:a16="http://schemas.microsoft.com/office/drawing/2014/main" id="{84DBFF8D-8369-4FC8-579D-53E1B6042EA4}"/>
              </a:ext>
            </a:extLst>
          </p:cNvPr>
          <p:cNvSpPr txBox="1">
            <a:spLocks/>
          </p:cNvSpPr>
          <p:nvPr/>
        </p:nvSpPr>
        <p:spPr>
          <a:xfrm>
            <a:off x="1209368" y="4258273"/>
            <a:ext cx="10058400" cy="523783"/>
          </a:xfrm>
          <a:prstGeom prst="rect">
            <a:avLst/>
          </a:prstGeom>
        </p:spPr>
        <p:txBody>
          <a:bodyPr vert="horz" lIns="91440" tIns="45720" rIns="91440" bIns="45720" rtlCol="0">
            <a:norm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buFont typeface="Garamond" pitchFamily="18" charset="0"/>
              <a:buNone/>
            </a:pPr>
            <a:r>
              <a:rPr lang="it-IT" sz="2000" dirty="0"/>
              <a:t>Imponiamo l’uguaglianza e avremo:</a:t>
            </a:r>
          </a:p>
        </p:txBody>
      </p:sp>
      <mc:AlternateContent xmlns:mc="http://schemas.openxmlformats.org/markup-compatibility/2006">
        <mc:Choice xmlns:a14="http://schemas.microsoft.com/office/drawing/2010/main" Requires="a14">
          <p:sp>
            <p:nvSpPr>
              <p:cNvPr id="7" name="CasellaDiTesto 6">
                <a:extLst>
                  <a:ext uri="{FF2B5EF4-FFF2-40B4-BE49-F238E27FC236}">
                    <a16:creationId xmlns:a16="http://schemas.microsoft.com/office/drawing/2014/main" id="{3B67465E-CEC4-EE8F-E3F8-C722273CDF53}"/>
                  </a:ext>
                </a:extLst>
              </p:cNvPr>
              <p:cNvSpPr txBox="1"/>
              <p:nvPr/>
            </p:nvSpPr>
            <p:spPr>
              <a:xfrm>
                <a:off x="4827639" y="4905827"/>
                <a:ext cx="4018985" cy="8907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m:t>
                      </m:r>
                      <m:f>
                        <m:fPr>
                          <m:ctrlPr>
                            <a:rPr lang="it-IT" sz="2800" i="1" smtClean="0">
                              <a:latin typeface="Cambria Math" panose="02040503050406030204" pitchFamily="18" charset="0"/>
                            </a:rPr>
                          </m:ctrlPr>
                        </m:fPr>
                        <m:num>
                          <m:r>
                            <a:rPr lang="it-IT" sz="2800" b="0" i="1" smtClean="0">
                              <a:latin typeface="Cambria Math" panose="02040503050406030204" pitchFamily="18" charset="0"/>
                            </a:rPr>
                            <m:t>1</m:t>
                          </m:r>
                        </m:num>
                        <m:den>
                          <m:r>
                            <a:rPr lang="it-IT" sz="2800" b="0" i="1" smtClean="0">
                              <a:latin typeface="Cambria Math" panose="02040503050406030204" pitchFamily="18" charset="0"/>
                            </a:rPr>
                            <m:t>2</m:t>
                          </m:r>
                        </m:den>
                      </m:f>
                      <m:r>
                        <a:rPr lang="it-IT" sz="2800" b="0" i="1" smtClean="0">
                          <a:latin typeface="Cambria Math" panose="02040503050406030204" pitchFamily="18" charset="0"/>
                        </a:rPr>
                        <m:t>=</m:t>
                      </m:r>
                      <m:r>
                        <a:rPr lang="it-IT" sz="2800" b="0" i="1" smtClean="0">
                          <a:latin typeface="Cambria Math" panose="02040503050406030204" pitchFamily="18" charset="0"/>
                        </a:rPr>
                        <m:t>−</m:t>
                      </m:r>
                      <m:f>
                        <m:fPr>
                          <m:ctrlPr>
                            <a:rPr lang="it-IT" sz="2800" b="0" i="1" smtClean="0">
                              <a:latin typeface="Cambria Math" panose="02040503050406030204" pitchFamily="18" charset="0"/>
                            </a:rPr>
                          </m:ctrlPr>
                        </m:fPr>
                        <m:num>
                          <m:r>
                            <a:rPr lang="it-IT" sz="2800" b="0" i="1" smtClean="0">
                              <a:latin typeface="Cambria Math" panose="02040503050406030204" pitchFamily="18" charset="0"/>
                            </a:rPr>
                            <m:t>1250</m:t>
                          </m:r>
                        </m:num>
                        <m:den>
                          <m:sSup>
                            <m:sSupPr>
                              <m:ctrlPr>
                                <a:rPr lang="it-IT" sz="2800" b="0" i="1" smtClean="0">
                                  <a:latin typeface="Cambria Math" panose="02040503050406030204" pitchFamily="18" charset="0"/>
                                </a:rPr>
                              </m:ctrlPr>
                            </m:sSupPr>
                            <m:e>
                              <m:r>
                                <a:rPr lang="it-IT" sz="2800" b="0" i="1" smtClean="0">
                                  <a:latin typeface="Cambria Math" panose="02040503050406030204" pitchFamily="18" charset="0"/>
                                </a:rPr>
                                <m:t>𝑞</m:t>
                              </m:r>
                            </m:e>
                            <m:sup>
                              <m:r>
                                <a:rPr lang="it-IT" sz="2800" b="0" i="1" smtClean="0">
                                  <a:latin typeface="Cambria Math" panose="02040503050406030204" pitchFamily="18" charset="0"/>
                                </a:rPr>
                                <m:t>2</m:t>
                              </m:r>
                            </m:sup>
                          </m:sSup>
                        </m:den>
                      </m:f>
                      <m:r>
                        <a:rPr lang="it-IT" sz="2800" b="0" i="1" smtClean="0">
                          <a:latin typeface="Cambria Math" panose="02040503050406030204" pitchFamily="18" charset="0"/>
                        </a:rPr>
                        <m:t>=</m:t>
                      </m:r>
                      <m:sSup>
                        <m:sSupPr>
                          <m:ctrlPr>
                            <a:rPr lang="it-IT" sz="2800" b="0" i="1" smtClean="0">
                              <a:latin typeface="Cambria Math" panose="02040503050406030204" pitchFamily="18" charset="0"/>
                            </a:rPr>
                          </m:ctrlPr>
                        </m:sSupPr>
                        <m:e>
                          <m:r>
                            <a:rPr lang="it-IT" sz="2800" b="0" i="1" smtClean="0">
                              <a:latin typeface="Cambria Math" panose="02040503050406030204" pitchFamily="18" charset="0"/>
                            </a:rPr>
                            <m:t>𝑞</m:t>
                          </m:r>
                        </m:e>
                        <m:sup>
                          <m:r>
                            <a:rPr lang="it-IT" sz="2800" b="0" i="1" smtClean="0">
                              <a:latin typeface="Cambria Math" panose="02040503050406030204" pitchFamily="18" charset="0"/>
                            </a:rPr>
                            <m:t>∗∗</m:t>
                          </m:r>
                        </m:sup>
                      </m:sSup>
                      <m:r>
                        <a:rPr lang="it-IT" sz="2800" b="0" i="1" smtClean="0">
                          <a:latin typeface="Cambria Math" panose="02040503050406030204" pitchFamily="18" charset="0"/>
                        </a:rPr>
                        <m:t>=50</m:t>
                      </m:r>
                    </m:oMath>
                  </m:oMathPara>
                </a14:m>
                <a:endParaRPr lang="it-IT" sz="2800" dirty="0"/>
              </a:p>
            </p:txBody>
          </p:sp>
        </mc:Choice>
        <mc:Fallback>
          <p:sp>
            <p:nvSpPr>
              <p:cNvPr id="7" name="CasellaDiTesto 6">
                <a:extLst>
                  <a:ext uri="{FF2B5EF4-FFF2-40B4-BE49-F238E27FC236}">
                    <a16:creationId xmlns:a16="http://schemas.microsoft.com/office/drawing/2014/main" id="{3B67465E-CEC4-EE8F-E3F8-C722273CDF53}"/>
                  </a:ext>
                </a:extLst>
              </p:cNvPr>
              <p:cNvSpPr txBox="1">
                <a:spLocks noRot="1" noChangeAspect="1" noMove="1" noResize="1" noEditPoints="1" noAdjustHandles="1" noChangeArrowheads="1" noChangeShapeType="1" noTextEdit="1"/>
              </p:cNvSpPr>
              <p:nvPr/>
            </p:nvSpPr>
            <p:spPr>
              <a:xfrm>
                <a:off x="4827639" y="4905827"/>
                <a:ext cx="4018985" cy="890757"/>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401390182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BC1251-A75F-3FF3-C51D-D712773ECBED}"/>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0553F349-BFA2-A318-CD42-3A869934CBB0}"/>
              </a:ext>
            </a:extLst>
          </p:cNvPr>
          <p:cNvSpPr>
            <a:spLocks noGrp="1"/>
          </p:cNvSpPr>
          <p:nvPr>
            <p:ph idx="1"/>
          </p:nvPr>
        </p:nvSpPr>
        <p:spPr>
          <a:xfrm>
            <a:off x="1066800" y="2103120"/>
            <a:ext cx="10058400" cy="797396"/>
          </a:xfrm>
        </p:spPr>
        <p:txBody>
          <a:bodyPr>
            <a:noAutofit/>
          </a:bodyPr>
          <a:lstStyle/>
          <a:p>
            <a:pPr marL="0" indent="0">
              <a:buNone/>
            </a:pPr>
            <a:r>
              <a:rPr lang="it-IT" sz="2000" dirty="0"/>
              <a:t>Conosciamo dunque la quantità di equilibrio, possiamo conoscere anche il prezzo attraverso la funzione dei costi medi in quanto sappiamo che nel lungo periodo prezzo e costo medio coincidono:</a:t>
            </a:r>
          </a:p>
          <a:p>
            <a:pPr marL="0" indent="0">
              <a:buNone/>
            </a:pPr>
            <a:endParaRPr lang="it-IT" sz="2000" dirty="0"/>
          </a:p>
        </p:txBody>
      </p:sp>
      <p:sp>
        <p:nvSpPr>
          <p:cNvPr id="4" name="Esplosione: 8 punte 3">
            <a:extLst>
              <a:ext uri="{FF2B5EF4-FFF2-40B4-BE49-F238E27FC236}">
                <a16:creationId xmlns:a16="http://schemas.microsoft.com/office/drawing/2014/main" id="{3CA481D4-E8E3-04C7-BEA7-1D8488E44865}"/>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mc:Choice xmlns:a14="http://schemas.microsoft.com/office/drawing/2010/main" Requires="a14">
          <p:sp>
            <p:nvSpPr>
              <p:cNvPr id="6" name="CasellaDiTesto 5">
                <a:extLst>
                  <a:ext uri="{FF2B5EF4-FFF2-40B4-BE49-F238E27FC236}">
                    <a16:creationId xmlns:a16="http://schemas.microsoft.com/office/drawing/2014/main" id="{93BFF3AD-4B29-D868-2599-1F14BB1BD139}"/>
                  </a:ext>
                </a:extLst>
              </p:cNvPr>
              <p:cNvSpPr txBox="1"/>
              <p:nvPr/>
            </p:nvSpPr>
            <p:spPr>
              <a:xfrm>
                <a:off x="3775587" y="3512106"/>
                <a:ext cx="4580293" cy="81823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it-IT" sz="2800" b="0" i="1" smtClean="0">
                              <a:latin typeface="Cambria Math" panose="02040503050406030204" pitchFamily="18" charset="0"/>
                            </a:rPr>
                          </m:ctrlPr>
                        </m:sSupPr>
                        <m:e>
                          <m:r>
                            <a:rPr lang="it-IT" sz="2800" b="0" i="1" smtClean="0">
                              <a:latin typeface="Cambria Math" panose="02040503050406030204" pitchFamily="18" charset="0"/>
                            </a:rPr>
                            <m:t>𝑝</m:t>
                          </m:r>
                        </m:e>
                        <m:sup>
                          <m:r>
                            <a:rPr lang="it-IT" sz="2800" b="0" i="1" smtClean="0">
                              <a:latin typeface="Cambria Math" panose="02040503050406030204" pitchFamily="18" charset="0"/>
                            </a:rPr>
                            <m:t>∗∗</m:t>
                          </m:r>
                        </m:sup>
                      </m:sSup>
                      <m:r>
                        <a:rPr lang="it-IT" sz="2800" b="0" i="1" smtClean="0">
                          <a:latin typeface="Cambria Math" panose="02040503050406030204" pitchFamily="18" charset="0"/>
                        </a:rPr>
                        <m:t>=</m:t>
                      </m:r>
                      <m:r>
                        <a:rPr lang="it-IT" sz="2800" b="0" i="1" smtClean="0">
                          <a:latin typeface="Cambria Math" panose="02040503050406030204" pitchFamily="18" charset="0"/>
                        </a:rPr>
                        <m:t>𝐴𝐶</m:t>
                      </m:r>
                      <m:r>
                        <a:rPr lang="it-IT" sz="2800" b="0" i="1" smtClean="0">
                          <a:latin typeface="Cambria Math" panose="02040503050406030204" pitchFamily="18" charset="0"/>
                        </a:rPr>
                        <m:t>=−</m:t>
                      </m:r>
                      <m:f>
                        <m:fPr>
                          <m:ctrlPr>
                            <a:rPr lang="it-IT" sz="2800" b="0" i="1" smtClean="0">
                              <a:latin typeface="Cambria Math" panose="02040503050406030204" pitchFamily="18" charset="0"/>
                            </a:rPr>
                          </m:ctrlPr>
                        </m:fPr>
                        <m:num>
                          <m:r>
                            <a:rPr lang="it-IT" sz="2800" b="0" i="1" smtClean="0">
                              <a:latin typeface="Cambria Math" panose="02040503050406030204" pitchFamily="18" charset="0"/>
                            </a:rPr>
                            <m:t>1250</m:t>
                          </m:r>
                        </m:num>
                        <m:den>
                          <m:r>
                            <a:rPr lang="it-IT" sz="2800" b="0" i="1" smtClean="0">
                              <a:latin typeface="Cambria Math" panose="02040503050406030204" pitchFamily="18" charset="0"/>
                            </a:rPr>
                            <m:t>50</m:t>
                          </m:r>
                        </m:den>
                      </m:f>
                      <m:r>
                        <a:rPr lang="it-IT" sz="2800" b="0" i="1" smtClean="0">
                          <a:latin typeface="Cambria Math" panose="02040503050406030204" pitchFamily="18" charset="0"/>
                        </a:rPr>
                        <m:t>+2=27</m:t>
                      </m:r>
                    </m:oMath>
                  </m:oMathPara>
                </a14:m>
                <a:endParaRPr lang="it-IT" sz="2800" dirty="0"/>
              </a:p>
            </p:txBody>
          </p:sp>
        </mc:Choice>
        <mc:Fallback>
          <p:sp>
            <p:nvSpPr>
              <p:cNvPr id="6" name="CasellaDiTesto 5">
                <a:extLst>
                  <a:ext uri="{FF2B5EF4-FFF2-40B4-BE49-F238E27FC236}">
                    <a16:creationId xmlns:a16="http://schemas.microsoft.com/office/drawing/2014/main" id="{93BFF3AD-4B29-D868-2599-1F14BB1BD139}"/>
                  </a:ext>
                </a:extLst>
              </p:cNvPr>
              <p:cNvSpPr txBox="1">
                <a:spLocks noRot="1" noChangeAspect="1" noMove="1" noResize="1" noEditPoints="1" noAdjustHandles="1" noChangeArrowheads="1" noChangeShapeType="1" noTextEdit="1"/>
              </p:cNvSpPr>
              <p:nvPr/>
            </p:nvSpPr>
            <p:spPr>
              <a:xfrm>
                <a:off x="3775587" y="3512106"/>
                <a:ext cx="4580293" cy="818237"/>
              </a:xfrm>
              <a:prstGeom prst="rect">
                <a:avLst/>
              </a:prstGeom>
              <a:blipFill>
                <a:blip r:embed="rId2"/>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803772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A962DF-1BE4-0050-20CE-3F0209758738}"/>
              </a:ext>
            </a:extLst>
          </p:cNvPr>
          <p:cNvSpPr>
            <a:spLocks noGrp="1"/>
          </p:cNvSpPr>
          <p:nvPr>
            <p:ph type="title"/>
          </p:nvPr>
        </p:nvSpPr>
        <p:spPr/>
        <p:txBody>
          <a:bodyPr/>
          <a:lstStyle/>
          <a:p>
            <a:r>
              <a:rPr lang="it-IT" dirty="0"/>
              <a:t>L’Equilibrio dell’impresa monopolistica e la discriminazione del prezzo</a:t>
            </a:r>
          </a:p>
        </p:txBody>
      </p:sp>
      <p:sp>
        <p:nvSpPr>
          <p:cNvPr id="3" name="Segnaposto contenuto 2">
            <a:extLst>
              <a:ext uri="{FF2B5EF4-FFF2-40B4-BE49-F238E27FC236}">
                <a16:creationId xmlns:a16="http://schemas.microsoft.com/office/drawing/2014/main" id="{BFEB1BE0-5BC2-245B-4ED8-6442C496F6A2}"/>
              </a:ext>
            </a:extLst>
          </p:cNvPr>
          <p:cNvSpPr>
            <a:spLocks noGrp="1"/>
          </p:cNvSpPr>
          <p:nvPr>
            <p:ph idx="1"/>
          </p:nvPr>
        </p:nvSpPr>
        <p:spPr>
          <a:xfrm>
            <a:off x="1066800" y="2103120"/>
            <a:ext cx="10058400" cy="1180854"/>
          </a:xfrm>
        </p:spPr>
        <p:txBody>
          <a:bodyPr>
            <a:normAutofit/>
          </a:bodyPr>
          <a:lstStyle/>
          <a:p>
            <a:r>
              <a:rPr lang="it-IT" sz="2000" dirty="0"/>
              <a:t>Coincidenza tra la domanda di mercato e domanda della singola impresa;</a:t>
            </a:r>
          </a:p>
          <a:p>
            <a:r>
              <a:rPr lang="it-IT" sz="2000" dirty="0"/>
              <a:t>Coincidenza tra l’offerta di mercato e l’offerta della singola impresa;</a:t>
            </a:r>
          </a:p>
          <a:p>
            <a:pPr marL="0" indent="0">
              <a:buNone/>
            </a:pPr>
            <a:endParaRPr lang="it-IT" sz="2000" dirty="0"/>
          </a:p>
        </p:txBody>
      </p:sp>
      <p:sp>
        <p:nvSpPr>
          <p:cNvPr id="4" name="Freccia in giù 3">
            <a:extLst>
              <a:ext uri="{FF2B5EF4-FFF2-40B4-BE49-F238E27FC236}">
                <a16:creationId xmlns:a16="http://schemas.microsoft.com/office/drawing/2014/main" id="{78D5607C-05FC-81F1-DB31-ED5086297646}"/>
              </a:ext>
            </a:extLst>
          </p:cNvPr>
          <p:cNvSpPr/>
          <p:nvPr/>
        </p:nvSpPr>
        <p:spPr>
          <a:xfrm>
            <a:off x="5702710" y="3549445"/>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C4CF1C92-377B-43EA-DF08-8CBEF802573D}"/>
              </a:ext>
            </a:extLst>
          </p:cNvPr>
          <p:cNvSpPr txBox="1"/>
          <p:nvPr/>
        </p:nvSpPr>
        <p:spPr>
          <a:xfrm>
            <a:off x="3087329" y="4527853"/>
            <a:ext cx="5785366" cy="923330"/>
          </a:xfrm>
          <a:prstGeom prst="rect">
            <a:avLst/>
          </a:prstGeom>
          <a:noFill/>
        </p:spPr>
        <p:txBody>
          <a:bodyPr wrap="square" rtlCol="0">
            <a:spAutoFit/>
          </a:bodyPr>
          <a:lstStyle/>
          <a:p>
            <a:pPr algn="just"/>
            <a:r>
              <a:rPr lang="it-IT" dirty="0"/>
              <a:t>La funzione dei ricavi marginali si caratterizzerà come una retta avente la stessa intercetta ed un coefficiente angolare doppio della funzione di domanda</a:t>
            </a:r>
          </a:p>
        </p:txBody>
      </p:sp>
    </p:spTree>
    <p:extLst>
      <p:ext uri="{BB962C8B-B14F-4D97-AF65-F5344CB8AC3E}">
        <p14:creationId xmlns:p14="http://schemas.microsoft.com/office/powerpoint/2010/main" val="252565685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BC1251-A75F-3FF3-C51D-D712773ECBED}"/>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0553F349-BFA2-A318-CD42-3A869934CBB0}"/>
              </a:ext>
            </a:extLst>
          </p:cNvPr>
          <p:cNvSpPr>
            <a:spLocks noGrp="1"/>
          </p:cNvSpPr>
          <p:nvPr>
            <p:ph idx="1"/>
          </p:nvPr>
        </p:nvSpPr>
        <p:spPr>
          <a:xfrm>
            <a:off x="1066800" y="2103120"/>
            <a:ext cx="10058400" cy="797396"/>
          </a:xfrm>
        </p:spPr>
        <p:txBody>
          <a:bodyPr>
            <a:noAutofit/>
          </a:bodyPr>
          <a:lstStyle/>
          <a:p>
            <a:pPr marL="0" indent="0">
              <a:buNone/>
            </a:pPr>
            <a:r>
              <a:rPr lang="it-IT" sz="2000" dirty="0"/>
              <a:t>I profitti saranno ovviamente nulli, mentre per conoscere la funzione di domanda occorre a questo punto calcolare la sola intercetta della stessa sfruttando i valori di prezzo e quantità di equilibrio già calcolati:</a:t>
            </a:r>
          </a:p>
          <a:p>
            <a:pPr marL="0" indent="0">
              <a:buNone/>
            </a:pPr>
            <a:endParaRPr lang="it-IT" sz="2000" dirty="0"/>
          </a:p>
        </p:txBody>
      </p:sp>
      <p:sp>
        <p:nvSpPr>
          <p:cNvPr id="4" name="Esplosione: 8 punte 3">
            <a:extLst>
              <a:ext uri="{FF2B5EF4-FFF2-40B4-BE49-F238E27FC236}">
                <a16:creationId xmlns:a16="http://schemas.microsoft.com/office/drawing/2014/main" id="{3CA481D4-E8E3-04C7-BEA7-1D8488E44865}"/>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mc:Choice xmlns:a14="http://schemas.microsoft.com/office/drawing/2010/main" Requires="a14">
          <p:sp>
            <p:nvSpPr>
              <p:cNvPr id="5" name="CasellaDiTesto 4">
                <a:extLst>
                  <a:ext uri="{FF2B5EF4-FFF2-40B4-BE49-F238E27FC236}">
                    <a16:creationId xmlns:a16="http://schemas.microsoft.com/office/drawing/2014/main" id="{43F9C645-33A6-E46D-8F19-807C6E609ACD}"/>
                  </a:ext>
                </a:extLst>
              </p:cNvPr>
              <p:cNvSpPr txBox="1"/>
              <p:nvPr/>
            </p:nvSpPr>
            <p:spPr>
              <a:xfrm>
                <a:off x="2886813" y="3304893"/>
                <a:ext cx="6556026" cy="80663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m:t>
                      </m:r>
                      <m:r>
                        <a:rPr lang="it-IT" sz="2800" b="0" i="1" smtClean="0">
                          <a:latin typeface="Cambria Math" panose="02040503050406030204" pitchFamily="18" charset="0"/>
                        </a:rPr>
                        <m:t>𝑎</m:t>
                      </m:r>
                      <m:r>
                        <a:rPr lang="it-IT" sz="2800" b="0" i="1" smtClean="0">
                          <a:latin typeface="Cambria Math" panose="02040503050406030204" pitchFamily="18" charset="0"/>
                        </a:rPr>
                        <m:t>−</m:t>
                      </m:r>
                      <m:r>
                        <a:rPr lang="it-IT" sz="2800" b="0" i="1" smtClean="0">
                          <a:latin typeface="Cambria Math" panose="02040503050406030204" pitchFamily="18" charset="0"/>
                        </a:rPr>
                        <m:t>𝑏𝑞</m:t>
                      </m:r>
                      <m:r>
                        <a:rPr lang="it-IT" sz="2800" b="0" i="1" smtClean="0">
                          <a:latin typeface="Cambria Math" panose="02040503050406030204" pitchFamily="18" charset="0"/>
                          <a:ea typeface="Cambria Math" panose="02040503050406030204" pitchFamily="18" charset="0"/>
                        </a:rPr>
                        <m:t>⇒27=</m:t>
                      </m:r>
                      <m:r>
                        <a:rPr lang="it-IT" sz="2800" b="0" i="1" smtClean="0">
                          <a:latin typeface="Cambria Math" panose="02040503050406030204" pitchFamily="18" charset="0"/>
                          <a:ea typeface="Cambria Math" panose="02040503050406030204" pitchFamily="18" charset="0"/>
                        </a:rPr>
                        <m:t>𝑎</m:t>
                      </m:r>
                      <m:r>
                        <a:rPr lang="it-IT" sz="2800" b="0" i="1" smtClean="0">
                          <a:latin typeface="Cambria Math" panose="02040503050406030204" pitchFamily="18" charset="0"/>
                          <a:ea typeface="Cambria Math" panose="02040503050406030204" pitchFamily="18" charset="0"/>
                        </a:rPr>
                        <m:t>−</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1</m:t>
                          </m:r>
                        </m:num>
                        <m:den>
                          <m:r>
                            <a:rPr lang="it-IT" sz="2800" b="0" i="1" smtClean="0">
                              <a:latin typeface="Cambria Math" panose="02040503050406030204" pitchFamily="18" charset="0"/>
                              <a:ea typeface="Cambria Math" panose="02040503050406030204" pitchFamily="18" charset="0"/>
                            </a:rPr>
                            <m:t>2</m:t>
                          </m:r>
                        </m:den>
                      </m:f>
                      <m:r>
                        <a:rPr lang="it-IT" sz="2800" b="0" i="1" smtClean="0">
                          <a:latin typeface="Cambria Math" panose="02040503050406030204" pitchFamily="18" charset="0"/>
                          <a:ea typeface="Cambria Math" panose="02040503050406030204" pitchFamily="18" charset="0"/>
                        </a:rPr>
                        <m:t>∙</m:t>
                      </m:r>
                      <m:d>
                        <m:dPr>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50</m:t>
                          </m:r>
                        </m:e>
                      </m:d>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𝑎</m:t>
                      </m:r>
                      <m:r>
                        <a:rPr lang="it-IT" sz="2800" b="0" i="1" smtClean="0">
                          <a:latin typeface="Cambria Math" panose="02040503050406030204" pitchFamily="18" charset="0"/>
                          <a:ea typeface="Cambria Math" panose="02040503050406030204" pitchFamily="18" charset="0"/>
                        </a:rPr>
                        <m:t>=52</m:t>
                      </m:r>
                    </m:oMath>
                  </m:oMathPara>
                </a14:m>
                <a:endParaRPr lang="it-IT" sz="2800" dirty="0"/>
              </a:p>
            </p:txBody>
          </p:sp>
        </mc:Choice>
        <mc:Fallback>
          <p:sp>
            <p:nvSpPr>
              <p:cNvPr id="5" name="CasellaDiTesto 4">
                <a:extLst>
                  <a:ext uri="{FF2B5EF4-FFF2-40B4-BE49-F238E27FC236}">
                    <a16:creationId xmlns:a16="http://schemas.microsoft.com/office/drawing/2014/main" id="{43F9C645-33A6-E46D-8F19-807C6E609ACD}"/>
                  </a:ext>
                </a:extLst>
              </p:cNvPr>
              <p:cNvSpPr txBox="1">
                <a:spLocks noRot="1" noChangeAspect="1" noMove="1" noResize="1" noEditPoints="1" noAdjustHandles="1" noChangeArrowheads="1" noChangeShapeType="1" noTextEdit="1"/>
              </p:cNvSpPr>
              <p:nvPr/>
            </p:nvSpPr>
            <p:spPr>
              <a:xfrm>
                <a:off x="2886813" y="3304893"/>
                <a:ext cx="6556026" cy="806631"/>
              </a:xfrm>
              <a:prstGeom prst="rect">
                <a:avLst/>
              </a:prstGeom>
              <a:blipFill>
                <a:blip r:embed="rId2"/>
                <a:stretch>
                  <a:fillRect/>
                </a:stretch>
              </a:blipFill>
            </p:spPr>
            <p:txBody>
              <a:bodyPr/>
              <a:lstStyle/>
              <a:p>
                <a:r>
                  <a:rPr lang="it-IT">
                    <a:noFill/>
                  </a:rPr>
                  <a:t> </a:t>
                </a:r>
              </a:p>
            </p:txBody>
          </p:sp>
        </mc:Fallback>
      </mc:AlternateContent>
      <p:sp>
        <p:nvSpPr>
          <p:cNvPr id="7" name="CasellaDiTesto 6">
            <a:extLst>
              <a:ext uri="{FF2B5EF4-FFF2-40B4-BE49-F238E27FC236}">
                <a16:creationId xmlns:a16="http://schemas.microsoft.com/office/drawing/2014/main" id="{EDC5DD39-B214-3830-E297-0227B5D5EB32}"/>
              </a:ext>
            </a:extLst>
          </p:cNvPr>
          <p:cNvSpPr txBox="1"/>
          <p:nvPr/>
        </p:nvSpPr>
        <p:spPr>
          <a:xfrm>
            <a:off x="1622323" y="4699819"/>
            <a:ext cx="4366901" cy="369332"/>
          </a:xfrm>
          <a:prstGeom prst="rect">
            <a:avLst/>
          </a:prstGeom>
          <a:noFill/>
        </p:spPr>
        <p:txBody>
          <a:bodyPr wrap="none" rtlCol="0">
            <a:spAutoFit/>
          </a:bodyPr>
          <a:lstStyle/>
          <a:p>
            <a:r>
              <a:rPr lang="it-IT" dirty="0"/>
              <a:t>La nuova funzione di domanda sarà quindi:</a:t>
            </a:r>
          </a:p>
        </p:txBody>
      </p:sp>
      <mc:AlternateContent xmlns:mc="http://schemas.openxmlformats.org/markup-compatibility/2006">
        <mc:Choice xmlns:a14="http://schemas.microsoft.com/office/drawing/2010/main" Requires="a14">
          <p:sp>
            <p:nvSpPr>
              <p:cNvPr id="8" name="CasellaDiTesto 7">
                <a:extLst>
                  <a:ext uri="{FF2B5EF4-FFF2-40B4-BE49-F238E27FC236}">
                    <a16:creationId xmlns:a16="http://schemas.microsoft.com/office/drawing/2014/main" id="{20693366-7855-5E71-F17D-2B6433CC9692}"/>
                  </a:ext>
                </a:extLst>
              </p:cNvPr>
              <p:cNvSpPr txBox="1"/>
              <p:nvPr/>
            </p:nvSpPr>
            <p:spPr>
              <a:xfrm>
                <a:off x="4762927" y="5404807"/>
                <a:ext cx="2057999" cy="806631"/>
              </a:xfrm>
              <a:prstGeom prst="rect">
                <a:avLst/>
              </a:prstGeom>
              <a:noFill/>
            </p:spPr>
            <p:txBody>
              <a:bodyPr wrap="none" lIns="0" tIns="0" rIns="0" bIns="0" rtlCol="0">
                <a:spAutoFit/>
              </a:bodyPr>
              <a:lstStyle/>
              <a:p>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=52−</m:t>
                      </m:r>
                      <m:f>
                        <m:fPr>
                          <m:ctrlPr>
                            <a:rPr lang="it-IT" sz="2800" b="0" i="1" smtClean="0">
                              <a:latin typeface="Cambria Math" panose="02040503050406030204" pitchFamily="18" charset="0"/>
                            </a:rPr>
                          </m:ctrlPr>
                        </m:fPr>
                        <m:num>
                          <m:r>
                            <a:rPr lang="it-IT" sz="2800" b="0" i="1" smtClean="0">
                              <a:latin typeface="Cambria Math" panose="02040503050406030204" pitchFamily="18" charset="0"/>
                            </a:rPr>
                            <m:t>1</m:t>
                          </m:r>
                        </m:num>
                        <m:den>
                          <m:r>
                            <a:rPr lang="it-IT" sz="2800" b="0" i="1" smtClean="0">
                              <a:latin typeface="Cambria Math" panose="02040503050406030204" pitchFamily="18" charset="0"/>
                            </a:rPr>
                            <m:t>2</m:t>
                          </m:r>
                        </m:den>
                      </m:f>
                      <m:r>
                        <a:rPr lang="it-IT" sz="2800" b="0" i="1" smtClean="0">
                          <a:latin typeface="Cambria Math" panose="02040503050406030204" pitchFamily="18" charset="0"/>
                        </a:rPr>
                        <m:t>𝑞</m:t>
                      </m:r>
                    </m:oMath>
                  </m:oMathPara>
                </a14:m>
                <a:endParaRPr lang="it-IT" sz="2800" dirty="0"/>
              </a:p>
            </p:txBody>
          </p:sp>
        </mc:Choice>
        <mc:Fallback>
          <p:sp>
            <p:nvSpPr>
              <p:cNvPr id="8" name="CasellaDiTesto 7">
                <a:extLst>
                  <a:ext uri="{FF2B5EF4-FFF2-40B4-BE49-F238E27FC236}">
                    <a16:creationId xmlns:a16="http://schemas.microsoft.com/office/drawing/2014/main" id="{20693366-7855-5E71-F17D-2B6433CC9692}"/>
                  </a:ext>
                </a:extLst>
              </p:cNvPr>
              <p:cNvSpPr txBox="1">
                <a:spLocks noRot="1" noChangeAspect="1" noMove="1" noResize="1" noEditPoints="1" noAdjustHandles="1" noChangeArrowheads="1" noChangeShapeType="1" noTextEdit="1"/>
              </p:cNvSpPr>
              <p:nvPr/>
            </p:nvSpPr>
            <p:spPr>
              <a:xfrm>
                <a:off x="4762927" y="5404807"/>
                <a:ext cx="2057999" cy="806631"/>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99895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B0DA8C7-1DCF-38F6-A736-90C27DB8F08A}"/>
              </a:ext>
            </a:extLst>
          </p:cNvPr>
          <p:cNvSpPr>
            <a:spLocks noGrp="1"/>
          </p:cNvSpPr>
          <p:nvPr>
            <p:ph type="title"/>
          </p:nvPr>
        </p:nvSpPr>
        <p:spPr/>
        <p:txBody>
          <a:bodyPr/>
          <a:lstStyle/>
          <a:p>
            <a:r>
              <a:rPr lang="it-IT" dirty="0"/>
              <a:t>L’Equilibrio dell’impresa monopolistica e la discriminazione del prezzo</a:t>
            </a:r>
          </a:p>
        </p:txBody>
      </p:sp>
      <p:sp>
        <p:nvSpPr>
          <p:cNvPr id="3" name="Segnaposto contenuto 2">
            <a:extLst>
              <a:ext uri="{FF2B5EF4-FFF2-40B4-BE49-F238E27FC236}">
                <a16:creationId xmlns:a16="http://schemas.microsoft.com/office/drawing/2014/main" id="{EFCD02FC-F07D-7CD0-C4D2-86EB480626BE}"/>
              </a:ext>
            </a:extLst>
          </p:cNvPr>
          <p:cNvSpPr>
            <a:spLocks noGrp="1"/>
          </p:cNvSpPr>
          <p:nvPr>
            <p:ph idx="1"/>
          </p:nvPr>
        </p:nvSpPr>
        <p:spPr>
          <a:xfrm>
            <a:off x="1066800" y="2103120"/>
            <a:ext cx="10058400" cy="539596"/>
          </a:xfrm>
        </p:spPr>
        <p:txBody>
          <a:bodyPr>
            <a:normAutofit/>
          </a:bodyPr>
          <a:lstStyle/>
          <a:p>
            <a:r>
              <a:rPr lang="it-IT" sz="2000" dirty="0"/>
              <a:t>Importante: </a:t>
            </a:r>
            <a:r>
              <a:rPr lang="it-IT" sz="2000" b="1" dirty="0">
                <a:solidFill>
                  <a:srgbClr val="FF0000"/>
                </a:solidFill>
              </a:rPr>
              <a:t>processi di discriminazione del prezzo</a:t>
            </a:r>
            <a:r>
              <a:rPr lang="it-IT" sz="2000" dirty="0"/>
              <a:t>.</a:t>
            </a:r>
          </a:p>
        </p:txBody>
      </p:sp>
      <p:sp>
        <p:nvSpPr>
          <p:cNvPr id="4" name="Freccia in giù 3">
            <a:extLst>
              <a:ext uri="{FF2B5EF4-FFF2-40B4-BE49-F238E27FC236}">
                <a16:creationId xmlns:a16="http://schemas.microsoft.com/office/drawing/2014/main" id="{8E93686B-EE7F-95B5-2045-C8971FB9B029}"/>
              </a:ext>
            </a:extLst>
          </p:cNvPr>
          <p:cNvSpPr/>
          <p:nvPr/>
        </p:nvSpPr>
        <p:spPr>
          <a:xfrm>
            <a:off x="5093110" y="2642716"/>
            <a:ext cx="484632" cy="64633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160B0098-7EEE-CA18-098D-9392AD0732F5}"/>
              </a:ext>
            </a:extLst>
          </p:cNvPr>
          <p:cNvSpPr txBox="1"/>
          <p:nvPr/>
        </p:nvSpPr>
        <p:spPr>
          <a:xfrm>
            <a:off x="1307690" y="3406778"/>
            <a:ext cx="9222657" cy="646331"/>
          </a:xfrm>
          <a:prstGeom prst="rect">
            <a:avLst/>
          </a:prstGeom>
          <a:noFill/>
        </p:spPr>
        <p:txBody>
          <a:bodyPr wrap="square" rtlCol="0">
            <a:spAutoFit/>
          </a:bodyPr>
          <a:lstStyle/>
          <a:p>
            <a:pPr algn="just"/>
            <a:r>
              <a:rPr lang="it-IT" dirty="0"/>
              <a:t>Esiste un’importante relazione tra la distanza del prezzo dal costo marginale (ossia il mark-up) e l’elasticità della domanda:</a:t>
            </a:r>
          </a:p>
        </p:txBody>
      </p:sp>
      <p:sp>
        <p:nvSpPr>
          <p:cNvPr id="6" name="Freccia in giù 5">
            <a:extLst>
              <a:ext uri="{FF2B5EF4-FFF2-40B4-BE49-F238E27FC236}">
                <a16:creationId xmlns:a16="http://schemas.microsoft.com/office/drawing/2014/main" id="{32CDAE11-50AD-B33B-6DA5-E55C0FE4C2DD}"/>
              </a:ext>
            </a:extLst>
          </p:cNvPr>
          <p:cNvSpPr/>
          <p:nvPr/>
        </p:nvSpPr>
        <p:spPr>
          <a:xfrm>
            <a:off x="5093110" y="4053109"/>
            <a:ext cx="484632" cy="64633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BF89E195-75BA-D0E3-77C7-7CE210D8E0C0}"/>
                  </a:ext>
                </a:extLst>
              </p:cNvPr>
              <p:cNvSpPr txBox="1"/>
              <p:nvPr/>
            </p:nvSpPr>
            <p:spPr>
              <a:xfrm>
                <a:off x="3790900" y="4817171"/>
                <a:ext cx="3089051" cy="126021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4000" i="1" smtClean="0">
                              <a:latin typeface="Cambria Math" panose="02040503050406030204" pitchFamily="18" charset="0"/>
                            </a:rPr>
                          </m:ctrlPr>
                        </m:fPr>
                        <m:num>
                          <m:r>
                            <a:rPr lang="it-IT" sz="4000" b="0" i="1" smtClean="0">
                              <a:latin typeface="Cambria Math" panose="02040503050406030204" pitchFamily="18" charset="0"/>
                            </a:rPr>
                            <m:t>𝑃</m:t>
                          </m:r>
                          <m:r>
                            <a:rPr lang="it-IT" sz="4000" b="0" i="1" smtClean="0">
                              <a:latin typeface="Cambria Math" panose="02040503050406030204" pitchFamily="18" charset="0"/>
                            </a:rPr>
                            <m:t>−</m:t>
                          </m:r>
                          <m:r>
                            <a:rPr lang="it-IT" sz="4000" b="0" i="1" smtClean="0">
                              <a:latin typeface="Cambria Math" panose="02040503050406030204" pitchFamily="18" charset="0"/>
                            </a:rPr>
                            <m:t>𝑀𝐶</m:t>
                          </m:r>
                        </m:num>
                        <m:den>
                          <m:r>
                            <a:rPr lang="it-IT" sz="4000" b="0" i="1" smtClean="0">
                              <a:latin typeface="Cambria Math" panose="02040503050406030204" pitchFamily="18" charset="0"/>
                            </a:rPr>
                            <m:t>𝑃</m:t>
                          </m:r>
                        </m:den>
                      </m:f>
                      <m:r>
                        <a:rPr lang="it-IT" sz="4000" b="0" i="1" smtClean="0">
                          <a:latin typeface="Cambria Math" panose="02040503050406030204" pitchFamily="18" charset="0"/>
                        </a:rPr>
                        <m:t>=</m:t>
                      </m:r>
                      <m:f>
                        <m:fPr>
                          <m:ctrlPr>
                            <a:rPr lang="it-IT" sz="4000" b="0" i="1" smtClean="0">
                              <a:latin typeface="Cambria Math" panose="02040503050406030204" pitchFamily="18" charset="0"/>
                            </a:rPr>
                          </m:ctrlPr>
                        </m:fPr>
                        <m:num>
                          <m:r>
                            <a:rPr lang="it-IT" sz="4000" b="0" i="1" smtClean="0">
                              <a:latin typeface="Cambria Math" panose="02040503050406030204" pitchFamily="18" charset="0"/>
                            </a:rPr>
                            <m:t>1</m:t>
                          </m:r>
                        </m:num>
                        <m:den>
                          <m:r>
                            <a:rPr lang="it-IT" sz="4000" b="0" i="1" smtClean="0">
                              <a:latin typeface="Cambria Math" panose="02040503050406030204" pitchFamily="18" charset="0"/>
                            </a:rPr>
                            <m:t>|</m:t>
                          </m:r>
                          <m:r>
                            <a:rPr lang="it-IT" sz="4000" b="0" i="1" smtClean="0">
                              <a:latin typeface="Cambria Math" panose="02040503050406030204" pitchFamily="18" charset="0"/>
                              <a:ea typeface="Cambria Math" panose="02040503050406030204" pitchFamily="18" charset="0"/>
                            </a:rPr>
                            <m:t>𝜀</m:t>
                          </m:r>
                          <m:r>
                            <a:rPr lang="it-IT" sz="4000" b="0" i="1" smtClean="0">
                              <a:latin typeface="Cambria Math" panose="02040503050406030204" pitchFamily="18" charset="0"/>
                              <a:ea typeface="Cambria Math" panose="02040503050406030204" pitchFamily="18" charset="0"/>
                            </a:rPr>
                            <m:t>|</m:t>
                          </m:r>
                        </m:den>
                      </m:f>
                    </m:oMath>
                  </m:oMathPara>
                </a14:m>
                <a:endParaRPr lang="it-IT" sz="4000" dirty="0"/>
              </a:p>
            </p:txBody>
          </p:sp>
        </mc:Choice>
        <mc:Fallback xmlns="">
          <p:sp>
            <p:nvSpPr>
              <p:cNvPr id="7" name="CasellaDiTesto 6">
                <a:extLst>
                  <a:ext uri="{FF2B5EF4-FFF2-40B4-BE49-F238E27FC236}">
                    <a16:creationId xmlns:a16="http://schemas.microsoft.com/office/drawing/2014/main" id="{BF89E195-75BA-D0E3-77C7-7CE210D8E0C0}"/>
                  </a:ext>
                </a:extLst>
              </p:cNvPr>
              <p:cNvSpPr txBox="1">
                <a:spLocks noRot="1" noChangeAspect="1" noMove="1" noResize="1" noEditPoints="1" noAdjustHandles="1" noChangeArrowheads="1" noChangeShapeType="1" noTextEdit="1"/>
              </p:cNvSpPr>
              <p:nvPr/>
            </p:nvSpPr>
            <p:spPr>
              <a:xfrm>
                <a:off x="3790900" y="4817171"/>
                <a:ext cx="3089051" cy="1260217"/>
              </a:xfrm>
              <a:prstGeom prst="rect">
                <a:avLst/>
              </a:prstGeom>
              <a:blipFill>
                <a:blip r:embed="rId2"/>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1478054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4DE3797-28FC-224F-8A8C-8E516D505FC0}"/>
              </a:ext>
            </a:extLst>
          </p:cNvPr>
          <p:cNvSpPr>
            <a:spLocks noGrp="1"/>
          </p:cNvSpPr>
          <p:nvPr>
            <p:ph type="title"/>
          </p:nvPr>
        </p:nvSpPr>
        <p:spPr/>
        <p:txBody>
          <a:bodyPr/>
          <a:lstStyle/>
          <a:p>
            <a:r>
              <a:rPr lang="it-IT" dirty="0"/>
              <a:t>L’Equilibrio dell’impresa monopolistica e la discriminazione del prezzo</a:t>
            </a:r>
          </a:p>
        </p:txBody>
      </p:sp>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89D44D79-9CAE-8A45-639C-7FA5CEE03AFF}"/>
                  </a:ext>
                </a:extLst>
              </p:cNvPr>
              <p:cNvSpPr txBox="1"/>
              <p:nvPr/>
            </p:nvSpPr>
            <p:spPr>
              <a:xfrm>
                <a:off x="1332835" y="2516423"/>
                <a:ext cx="3089051" cy="126021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f>
                        <m:fPr>
                          <m:ctrlPr>
                            <a:rPr lang="it-IT" sz="4000" i="1" smtClean="0">
                              <a:latin typeface="Cambria Math" panose="02040503050406030204" pitchFamily="18" charset="0"/>
                            </a:rPr>
                          </m:ctrlPr>
                        </m:fPr>
                        <m:num>
                          <m:r>
                            <a:rPr lang="it-IT" sz="4000" b="0" i="1" smtClean="0">
                              <a:latin typeface="Cambria Math" panose="02040503050406030204" pitchFamily="18" charset="0"/>
                            </a:rPr>
                            <m:t>𝑃</m:t>
                          </m:r>
                          <m:r>
                            <a:rPr lang="it-IT" sz="4000" b="0" i="1" smtClean="0">
                              <a:latin typeface="Cambria Math" panose="02040503050406030204" pitchFamily="18" charset="0"/>
                            </a:rPr>
                            <m:t>−</m:t>
                          </m:r>
                          <m:r>
                            <a:rPr lang="it-IT" sz="4000" b="0" i="1" smtClean="0">
                              <a:latin typeface="Cambria Math" panose="02040503050406030204" pitchFamily="18" charset="0"/>
                            </a:rPr>
                            <m:t>𝑀𝐶</m:t>
                          </m:r>
                        </m:num>
                        <m:den>
                          <m:r>
                            <a:rPr lang="it-IT" sz="4000" b="0" i="1" smtClean="0">
                              <a:latin typeface="Cambria Math" panose="02040503050406030204" pitchFamily="18" charset="0"/>
                            </a:rPr>
                            <m:t>𝑃</m:t>
                          </m:r>
                        </m:den>
                      </m:f>
                      <m:r>
                        <a:rPr lang="it-IT" sz="4000" b="0" i="1" smtClean="0">
                          <a:latin typeface="Cambria Math" panose="02040503050406030204" pitchFamily="18" charset="0"/>
                        </a:rPr>
                        <m:t>=</m:t>
                      </m:r>
                      <m:f>
                        <m:fPr>
                          <m:ctrlPr>
                            <a:rPr lang="it-IT" sz="4000" b="0" i="1" smtClean="0">
                              <a:latin typeface="Cambria Math" panose="02040503050406030204" pitchFamily="18" charset="0"/>
                            </a:rPr>
                          </m:ctrlPr>
                        </m:fPr>
                        <m:num>
                          <m:r>
                            <a:rPr lang="it-IT" sz="4000" b="0" i="1" smtClean="0">
                              <a:latin typeface="Cambria Math" panose="02040503050406030204" pitchFamily="18" charset="0"/>
                            </a:rPr>
                            <m:t>1</m:t>
                          </m:r>
                        </m:num>
                        <m:den>
                          <m:r>
                            <a:rPr lang="it-IT" sz="4000" b="0" i="1" smtClean="0">
                              <a:latin typeface="Cambria Math" panose="02040503050406030204" pitchFamily="18" charset="0"/>
                            </a:rPr>
                            <m:t>|</m:t>
                          </m:r>
                          <m:r>
                            <a:rPr lang="it-IT" sz="4000" b="0" i="1" smtClean="0">
                              <a:latin typeface="Cambria Math" panose="02040503050406030204" pitchFamily="18" charset="0"/>
                              <a:ea typeface="Cambria Math" panose="02040503050406030204" pitchFamily="18" charset="0"/>
                            </a:rPr>
                            <m:t>𝜀</m:t>
                          </m:r>
                          <m:r>
                            <a:rPr lang="it-IT" sz="4000" b="0" i="1" smtClean="0">
                              <a:latin typeface="Cambria Math" panose="02040503050406030204" pitchFamily="18" charset="0"/>
                              <a:ea typeface="Cambria Math" panose="02040503050406030204" pitchFamily="18" charset="0"/>
                            </a:rPr>
                            <m:t>|</m:t>
                          </m:r>
                        </m:den>
                      </m:f>
                    </m:oMath>
                  </m:oMathPara>
                </a14:m>
                <a:endParaRPr lang="it-IT" sz="4000" dirty="0"/>
              </a:p>
            </p:txBody>
          </p:sp>
        </mc:Choice>
        <mc:Fallback xmlns="">
          <p:sp>
            <p:nvSpPr>
              <p:cNvPr id="4" name="CasellaDiTesto 3">
                <a:extLst>
                  <a:ext uri="{FF2B5EF4-FFF2-40B4-BE49-F238E27FC236}">
                    <a16:creationId xmlns:a16="http://schemas.microsoft.com/office/drawing/2014/main" id="{89D44D79-9CAE-8A45-639C-7FA5CEE03AFF}"/>
                  </a:ext>
                </a:extLst>
              </p:cNvPr>
              <p:cNvSpPr txBox="1">
                <a:spLocks noRot="1" noChangeAspect="1" noMove="1" noResize="1" noEditPoints="1" noAdjustHandles="1" noChangeArrowheads="1" noChangeShapeType="1" noTextEdit="1"/>
              </p:cNvSpPr>
              <p:nvPr/>
            </p:nvSpPr>
            <p:spPr>
              <a:xfrm>
                <a:off x="1332835" y="2516423"/>
                <a:ext cx="3089051" cy="1260217"/>
              </a:xfrm>
              <a:prstGeom prst="rect">
                <a:avLst/>
              </a:prstGeom>
              <a:blipFill>
                <a:blip r:embed="rId2"/>
                <a:stretch>
                  <a:fillRect/>
                </a:stretch>
              </a:blipFill>
            </p:spPr>
            <p:txBody>
              <a:bodyPr/>
              <a:lstStyle/>
              <a:p>
                <a:r>
                  <a:rPr lang="it-IT">
                    <a:noFill/>
                  </a:rPr>
                  <a:t> </a:t>
                </a:r>
              </a:p>
            </p:txBody>
          </p:sp>
        </mc:Fallback>
      </mc:AlternateContent>
      <p:sp>
        <p:nvSpPr>
          <p:cNvPr id="5" name="Freccia a destra 4">
            <a:extLst>
              <a:ext uri="{FF2B5EF4-FFF2-40B4-BE49-F238E27FC236}">
                <a16:creationId xmlns:a16="http://schemas.microsoft.com/office/drawing/2014/main" id="{BABE9C6E-A940-2B95-4120-A8DF3C0AD91E}"/>
              </a:ext>
            </a:extLst>
          </p:cNvPr>
          <p:cNvSpPr/>
          <p:nvPr/>
        </p:nvSpPr>
        <p:spPr>
          <a:xfrm>
            <a:off x="4975123" y="2949677"/>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D3F12AEE-12B5-36F5-98A8-2E29466141A8}"/>
              </a:ext>
            </a:extLst>
          </p:cNvPr>
          <p:cNvSpPr txBox="1"/>
          <p:nvPr/>
        </p:nvSpPr>
        <p:spPr>
          <a:xfrm>
            <a:off x="6096000" y="2576311"/>
            <a:ext cx="5175117" cy="1200329"/>
          </a:xfrm>
          <a:prstGeom prst="rect">
            <a:avLst/>
          </a:prstGeom>
          <a:noFill/>
        </p:spPr>
        <p:txBody>
          <a:bodyPr wrap="square" rtlCol="0">
            <a:spAutoFit/>
          </a:bodyPr>
          <a:lstStyle/>
          <a:p>
            <a:r>
              <a:rPr lang="it-IT" b="1" dirty="0">
                <a:solidFill>
                  <a:srgbClr val="FF0000"/>
                </a:solidFill>
              </a:rPr>
              <a:t>QUANTO MINORE E’ L’ELASTICITA’ DELLA DOMANDA AL PREZZO, TANTO MAGGIORE SARA’ LA CAPACITA’ DELL’IMPRESA DI IMPORRE UN MARK-UP PIU’ ALTO</a:t>
            </a:r>
          </a:p>
        </p:txBody>
      </p:sp>
      <p:sp>
        <p:nvSpPr>
          <p:cNvPr id="7" name="Freccia a destra 6">
            <a:extLst>
              <a:ext uri="{FF2B5EF4-FFF2-40B4-BE49-F238E27FC236}">
                <a16:creationId xmlns:a16="http://schemas.microsoft.com/office/drawing/2014/main" id="{6B408DDF-5EEB-3D9B-5BF8-7ADBBA710761}"/>
              </a:ext>
            </a:extLst>
          </p:cNvPr>
          <p:cNvSpPr/>
          <p:nvPr/>
        </p:nvSpPr>
        <p:spPr>
          <a:xfrm rot="5400000">
            <a:off x="7458740" y="4096441"/>
            <a:ext cx="978408" cy="484632"/>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8075AAA1-4069-9C83-C33E-578CEBECFEBA}"/>
              </a:ext>
            </a:extLst>
          </p:cNvPr>
          <p:cNvSpPr txBox="1"/>
          <p:nvPr/>
        </p:nvSpPr>
        <p:spPr>
          <a:xfrm>
            <a:off x="2419977" y="5012074"/>
            <a:ext cx="7699091" cy="923330"/>
          </a:xfrm>
          <a:prstGeom prst="rect">
            <a:avLst/>
          </a:prstGeom>
          <a:noFill/>
        </p:spPr>
        <p:txBody>
          <a:bodyPr wrap="square" rtlCol="0">
            <a:spAutoFit/>
          </a:bodyPr>
          <a:lstStyle/>
          <a:p>
            <a:r>
              <a:rPr lang="it-IT" dirty="0"/>
              <a:t>Per es. c’è la possibilità che le imprese monopolistiche, nel caso in cui si riuscisse a segmentare il mercato, possano imporre i prezzi più alti a quei segmenti di consumatori che si caratterizzano per una minore elasticità</a:t>
            </a:r>
          </a:p>
        </p:txBody>
      </p:sp>
    </p:spTree>
    <p:extLst>
      <p:ext uri="{BB962C8B-B14F-4D97-AF65-F5344CB8AC3E}">
        <p14:creationId xmlns:p14="http://schemas.microsoft.com/office/powerpoint/2010/main" val="1603687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411881-BBD2-63A8-9462-FA5721181E57}"/>
              </a:ext>
            </a:extLst>
          </p:cNvPr>
          <p:cNvSpPr>
            <a:spLocks noGrp="1"/>
          </p:cNvSpPr>
          <p:nvPr>
            <p:ph type="title"/>
          </p:nvPr>
        </p:nvSpPr>
        <p:spPr/>
        <p:txBody>
          <a:bodyPr/>
          <a:lstStyle/>
          <a:p>
            <a:r>
              <a:rPr lang="it-IT" dirty="0"/>
              <a:t>L’Equilibrio dell’impresa monopolistica e la discriminazione del prezzo</a:t>
            </a:r>
          </a:p>
        </p:txBody>
      </p:sp>
      <p:sp>
        <p:nvSpPr>
          <p:cNvPr id="3" name="Segnaposto contenuto 2">
            <a:extLst>
              <a:ext uri="{FF2B5EF4-FFF2-40B4-BE49-F238E27FC236}">
                <a16:creationId xmlns:a16="http://schemas.microsoft.com/office/drawing/2014/main" id="{0A1C173E-26CE-26DD-0213-9FBA25FBD26B}"/>
              </a:ext>
            </a:extLst>
          </p:cNvPr>
          <p:cNvSpPr>
            <a:spLocks noGrp="1"/>
          </p:cNvSpPr>
          <p:nvPr>
            <p:ph idx="1"/>
          </p:nvPr>
        </p:nvSpPr>
        <p:spPr>
          <a:xfrm>
            <a:off x="3426541" y="2181779"/>
            <a:ext cx="4291781" cy="679409"/>
          </a:xfrm>
        </p:spPr>
        <p:txBody>
          <a:bodyPr>
            <a:normAutofit/>
          </a:bodyPr>
          <a:lstStyle/>
          <a:p>
            <a:pPr marL="0" indent="0">
              <a:buNone/>
            </a:pPr>
            <a:r>
              <a:rPr lang="it-IT" sz="3200" dirty="0"/>
              <a:t>COSA CI ASPETTIAMO?</a:t>
            </a:r>
          </a:p>
        </p:txBody>
      </p:sp>
      <p:sp>
        <p:nvSpPr>
          <p:cNvPr id="4" name="Freccia in giù 3">
            <a:extLst>
              <a:ext uri="{FF2B5EF4-FFF2-40B4-BE49-F238E27FC236}">
                <a16:creationId xmlns:a16="http://schemas.microsoft.com/office/drawing/2014/main" id="{D1E926D5-9F8B-C8A7-AB4F-8DF301A920C4}"/>
              </a:ext>
            </a:extLst>
          </p:cNvPr>
          <p:cNvSpPr/>
          <p:nvPr/>
        </p:nvSpPr>
        <p:spPr>
          <a:xfrm>
            <a:off x="5122606" y="2861188"/>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CasellaDiTesto 4">
            <a:extLst>
              <a:ext uri="{FF2B5EF4-FFF2-40B4-BE49-F238E27FC236}">
                <a16:creationId xmlns:a16="http://schemas.microsoft.com/office/drawing/2014/main" id="{BFF5CA29-B15C-9020-C2DF-CED12BBB064C}"/>
              </a:ext>
            </a:extLst>
          </p:cNvPr>
          <p:cNvSpPr txBox="1"/>
          <p:nvPr/>
        </p:nvSpPr>
        <p:spPr>
          <a:xfrm>
            <a:off x="1347019" y="3894896"/>
            <a:ext cx="8760542" cy="1477328"/>
          </a:xfrm>
          <a:prstGeom prst="rect">
            <a:avLst/>
          </a:prstGeom>
          <a:noFill/>
        </p:spPr>
        <p:txBody>
          <a:bodyPr wrap="square" rtlCol="0">
            <a:spAutoFit/>
          </a:bodyPr>
          <a:lstStyle/>
          <a:p>
            <a:pPr marL="342900" indent="-342900">
              <a:buAutoNum type="arabicParenR"/>
            </a:pPr>
            <a:r>
              <a:rPr lang="it-IT" dirty="0"/>
              <a:t>I consumatori caratterizzati da una minore elasticità pagheranno un prezzo più alto rispetto a quello pagato dai consumatori più reattivi;</a:t>
            </a:r>
          </a:p>
          <a:p>
            <a:endParaRPr lang="it-IT" dirty="0"/>
          </a:p>
          <a:p>
            <a:r>
              <a:rPr lang="it-IT" dirty="0"/>
              <a:t>2) I profitti dell’impresa monopolistica che discrimina devono essere superiori rispetto a quelli ottenuti in assenza di tale strategia.</a:t>
            </a:r>
          </a:p>
        </p:txBody>
      </p:sp>
    </p:spTree>
    <p:extLst>
      <p:ext uri="{BB962C8B-B14F-4D97-AF65-F5344CB8AC3E}">
        <p14:creationId xmlns:p14="http://schemas.microsoft.com/office/powerpoint/2010/main" val="23637520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905681-2CAE-C47A-75A3-BAAC6F1989AA}"/>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18237E97-FF7E-1ED6-475B-E5F22C90358F}"/>
              </a:ext>
            </a:extLst>
          </p:cNvPr>
          <p:cNvSpPr>
            <a:spLocks noGrp="1"/>
          </p:cNvSpPr>
          <p:nvPr>
            <p:ph idx="1"/>
          </p:nvPr>
        </p:nvSpPr>
        <p:spPr>
          <a:xfrm>
            <a:off x="1066800" y="1806734"/>
            <a:ext cx="10058400" cy="640080"/>
          </a:xfrm>
        </p:spPr>
        <p:txBody>
          <a:bodyPr>
            <a:noAutofit/>
          </a:bodyPr>
          <a:lstStyle/>
          <a:p>
            <a:pPr marL="0" indent="0">
              <a:buNone/>
            </a:pPr>
            <a:r>
              <a:rPr lang="it-IT" sz="2000" dirty="0"/>
              <a:t>Un monopolista produce un certo bene in cui il costo totale di produzione, espresso in funzione della quantità prodotta è:</a:t>
            </a:r>
          </a:p>
        </p:txBody>
      </p:sp>
      <p:sp>
        <p:nvSpPr>
          <p:cNvPr id="4" name="Segnaposto contenuto 2">
            <a:extLst>
              <a:ext uri="{FF2B5EF4-FFF2-40B4-BE49-F238E27FC236}">
                <a16:creationId xmlns:a16="http://schemas.microsoft.com/office/drawing/2014/main" id="{5B0538C9-A8E1-2F55-8A83-4AAC4BEF7371}"/>
              </a:ext>
            </a:extLst>
          </p:cNvPr>
          <p:cNvSpPr txBox="1">
            <a:spLocks/>
          </p:cNvSpPr>
          <p:nvPr/>
        </p:nvSpPr>
        <p:spPr>
          <a:xfrm>
            <a:off x="1209367" y="3533477"/>
            <a:ext cx="10058400" cy="640080"/>
          </a:xfrm>
          <a:prstGeom prst="rect">
            <a:avLst/>
          </a:prstGeom>
        </p:spPr>
        <p:txBody>
          <a:bodyPr vert="horz" lIns="91440" tIns="45720" rIns="91440" bIns="45720" rtlCol="0">
            <a:noAutofit/>
          </a:bodyPr>
          <a:lst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3pPr>
            <a:lvl4pPr marL="100584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4pPr>
            <a:lvl5pPr marL="1280160" indent="-182880" algn="l" defTabSz="914400" rtl="0" eaLnBrk="1" latinLnBrk="0" hangingPunct="1">
              <a:lnSpc>
                <a:spcPct val="110000"/>
              </a:lnSpc>
              <a:spcBef>
                <a:spcPts val="500"/>
              </a:spcBef>
              <a:buClr>
                <a:schemeClr val="tx1">
                  <a:lumMod val="85000"/>
                  <a:lumOff val="15000"/>
                </a:schemeClr>
              </a:buClr>
              <a:buFont typeface="Garamond" pitchFamily="18" charset="0"/>
              <a:buChar char="◦"/>
              <a:defRPr sz="11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pPr marL="0" indent="0">
              <a:buFont typeface="Garamond" pitchFamily="18" charset="0"/>
              <a:buNone/>
            </a:pPr>
            <a:r>
              <a:rPr lang="it-IT" sz="2000" dirty="0"/>
              <a:t>Il bene viene offerto a due distinti gruppi di consumatori che esprimono le seguenti funzioni di domanda:</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5E85B581-B2C8-B5B7-9206-92AFAC56D424}"/>
                  </a:ext>
                </a:extLst>
              </p:cNvPr>
              <p:cNvSpPr txBox="1"/>
              <p:nvPr/>
            </p:nvSpPr>
            <p:spPr>
              <a:xfrm>
                <a:off x="4085303" y="2774702"/>
                <a:ext cx="283353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𝑇𝐶</m:t>
                      </m:r>
                      <m:r>
                        <a:rPr lang="it-IT" sz="2800" b="0" i="1" smtClean="0">
                          <a:latin typeface="Cambria Math" panose="02040503050406030204" pitchFamily="18" charset="0"/>
                        </a:rPr>
                        <m:t>=2000+40</m:t>
                      </m:r>
                      <m:r>
                        <a:rPr lang="it-IT" sz="2800" b="0" i="1" smtClean="0">
                          <a:latin typeface="Cambria Math" panose="02040503050406030204" pitchFamily="18" charset="0"/>
                        </a:rPr>
                        <m:t>𝑞</m:t>
                      </m:r>
                    </m:oMath>
                  </m:oMathPara>
                </a14:m>
                <a:endParaRPr lang="it-IT" sz="2800" dirty="0"/>
              </a:p>
            </p:txBody>
          </p:sp>
        </mc:Choice>
        <mc:Fallback xmlns="">
          <p:sp>
            <p:nvSpPr>
              <p:cNvPr id="5" name="CasellaDiTesto 4">
                <a:extLst>
                  <a:ext uri="{FF2B5EF4-FFF2-40B4-BE49-F238E27FC236}">
                    <a16:creationId xmlns:a16="http://schemas.microsoft.com/office/drawing/2014/main" id="{5E85B581-B2C8-B5B7-9206-92AFAC56D424}"/>
                  </a:ext>
                </a:extLst>
              </p:cNvPr>
              <p:cNvSpPr txBox="1">
                <a:spLocks noRot="1" noChangeAspect="1" noMove="1" noResize="1" noEditPoints="1" noAdjustHandles="1" noChangeArrowheads="1" noChangeShapeType="1" noTextEdit="1"/>
              </p:cNvSpPr>
              <p:nvPr/>
            </p:nvSpPr>
            <p:spPr>
              <a:xfrm>
                <a:off x="4085303" y="2774702"/>
                <a:ext cx="2833533" cy="430887"/>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3A02E5BF-5503-E5F0-65E6-D82F06930142}"/>
                  </a:ext>
                </a:extLst>
              </p:cNvPr>
              <p:cNvSpPr txBox="1"/>
              <p:nvPr/>
            </p:nvSpPr>
            <p:spPr>
              <a:xfrm>
                <a:off x="4247533" y="4566540"/>
                <a:ext cx="233794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=400−2</m:t>
                      </m:r>
                      <m:r>
                        <a:rPr lang="it-IT" sz="2800" b="0" i="1" smtClean="0">
                          <a:latin typeface="Cambria Math" panose="02040503050406030204" pitchFamily="18" charset="0"/>
                        </a:rPr>
                        <m:t>𝑝</m:t>
                      </m:r>
                    </m:oMath>
                  </m:oMathPara>
                </a14:m>
                <a:endParaRPr lang="it-IT" sz="2800" dirty="0"/>
              </a:p>
            </p:txBody>
          </p:sp>
        </mc:Choice>
        <mc:Fallback xmlns="">
          <p:sp>
            <p:nvSpPr>
              <p:cNvPr id="6" name="CasellaDiTesto 5">
                <a:extLst>
                  <a:ext uri="{FF2B5EF4-FFF2-40B4-BE49-F238E27FC236}">
                    <a16:creationId xmlns:a16="http://schemas.microsoft.com/office/drawing/2014/main" id="{3A02E5BF-5503-E5F0-65E6-D82F06930142}"/>
                  </a:ext>
                </a:extLst>
              </p:cNvPr>
              <p:cNvSpPr txBox="1">
                <a:spLocks noRot="1" noChangeAspect="1" noMove="1" noResize="1" noEditPoints="1" noAdjustHandles="1" noChangeArrowheads="1" noChangeShapeType="1" noTextEdit="1"/>
              </p:cNvSpPr>
              <p:nvPr/>
            </p:nvSpPr>
            <p:spPr>
              <a:xfrm>
                <a:off x="4247533" y="4566540"/>
                <a:ext cx="2337948" cy="430887"/>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D891B9B2-B462-8C3F-B18A-4866EAE1D28D}"/>
                  </a:ext>
                </a:extLst>
              </p:cNvPr>
              <p:cNvSpPr txBox="1"/>
              <p:nvPr/>
            </p:nvSpPr>
            <p:spPr>
              <a:xfrm>
                <a:off x="4247533" y="5257509"/>
                <a:ext cx="234622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=320−2</m:t>
                      </m:r>
                      <m:r>
                        <a:rPr lang="it-IT" sz="2800" b="0" i="1" smtClean="0">
                          <a:latin typeface="Cambria Math" panose="02040503050406030204" pitchFamily="18" charset="0"/>
                        </a:rPr>
                        <m:t>𝑝</m:t>
                      </m:r>
                    </m:oMath>
                  </m:oMathPara>
                </a14:m>
                <a:endParaRPr lang="it-IT" sz="2800" dirty="0"/>
              </a:p>
            </p:txBody>
          </p:sp>
        </mc:Choice>
        <mc:Fallback xmlns="">
          <p:sp>
            <p:nvSpPr>
              <p:cNvPr id="7" name="CasellaDiTesto 6">
                <a:extLst>
                  <a:ext uri="{FF2B5EF4-FFF2-40B4-BE49-F238E27FC236}">
                    <a16:creationId xmlns:a16="http://schemas.microsoft.com/office/drawing/2014/main" id="{D891B9B2-B462-8C3F-B18A-4866EAE1D28D}"/>
                  </a:ext>
                </a:extLst>
              </p:cNvPr>
              <p:cNvSpPr txBox="1">
                <a:spLocks noRot="1" noChangeAspect="1" noMove="1" noResize="1" noEditPoints="1" noAdjustHandles="1" noChangeArrowheads="1" noChangeShapeType="1" noTextEdit="1"/>
              </p:cNvSpPr>
              <p:nvPr/>
            </p:nvSpPr>
            <p:spPr>
              <a:xfrm>
                <a:off x="4247533" y="5257509"/>
                <a:ext cx="2346220" cy="430887"/>
              </a:xfrm>
              <a:prstGeom prst="rect">
                <a:avLst/>
              </a:prstGeom>
              <a:blipFill>
                <a:blip r:embed="rId4"/>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11801654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8ED88F-45E1-0C49-822D-A4B69A6156DB}"/>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FF1CCD5B-8C8A-7541-11CC-E15AE39A3BAE}"/>
              </a:ext>
            </a:extLst>
          </p:cNvPr>
          <p:cNvSpPr>
            <a:spLocks noGrp="1"/>
          </p:cNvSpPr>
          <p:nvPr>
            <p:ph idx="1"/>
          </p:nvPr>
        </p:nvSpPr>
        <p:spPr>
          <a:xfrm>
            <a:off x="1066800" y="2103120"/>
            <a:ext cx="10058400" cy="2852338"/>
          </a:xfrm>
        </p:spPr>
        <p:txBody>
          <a:bodyPr>
            <a:noAutofit/>
          </a:bodyPr>
          <a:lstStyle/>
          <a:p>
            <a:pPr marL="0" indent="0">
              <a:buNone/>
            </a:pPr>
            <a:r>
              <a:rPr lang="it-IT" sz="2800" dirty="0"/>
              <a:t>Determinare:</a:t>
            </a:r>
          </a:p>
          <a:p>
            <a:pPr marL="342900" indent="-342900">
              <a:buAutoNum type="arabicParenR"/>
            </a:pPr>
            <a:r>
              <a:rPr lang="it-IT" sz="2800" dirty="0"/>
              <a:t>l’equilibrio del monopolista;</a:t>
            </a:r>
          </a:p>
          <a:p>
            <a:pPr marL="342900" indent="-342900">
              <a:buAutoNum type="arabicParenR"/>
            </a:pPr>
            <a:r>
              <a:rPr lang="it-IT" sz="2800" dirty="0"/>
              <a:t>L’elasticità, ai rispettivi prezzi di equilibrio, della domanda di ciascun gruppo di consumatori;</a:t>
            </a:r>
          </a:p>
          <a:p>
            <a:pPr marL="0" indent="0">
              <a:buNone/>
            </a:pPr>
            <a:endParaRPr lang="it-IT" sz="2800" dirty="0"/>
          </a:p>
        </p:txBody>
      </p:sp>
    </p:spTree>
    <p:extLst>
      <p:ext uri="{BB962C8B-B14F-4D97-AF65-F5344CB8AC3E}">
        <p14:creationId xmlns:p14="http://schemas.microsoft.com/office/powerpoint/2010/main" val="2999270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806F065-B978-77E4-086A-7B986F292ABF}"/>
              </a:ext>
            </a:extLst>
          </p:cNvPr>
          <p:cNvSpPr>
            <a:spLocks noGrp="1"/>
          </p:cNvSpPr>
          <p:nvPr>
            <p:ph type="title"/>
          </p:nvPr>
        </p:nvSpPr>
        <p:spPr/>
        <p:txBody>
          <a:bodyPr/>
          <a:lstStyle/>
          <a:p>
            <a:r>
              <a:rPr lang="it-IT" dirty="0"/>
              <a:t>ESERCIZIO 1 </a:t>
            </a:r>
          </a:p>
        </p:txBody>
      </p:sp>
      <p:sp>
        <p:nvSpPr>
          <p:cNvPr id="3" name="Segnaposto contenuto 2">
            <a:extLst>
              <a:ext uri="{FF2B5EF4-FFF2-40B4-BE49-F238E27FC236}">
                <a16:creationId xmlns:a16="http://schemas.microsoft.com/office/drawing/2014/main" id="{412252B5-69FD-B989-FE68-E3B90721A80A}"/>
              </a:ext>
            </a:extLst>
          </p:cNvPr>
          <p:cNvSpPr>
            <a:spLocks noGrp="1"/>
          </p:cNvSpPr>
          <p:nvPr>
            <p:ph idx="1"/>
          </p:nvPr>
        </p:nvSpPr>
        <p:spPr>
          <a:xfrm>
            <a:off x="1066800" y="2103120"/>
            <a:ext cx="10058400" cy="1682299"/>
          </a:xfrm>
        </p:spPr>
        <p:txBody>
          <a:bodyPr>
            <a:normAutofit/>
          </a:bodyPr>
          <a:lstStyle/>
          <a:p>
            <a:pPr marL="0" indent="0">
              <a:buNone/>
            </a:pPr>
            <a:r>
              <a:rPr lang="it-IT" sz="2000" dirty="0"/>
              <a:t>Un’impresa monopolistica che produce un bene omogeneo per diversi mercati non contigui, per ognuno dei quali ha una specifica forma di domanda, offrirà lo stesso bene a prezzi diversi in ogni mercato.</a:t>
            </a:r>
          </a:p>
          <a:p>
            <a:pPr marL="0" indent="0">
              <a:buNone/>
            </a:pPr>
            <a:r>
              <a:rPr lang="it-IT" sz="2000" dirty="0"/>
              <a:t>Nel nostro caso l’impresa impone la condizione di massimo profitto:</a:t>
            </a:r>
          </a:p>
        </p:txBody>
      </p:sp>
      <p:sp>
        <p:nvSpPr>
          <p:cNvPr id="4" name="Esplosione: 8 punte 3">
            <a:extLst>
              <a:ext uri="{FF2B5EF4-FFF2-40B4-BE49-F238E27FC236}">
                <a16:creationId xmlns:a16="http://schemas.microsoft.com/office/drawing/2014/main" id="{8F7A99BE-7643-A7DD-334B-34DE743FE1EF}"/>
              </a:ext>
            </a:extLst>
          </p:cNvPr>
          <p:cNvSpPr/>
          <p:nvPr/>
        </p:nvSpPr>
        <p:spPr>
          <a:xfrm rot="1287032">
            <a:off x="8908026" y="1022554"/>
            <a:ext cx="2448232" cy="1170039"/>
          </a:xfrm>
          <a:prstGeom prst="irregularSeal1">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D9C58CC0-5FF9-07A4-3962-4051E32A97F2}"/>
                  </a:ext>
                </a:extLst>
              </p:cNvPr>
              <p:cNvSpPr txBox="1"/>
              <p:nvPr/>
            </p:nvSpPr>
            <p:spPr>
              <a:xfrm>
                <a:off x="4537587" y="4055806"/>
                <a:ext cx="1863652"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𝑀𝑅</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m:t>
                      </m:r>
                      <m:r>
                        <a:rPr lang="it-IT" sz="2800" b="0" i="1" smtClean="0">
                          <a:latin typeface="Cambria Math" panose="02040503050406030204" pitchFamily="18" charset="0"/>
                        </a:rPr>
                        <m:t>𝑀𝐶</m:t>
                      </m:r>
                      <m:r>
                        <a:rPr lang="it-IT" sz="2800" b="0" i="1" smtClean="0">
                          <a:latin typeface="Cambria Math" panose="02040503050406030204" pitchFamily="18" charset="0"/>
                        </a:rPr>
                        <m:t>,</m:t>
                      </m:r>
                    </m:oMath>
                  </m:oMathPara>
                </a14:m>
                <a:endParaRPr lang="it-IT" sz="2800" dirty="0"/>
              </a:p>
            </p:txBody>
          </p:sp>
        </mc:Choice>
        <mc:Fallback xmlns="">
          <p:sp>
            <p:nvSpPr>
              <p:cNvPr id="5" name="CasellaDiTesto 4">
                <a:extLst>
                  <a:ext uri="{FF2B5EF4-FFF2-40B4-BE49-F238E27FC236}">
                    <a16:creationId xmlns:a16="http://schemas.microsoft.com/office/drawing/2014/main" id="{D9C58CC0-5FF9-07A4-3962-4051E32A97F2}"/>
                  </a:ext>
                </a:extLst>
              </p:cNvPr>
              <p:cNvSpPr txBox="1">
                <a:spLocks noRot="1" noChangeAspect="1" noMove="1" noResize="1" noEditPoints="1" noAdjustHandles="1" noChangeArrowheads="1" noChangeShapeType="1" noTextEdit="1"/>
              </p:cNvSpPr>
              <p:nvPr/>
            </p:nvSpPr>
            <p:spPr>
              <a:xfrm>
                <a:off x="4537587" y="4055806"/>
                <a:ext cx="1863652" cy="430887"/>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32691CD6-62B2-50B6-C21F-FC2F722FACCD}"/>
                  </a:ext>
                </a:extLst>
              </p:cNvPr>
              <p:cNvSpPr txBox="1"/>
              <p:nvPr/>
            </p:nvSpPr>
            <p:spPr>
              <a:xfrm>
                <a:off x="4537587" y="4739148"/>
                <a:ext cx="1871923"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𝑀𝑅</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m:t>
                      </m:r>
                      <m:r>
                        <a:rPr lang="it-IT" sz="2800" b="0" i="1" smtClean="0">
                          <a:latin typeface="Cambria Math" panose="02040503050406030204" pitchFamily="18" charset="0"/>
                        </a:rPr>
                        <m:t>𝑀𝐶</m:t>
                      </m:r>
                      <m:r>
                        <a:rPr lang="it-IT" sz="2800" b="0" i="1" smtClean="0">
                          <a:latin typeface="Cambria Math" panose="02040503050406030204" pitchFamily="18" charset="0"/>
                        </a:rPr>
                        <m:t>.</m:t>
                      </m:r>
                    </m:oMath>
                  </m:oMathPara>
                </a14:m>
                <a:endParaRPr lang="it-IT" sz="2800" dirty="0"/>
              </a:p>
            </p:txBody>
          </p:sp>
        </mc:Choice>
        <mc:Fallback xmlns="">
          <p:sp>
            <p:nvSpPr>
              <p:cNvPr id="6" name="CasellaDiTesto 5">
                <a:extLst>
                  <a:ext uri="{FF2B5EF4-FFF2-40B4-BE49-F238E27FC236}">
                    <a16:creationId xmlns:a16="http://schemas.microsoft.com/office/drawing/2014/main" id="{32691CD6-62B2-50B6-C21F-FC2F722FACCD}"/>
                  </a:ext>
                </a:extLst>
              </p:cNvPr>
              <p:cNvSpPr txBox="1">
                <a:spLocks noRot="1" noChangeAspect="1" noMove="1" noResize="1" noEditPoints="1" noAdjustHandles="1" noChangeArrowheads="1" noChangeShapeType="1" noTextEdit="1"/>
              </p:cNvSpPr>
              <p:nvPr/>
            </p:nvSpPr>
            <p:spPr>
              <a:xfrm>
                <a:off x="4537587" y="4739148"/>
                <a:ext cx="1871923" cy="430887"/>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617332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AnalogousFromLightSeedLeftStep">
      <a:dk1>
        <a:srgbClr val="000000"/>
      </a:dk1>
      <a:lt1>
        <a:srgbClr val="FFFFFF"/>
      </a:lt1>
      <a:dk2>
        <a:srgbClr val="412429"/>
      </a:dk2>
      <a:lt2>
        <a:srgbClr val="E2E8E8"/>
      </a:lt2>
      <a:accent1>
        <a:srgbClr val="C69697"/>
      </a:accent1>
      <a:accent2>
        <a:srgbClr val="BA7F98"/>
      </a:accent2>
      <a:accent3>
        <a:srgbClr val="C493BD"/>
      </a:accent3>
      <a:accent4>
        <a:srgbClr val="AA7FBA"/>
      </a:accent4>
      <a:accent5>
        <a:srgbClr val="A696C6"/>
      </a:accent5>
      <a:accent6>
        <a:srgbClr val="7F84BA"/>
      </a:accent6>
      <a:hlink>
        <a:srgbClr val="568D8D"/>
      </a:hlink>
      <a:folHlink>
        <a:srgbClr val="7F7F7F"/>
      </a:folHlink>
    </a:clrScheme>
    <a:fontScheme name="Savon">
      <a:majorFont>
        <a:latin typeface="Speak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Selawik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1410</TotalTime>
  <Words>1538</Words>
  <Application>Microsoft Office PowerPoint</Application>
  <PresentationFormat>Widescreen</PresentationFormat>
  <Paragraphs>174</Paragraphs>
  <Slides>30</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30</vt:i4>
      </vt:variant>
    </vt:vector>
  </HeadingPairs>
  <TitlesOfParts>
    <vt:vector size="36" baseType="lpstr">
      <vt:lpstr>Aptos</vt:lpstr>
      <vt:lpstr>Cambria Math</vt:lpstr>
      <vt:lpstr>Garamond</vt:lpstr>
      <vt:lpstr>Selawik Light</vt:lpstr>
      <vt:lpstr>Speak Pro</vt:lpstr>
      <vt:lpstr>SavonVTI</vt:lpstr>
      <vt:lpstr>ESERCITAZIONI DI MICROECONOMIA </vt:lpstr>
      <vt:lpstr>L’IMPRESA E I MERCATI 2</vt:lpstr>
      <vt:lpstr>L’Equilibrio dell’impresa monopolistica e la discriminazione del prezzo</vt:lpstr>
      <vt:lpstr>L’Equilibrio dell’impresa monopolistica e la discriminazione del prezzo</vt:lpstr>
      <vt:lpstr>L’Equilibrio dell’impresa monopolistica e la discriminazione del prezzo</vt:lpstr>
      <vt:lpstr>L’Equilibrio dell’impresa monopolistica e la discriminazione del prezzo</vt:lpstr>
      <vt:lpstr>ESERCIZIO 1</vt:lpstr>
      <vt:lpstr>ESERCIZIO 1</vt:lpstr>
      <vt:lpstr>ESERCIZIO 1 </vt:lpstr>
      <vt:lpstr>ESERCIZIO 1 </vt:lpstr>
      <vt:lpstr>ESERCIZIO 1 </vt:lpstr>
      <vt:lpstr>ESERCIZIO 1 </vt:lpstr>
      <vt:lpstr>ESERCIZIO 1 </vt:lpstr>
      <vt:lpstr>ESERCIZIO 1 </vt:lpstr>
      <vt:lpstr>L’equilibrio dell’impresa in regime di concorrenza monopolistica</vt:lpstr>
      <vt:lpstr>L’equilibrio dell’impresa in regime di concorrenza monopolistica</vt:lpstr>
      <vt:lpstr>ESERCIZIO 2</vt:lpstr>
      <vt:lpstr>ESERCIZIO 2</vt:lpstr>
      <vt:lpstr>ESERCIZIO 2</vt:lpstr>
      <vt:lpstr>ESERCIZIO 2</vt:lpstr>
      <vt:lpstr>ESERCIZIO 2</vt:lpstr>
      <vt:lpstr>ESERCIZIO 2</vt:lpstr>
      <vt:lpstr>ESERCIZIO 2</vt:lpstr>
      <vt:lpstr>ESERCIZIO 2</vt:lpstr>
      <vt:lpstr>ESERCIZIO 2</vt:lpstr>
      <vt:lpstr>ESERCIZIO 2</vt:lpstr>
      <vt:lpstr>ESERCIZIO 2</vt:lpstr>
      <vt:lpstr>ESERCIZIO 2</vt:lpstr>
      <vt:lpstr>ESERCIZIO 2</vt:lpstr>
      <vt:lpstr>ESERCIZIO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ESERCITAZIONI DI MICROECONOMIA </dc:title>
  <dc:creator>Audrey De Dominicis</dc:creator>
  <cp:lastModifiedBy>Audrey De Dominicis</cp:lastModifiedBy>
  <cp:revision>14</cp:revision>
  <dcterms:created xsi:type="dcterms:W3CDTF">2024-04-20T09:35:16Z</dcterms:created>
  <dcterms:modified xsi:type="dcterms:W3CDTF">2024-04-22T08:50:26Z</dcterms:modified>
</cp:coreProperties>
</file>