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15E6D-29AE-456B-B53A-C3734C975745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55030-1AE6-4350-A3E9-0A180F4A4B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06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2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79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54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85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2695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0462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85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17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625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17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E32DE09-2361-448B-B8BA-271EC8874DCD}" type="datetimeFigureOut">
              <a:rPr lang="it-IT" smtClean="0"/>
              <a:t>22/10/22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2CC5376-A393-453E-9C3B-BEB26D22B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59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227A5D7-E12C-46C0-B1A1-7599DC2C105E}"/>
              </a:ext>
            </a:extLst>
          </p:cNvPr>
          <p:cNvSpPr txBox="1"/>
          <p:nvPr/>
        </p:nvSpPr>
        <p:spPr>
          <a:xfrm>
            <a:off x="663878" y="0"/>
            <a:ext cx="10196187" cy="6597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it-IT" sz="2000" b="1" i="0" u="none" strike="noStrike" baseline="0" dirty="0">
                <a:latin typeface="Calibri" panose="020F0502020204030204" pitchFamily="34" charset="0"/>
              </a:rPr>
              <a:t>ESPERIENZA 1</a:t>
            </a:r>
          </a:p>
          <a:p>
            <a:pPr marR="0" algn="ctr" rtl="0">
              <a:lnSpc>
                <a:spcPct val="150000"/>
              </a:lnSpc>
            </a:pPr>
            <a:endParaRPr lang="it-IT" sz="2000" b="1" i="0" u="none" strike="noStrike" baseline="0" dirty="0">
              <a:latin typeface="Calibri" panose="020F0502020204030204" pitchFamily="34" charset="0"/>
            </a:endParaRPr>
          </a:p>
          <a:p>
            <a:pPr marR="0" algn="ctr" rtl="0">
              <a:lnSpc>
                <a:spcPct val="150000"/>
              </a:lnSpc>
            </a:pPr>
            <a:r>
              <a:rPr lang="it-IT" sz="2200" b="1" i="1" u="none" strike="noStrike" cap="small" baseline="0" dirty="0">
                <a:latin typeface="Calibri" panose="020F0502020204030204" pitchFamily="34" charset="0"/>
              </a:rPr>
              <a:t>Determinazione di acido acetico in un campione di aceto mediante titolazione acido-base</a:t>
            </a:r>
          </a:p>
          <a:p>
            <a:pPr marR="0" algn="just" rtl="0">
              <a:lnSpc>
                <a:spcPct val="150000"/>
              </a:lnSpc>
            </a:pPr>
            <a:endParaRPr lang="it-IT" sz="2200" b="1" i="1" cap="small" dirty="0">
              <a:latin typeface="Calibri" panose="020F0502020204030204" pitchFamily="34" charset="0"/>
            </a:endParaRPr>
          </a:p>
          <a:p>
            <a:pPr marR="0" algn="just" rtl="0">
              <a:lnSpc>
                <a:spcPct val="150000"/>
              </a:lnSpc>
            </a:pPr>
            <a:r>
              <a:rPr lang="it-IT" sz="2000" b="0" i="0" u="none" strike="noStrike" baseline="0" dirty="0">
                <a:latin typeface="Calibri" panose="020F0502020204030204" pitchFamily="34" charset="0"/>
              </a:rPr>
              <a:t>L’esperienza consiste nel misurare il grado di acidità di un aceto.</a:t>
            </a:r>
          </a:p>
          <a:p>
            <a:pPr marR="0" algn="just" rtl="0">
              <a:lnSpc>
                <a:spcPct val="150000"/>
              </a:lnSpc>
            </a:pPr>
            <a:r>
              <a:rPr lang="it-IT" sz="2000" b="0" i="0" u="none" strike="noStrike" baseline="0" dirty="0">
                <a:latin typeface="Calibri" panose="020F0502020204030204" pitchFamily="34" charset="0"/>
              </a:rPr>
              <a:t>L'aceto è una soluzione acquosa contenente il 4-6% di acido acetico e altre sostanze organiche, come ad esempio polifenoli, e inorganiche presenti in piccole quantità. Per grado di acidità s'intende il numero di grammi di CH</a:t>
            </a:r>
            <a:r>
              <a:rPr lang="it-IT" sz="2000" b="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COOH contenuto in 100 </a:t>
            </a:r>
            <a:r>
              <a:rPr lang="it-IT" sz="2000" b="0" i="0" u="none" strike="noStrike" baseline="0" dirty="0" err="1">
                <a:latin typeface="Calibri" panose="020F0502020204030204" pitchFamily="34" charset="0"/>
              </a:rPr>
              <a:t>mL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 di aceto. Sebbene l'acidità del campione derivi anche dalla presenza di acidi diversi dall'acido acetico (ad esempio negli aceti è normalmente presente anche l'acido tartarico), è tuttavia espressa come acido acetico, che è l'acido quantitativamente principale. La determinazione del contenuto di acido viene effettuata titolando con </a:t>
            </a:r>
            <a:r>
              <a:rPr lang="it-IT" sz="2000" b="0" i="0" u="none" strike="noStrike" baseline="0" dirty="0" err="1">
                <a:latin typeface="Calibri" panose="020F0502020204030204" pitchFamily="34" charset="0"/>
              </a:rPr>
              <a:t>NaOH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 a titolo noto un campione diluito di aceto (diluizione: da 10 a 50 volte).</a:t>
            </a:r>
          </a:p>
          <a:p>
            <a:pPr marR="0" algn="just" rtl="0">
              <a:lnSpc>
                <a:spcPct val="150000"/>
              </a:lnSpc>
            </a:pPr>
            <a:endParaRPr lang="it-IT" sz="2000" b="0" i="0" u="none" strike="noStrike" baseline="0" dirty="0">
              <a:latin typeface="Calibri" panose="020F0502020204030204" pitchFamily="34" charset="0"/>
            </a:endParaRPr>
          </a:p>
          <a:p>
            <a:pPr marR="0" algn="ctr" rtl="0">
              <a:lnSpc>
                <a:spcPct val="150000"/>
              </a:lnSpc>
            </a:pPr>
            <a:r>
              <a:rPr lang="it-IT" sz="2000" b="0" i="0" u="none" strike="noStrike" baseline="0" dirty="0">
                <a:latin typeface="Calibri" panose="020F0502020204030204" pitchFamily="34" charset="0"/>
              </a:rPr>
              <a:t>CH</a:t>
            </a:r>
            <a:r>
              <a:rPr lang="it-IT" sz="2000" b="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COOH+ </a:t>
            </a:r>
            <a:r>
              <a:rPr lang="it-IT" sz="2000" b="0" i="0" u="none" strike="noStrike" baseline="0" dirty="0" err="1">
                <a:latin typeface="Calibri" panose="020F0502020204030204" pitchFamily="34" charset="0"/>
              </a:rPr>
              <a:t>NaOH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it-IT" sz="2000" b="0" i="0" u="none" strike="noStrike" baseline="0" dirty="0">
                <a:latin typeface="Calibri" panose="020F0502020204030204" pitchFamily="34" charset="0"/>
                <a:sym typeface="Symbol" panose="05050102010706020507" pitchFamily="18" charset="2"/>
              </a:rPr>
              <a:t> CH</a:t>
            </a:r>
            <a:r>
              <a:rPr lang="it-IT" sz="2000" b="0" i="0" u="none" strike="noStrike" baseline="-25000" dirty="0">
                <a:latin typeface="Calibri" panose="020F0502020204030204" pitchFamily="34" charset="0"/>
                <a:sym typeface="Symbol" panose="05050102010706020507" pitchFamily="18" charset="2"/>
              </a:rPr>
              <a:t>3</a:t>
            </a:r>
            <a:r>
              <a:rPr lang="it-IT" sz="2000" b="0" i="0" u="none" strike="noStrike" baseline="0" dirty="0">
                <a:latin typeface="Calibri" panose="020F0502020204030204" pitchFamily="34" charset="0"/>
                <a:sym typeface="Symbol" panose="05050102010706020507" pitchFamily="18" charset="2"/>
              </a:rPr>
              <a:t>COONa+H</a:t>
            </a:r>
            <a:r>
              <a:rPr lang="it-IT" sz="2000" b="0" i="0" u="none" strike="noStrike" baseline="-25000" dirty="0">
                <a:latin typeface="Calibri" panose="020F0502020204030204" pitchFamily="34" charset="0"/>
                <a:sym typeface="Symbol" panose="05050102010706020507" pitchFamily="18" charset="2"/>
              </a:rPr>
              <a:t>2</a:t>
            </a:r>
            <a:r>
              <a:rPr lang="it-IT" sz="2000" b="0" i="0" u="none" strike="noStrike" baseline="0" dirty="0">
                <a:latin typeface="Calibri" panose="020F0502020204030204" pitchFamily="34" charset="0"/>
                <a:sym typeface="Symbol" panose="05050102010706020507" pitchFamily="18" charset="2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92511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807BC23-A14D-44BF-8AB9-42E02F89CD99}"/>
              </a:ext>
            </a:extLst>
          </p:cNvPr>
          <p:cNvSpPr txBox="1"/>
          <p:nvPr/>
        </p:nvSpPr>
        <p:spPr>
          <a:xfrm>
            <a:off x="345971" y="495825"/>
            <a:ext cx="11285951" cy="5866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rtl="0">
              <a:lnSpc>
                <a:spcPct val="150000"/>
              </a:lnSpc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Nell’esperienza sarà utilizzata la fenolftaleina che ha proprietà di indicatore in un intervallo di pH</a:t>
            </a:r>
          </a:p>
          <a:p>
            <a:pPr marR="0" algn="just" rtl="0">
              <a:lnSpc>
                <a:spcPct val="150000"/>
              </a:lnSpc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8.3-10.0 e vira dall’incolore al rosso/viola.</a:t>
            </a:r>
            <a:endParaRPr lang="it-IT" sz="1800" b="1" i="0" u="none" strike="noStrike" baseline="0" dirty="0">
              <a:latin typeface="Calibri" panose="020F0502020204030204" pitchFamily="34" charset="0"/>
            </a:endParaRPr>
          </a:p>
          <a:p>
            <a:pPr marR="0" algn="l" rtl="0">
              <a:lnSpc>
                <a:spcPct val="150000"/>
              </a:lnSpc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La soluzione titolante è una soluzione di </a:t>
            </a:r>
            <a:r>
              <a:rPr lang="it-IT" sz="1800" b="0" i="0" u="none" strike="noStrike" baseline="0" dirty="0" err="1">
                <a:latin typeface="Calibri" panose="020F0502020204030204" pitchFamily="34" charset="0"/>
              </a:rPr>
              <a:t>NaOH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 circa 0.1 M che prima di essere utilizzata per questa esperienza deve essere standardizzata utilizzando idrogeno ftalato di potassio</a:t>
            </a:r>
            <a:r>
              <a:rPr lang="it-IT" sz="1800" b="1" i="0" u="none" strike="noStrike" baseline="0" dirty="0">
                <a:latin typeface="Calibri" panose="020F0502020204030204" pitchFamily="34" charset="0"/>
              </a:rPr>
              <a:t> (standard primario)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marR="0" algn="l" rtl="0">
              <a:lnSpc>
                <a:spcPct val="150000"/>
              </a:lnSpc>
            </a:pPr>
            <a:r>
              <a:rPr lang="it-IT" b="1" dirty="0">
                <a:latin typeface="Calibri" panose="020F0502020204030204" pitchFamily="34" charset="0"/>
              </a:rPr>
              <a:t>Lo «S</a:t>
            </a:r>
            <a:r>
              <a:rPr lang="it-IT" sz="1800" b="1" i="0" u="none" strike="noStrike" baseline="0" dirty="0">
                <a:latin typeface="Calibri" panose="020F0502020204030204" pitchFamily="34" charset="0"/>
              </a:rPr>
              <a:t>tandard Primario»: è un composto ad alto grado di purezza che serve come materiale di riferimento nelle titolazioni o in altri metodi analitici. L’ACCURATEZZA dipende dalle proprietà dello standard primario.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 dirty="0">
                <a:latin typeface="Calibri" panose="020F0502020204030204" pitchFamily="34" charset="0"/>
              </a:rPr>
              <a:t>Proprietà dello standard primario.</a:t>
            </a:r>
          </a:p>
          <a:p>
            <a:pPr marR="0" algn="l" rtl="0">
              <a:lnSpc>
                <a:spcPct val="150000"/>
              </a:lnSpc>
            </a:pPr>
            <a:endParaRPr lang="it-IT" sz="1800" b="1" i="0" u="none" strike="noStrike" baseline="0" dirty="0">
              <a:latin typeface="Calibri" panose="020F0502020204030204" pitchFamily="34" charset="0"/>
            </a:endParaRP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 dirty="0">
                <a:latin typeface="Calibri" panose="020F0502020204030204" pitchFamily="34" charset="0"/>
              </a:rPr>
              <a:t>•	Elevata purezza 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 dirty="0">
                <a:latin typeface="Calibri" panose="020F0502020204030204" pitchFamily="34" charset="0"/>
              </a:rPr>
              <a:t>•	Stabilità atmosferica (cioè stabile quando esposto all’aria)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 dirty="0">
                <a:latin typeface="Calibri" panose="020F0502020204030204" pitchFamily="34" charset="0"/>
              </a:rPr>
              <a:t>•	Assenza di acqua d’idratazione (ovvero la sua massa non cambia a causa dell’umidità atmosferica)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 dirty="0">
                <a:latin typeface="Calibri" panose="020F0502020204030204" pitchFamily="34" charset="0"/>
              </a:rPr>
              <a:t>•	Solubile nel solvente utilizzato nell’analisi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 dirty="0">
                <a:latin typeface="Calibri" panose="020F0502020204030204" pitchFamily="34" charset="0"/>
              </a:rPr>
              <a:t>•	Massa sufficientemente elevata per minimizzare l’errore relativo associato alla pesata</a:t>
            </a:r>
          </a:p>
          <a:p>
            <a:pPr marR="0" algn="l" rtl="0">
              <a:lnSpc>
                <a:spcPct val="150000"/>
              </a:lnSpc>
            </a:pPr>
            <a:r>
              <a:rPr lang="it-IT" sz="1800" b="1" i="0" u="none" strike="noStrike" baseline="0" dirty="0">
                <a:latin typeface="Calibri" panose="020F0502020204030204" pitchFamily="34" charset="0"/>
              </a:rPr>
              <a:t>•	Basso costo</a:t>
            </a:r>
          </a:p>
        </p:txBody>
      </p:sp>
    </p:spTree>
    <p:extLst>
      <p:ext uri="{BB962C8B-B14F-4D97-AF65-F5344CB8AC3E}">
        <p14:creationId xmlns:p14="http://schemas.microsoft.com/office/powerpoint/2010/main" val="3872686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4A9425CE-1B65-4AA2-959E-D47B2FE60A58}"/>
              </a:ext>
            </a:extLst>
          </p:cNvPr>
          <p:cNvSpPr txBox="1"/>
          <p:nvPr/>
        </p:nvSpPr>
        <p:spPr>
          <a:xfrm>
            <a:off x="893413" y="150311"/>
            <a:ext cx="9796593" cy="5770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>
                <a:latin typeface="Calibri" panose="020F0502020204030204" pitchFamily="34" charset="0"/>
              </a:rPr>
              <a:t>Fase 1</a:t>
            </a:r>
          </a:p>
          <a:p>
            <a:pPr algn="just">
              <a:lnSpc>
                <a:spcPct val="150000"/>
              </a:lnSpc>
            </a:pPr>
            <a:r>
              <a:rPr lang="it-IT" dirty="0">
                <a:latin typeface="Calibri" panose="020F0502020204030204" pitchFamily="34" charset="0"/>
              </a:rPr>
              <a:t>Standardizzazione di </a:t>
            </a:r>
            <a:r>
              <a:rPr lang="it-IT" dirty="0" err="1">
                <a:latin typeface="Calibri" panose="020F0502020204030204" pitchFamily="34" charset="0"/>
              </a:rPr>
              <a:t>NaOH</a:t>
            </a:r>
            <a:r>
              <a:rPr lang="it-IT" dirty="0">
                <a:latin typeface="Calibri" panose="020F0502020204030204" pitchFamily="34" charset="0"/>
              </a:rPr>
              <a:t> mediante ftalato acido di potassio</a:t>
            </a:r>
          </a:p>
          <a:p>
            <a:pPr algn="just">
              <a:lnSpc>
                <a:spcPct val="150000"/>
              </a:lnSpc>
            </a:pPr>
            <a:r>
              <a:rPr lang="it-IT" dirty="0">
                <a:latin typeface="Calibri" panose="020F0502020204030204" pitchFamily="34" charset="0"/>
              </a:rPr>
              <a:t>a) Preparare una soluzione di </a:t>
            </a:r>
            <a:r>
              <a:rPr lang="it-IT" dirty="0" err="1">
                <a:latin typeface="Calibri" panose="020F0502020204030204" pitchFamily="34" charset="0"/>
              </a:rPr>
              <a:t>NaOH</a:t>
            </a:r>
            <a:r>
              <a:rPr lang="it-IT" dirty="0">
                <a:latin typeface="Calibri" panose="020F0502020204030204" pitchFamily="34" charset="0"/>
              </a:rPr>
              <a:t> circa 0,1N</a:t>
            </a:r>
          </a:p>
          <a:p>
            <a:pPr algn="just">
              <a:lnSpc>
                <a:spcPct val="150000"/>
              </a:lnSpc>
            </a:pPr>
            <a:endParaRPr lang="it-IT" dirty="0">
              <a:latin typeface="Calibri" panose="020F0502020204030204" pitchFamily="34" charset="0"/>
            </a:endParaRPr>
          </a:p>
          <a:p>
            <a:pPr marL="0" lvl="1"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pesare rapidamente su di una bilancia tecnica 4-5 g di </a:t>
            </a:r>
            <a:r>
              <a:rPr lang="it-IT" dirty="0" err="1">
                <a:latin typeface="Calibri" panose="020F0502020204030204" pitchFamily="34" charset="0"/>
              </a:rPr>
              <a:t>NaOH</a:t>
            </a:r>
            <a:r>
              <a:rPr lang="it-IT" dirty="0">
                <a:latin typeface="Calibri" panose="020F0502020204030204" pitchFamily="34" charset="0"/>
              </a:rPr>
              <a:t> in pastiglie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lavare con un getto di acqua distillata (o bollita di recente) per eliminare il carbonato in superficie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trasferire in un matraccio tarato da 1,0 L contenente acqua e, dopo solubilizzazione portare a volume.</a:t>
            </a:r>
          </a:p>
          <a:p>
            <a:pPr algn="just">
              <a:lnSpc>
                <a:spcPct val="150000"/>
              </a:lnSpc>
            </a:pPr>
            <a:r>
              <a:rPr lang="it-IT" dirty="0">
                <a:latin typeface="Calibri" panose="020F0502020204030204" pitchFamily="34" charset="0"/>
              </a:rPr>
              <a:t>b) Procedura per standardizzare </a:t>
            </a:r>
            <a:r>
              <a:rPr lang="it-IT" dirty="0" err="1">
                <a:latin typeface="Calibri" panose="020F0502020204030204" pitchFamily="34" charset="0"/>
              </a:rPr>
              <a:t>NaOH</a:t>
            </a:r>
            <a:r>
              <a:rPr lang="it-IT" dirty="0">
                <a:latin typeface="Calibri" panose="020F0502020204030204" pitchFamily="34" charset="0"/>
              </a:rPr>
              <a:t> con KHC</a:t>
            </a:r>
            <a:r>
              <a:rPr lang="it-IT" baseline="-25000" dirty="0">
                <a:latin typeface="Calibri" panose="020F0502020204030204" pitchFamily="34" charset="0"/>
              </a:rPr>
              <a:t>8</a:t>
            </a:r>
            <a:r>
              <a:rPr lang="it-IT" dirty="0">
                <a:latin typeface="Calibri" panose="020F0502020204030204" pitchFamily="34" charset="0"/>
              </a:rPr>
              <a:t>H</a:t>
            </a:r>
            <a:r>
              <a:rPr lang="it-IT" baseline="-25000" dirty="0">
                <a:latin typeface="Calibri" panose="020F0502020204030204" pitchFamily="34" charset="0"/>
              </a:rPr>
              <a:t>4</a:t>
            </a:r>
            <a:r>
              <a:rPr lang="it-IT" dirty="0">
                <a:latin typeface="Calibri" panose="020F0502020204030204" pitchFamily="34" charset="0"/>
              </a:rPr>
              <a:t>O</a:t>
            </a:r>
            <a:r>
              <a:rPr lang="it-IT" baseline="-25000" dirty="0">
                <a:latin typeface="Calibri" panose="020F0502020204030204" pitchFamily="34" charset="0"/>
              </a:rPr>
              <a:t>4</a:t>
            </a:r>
          </a:p>
          <a:p>
            <a:pPr marL="0" lvl="1"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pesare esattamente 0,1-0,2 g di ftalato acido di potassio (PM 204.23) 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trasferire in una beuta contenente circa 50 </a:t>
            </a:r>
            <a:r>
              <a:rPr lang="it-IT" dirty="0" err="1">
                <a:latin typeface="Calibri" panose="020F0502020204030204" pitchFamily="34" charset="0"/>
              </a:rPr>
              <a:t>mL</a:t>
            </a:r>
            <a:r>
              <a:rPr lang="it-IT" dirty="0">
                <a:latin typeface="Calibri" panose="020F0502020204030204" pitchFamily="34" charset="0"/>
              </a:rPr>
              <a:t> di acqua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aggiungere 3-4 gocce di indicatore (fenolftaleina)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titolare sino a viraggio da incolore a rosa (il colore deve persistere per almeno 30 s)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dirty="0">
                <a:latin typeface="Calibri" panose="020F0502020204030204" pitchFamily="34" charset="0"/>
              </a:rPr>
              <a:t>ripetere l’operazione più volte.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298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E746C36-60EB-44C6-8B09-A8C72B9F1E9E}"/>
              </a:ext>
            </a:extLst>
          </p:cNvPr>
          <p:cNvSpPr txBox="1"/>
          <p:nvPr/>
        </p:nvSpPr>
        <p:spPr>
          <a:xfrm>
            <a:off x="2819716" y="759912"/>
            <a:ext cx="585929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algn="just" rtl="0"/>
            <a:r>
              <a:rPr lang="pt-BR" sz="2300" b="0" i="0" u="none" strike="noStrike" baseline="0" dirty="0">
                <a:latin typeface="Calibri" panose="020F0502020204030204" pitchFamily="34" charset="0"/>
              </a:rPr>
              <a:t>Reazione: 		HC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8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H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O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300" b="0" i="0" u="none" strike="noStrike" baseline="30000" dirty="0">
                <a:latin typeface="Calibri" panose="020F0502020204030204" pitchFamily="34" charset="0"/>
              </a:rPr>
              <a:t>-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 + OH</a:t>
            </a:r>
            <a:r>
              <a:rPr lang="pt-BR" sz="2300" b="0" i="0" u="none" strike="noStrike" baseline="30000" dirty="0">
                <a:latin typeface="Calibri" panose="020F0502020204030204" pitchFamily="34" charset="0"/>
              </a:rPr>
              <a:t>-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→C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8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H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O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300" b="0" i="0" u="none" strike="noStrike" baseline="30000" dirty="0">
                <a:latin typeface="Calibri" panose="020F0502020204030204" pitchFamily="34" charset="0"/>
              </a:rPr>
              <a:t>2-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 + H</a:t>
            </a:r>
            <a:r>
              <a:rPr lang="pt-BR" sz="2300" b="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300" b="0" i="0" u="none" strike="noStrike" baseline="0" dirty="0">
                <a:latin typeface="Calibri" panose="020F0502020204030204" pitchFamily="34" charset="0"/>
              </a:rPr>
              <a:t>O</a:t>
            </a:r>
          </a:p>
          <a:p>
            <a:endParaRPr lang="it-IT" sz="23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EC20AE-2D06-4CCE-A96E-382484298010}"/>
              </a:ext>
            </a:extLst>
          </p:cNvPr>
          <p:cNvSpPr txBox="1"/>
          <p:nvPr/>
        </p:nvSpPr>
        <p:spPr>
          <a:xfrm>
            <a:off x="1388059" y="2609302"/>
            <a:ext cx="4419929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Calcolo della molarità di </a:t>
            </a:r>
            <a:r>
              <a:rPr lang="it-IT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NaOH</a:t>
            </a:r>
            <a:r>
              <a:rPr lang="it-IT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it-IT" sz="26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9C3397-328F-4284-A8AE-B68766E1A23C}"/>
              </a:ext>
            </a:extLst>
          </p:cNvPr>
          <p:cNvSpPr txBox="1"/>
          <p:nvPr/>
        </p:nvSpPr>
        <p:spPr>
          <a:xfrm>
            <a:off x="6814159" y="2609302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M</a:t>
            </a:r>
            <a:r>
              <a:rPr lang="it-IT" sz="2400" baseline="-25000" dirty="0"/>
              <a:t>(</a:t>
            </a:r>
            <a:r>
              <a:rPr lang="it-IT" sz="2400" baseline="-25000" dirty="0" err="1"/>
              <a:t>NaOH</a:t>
            </a:r>
            <a:r>
              <a:rPr lang="it-IT" sz="2400" baseline="-25000" dirty="0"/>
              <a:t>)</a:t>
            </a:r>
            <a:r>
              <a:rPr lang="it-IT" sz="2400" dirty="0"/>
              <a:t>=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4B08ADC-B753-4AE5-A33D-8D1C9D98A532}"/>
              </a:ext>
            </a:extLst>
          </p:cNvPr>
          <p:cNvSpPr txBox="1"/>
          <p:nvPr/>
        </p:nvSpPr>
        <p:spPr>
          <a:xfrm>
            <a:off x="8122530" y="2967335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ml</a:t>
            </a:r>
            <a:r>
              <a:rPr lang="it-IT" sz="2400" baseline="-25000" dirty="0"/>
              <a:t>(</a:t>
            </a:r>
            <a:r>
              <a:rPr lang="it-IT" sz="2400" baseline="-25000" dirty="0" err="1"/>
              <a:t>NaOH</a:t>
            </a:r>
            <a:r>
              <a:rPr lang="it-IT" sz="2400" baseline="-25000" dirty="0"/>
              <a:t>)</a:t>
            </a:r>
            <a:r>
              <a:rPr lang="it-IT" sz="2400" dirty="0"/>
              <a:t> 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B71B9985-FF18-460C-A9F3-B557C823C257}"/>
              </a:ext>
            </a:extLst>
          </p:cNvPr>
          <p:cNvGrpSpPr/>
          <p:nvPr/>
        </p:nvGrpSpPr>
        <p:grpSpPr>
          <a:xfrm>
            <a:off x="8064100" y="1870863"/>
            <a:ext cx="1229824" cy="850746"/>
            <a:chOff x="8064100" y="1870863"/>
            <a:chExt cx="1229824" cy="850746"/>
          </a:xfrm>
        </p:grpSpPr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B25105A8-2F42-4B3A-A574-3644AF31D26C}"/>
                </a:ext>
              </a:extLst>
            </p:cNvPr>
            <p:cNvSpPr txBox="1"/>
            <p:nvPr/>
          </p:nvSpPr>
          <p:spPr>
            <a:xfrm>
              <a:off x="8064100" y="1870863"/>
              <a:ext cx="12298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dirty="0" err="1"/>
                <a:t>mg</a:t>
              </a:r>
              <a:r>
                <a:rPr lang="it-IT" sz="2400" baseline="-25000" dirty="0" err="1"/>
                <a:t>ftalato</a:t>
              </a:r>
              <a:r>
                <a:rPr lang="it-IT" sz="2400" dirty="0"/>
                <a:t> </a:t>
              </a:r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D8366939-63E8-493A-A828-0D2D212E3BE5}"/>
                </a:ext>
              </a:extLst>
            </p:cNvPr>
            <p:cNvCxnSpPr/>
            <p:nvPr/>
          </p:nvCxnSpPr>
          <p:spPr>
            <a:xfrm>
              <a:off x="8064100" y="2339097"/>
              <a:ext cx="115239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F102646A-3885-445E-80E0-E15BC683470C}"/>
                </a:ext>
              </a:extLst>
            </p:cNvPr>
            <p:cNvSpPr txBox="1"/>
            <p:nvPr/>
          </p:nvSpPr>
          <p:spPr>
            <a:xfrm>
              <a:off x="8106304" y="2259944"/>
              <a:ext cx="10223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dirty="0"/>
                <a:t>204.23</a:t>
              </a:r>
            </a:p>
          </p:txBody>
        </p:sp>
      </p:grp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AF42302-08AD-47AC-93AC-1B48D67BA4A6}"/>
              </a:ext>
            </a:extLst>
          </p:cNvPr>
          <p:cNvCxnSpPr/>
          <p:nvPr/>
        </p:nvCxnSpPr>
        <p:spPr>
          <a:xfrm>
            <a:off x="8064100" y="2851754"/>
            <a:ext cx="115239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e 2">
            <a:extLst>
              <a:ext uri="{FF2B5EF4-FFF2-40B4-BE49-F238E27FC236}">
                <a16:creationId xmlns:a16="http://schemas.microsoft.com/office/drawing/2014/main" id="{5A112224-BDD6-5FBB-6BDA-A55CEFE17087}"/>
              </a:ext>
            </a:extLst>
          </p:cNvPr>
          <p:cNvSpPr/>
          <p:nvPr/>
        </p:nvSpPr>
        <p:spPr>
          <a:xfrm>
            <a:off x="7904962" y="1830335"/>
            <a:ext cx="1388962" cy="9722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E4BD834D-3F85-051E-0FF0-8DB05BAD85A0}"/>
              </a:ext>
            </a:extLst>
          </p:cNvPr>
          <p:cNvSpPr/>
          <p:nvPr/>
        </p:nvSpPr>
        <p:spPr>
          <a:xfrm>
            <a:off x="7931134" y="2877661"/>
            <a:ext cx="1388962" cy="9722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E4AC02A-4F92-118C-68D1-023241309E48}"/>
              </a:ext>
            </a:extLst>
          </p:cNvPr>
          <p:cNvSpPr txBox="1"/>
          <p:nvPr/>
        </p:nvSpPr>
        <p:spPr>
          <a:xfrm>
            <a:off x="9216494" y="1678329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mmoli</a:t>
            </a:r>
            <a:r>
              <a:rPr lang="it-IT" dirty="0"/>
              <a:t> ftalato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7487CC9-08E3-D520-4EF7-5853E6259F74}"/>
              </a:ext>
            </a:extLst>
          </p:cNvPr>
          <p:cNvSpPr txBox="1"/>
          <p:nvPr/>
        </p:nvSpPr>
        <p:spPr>
          <a:xfrm>
            <a:off x="9347545" y="3429000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volume</a:t>
            </a:r>
          </a:p>
        </p:txBody>
      </p:sp>
    </p:spTree>
    <p:extLst>
      <p:ext uri="{BB962C8B-B14F-4D97-AF65-F5344CB8AC3E}">
        <p14:creationId xmlns:p14="http://schemas.microsoft.com/office/powerpoint/2010/main" val="174975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57C1E03-37F3-4336-83E6-9F873D9C4E4D}"/>
              </a:ext>
            </a:extLst>
          </p:cNvPr>
          <p:cNvSpPr txBox="1"/>
          <p:nvPr/>
        </p:nvSpPr>
        <p:spPr>
          <a:xfrm>
            <a:off x="1340111" y="168753"/>
            <a:ext cx="88666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it-IT" sz="1800" b="1" i="0" u="none" strike="noStrike" baseline="0" dirty="0">
                <a:latin typeface="Calibri" panose="020F0502020204030204" pitchFamily="34" charset="0"/>
              </a:rPr>
              <a:t>Fase 2</a:t>
            </a:r>
          </a:p>
          <a:p>
            <a:pPr marR="0" algn="just" rtl="0"/>
            <a:endParaRPr lang="it-IT" sz="1800" b="1" i="0" u="none" strike="noStrike" baseline="0" dirty="0">
              <a:latin typeface="Calibri" panose="020F0502020204030204" pitchFamily="34" charset="0"/>
            </a:endParaRPr>
          </a:p>
          <a:p>
            <a:pPr marR="0" algn="just" rtl="0"/>
            <a:r>
              <a:rPr lang="it-IT" sz="1800" b="1" i="0" u="none" strike="noStrike" baseline="0" dirty="0">
                <a:latin typeface="Calibri" panose="020F0502020204030204" pitchFamily="34" charset="0"/>
              </a:rPr>
              <a:t>	Determinazione dell’acido acetico in un campione di aceto</a:t>
            </a:r>
            <a:endParaRPr lang="it-IT" b="1" dirty="0">
              <a:latin typeface="Calibri" panose="020F0502020204030204" pitchFamily="34" charset="0"/>
            </a:endParaRPr>
          </a:p>
          <a:p>
            <a:pPr marR="0" algn="just" rtl="0"/>
            <a:endParaRPr lang="it-IT" sz="1800" b="1" i="0" u="none" strike="noStrike" baseline="0" dirty="0">
              <a:latin typeface="Calibri" panose="020F0502020204030204" pitchFamily="34" charset="0"/>
            </a:endParaRPr>
          </a:p>
          <a:p>
            <a:pPr marR="0" algn="just"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Prelevare con una pipetta 2 ml di aceto e ponetelo in un becher da 250 ml. 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Aggiungere acqua distillata fino a circa 50 </a:t>
            </a:r>
            <a:r>
              <a:rPr lang="it-IT" sz="1800" b="0" i="0" u="none" strike="noStrike" baseline="0" dirty="0" err="1">
                <a:latin typeface="Calibri" panose="020F0502020204030204" pitchFamily="34" charset="0"/>
              </a:rPr>
              <a:t>mL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. 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Aggiungere 3-4 gocce di una soluzione alcolica di fenolftaleina.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Riempire la buretta con la soluzione di </a:t>
            </a:r>
            <a:r>
              <a:rPr lang="it-IT" sz="1800" b="0" i="0" u="none" strike="noStrike" baseline="0" dirty="0" err="1">
                <a:latin typeface="Calibri" panose="020F0502020204030204" pitchFamily="34" charset="0"/>
              </a:rPr>
              <a:t>NaOH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 standardizzata, facendo attenzione che la punta della buretta sia piena di titolante (e non si vedano bolle d’aria).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Mantenere il becher contenente l’aceto sotto la buretta e iniziare la titolazione. Dopo ogni aggiunta, mescolare.</a:t>
            </a:r>
          </a:p>
          <a:p>
            <a:pPr rtl="0">
              <a:lnSpc>
                <a:spcPct val="150000"/>
              </a:lnSpc>
              <a:buFont typeface="Symbol" panose="05050102010706020507" pitchFamily="18" charset="2"/>
              <a:buChar char="·"/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La soluzione di titolante (</a:t>
            </a:r>
            <a:r>
              <a:rPr lang="it-IT" sz="1800" b="0" i="0" u="none" strike="noStrike" baseline="0" dirty="0" err="1">
                <a:latin typeface="Calibri" panose="020F0502020204030204" pitchFamily="34" charset="0"/>
              </a:rPr>
              <a:t>NaOH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) va aggiunta molto lentamente alla soluzione di aceto. Rallentare la velocità di aggiunta man mano che si procedete con la titolazione e quando l’aggiunta di una goccia provoca una leggera colorazione rosa momentanea procedere goccia a goccia fino a quando, al punto equivalente, la soluzione assume una colorazione rosa persistente per almeno 30 s.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5657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C55D04C-CDB6-45AF-8429-B40638333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979" y="311397"/>
            <a:ext cx="14121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Calcoli:</a:t>
            </a:r>
            <a:endParaRPr kumimoji="0" lang="it-IT" altLang="it-IT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E6AD05-F969-4E39-A9FF-09E8DC708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0B7966E1-F338-4DD1-8100-27424B761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47" y="1641807"/>
            <a:ext cx="4478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mmoli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 acido acetico prelevate: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24CEFFE5-5F97-4CA1-AF61-53C6D32D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47" y="3113201"/>
            <a:ext cx="425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Concentrazione molare dell’acido acetico nell’aceto titolato: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E612B249-6117-46D1-8A78-A2B67C73B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47" y="5125132"/>
            <a:ext cx="39546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Contenuto % P/P di acido acetico in 100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mL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 aceto: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D58F696A-144E-4CE1-AEDF-DE06CF851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765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E79BE969-F503-5D60-7B0E-2A73D144EE8F}"/>
              </a:ext>
            </a:extLst>
          </p:cNvPr>
          <p:cNvGrpSpPr/>
          <p:nvPr/>
        </p:nvGrpSpPr>
        <p:grpSpPr>
          <a:xfrm>
            <a:off x="4956009" y="1487140"/>
            <a:ext cx="5268295" cy="4422774"/>
            <a:chOff x="4956009" y="1487140"/>
            <a:chExt cx="5268295" cy="4422774"/>
          </a:xfrm>
        </p:grpSpPr>
        <p:graphicFrame>
          <p:nvGraphicFramePr>
            <p:cNvPr id="10" name="Oggetto 9">
              <a:extLst>
                <a:ext uri="{FF2B5EF4-FFF2-40B4-BE49-F238E27FC236}">
                  <a16:creationId xmlns:a16="http://schemas.microsoft.com/office/drawing/2014/main" id="{B50769F2-90C9-47C9-8D8F-63555448F93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2857976"/>
                </p:ext>
              </p:extLst>
            </p:nvPr>
          </p:nvGraphicFramePr>
          <p:xfrm>
            <a:off x="6756502" y="2808961"/>
            <a:ext cx="2273475" cy="12400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2" imgW="838200" imgH="457200" progId="Equation.DSMT4">
                    <p:embed/>
                  </p:oleObj>
                </mc:Choice>
                <mc:Fallback>
                  <p:oleObj r:id="rId2" imgW="838200" imgH="4572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56502" y="2808961"/>
                          <a:ext cx="2273475" cy="12400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ggetto 10">
              <a:extLst>
                <a:ext uri="{FF2B5EF4-FFF2-40B4-BE49-F238E27FC236}">
                  <a16:creationId xmlns:a16="http://schemas.microsoft.com/office/drawing/2014/main" id="{A23CFF97-30A2-4ACB-9B2C-1470E7226B3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4231491"/>
                </p:ext>
              </p:extLst>
            </p:nvPr>
          </p:nvGraphicFramePr>
          <p:xfrm>
            <a:off x="6323229" y="4773177"/>
            <a:ext cx="3901075" cy="1136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1435100" imgH="419100" progId="Equation.DSMT4">
                    <p:embed/>
                  </p:oleObj>
                </mc:Choice>
                <mc:Fallback>
                  <p:oleObj r:id="rId4" imgW="1435100" imgH="4191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3229" y="4773177"/>
                          <a:ext cx="3901075" cy="11367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26B68EC1-AAA6-405C-86E0-6CF4DE58A758}"/>
                </a:ext>
              </a:extLst>
            </p:cNvPr>
            <p:cNvSpPr txBox="1"/>
            <p:nvPr/>
          </p:nvSpPr>
          <p:spPr>
            <a:xfrm>
              <a:off x="6434407" y="1487140"/>
              <a:ext cx="14013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/>
                <a:t>ml</a:t>
              </a:r>
              <a:r>
                <a:rPr lang="it-IT" sz="2800" baseline="-25000" dirty="0"/>
                <a:t>(</a:t>
              </a:r>
              <a:r>
                <a:rPr lang="it-IT" sz="2800" baseline="-25000" dirty="0" err="1"/>
                <a:t>NaOH</a:t>
              </a:r>
              <a:r>
                <a:rPr lang="it-IT" sz="2800" baseline="-25000" dirty="0"/>
                <a:t>)</a:t>
              </a:r>
              <a:r>
                <a:rPr lang="it-IT" sz="2800" dirty="0"/>
                <a:t> </a:t>
              </a:r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3D1FC3EA-7B58-4146-AD26-440EBDA71BC2}"/>
                </a:ext>
              </a:extLst>
            </p:cNvPr>
            <p:cNvSpPr txBox="1"/>
            <p:nvPr/>
          </p:nvSpPr>
          <p:spPr>
            <a:xfrm>
              <a:off x="7709990" y="1487140"/>
              <a:ext cx="17171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/>
                <a:t>x  M</a:t>
              </a:r>
              <a:r>
                <a:rPr lang="it-IT" sz="2800" baseline="-25000" dirty="0"/>
                <a:t> (</a:t>
              </a:r>
              <a:r>
                <a:rPr lang="it-IT" sz="2800" baseline="-25000" dirty="0" err="1"/>
                <a:t>NaOH</a:t>
              </a:r>
              <a:r>
                <a:rPr lang="it-IT" sz="2800" baseline="-25000" dirty="0"/>
                <a:t>)</a:t>
              </a:r>
              <a:r>
                <a:rPr lang="it-IT" sz="2800" dirty="0"/>
                <a:t> </a:t>
              </a:r>
            </a:p>
          </p:txBody>
        </p:sp>
        <p:sp>
          <p:nvSpPr>
            <p:cNvPr id="2" name="Figura a mano libera: forma 1">
              <a:extLst>
                <a:ext uri="{FF2B5EF4-FFF2-40B4-BE49-F238E27FC236}">
                  <a16:creationId xmlns:a16="http://schemas.microsoft.com/office/drawing/2014/main" id="{84F60B73-D34F-40DF-9090-42882060B141}"/>
                </a:ext>
              </a:extLst>
            </p:cNvPr>
            <p:cNvSpPr/>
            <p:nvPr/>
          </p:nvSpPr>
          <p:spPr>
            <a:xfrm>
              <a:off x="5234103" y="3749484"/>
              <a:ext cx="903055" cy="1575582"/>
            </a:xfrm>
            <a:custGeom>
              <a:avLst/>
              <a:gdLst>
                <a:gd name="connsiteX0" fmla="*/ 677972 w 903055"/>
                <a:gd name="connsiteY0" fmla="*/ 0 h 1575582"/>
                <a:gd name="connsiteX1" fmla="*/ 2723 w 903055"/>
                <a:gd name="connsiteY1" fmla="*/ 956604 h 1575582"/>
                <a:gd name="connsiteX2" fmla="*/ 903055 w 903055"/>
                <a:gd name="connsiteY2" fmla="*/ 1575582 h 1575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03055" h="1575582">
                  <a:moveTo>
                    <a:pt x="677972" y="0"/>
                  </a:moveTo>
                  <a:cubicBezTo>
                    <a:pt x="321590" y="347003"/>
                    <a:pt x="-34791" y="694007"/>
                    <a:pt x="2723" y="956604"/>
                  </a:cubicBezTo>
                  <a:cubicBezTo>
                    <a:pt x="40237" y="1219201"/>
                    <a:pt x="471646" y="1397391"/>
                    <a:pt x="903055" y="1575582"/>
                  </a:cubicBezTo>
                </a:path>
              </a:pathLst>
            </a:custGeom>
            <a:noFill/>
            <a:ln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808718BE-9854-3E2A-86B2-290F4EB92ABB}"/>
                </a:ext>
              </a:extLst>
            </p:cNvPr>
            <p:cNvSpPr txBox="1"/>
            <p:nvPr/>
          </p:nvSpPr>
          <p:spPr>
            <a:xfrm>
              <a:off x="4956009" y="3133931"/>
              <a:ext cx="1800493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3400" i="1" dirty="0">
                  <a:latin typeface="American Typewriter" panose="02090604020004020304" pitchFamily="18" charset="77"/>
                </a:rPr>
                <a:t>M</a:t>
              </a:r>
              <a:r>
                <a:rPr lang="it-IT" sz="1600" i="1" dirty="0">
                  <a:latin typeface="American Typewriter" panose="02090604020004020304" pitchFamily="18" charset="77"/>
                </a:rPr>
                <a:t>CH</a:t>
              </a:r>
              <a:r>
                <a:rPr lang="it-IT" sz="1600" i="1" baseline="-25000" dirty="0">
                  <a:latin typeface="American Typewriter" panose="02090604020004020304" pitchFamily="18" charset="77"/>
                </a:rPr>
                <a:t>3</a:t>
              </a:r>
              <a:r>
                <a:rPr lang="it-IT" sz="1600" i="1" dirty="0">
                  <a:latin typeface="American Typewriter" panose="02090604020004020304" pitchFamily="18" charset="77"/>
                </a:rPr>
                <a:t>COOH </a:t>
              </a:r>
              <a:r>
                <a:rPr lang="it-IT" sz="3400" i="1" dirty="0">
                  <a:latin typeface="American Typewriter" panose="02090604020004020304" pitchFamily="18" charset="77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8716482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156</TotalTime>
  <Words>659</Words>
  <Application>Microsoft Macintosh PowerPoint</Application>
  <PresentationFormat>Widescreen</PresentationFormat>
  <Paragraphs>58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American Typewriter</vt:lpstr>
      <vt:lpstr>Arial</vt:lpstr>
      <vt:lpstr>Calibri</vt:lpstr>
      <vt:lpstr>Corbel</vt:lpstr>
      <vt:lpstr>Symbol</vt:lpstr>
      <vt:lpstr>Base</vt:lpstr>
      <vt:lpstr>Equation.DSMT4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del carlo</dc:creator>
  <cp:lastModifiedBy>giorgia lancia</cp:lastModifiedBy>
  <cp:revision>6</cp:revision>
  <dcterms:created xsi:type="dcterms:W3CDTF">2021-10-09T07:25:25Z</dcterms:created>
  <dcterms:modified xsi:type="dcterms:W3CDTF">2022-10-22T07:08:12Z</dcterms:modified>
</cp:coreProperties>
</file>