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84" r:id="rId14"/>
    <p:sldId id="285" r:id="rId15"/>
    <p:sldId id="268" r:id="rId16"/>
    <p:sldId id="283"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43"/>
  </p:normalViewPr>
  <p:slideViewPr>
    <p:cSldViewPr snapToGrid="0">
      <p:cViewPr varScale="1">
        <p:scale>
          <a:sx n="101" d="100"/>
          <a:sy n="101" d="100"/>
        </p:scale>
        <p:origin x="10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04/03/24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04/03/24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04/03/24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04/03/24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04/03/24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04/03/24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04/03/24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04/03/24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04/03/24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04/03/24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04/03/24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04/03/24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eur-lex.europa.eu/legal-content/IT/ALL/?uri=CELEX%3A32001L0095"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5</a:t>
            </a:r>
          </a:p>
          <a:p>
            <a:pPr algn="l"/>
            <a:r>
              <a:rPr lang="it-IT" sz="3200" b="1" dirty="0">
                <a:solidFill>
                  <a:schemeClr val="bg1">
                    <a:lumMod val="50000"/>
                  </a:schemeClr>
                </a:solidFill>
              </a:rPr>
              <a:t>Libera circolazione delle merci – Divieti, mutuo riconoscimento e tutela </a:t>
            </a:r>
            <a:r>
              <a:rPr lang="it-IT" sz="3200" b="1">
                <a:solidFill>
                  <a:schemeClr val="bg1">
                    <a:lumMod val="50000"/>
                  </a:schemeClr>
                </a:solidFill>
              </a:rPr>
              <a:t>del consumatore</a:t>
            </a:r>
          </a:p>
          <a:p>
            <a:pPr algn="l"/>
            <a:endParaRPr lang="it-IT" sz="3200" b="1" dirty="0">
              <a:solidFill>
                <a:schemeClr val="bg1">
                  <a:lumMod val="50000"/>
                </a:schemeClr>
              </a:solidFill>
            </a:endParaRP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F4344C-A46F-286D-F545-3FE5FE247E0E}"/>
              </a:ext>
            </a:extLst>
          </p:cNvPr>
          <p:cNvSpPr>
            <a:spLocks noGrp="1"/>
          </p:cNvSpPr>
          <p:nvPr>
            <p:ph type="title"/>
          </p:nvPr>
        </p:nvSpPr>
        <p:spPr>
          <a:xfrm>
            <a:off x="838200" y="365125"/>
            <a:ext cx="10515600" cy="10064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96CE2C8E-EBAC-A6A3-D602-F053557CDD79}"/>
              </a:ext>
            </a:extLst>
          </p:cNvPr>
          <p:cNvSpPr>
            <a:spLocks noGrp="1"/>
          </p:cNvSpPr>
          <p:nvPr>
            <p:ph idx="1"/>
          </p:nvPr>
        </p:nvSpPr>
        <p:spPr/>
        <p:txBody>
          <a:bodyPr/>
          <a:lstStyle/>
          <a:p>
            <a:r>
              <a:rPr lang="it-IT" b="1" dirty="0">
                <a:solidFill>
                  <a:srgbClr val="00B0F0"/>
                </a:solidFill>
              </a:rPr>
              <a:t>Misure indistintamente applicabili e caso Cassis de </a:t>
            </a:r>
            <a:r>
              <a:rPr lang="it-IT" b="1" dirty="0" err="1">
                <a:solidFill>
                  <a:srgbClr val="00B0F0"/>
                </a:solidFill>
              </a:rPr>
              <a:t>Dijon</a:t>
            </a:r>
            <a:r>
              <a:rPr lang="it-IT" b="1" dirty="0">
                <a:solidFill>
                  <a:srgbClr val="00B0F0"/>
                </a:solidFill>
              </a:rPr>
              <a:t>:</a:t>
            </a:r>
          </a:p>
          <a:p>
            <a:pPr lvl="1"/>
            <a:r>
              <a:rPr lang="it-IT" dirty="0"/>
              <a:t>« in mancanza di una normativa comune in materia di produzione e commercio di un determinato bene spetta agli Stati membri disciplinare, ciascuno nel suo territorio, questi aspetti. </a:t>
            </a:r>
          </a:p>
          <a:p>
            <a:pPr lvl="1"/>
            <a:r>
              <a:rPr lang="it-IT" dirty="0"/>
              <a:t>Tuttavia, gli ostacoli alla libera circolazione vanno accettati qualora essi rispondano ad esigenze imperative attinenti:</a:t>
            </a:r>
          </a:p>
          <a:p>
            <a:pPr lvl="1"/>
            <a:r>
              <a:rPr lang="it-IT" dirty="0"/>
              <a:t>l’efficacia dei controlli fiscali, </a:t>
            </a:r>
          </a:p>
          <a:p>
            <a:pPr lvl="1"/>
            <a:r>
              <a:rPr lang="it-IT" dirty="0"/>
              <a:t>alla protezione della salute pubblica, </a:t>
            </a:r>
          </a:p>
          <a:p>
            <a:pPr lvl="1"/>
            <a:r>
              <a:rPr lang="it-IT" dirty="0"/>
              <a:t>all’equità delle operazioni commerciali, </a:t>
            </a:r>
          </a:p>
          <a:p>
            <a:pPr lvl="1"/>
            <a:r>
              <a:rPr lang="it-IT" dirty="0"/>
              <a:t>alla difesa dei consumatori»</a:t>
            </a:r>
          </a:p>
        </p:txBody>
      </p:sp>
    </p:spTree>
    <p:extLst>
      <p:ext uri="{BB962C8B-B14F-4D97-AF65-F5344CB8AC3E}">
        <p14:creationId xmlns:p14="http://schemas.microsoft.com/office/powerpoint/2010/main" val="2066630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BD54C3-EE7D-831B-F97B-FC85F7A09B99}"/>
              </a:ext>
            </a:extLst>
          </p:cNvPr>
          <p:cNvSpPr>
            <a:spLocks noGrp="1"/>
          </p:cNvSpPr>
          <p:nvPr>
            <p:ph type="title"/>
          </p:nvPr>
        </p:nvSpPr>
        <p:spPr>
          <a:xfrm>
            <a:off x="838200" y="365125"/>
            <a:ext cx="10515600" cy="9175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E6952E51-B112-53F5-B45E-E0694B1CA4FC}"/>
              </a:ext>
            </a:extLst>
          </p:cNvPr>
          <p:cNvSpPr>
            <a:spLocks noGrp="1"/>
          </p:cNvSpPr>
          <p:nvPr>
            <p:ph idx="1"/>
          </p:nvPr>
        </p:nvSpPr>
        <p:spPr>
          <a:xfrm>
            <a:off x="838200" y="1435100"/>
            <a:ext cx="10515600" cy="5057775"/>
          </a:xfrm>
        </p:spPr>
        <p:txBody>
          <a:bodyPr/>
          <a:lstStyle/>
          <a:p>
            <a:r>
              <a:rPr lang="it-IT" dirty="0"/>
              <a:t>Conseguenze della Cassis de </a:t>
            </a:r>
            <a:r>
              <a:rPr lang="it-IT" dirty="0" err="1"/>
              <a:t>Dijon</a:t>
            </a:r>
            <a:r>
              <a:rPr lang="it-IT" dirty="0"/>
              <a:t>:</a:t>
            </a:r>
          </a:p>
          <a:p>
            <a:pPr lvl="1"/>
            <a:r>
              <a:rPr lang="it-IT" b="1" dirty="0">
                <a:solidFill>
                  <a:srgbClr val="00B0F0"/>
                </a:solidFill>
              </a:rPr>
              <a:t>Mutuo riconoscimento delle legislazioni nazionali</a:t>
            </a:r>
            <a:r>
              <a:rPr lang="it-IT" dirty="0"/>
              <a:t>: </a:t>
            </a:r>
          </a:p>
          <a:p>
            <a:pPr marL="914400" lvl="1" indent="-457200">
              <a:buAutoNum type="alphaLcParenR"/>
            </a:pPr>
            <a:r>
              <a:rPr lang="it-IT" dirty="0"/>
              <a:t>ciascun SM è tenuto a consentire che i prodotti fabbricati conformemente alle leggi di altri SM siano commercializzati nel proprio territorio, </a:t>
            </a:r>
          </a:p>
          <a:p>
            <a:pPr marL="914400" lvl="1" indent="-457200">
              <a:buAutoNum type="alphaLcParenR"/>
            </a:pPr>
            <a:r>
              <a:rPr lang="it-IT" dirty="0"/>
              <a:t>a meno che non venga dimostrato che la normativa tecnica dello Stato di origine non assicuri una protezione equivalente a quella garantita dalla propria normativa tecnica.</a:t>
            </a:r>
          </a:p>
          <a:p>
            <a:pPr lvl="1"/>
            <a:r>
              <a:rPr lang="it-IT" dirty="0"/>
              <a:t> </a:t>
            </a:r>
            <a:r>
              <a:rPr lang="it-IT" b="1" dirty="0">
                <a:solidFill>
                  <a:srgbClr val="00B0F0"/>
                </a:solidFill>
              </a:rPr>
              <a:t>Esigenze imperative</a:t>
            </a:r>
            <a:r>
              <a:rPr lang="it-IT" dirty="0"/>
              <a:t>: si può derogare al mutuo riconoscimento se è necessario tutelare interessi di ordine generale quali efficacia controlli tributari, protezione della salute pubblica, equità delle operazioni commerciali e difesa dei consumatori.</a:t>
            </a:r>
          </a:p>
          <a:p>
            <a:pPr lvl="1"/>
            <a:r>
              <a:rPr lang="it-IT" dirty="0"/>
              <a:t>La normativa nazionale deve rispettare il </a:t>
            </a:r>
            <a:r>
              <a:rPr lang="it-IT" b="1" dirty="0">
                <a:solidFill>
                  <a:srgbClr val="00B0F0"/>
                </a:solidFill>
              </a:rPr>
              <a:t>principio di proporzionalità</a:t>
            </a:r>
          </a:p>
        </p:txBody>
      </p:sp>
    </p:spTree>
    <p:extLst>
      <p:ext uri="{BB962C8B-B14F-4D97-AF65-F5344CB8AC3E}">
        <p14:creationId xmlns:p14="http://schemas.microsoft.com/office/powerpoint/2010/main" val="3405582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BD54C3-EE7D-831B-F97B-FC85F7A09B99}"/>
              </a:ext>
            </a:extLst>
          </p:cNvPr>
          <p:cNvSpPr>
            <a:spLocks noGrp="1"/>
          </p:cNvSpPr>
          <p:nvPr>
            <p:ph type="title"/>
          </p:nvPr>
        </p:nvSpPr>
        <p:spPr>
          <a:xfrm>
            <a:off x="838200" y="365125"/>
            <a:ext cx="10515600" cy="9175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E6952E51-B112-53F5-B45E-E0694B1CA4FC}"/>
              </a:ext>
            </a:extLst>
          </p:cNvPr>
          <p:cNvSpPr>
            <a:spLocks noGrp="1"/>
          </p:cNvSpPr>
          <p:nvPr>
            <p:ph idx="1"/>
          </p:nvPr>
        </p:nvSpPr>
        <p:spPr>
          <a:xfrm>
            <a:off x="838200" y="1282700"/>
            <a:ext cx="10515600" cy="5346700"/>
          </a:xfrm>
        </p:spPr>
        <p:txBody>
          <a:bodyPr>
            <a:normAutofit/>
          </a:bodyPr>
          <a:lstStyle/>
          <a:p>
            <a:r>
              <a:rPr lang="it-IT" dirty="0"/>
              <a:t>Conseguenze della Cassis de </a:t>
            </a:r>
            <a:r>
              <a:rPr lang="it-IT" dirty="0" err="1"/>
              <a:t>Dijon</a:t>
            </a:r>
            <a:r>
              <a:rPr lang="it-IT" dirty="0"/>
              <a:t>:</a:t>
            </a:r>
          </a:p>
          <a:p>
            <a:pPr lvl="1"/>
            <a:r>
              <a:rPr lang="it-IT" b="1" dirty="0">
                <a:solidFill>
                  <a:srgbClr val="00B0F0"/>
                </a:solidFill>
              </a:rPr>
              <a:t>Divieto doppio onere normativo</a:t>
            </a:r>
            <a:r>
              <a:rPr lang="it-IT" dirty="0"/>
              <a:t>: </a:t>
            </a:r>
          </a:p>
          <a:p>
            <a:pPr lvl="1"/>
            <a:r>
              <a:rPr lang="it-IT" dirty="0"/>
              <a:t>Lo stato membro di importazione deve valutare se le norme tecniche dello Stato membro di origine offrono garanzie equivalenti a quelle della propria normativa, </a:t>
            </a:r>
          </a:p>
          <a:p>
            <a:pPr lvl="1"/>
            <a:r>
              <a:rPr lang="it-IT" dirty="0"/>
              <a:t>e se tale verifica dia esito positivo, e a condizione che il prodotto sia conforme alle norme dello Stato membro di origine, quello di importazione si dovrà astenere dall’assoggettare il medesimo prodotto anche alla propria normativa tecnica.</a:t>
            </a:r>
          </a:p>
          <a:p>
            <a:pPr lvl="1"/>
            <a:r>
              <a:rPr lang="it-IT" dirty="0"/>
              <a:t>Valutare la proporzionalità delle norme sulle modalità di vendita dei prodotti adottate dagli Stati membri, approfondimento </a:t>
            </a:r>
            <a:r>
              <a:rPr lang="it-IT" b="1" dirty="0">
                <a:solidFill>
                  <a:srgbClr val="00B0F0"/>
                </a:solidFill>
              </a:rPr>
              <a:t>sentenza Keck</a:t>
            </a:r>
            <a:r>
              <a:rPr lang="it-IT" dirty="0"/>
              <a:t>, C-267 e 268/91</a:t>
            </a:r>
          </a:p>
        </p:txBody>
      </p:sp>
    </p:spTree>
    <p:extLst>
      <p:ext uri="{BB962C8B-B14F-4D97-AF65-F5344CB8AC3E}">
        <p14:creationId xmlns:p14="http://schemas.microsoft.com/office/powerpoint/2010/main" val="1027885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BD54C3-EE7D-831B-F97B-FC85F7A09B99}"/>
              </a:ext>
            </a:extLst>
          </p:cNvPr>
          <p:cNvSpPr>
            <a:spLocks noGrp="1"/>
          </p:cNvSpPr>
          <p:nvPr>
            <p:ph type="title"/>
          </p:nvPr>
        </p:nvSpPr>
        <p:spPr>
          <a:xfrm>
            <a:off x="838200" y="365125"/>
            <a:ext cx="10515600" cy="676275"/>
          </a:xfrm>
        </p:spPr>
        <p:txBody>
          <a:bodyPr>
            <a:normAutofit fontScale="90000"/>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E6952E51-B112-53F5-B45E-E0694B1CA4FC}"/>
              </a:ext>
            </a:extLst>
          </p:cNvPr>
          <p:cNvSpPr>
            <a:spLocks noGrp="1"/>
          </p:cNvSpPr>
          <p:nvPr>
            <p:ph idx="1"/>
          </p:nvPr>
        </p:nvSpPr>
        <p:spPr>
          <a:xfrm>
            <a:off x="317500" y="1143000"/>
            <a:ext cx="11036300" cy="5486400"/>
          </a:xfrm>
        </p:spPr>
        <p:txBody>
          <a:bodyPr>
            <a:normAutofit/>
          </a:bodyPr>
          <a:lstStyle/>
          <a:p>
            <a:pPr marL="457200" lvl="1" indent="0">
              <a:buNone/>
            </a:pPr>
            <a:r>
              <a:rPr lang="it-IT" dirty="0"/>
              <a:t>Approfondimento </a:t>
            </a:r>
            <a:r>
              <a:rPr lang="it-IT" b="1" dirty="0">
                <a:solidFill>
                  <a:srgbClr val="00B0F0"/>
                </a:solidFill>
              </a:rPr>
              <a:t>sentenza Keck</a:t>
            </a:r>
            <a:r>
              <a:rPr lang="it-IT" dirty="0"/>
              <a:t>, C-267 e 268/91:</a:t>
            </a:r>
          </a:p>
          <a:p>
            <a:pPr lvl="1" algn="just"/>
            <a:r>
              <a:rPr lang="it-IT" sz="2400" b="1" dirty="0"/>
              <a:t>Punto 16</a:t>
            </a:r>
            <a:r>
              <a:rPr lang="it-IT" sz="2400" dirty="0"/>
              <a:t>: non può costituire ostacolo diretto o indiretto, in atto o in potenza, agli scambi commerciali tra gli Stati membri ai sensi della giurisprudenza </a:t>
            </a:r>
            <a:r>
              <a:rPr lang="it-IT" sz="2400" i="1" dirty="0" err="1"/>
              <a:t>Dassonville</a:t>
            </a:r>
            <a:r>
              <a:rPr lang="it-IT" sz="2400" dirty="0"/>
              <a:t> (sentenza 11 luglio 1974, causa 8/74, Racc. pag. 837), l' assoggettamento di prodotti provenienti da altri Stati membri a disposizioni nazionali che limitino o vietino talune modalità di vendita, sempreché tali disposizioni valgano nei confronti di tutti gli operatori interessati che svolgano la propria attività sul territorio nazionale e sempreché incidano in egual misura, tanto sotto il profilo giuridico quanto sotto quello sostanziale, sullo smercio dei prodotti sia nazionali sia provenienti da altri Stati membri. </a:t>
            </a:r>
          </a:p>
          <a:p>
            <a:pPr lvl="1" algn="just"/>
            <a:r>
              <a:rPr lang="it-IT" sz="2400" b="1" dirty="0"/>
              <a:t>Punto 17: </a:t>
            </a:r>
            <a:r>
              <a:rPr lang="it-IT" sz="2400" dirty="0"/>
              <a:t>Infatti, ove tali requisiti siano soddisfatti, l' applicazione di normative di tal genere alla vendita di prodotti provenienti da un altro Stato membro e rispondenti alle norme stabilite da tale Stato non costituisce elemento atto ad impedire l' accesso di tali prodotti al mercato o ad ostacolarlo in misura maggiore rispetto all' ostacolo rappresentato per i prodotti nazionali. Normative siffatte esulano, quindi, dalla sfera di applicazione dell' art. 30 del Trattato.</a:t>
            </a:r>
          </a:p>
          <a:p>
            <a:pPr lvl="1"/>
            <a:endParaRPr lang="it-IT" dirty="0"/>
          </a:p>
        </p:txBody>
      </p:sp>
    </p:spTree>
    <p:extLst>
      <p:ext uri="{BB962C8B-B14F-4D97-AF65-F5344CB8AC3E}">
        <p14:creationId xmlns:p14="http://schemas.microsoft.com/office/powerpoint/2010/main" val="3627093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BD54C3-EE7D-831B-F97B-FC85F7A09B99}"/>
              </a:ext>
            </a:extLst>
          </p:cNvPr>
          <p:cNvSpPr>
            <a:spLocks noGrp="1"/>
          </p:cNvSpPr>
          <p:nvPr>
            <p:ph type="title"/>
          </p:nvPr>
        </p:nvSpPr>
        <p:spPr>
          <a:xfrm>
            <a:off x="838200" y="365125"/>
            <a:ext cx="10515600" cy="9175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E6952E51-B112-53F5-B45E-E0694B1CA4FC}"/>
              </a:ext>
            </a:extLst>
          </p:cNvPr>
          <p:cNvSpPr>
            <a:spLocks noGrp="1"/>
          </p:cNvSpPr>
          <p:nvPr>
            <p:ph idx="1"/>
          </p:nvPr>
        </p:nvSpPr>
        <p:spPr>
          <a:xfrm>
            <a:off x="838200" y="1282700"/>
            <a:ext cx="10515600" cy="5346700"/>
          </a:xfrm>
        </p:spPr>
        <p:txBody>
          <a:bodyPr>
            <a:normAutofit/>
          </a:bodyPr>
          <a:lstStyle/>
          <a:p>
            <a:pPr lvl="1"/>
            <a:r>
              <a:rPr lang="it-IT" dirty="0"/>
              <a:t>Approfondimento </a:t>
            </a:r>
            <a:r>
              <a:rPr lang="it-IT" b="1" dirty="0">
                <a:solidFill>
                  <a:srgbClr val="00B0F0"/>
                </a:solidFill>
              </a:rPr>
              <a:t>sentenza Keck</a:t>
            </a:r>
            <a:r>
              <a:rPr lang="it-IT" dirty="0"/>
              <a:t>, C-267 e 268/91:</a:t>
            </a:r>
          </a:p>
          <a:p>
            <a:pPr lvl="1"/>
            <a:r>
              <a:rPr lang="it-IT" dirty="0"/>
              <a:t>In sostanza la Corte ha precisato che non sempre una normativa relativa alle modalità di vendita dei prodotti è in gradi di produrre un effetto restrittivo sulle importazioni.</a:t>
            </a:r>
          </a:p>
          <a:p>
            <a:pPr lvl="1" algn="just"/>
            <a:r>
              <a:rPr lang="it-IT" dirty="0"/>
              <a:t>Le disposizioni nazionali relative alle modalità di vendita di un prodotto non violano l’art. 34 TFUE se sono soddisfatte due condizioni: </a:t>
            </a:r>
          </a:p>
          <a:p>
            <a:pPr lvl="1" algn="just"/>
            <a:r>
              <a:rPr lang="it-IT" dirty="0"/>
              <a:t>a) principio di universalità (si applicano a tutti gli operatori interessati) </a:t>
            </a:r>
          </a:p>
          <a:p>
            <a:pPr lvl="1" algn="just"/>
            <a:r>
              <a:rPr lang="it-IT" dirty="0"/>
              <a:t>b) principio di neutralità (non siano di fatto e di diritto discriminatorie)</a:t>
            </a:r>
          </a:p>
          <a:p>
            <a:pPr lvl="1" algn="just"/>
            <a:r>
              <a:rPr lang="it-IT" dirty="0"/>
              <a:t>In sostanza, il test messo a punto dalla sentenza Keck per valutare se una normativa nazionale sulle modalità di vendita dei prodotti produca o meno un effetto equivalente ad una restrizione quantitativa e ricada pertanto nel campo di applicazione dell’art. 34 TFUE (test Keck), consiste nel verificare se la normativa comporta una discriminazione indiretta a danno dei prodotti provenienti dagli Stati membri in termini di accesso al mercato. </a:t>
            </a:r>
          </a:p>
          <a:p>
            <a:pPr lvl="1"/>
            <a:endParaRPr lang="it-IT" dirty="0"/>
          </a:p>
        </p:txBody>
      </p:sp>
    </p:spTree>
    <p:extLst>
      <p:ext uri="{BB962C8B-B14F-4D97-AF65-F5344CB8AC3E}">
        <p14:creationId xmlns:p14="http://schemas.microsoft.com/office/powerpoint/2010/main" val="2279746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308A9F-4932-B42C-F03A-CCBAC9906B9A}"/>
              </a:ext>
            </a:extLst>
          </p:cNvPr>
          <p:cNvSpPr>
            <a:spLocks noGrp="1"/>
          </p:cNvSpPr>
          <p:nvPr>
            <p:ph type="title"/>
          </p:nvPr>
        </p:nvSpPr>
        <p:spPr>
          <a:xfrm>
            <a:off x="838200" y="365125"/>
            <a:ext cx="10515600" cy="10572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EDE302B2-13CA-7619-41A3-F236840B9DDD}"/>
              </a:ext>
            </a:extLst>
          </p:cNvPr>
          <p:cNvSpPr>
            <a:spLocks noGrp="1"/>
          </p:cNvSpPr>
          <p:nvPr>
            <p:ph idx="1"/>
          </p:nvPr>
        </p:nvSpPr>
        <p:spPr>
          <a:xfrm>
            <a:off x="838200" y="1422400"/>
            <a:ext cx="10515600" cy="5334000"/>
          </a:xfrm>
        </p:spPr>
        <p:txBody>
          <a:bodyPr>
            <a:normAutofit/>
          </a:bodyPr>
          <a:lstStyle/>
          <a:p>
            <a:r>
              <a:rPr lang="it-IT" b="1" dirty="0">
                <a:solidFill>
                  <a:srgbClr val="00B0F0"/>
                </a:solidFill>
              </a:rPr>
              <a:t>Misure di effetto equivalente all’esportazione (art. 35 TFUE):</a:t>
            </a:r>
          </a:p>
          <a:p>
            <a:pPr lvl="1"/>
            <a:r>
              <a:rPr lang="it-IT" dirty="0"/>
              <a:t>Per quanto riguarda le misure di effetto equivalente, l’art. 35 TFUE vieta:</a:t>
            </a:r>
          </a:p>
          <a:p>
            <a:pPr marL="457200" lvl="1" indent="0">
              <a:buNone/>
            </a:pPr>
            <a:r>
              <a:rPr lang="it-IT" dirty="0"/>
              <a:t>a) Sia le misure distintamente applicabili, cioè discriminatorie;</a:t>
            </a:r>
          </a:p>
          <a:p>
            <a:pPr marL="457200" lvl="1" indent="0">
              <a:buNone/>
            </a:pPr>
            <a:r>
              <a:rPr lang="it-IT" dirty="0"/>
              <a:t>b) Sia le misure indistintamente applicabili</a:t>
            </a:r>
          </a:p>
          <a:p>
            <a:pPr lvl="1"/>
            <a:r>
              <a:rPr lang="it-IT" dirty="0"/>
              <a:t>La misura contestata non deve solo produrre ostacoli alle esportazioni, ma deve anche essere applicata alle sole merci destinate all’esportazione  e non a quelle che si rivolgono al mercato nazionale.</a:t>
            </a:r>
          </a:p>
          <a:p>
            <a:pPr lvl="1"/>
            <a:r>
              <a:rPr lang="it-IT" dirty="0"/>
              <a:t>In altre parole, una misura vietata dall’art. 35 TFUE deve produrre uno svantaggio specifico per le merci esportate a confronto con quelle vendute sul mercato nazionale, incoraggiando in tal modo le vendite di queste ultime a detrimento delle esportazioni.</a:t>
            </a:r>
          </a:p>
          <a:p>
            <a:pPr lvl="1"/>
            <a:r>
              <a:rPr lang="it-IT" dirty="0"/>
              <a:t>In questo caso abbiamo una nozione di effetto equivalente più restrittiva rispetto a quella prevista dall’art. 34 TFUE.</a:t>
            </a:r>
          </a:p>
        </p:txBody>
      </p:sp>
    </p:spTree>
    <p:extLst>
      <p:ext uri="{BB962C8B-B14F-4D97-AF65-F5344CB8AC3E}">
        <p14:creationId xmlns:p14="http://schemas.microsoft.com/office/powerpoint/2010/main" val="3529148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308A9F-4932-B42C-F03A-CCBAC9906B9A}"/>
              </a:ext>
            </a:extLst>
          </p:cNvPr>
          <p:cNvSpPr>
            <a:spLocks noGrp="1"/>
          </p:cNvSpPr>
          <p:nvPr>
            <p:ph type="title"/>
          </p:nvPr>
        </p:nvSpPr>
        <p:spPr>
          <a:xfrm>
            <a:off x="838200" y="365125"/>
            <a:ext cx="10515600" cy="10572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EDE302B2-13CA-7619-41A3-F236840B9DDD}"/>
              </a:ext>
            </a:extLst>
          </p:cNvPr>
          <p:cNvSpPr>
            <a:spLocks noGrp="1"/>
          </p:cNvSpPr>
          <p:nvPr>
            <p:ph idx="1"/>
          </p:nvPr>
        </p:nvSpPr>
        <p:spPr>
          <a:xfrm>
            <a:off x="838200" y="1422400"/>
            <a:ext cx="10515600" cy="5334000"/>
          </a:xfrm>
        </p:spPr>
        <p:txBody>
          <a:bodyPr>
            <a:normAutofit fontScale="92500" lnSpcReduction="10000"/>
          </a:bodyPr>
          <a:lstStyle/>
          <a:p>
            <a:r>
              <a:rPr lang="it-IT" b="1" dirty="0">
                <a:solidFill>
                  <a:srgbClr val="00B0F0"/>
                </a:solidFill>
              </a:rPr>
              <a:t>Misure di effetto equivalente all’esportazione (art. 35 TFUE):</a:t>
            </a:r>
          </a:p>
          <a:p>
            <a:pPr algn="just"/>
            <a:r>
              <a:rPr lang="it-IT" dirty="0"/>
              <a:t>Per incorrere nel divieto di cui all’art. 35 una misura non deve soltanto produrre effetti restrittivi, cioè ostacolare le esportazioni, ma deve altresì avere carattere discriminatorio, nel senso di applicarsi ai soli prodotti destinati all’esportazione e non anche a quelli destinati al mercato interno nazionale.</a:t>
            </a:r>
          </a:p>
          <a:p>
            <a:pPr algn="just"/>
            <a:r>
              <a:rPr lang="it-IT" dirty="0"/>
              <a:t>Pertanto le misure discriminatorie sono sempre vietate dall’art. 35 TFUE</a:t>
            </a:r>
          </a:p>
          <a:p>
            <a:pPr algn="just"/>
            <a:r>
              <a:rPr lang="it-IT" dirty="0"/>
              <a:t>La giurisprudenza si è ripetuta più volte nel senso che l’art. 35 TFUE riguarda i provvedimenti nazionali che hanno per oggetto o per effetto di restringere specificatamente le correnti di esportazione e di costituire una differenza di trattamento fra il commercio internodi uno Stato membro e il suo commercio d’esportazione, così da assicurare un vantaggio particolare alla produzione nazionale o al mercato interno dello Stato Membro interessato a detrimento della produzione o del commercio di altri Stati membri ( C-15/79, </a:t>
            </a:r>
            <a:r>
              <a:rPr lang="it-IT" i="1" dirty="0" err="1"/>
              <a:t>Groenveld</a:t>
            </a:r>
            <a:r>
              <a:rPr lang="it-IT" dirty="0"/>
              <a:t>, punto 7)</a:t>
            </a:r>
          </a:p>
        </p:txBody>
      </p:sp>
    </p:spTree>
    <p:extLst>
      <p:ext uri="{BB962C8B-B14F-4D97-AF65-F5344CB8AC3E}">
        <p14:creationId xmlns:p14="http://schemas.microsoft.com/office/powerpoint/2010/main" val="3880584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39382C-3D65-EE0B-04B9-9E987179712A}"/>
              </a:ext>
            </a:extLst>
          </p:cNvPr>
          <p:cNvSpPr>
            <a:spLocks noGrp="1"/>
          </p:cNvSpPr>
          <p:nvPr>
            <p:ph type="title"/>
          </p:nvPr>
        </p:nvSpPr>
        <p:spPr>
          <a:xfrm>
            <a:off x="838200" y="365125"/>
            <a:ext cx="10515600" cy="10191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B5C3089D-FD9C-42A5-511B-270035E910AC}"/>
              </a:ext>
            </a:extLst>
          </p:cNvPr>
          <p:cNvSpPr>
            <a:spLocks noGrp="1"/>
          </p:cNvSpPr>
          <p:nvPr>
            <p:ph idx="1"/>
          </p:nvPr>
        </p:nvSpPr>
        <p:spPr>
          <a:xfrm>
            <a:off x="838200" y="1625600"/>
            <a:ext cx="10515600" cy="4551363"/>
          </a:xfrm>
        </p:spPr>
        <p:txBody>
          <a:bodyPr/>
          <a:lstStyle/>
          <a:p>
            <a:r>
              <a:rPr lang="it-IT" b="1" dirty="0">
                <a:solidFill>
                  <a:srgbClr val="00B0F0"/>
                </a:solidFill>
              </a:rPr>
              <a:t>Le deroghe al divieto di restrizioni quantitative (art. 36 TFUE):</a:t>
            </a:r>
          </a:p>
          <a:p>
            <a:pPr lvl="1"/>
            <a:r>
              <a:rPr lang="it-IT" dirty="0"/>
              <a:t>L’art. 36 TFUE elenca le misure difensive che gli Stati membri possono attuare al fine di giustificare provvedimenti nazionali che incidono sugli scambi commerciali transfrontalieri.</a:t>
            </a:r>
          </a:p>
          <a:p>
            <a:pPr lvl="1"/>
            <a:r>
              <a:rPr lang="it-IT" dirty="0"/>
              <a:t>L’art. 36 TFUE esenta leggi nazionali che ostacolano la libera circolazione delle merci per i seguenti motivi:</a:t>
            </a:r>
          </a:p>
          <a:p>
            <a:pPr marL="914400" lvl="1" indent="-457200">
              <a:buAutoNum type="alphaLcParenR"/>
            </a:pPr>
            <a:r>
              <a:rPr lang="it-IT" dirty="0"/>
              <a:t>Moralità pubblica, ordine pubblico, pubblica sicurezza</a:t>
            </a:r>
          </a:p>
          <a:p>
            <a:pPr marL="914400" lvl="1" indent="-457200">
              <a:buAutoNum type="alphaLcParenR"/>
            </a:pPr>
            <a:r>
              <a:rPr lang="it-IT" dirty="0"/>
              <a:t>Tutela della salute e della vita delle persone  e degli animali e preservazioni delle specie vegetali;</a:t>
            </a:r>
          </a:p>
          <a:p>
            <a:pPr marL="914400" lvl="1" indent="-457200">
              <a:buAutoNum type="alphaLcParenR"/>
            </a:pPr>
            <a:r>
              <a:rPr lang="it-IT" dirty="0"/>
              <a:t>Protezione del patrimonio artistico e culturale, storico e archeologico</a:t>
            </a:r>
          </a:p>
          <a:p>
            <a:pPr marL="914400" lvl="1" indent="-457200">
              <a:buAutoNum type="alphaLcParenR"/>
            </a:pPr>
            <a:r>
              <a:rPr lang="it-IT" dirty="0"/>
              <a:t>Tutela della proprietà industriale e commerciale</a:t>
            </a:r>
          </a:p>
        </p:txBody>
      </p:sp>
    </p:spTree>
    <p:extLst>
      <p:ext uri="{BB962C8B-B14F-4D97-AF65-F5344CB8AC3E}">
        <p14:creationId xmlns:p14="http://schemas.microsoft.com/office/powerpoint/2010/main" val="3718853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067E21-8741-C0EE-66A4-CC6AD1B5D541}"/>
              </a:ext>
            </a:extLst>
          </p:cNvPr>
          <p:cNvSpPr>
            <a:spLocks noGrp="1"/>
          </p:cNvSpPr>
          <p:nvPr>
            <p:ph type="title"/>
          </p:nvPr>
        </p:nvSpPr>
        <p:spPr>
          <a:xfrm>
            <a:off x="838200" y="365125"/>
            <a:ext cx="10515600" cy="7143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AF05F379-3FE9-7761-755E-9C57F92C8E41}"/>
              </a:ext>
            </a:extLst>
          </p:cNvPr>
          <p:cNvSpPr>
            <a:spLocks noGrp="1"/>
          </p:cNvSpPr>
          <p:nvPr>
            <p:ph idx="1"/>
          </p:nvPr>
        </p:nvSpPr>
        <p:spPr>
          <a:xfrm>
            <a:off x="838200" y="1231900"/>
            <a:ext cx="10515600" cy="5486400"/>
          </a:xfrm>
        </p:spPr>
        <p:txBody>
          <a:bodyPr/>
          <a:lstStyle/>
          <a:p>
            <a:r>
              <a:rPr lang="it-IT" b="1" dirty="0">
                <a:solidFill>
                  <a:srgbClr val="00B0F0"/>
                </a:solidFill>
              </a:rPr>
              <a:t>Vincoli alle deroghe previste dall’art. 36 TFUE</a:t>
            </a:r>
            <a:r>
              <a:rPr lang="it-IT" dirty="0"/>
              <a:t>:</a:t>
            </a:r>
          </a:p>
          <a:p>
            <a:pPr lvl="1"/>
            <a:r>
              <a:rPr lang="it-IT" dirty="0"/>
              <a:t>Tale norma deve essere interpretata in modo restrittivo e l’elenco ivi previsto deve essere inteso come tassativo;</a:t>
            </a:r>
          </a:p>
          <a:p>
            <a:pPr lvl="1"/>
            <a:r>
              <a:rPr lang="it-IT" dirty="0"/>
              <a:t>Tale disposizione non può essere applicata nel caso di misure diverse, es. tasse di effetto equivalente</a:t>
            </a:r>
          </a:p>
          <a:p>
            <a:pPr lvl="1"/>
            <a:r>
              <a:rPr lang="it-IT" dirty="0"/>
              <a:t>Le misure non possono essere utilizzate per giustificare misure volte a tutelare esigenze nazionali a carattere economico (es. risanare la bilancia commerciale)</a:t>
            </a:r>
          </a:p>
          <a:p>
            <a:pPr lvl="1"/>
            <a:r>
              <a:rPr lang="it-IT" dirty="0"/>
              <a:t>Le restrizioni non devono costituire un mezzo di discriminazione arbitraria, né una restrizione dissimulata al commercio tra gli Stati membri.</a:t>
            </a:r>
          </a:p>
          <a:p>
            <a:pPr lvl="1"/>
            <a:r>
              <a:rPr lang="it-IT" dirty="0"/>
              <a:t>In definitiva l’art. 36 TFUE trova applicazione in caso di:</a:t>
            </a:r>
          </a:p>
          <a:p>
            <a:pPr marL="914400" lvl="2" indent="0">
              <a:buNone/>
            </a:pPr>
            <a:r>
              <a:rPr lang="it-IT" dirty="0"/>
              <a:t>a) Restrizioni alle importazioni e alle esportazioni</a:t>
            </a:r>
          </a:p>
          <a:p>
            <a:pPr marL="914400" lvl="2" indent="0">
              <a:buNone/>
            </a:pPr>
            <a:r>
              <a:rPr lang="it-IT" dirty="0"/>
              <a:t>b) Restrizioni quantitative  e misure di effetto equivalente </a:t>
            </a:r>
          </a:p>
          <a:p>
            <a:pPr marL="914400" lvl="2" indent="0">
              <a:buNone/>
            </a:pPr>
            <a:r>
              <a:rPr lang="it-IT" dirty="0"/>
              <a:t>c) Misure distintamente e indistintamente applicabili</a:t>
            </a:r>
          </a:p>
        </p:txBody>
      </p:sp>
    </p:spTree>
    <p:extLst>
      <p:ext uri="{BB962C8B-B14F-4D97-AF65-F5344CB8AC3E}">
        <p14:creationId xmlns:p14="http://schemas.microsoft.com/office/powerpoint/2010/main" val="248681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Protezione dei consumatori e UE</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fontScale="92500" lnSpcReduction="10000"/>
          </a:bodyPr>
          <a:lstStyle/>
          <a:p>
            <a:r>
              <a:rPr lang="it-IT" b="0" i="0" u="none" strike="noStrike" dirty="0">
                <a:solidFill>
                  <a:srgbClr val="1E1E1F"/>
                </a:solidFill>
                <a:effectLst/>
              </a:rPr>
              <a:t>Le misure europee di protezione dei consumatori intendono tutelare la salute, la sicurezza e gli interessi economici e giuridici dei consumatori europei, ovunque essi vivano, si rechino o facciano acquisti nell'UE. </a:t>
            </a:r>
          </a:p>
          <a:p>
            <a:r>
              <a:rPr lang="it-IT" b="0" i="0" u="none" strike="noStrike" dirty="0">
                <a:solidFill>
                  <a:srgbClr val="1E1E1F"/>
                </a:solidFill>
                <a:effectLst/>
              </a:rPr>
              <a:t>La legislazione dell'Unione disciplina sia le operazioni fisiche che il commercio elettronico e contiene norme di applicabilità generale unitamente a disposizioni riguardanti prodotti specifici, tra cui:</a:t>
            </a:r>
          </a:p>
          <a:p>
            <a:r>
              <a:rPr lang="it-IT" b="0" i="0" u="none" strike="noStrike" dirty="0">
                <a:solidFill>
                  <a:srgbClr val="1E1E1F"/>
                </a:solidFill>
                <a:effectLst/>
              </a:rPr>
              <a:t> i medicinali, </a:t>
            </a:r>
          </a:p>
          <a:p>
            <a:r>
              <a:rPr lang="it-IT" b="0" i="0" u="none" strike="noStrike" dirty="0">
                <a:solidFill>
                  <a:srgbClr val="1E1E1F"/>
                </a:solidFill>
                <a:effectLst/>
              </a:rPr>
              <a:t>gli organismi geneticamente modificati, </a:t>
            </a:r>
          </a:p>
          <a:p>
            <a:r>
              <a:rPr lang="it-IT" b="0" i="0" u="none" strike="noStrike" dirty="0">
                <a:solidFill>
                  <a:srgbClr val="1E1E1F"/>
                </a:solidFill>
                <a:effectLst/>
              </a:rPr>
              <a:t>i prodotti del tabacco, </a:t>
            </a:r>
          </a:p>
          <a:p>
            <a:r>
              <a:rPr lang="it-IT" b="0" i="0" u="none" strike="noStrike" dirty="0">
                <a:solidFill>
                  <a:srgbClr val="1E1E1F"/>
                </a:solidFill>
                <a:effectLst/>
              </a:rPr>
              <a:t>i cosmetici,</a:t>
            </a:r>
          </a:p>
          <a:p>
            <a:r>
              <a:rPr lang="it-IT" b="0" i="0" u="none" strike="noStrike" dirty="0">
                <a:solidFill>
                  <a:srgbClr val="1E1E1F"/>
                </a:solidFill>
                <a:effectLst/>
              </a:rPr>
              <a:t> i giocattoli e gli esplosivi.</a:t>
            </a:r>
            <a:endParaRPr lang="it-IT" dirty="0"/>
          </a:p>
        </p:txBody>
      </p:sp>
    </p:spTree>
    <p:extLst>
      <p:ext uri="{BB962C8B-B14F-4D97-AF65-F5344CB8AC3E}">
        <p14:creationId xmlns:p14="http://schemas.microsoft.com/office/powerpoint/2010/main" val="2945411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lnSpcReduction="10000"/>
          </a:bodyPr>
          <a:lstStyle/>
          <a:p>
            <a:r>
              <a:rPr lang="it-IT" b="1" i="1" dirty="0">
                <a:solidFill>
                  <a:srgbClr val="00B0F0"/>
                </a:solidFill>
              </a:rPr>
              <a:t>Indice</a:t>
            </a:r>
            <a:r>
              <a:rPr lang="it-IT" dirty="0"/>
              <a:t>: </a:t>
            </a:r>
          </a:p>
          <a:p>
            <a:r>
              <a:rPr lang="it-IT" dirty="0"/>
              <a:t>Divieto di restrizioni quantitative e misure di effetto equivalente </a:t>
            </a:r>
          </a:p>
          <a:p>
            <a:r>
              <a:rPr lang="it-IT" dirty="0"/>
              <a:t>Art. 34 TFUE</a:t>
            </a:r>
          </a:p>
          <a:p>
            <a:r>
              <a:rPr lang="it-IT" dirty="0"/>
              <a:t>Art. 35 TFUE</a:t>
            </a:r>
          </a:p>
          <a:p>
            <a:r>
              <a:rPr lang="it-IT" dirty="0"/>
              <a:t>Art. 36 TFUE</a:t>
            </a:r>
          </a:p>
          <a:p>
            <a:r>
              <a:rPr lang="it-IT" dirty="0"/>
              <a:t>Dassonville</a:t>
            </a:r>
          </a:p>
          <a:p>
            <a:r>
              <a:rPr lang="it-IT" dirty="0"/>
              <a:t>Cassis de </a:t>
            </a:r>
            <a:r>
              <a:rPr lang="it-IT" dirty="0" err="1"/>
              <a:t>Dijon</a:t>
            </a:r>
            <a:r>
              <a:rPr lang="it-IT" dirty="0"/>
              <a:t> </a:t>
            </a:r>
          </a:p>
          <a:p>
            <a:r>
              <a:rPr lang="it-IT" dirty="0"/>
              <a:t>Keck </a:t>
            </a:r>
          </a:p>
          <a:p>
            <a:r>
              <a:rPr lang="it-IT" dirty="0"/>
              <a:t>Tutela dei consumatori</a:t>
            </a:r>
          </a:p>
        </p:txBody>
      </p:sp>
    </p:spTree>
    <p:extLst>
      <p:ext uri="{BB962C8B-B14F-4D97-AF65-F5344CB8AC3E}">
        <p14:creationId xmlns:p14="http://schemas.microsoft.com/office/powerpoint/2010/main" val="1587767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Protezione dei consumatori e UE</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lstStyle/>
          <a:p>
            <a:pPr algn="l"/>
            <a:r>
              <a:rPr lang="it-IT" b="1" i="0" u="none" strike="noStrike" dirty="0">
                <a:solidFill>
                  <a:srgbClr val="0070C0"/>
                </a:solidFill>
                <a:effectLst/>
              </a:rPr>
              <a:t>Base giuridica:</a:t>
            </a:r>
          </a:p>
          <a:p>
            <a:pPr algn="l"/>
            <a:r>
              <a:rPr lang="it-IT" b="0" i="0" u="none" strike="noStrike" dirty="0">
                <a:solidFill>
                  <a:srgbClr val="1E1E1F"/>
                </a:solidFill>
                <a:effectLst/>
              </a:rPr>
              <a:t>Articoli 114 e 169 del trattato sul funzionamento dell'Unione europea (TFUE).</a:t>
            </a:r>
          </a:p>
          <a:p>
            <a:pPr algn="l"/>
            <a:r>
              <a:rPr lang="it-IT" b="1" i="0" u="none" strike="noStrike" dirty="0">
                <a:solidFill>
                  <a:srgbClr val="0070C0"/>
                </a:solidFill>
                <a:effectLst/>
              </a:rPr>
              <a:t>Obiettivi:</a:t>
            </a:r>
          </a:p>
          <a:p>
            <a:pPr algn="l"/>
            <a:r>
              <a:rPr lang="it-IT" b="0" i="0" u="none" strike="noStrike" dirty="0">
                <a:solidFill>
                  <a:srgbClr val="1E1E1F"/>
                </a:solidFill>
                <a:effectLst/>
              </a:rPr>
              <a:t>Assicurare che tutti i consumatori dell'Unione - ovunque essi vivano, si rechino o facciano acquisti nell'UE - beneficino di un livello comune elevato di protezione contro i rischi e le minacce alla loro sicurezza e ai loro interessi economici, </a:t>
            </a:r>
          </a:p>
          <a:p>
            <a:pPr algn="l"/>
            <a:r>
              <a:rPr lang="it-IT" b="0" i="0" u="none" strike="noStrike" dirty="0">
                <a:solidFill>
                  <a:srgbClr val="1E1E1F"/>
                </a:solidFill>
                <a:effectLst/>
              </a:rPr>
              <a:t>e aumentare la capacità dei consumatori di tutelare i propri interessi.</a:t>
            </a:r>
          </a:p>
          <a:p>
            <a:endParaRPr lang="it-IT" dirty="0"/>
          </a:p>
        </p:txBody>
      </p:sp>
    </p:spTree>
    <p:extLst>
      <p:ext uri="{BB962C8B-B14F-4D97-AF65-F5344CB8AC3E}">
        <p14:creationId xmlns:p14="http://schemas.microsoft.com/office/powerpoint/2010/main" val="2365379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4DF525-2041-EE6F-57A5-0993E81F0E20}"/>
              </a:ext>
            </a:extLst>
          </p:cNvPr>
          <p:cNvSpPr>
            <a:spLocks noGrp="1"/>
          </p:cNvSpPr>
          <p:nvPr>
            <p:ph type="title"/>
          </p:nvPr>
        </p:nvSpPr>
        <p:spPr/>
        <p:txBody>
          <a:bodyPr/>
          <a:lstStyle/>
          <a:p>
            <a:r>
              <a:rPr lang="it-IT" b="1" dirty="0">
                <a:solidFill>
                  <a:srgbClr val="FF0000"/>
                </a:solidFill>
              </a:rPr>
              <a:t>Protezione dei consumatori e UE</a:t>
            </a:r>
          </a:p>
        </p:txBody>
      </p:sp>
      <p:sp>
        <p:nvSpPr>
          <p:cNvPr id="3" name="Segnaposto contenuto 2">
            <a:extLst>
              <a:ext uri="{FF2B5EF4-FFF2-40B4-BE49-F238E27FC236}">
                <a16:creationId xmlns:a16="http://schemas.microsoft.com/office/drawing/2014/main" id="{AAC3F5FF-B9B3-25B1-A053-8922CFDC5531}"/>
              </a:ext>
            </a:extLst>
          </p:cNvPr>
          <p:cNvSpPr>
            <a:spLocks noGrp="1"/>
          </p:cNvSpPr>
          <p:nvPr>
            <p:ph idx="1"/>
          </p:nvPr>
        </p:nvSpPr>
        <p:spPr/>
        <p:txBody>
          <a:bodyPr>
            <a:normAutofit lnSpcReduction="10000"/>
          </a:bodyPr>
          <a:lstStyle/>
          <a:p>
            <a:pPr algn="l"/>
            <a:r>
              <a:rPr lang="it-IT" b="1" i="0" u="none" strike="noStrike" dirty="0">
                <a:solidFill>
                  <a:srgbClr val="0070C0"/>
                </a:solidFill>
                <a:effectLst/>
                <a:latin typeface="Helvetica" pitchFamily="2" charset="0"/>
              </a:rPr>
              <a:t>Protezione della salute e della sicurezza dei consumatori:</a:t>
            </a:r>
          </a:p>
          <a:p>
            <a:pPr marL="514350" indent="-514350" algn="l">
              <a:buAutoNum type="alphaLcParenR"/>
            </a:pPr>
            <a:r>
              <a:rPr lang="it-IT" b="0" i="0" u="none" strike="noStrike" dirty="0">
                <a:solidFill>
                  <a:srgbClr val="1E1E1F"/>
                </a:solidFill>
                <a:effectLst/>
                <a:latin typeface="Helvetica" pitchFamily="2" charset="0"/>
              </a:rPr>
              <a:t>Azioni dell'Unione nel settore della sanità pubblica e del tabacco </a:t>
            </a:r>
          </a:p>
          <a:p>
            <a:pPr marL="514350" indent="-514350" algn="l">
              <a:buAutoNum type="alphaLcParenR"/>
            </a:pPr>
            <a:r>
              <a:rPr lang="it-IT" b="0" i="0" u="none" strike="noStrike" dirty="0">
                <a:solidFill>
                  <a:srgbClr val="1E1E1F"/>
                </a:solidFill>
                <a:effectLst/>
                <a:latin typeface="Helvetica" pitchFamily="2" charset="0"/>
              </a:rPr>
              <a:t>Prodotti alimentari </a:t>
            </a:r>
          </a:p>
          <a:p>
            <a:pPr marL="514350" indent="-514350" algn="l">
              <a:buAutoNum type="alphaLcParenR"/>
            </a:pPr>
            <a:r>
              <a:rPr lang="it-IT" b="0" i="0" u="none" strike="noStrike" dirty="0">
                <a:solidFill>
                  <a:srgbClr val="1E1E1F"/>
                </a:solidFill>
                <a:effectLst/>
                <a:latin typeface="Helvetica" pitchFamily="2" charset="0"/>
              </a:rPr>
              <a:t> Medicinali </a:t>
            </a:r>
          </a:p>
          <a:p>
            <a:pPr marL="514350" indent="-514350" algn="l">
              <a:buAutoNum type="alphaLcParenR"/>
            </a:pPr>
            <a:r>
              <a:rPr lang="it-IT" b="0" i="0" u="none" strike="noStrike" dirty="0">
                <a:solidFill>
                  <a:srgbClr val="1E1E1F"/>
                </a:solidFill>
                <a:effectLst/>
                <a:latin typeface="Helvetica" pitchFamily="2" charset="0"/>
              </a:rPr>
              <a:t>Sistema per la sicurezza generale dei prodotti e vigilanza del mercato</a:t>
            </a:r>
          </a:p>
          <a:p>
            <a:pPr marL="514350" indent="-514350" algn="l">
              <a:buAutoNum type="alphaLcParenR"/>
            </a:pPr>
            <a:r>
              <a:rPr lang="it-IT" b="0" i="0" u="none" strike="noStrike" dirty="0">
                <a:solidFill>
                  <a:srgbClr val="1E1E1F"/>
                </a:solidFill>
                <a:effectLst/>
                <a:latin typeface="Helvetica" pitchFamily="2" charset="0"/>
              </a:rPr>
              <a:t>Sicurezza dei prodotti cosmetici, degli esplosivi per uso civile e dei giocattoli</a:t>
            </a:r>
            <a:endParaRPr lang="it-IT" dirty="0">
              <a:solidFill>
                <a:srgbClr val="1E1E1F"/>
              </a:solidFill>
              <a:latin typeface="Helvetica" pitchFamily="2" charset="0"/>
            </a:endParaRPr>
          </a:p>
          <a:p>
            <a:pPr marL="514350" indent="-514350" algn="l">
              <a:buAutoNum type="alphaLcParenR"/>
            </a:pPr>
            <a:r>
              <a:rPr lang="it-IT" b="0" i="0" u="none" strike="noStrike" dirty="0">
                <a:solidFill>
                  <a:srgbClr val="1E1E1F"/>
                </a:solidFill>
                <a:effectLst/>
                <a:latin typeface="Helvetica" pitchFamily="2" charset="0"/>
              </a:rPr>
              <a:t>Comunicazione a prezzi accessibili per i cittadini e le imprese</a:t>
            </a:r>
          </a:p>
          <a:p>
            <a:endParaRPr lang="it-IT" dirty="0"/>
          </a:p>
        </p:txBody>
      </p:sp>
    </p:spTree>
    <p:extLst>
      <p:ext uri="{BB962C8B-B14F-4D97-AF65-F5344CB8AC3E}">
        <p14:creationId xmlns:p14="http://schemas.microsoft.com/office/powerpoint/2010/main" val="3308241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F7BE0F-6B11-AA6E-6388-533732B533BC}"/>
              </a:ext>
            </a:extLst>
          </p:cNvPr>
          <p:cNvSpPr>
            <a:spLocks noGrp="1"/>
          </p:cNvSpPr>
          <p:nvPr>
            <p:ph type="title"/>
          </p:nvPr>
        </p:nvSpPr>
        <p:spPr>
          <a:xfrm>
            <a:off x="838200" y="365126"/>
            <a:ext cx="10515600" cy="1012738"/>
          </a:xfrm>
        </p:spPr>
        <p:txBody>
          <a:bodyPr/>
          <a:lstStyle/>
          <a:p>
            <a:r>
              <a:rPr lang="it-IT" b="1" dirty="0">
                <a:solidFill>
                  <a:srgbClr val="FF0000"/>
                </a:solidFill>
              </a:rPr>
              <a:t>Protezione dei consumatori e UE</a:t>
            </a:r>
            <a:endParaRPr lang="it-IT" dirty="0"/>
          </a:p>
        </p:txBody>
      </p:sp>
      <p:sp>
        <p:nvSpPr>
          <p:cNvPr id="3" name="Segnaposto contenuto 2">
            <a:extLst>
              <a:ext uri="{FF2B5EF4-FFF2-40B4-BE49-F238E27FC236}">
                <a16:creationId xmlns:a16="http://schemas.microsoft.com/office/drawing/2014/main" id="{889685BB-2FC1-E991-7AD8-B2DD0878BA3E}"/>
              </a:ext>
            </a:extLst>
          </p:cNvPr>
          <p:cNvSpPr>
            <a:spLocks noGrp="1"/>
          </p:cNvSpPr>
          <p:nvPr>
            <p:ph idx="1"/>
          </p:nvPr>
        </p:nvSpPr>
        <p:spPr>
          <a:xfrm>
            <a:off x="838200" y="1528175"/>
            <a:ext cx="10515600" cy="5210828"/>
          </a:xfrm>
        </p:spPr>
        <p:txBody>
          <a:bodyPr>
            <a:normAutofit fontScale="77500" lnSpcReduction="20000"/>
          </a:bodyPr>
          <a:lstStyle/>
          <a:p>
            <a:pPr marL="0" indent="0" algn="l">
              <a:buNone/>
            </a:pPr>
            <a:r>
              <a:rPr lang="it-IT" b="1" i="0" u="none" strike="noStrike" dirty="0">
                <a:solidFill>
                  <a:srgbClr val="0070C0"/>
                </a:solidFill>
                <a:effectLst/>
              </a:rPr>
              <a:t>e) Sistema per la sicurezza generale dei prodotti e vigilanza del mercato</a:t>
            </a:r>
          </a:p>
          <a:p>
            <a:pPr algn="l"/>
            <a:r>
              <a:rPr lang="it-IT" b="0" i="0" u="none" strike="noStrike" dirty="0">
                <a:solidFill>
                  <a:srgbClr val="1E1E1F"/>
                </a:solidFill>
                <a:effectLst/>
              </a:rPr>
              <a:t>La </a:t>
            </a:r>
            <a:r>
              <a:rPr lang="it-IT" b="1" i="0" u="sng" strike="noStrike" dirty="0">
                <a:solidFill>
                  <a:srgbClr val="0070C0"/>
                </a:solidFill>
                <a:effectLst/>
                <a:hlinkClick r:id="rId2">
                  <a:extLst>
                    <a:ext uri="{A12FA001-AC4F-418D-AE19-62706E023703}">
                      <ahyp:hlinkClr xmlns:ahyp="http://schemas.microsoft.com/office/drawing/2018/hyperlinkcolor" val="tx"/>
                    </a:ext>
                  </a:extLst>
                </a:hlinkClick>
              </a:rPr>
              <a:t>direttiva 2001/95/CE</a:t>
            </a:r>
            <a:r>
              <a:rPr lang="it-IT" b="1" i="0" u="none" strike="noStrike" dirty="0">
                <a:solidFill>
                  <a:srgbClr val="0070C0"/>
                </a:solidFill>
                <a:effectLst/>
              </a:rPr>
              <a:t> </a:t>
            </a:r>
            <a:r>
              <a:rPr lang="it-IT" b="0" i="0" u="none" strike="noStrike" dirty="0">
                <a:solidFill>
                  <a:srgbClr val="1E1E1F"/>
                </a:solidFill>
                <a:effectLst/>
              </a:rPr>
              <a:t>prevede un sistema per la sicurezza generale dei prodotti in base al quale qualsiasi prodotto di consumo immesso sul mercato, anche se non soggetto a una legislazione settoriale specifica, deve rispettare determinate norme per quanto concerne le informazioni fornite ai consumatori, le misure per evitare i rischi alla sicurezza, il monitoraggio della sicurezza dei prodotti e la tracciabilità. </a:t>
            </a:r>
          </a:p>
          <a:p>
            <a:pPr algn="l"/>
            <a:r>
              <a:rPr lang="it-IT" b="0" i="0" u="none" strike="noStrike" dirty="0">
                <a:solidFill>
                  <a:srgbClr val="1E1E1F"/>
                </a:solidFill>
                <a:effectLst/>
              </a:rPr>
              <a:t>Se un prodotto pone una minaccia grave che richiede un intervento rapido, lo Stato membro interessato deve informare immediatamente la Commissione attraverso RAPEX, un sistema per lo scambio rapido di informazioni tra gli Stati membri e la Commissione.</a:t>
            </a:r>
          </a:p>
          <a:p>
            <a:pPr algn="l"/>
            <a:r>
              <a:rPr lang="it-IT" b="0" i="0" u="none" strike="noStrike" dirty="0">
                <a:solidFill>
                  <a:srgbClr val="1E1E1F"/>
                </a:solidFill>
                <a:effectLst/>
              </a:rPr>
              <a:t>Nel giugno 2021 la Commissione ha adottato una proposta di regolamento relativo alla sicurezza generale dei prodotti al fine di rivedere la direttiva relativa alla sicurezza generale dei prodotti (DSGP). </a:t>
            </a:r>
          </a:p>
          <a:p>
            <a:pPr algn="l"/>
            <a:r>
              <a:rPr lang="it-IT" b="0" i="0" u="none" strike="noStrike" dirty="0">
                <a:solidFill>
                  <a:srgbClr val="1E1E1F"/>
                </a:solidFill>
                <a:effectLst/>
              </a:rPr>
              <a:t>Il regolamento proposto garantirà la continuità con la DSGP imponendo che i prodotti di consumo siano "sicuri", stabilendo determinati obblighi per gli operatori economici, compresi i mercati online, e stabilendo disposizioni per l'elaborazione di norme a sostegno dell'obbligo generale di sicurezza. Aggiornerà e modernizzerà il quadro generale per la sicurezza dei prodotti di consumo non alimentari e garantirà condizioni di parità per le imprese.</a:t>
            </a:r>
          </a:p>
          <a:p>
            <a:endParaRPr lang="it-IT" dirty="0"/>
          </a:p>
        </p:txBody>
      </p:sp>
    </p:spTree>
    <p:extLst>
      <p:ext uri="{BB962C8B-B14F-4D97-AF65-F5344CB8AC3E}">
        <p14:creationId xmlns:p14="http://schemas.microsoft.com/office/powerpoint/2010/main" val="4134024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E19F51-7205-4EFF-E8E8-31427AACA958}"/>
              </a:ext>
            </a:extLst>
          </p:cNvPr>
          <p:cNvSpPr>
            <a:spLocks noGrp="1"/>
          </p:cNvSpPr>
          <p:nvPr>
            <p:ph type="title"/>
          </p:nvPr>
        </p:nvSpPr>
        <p:spPr>
          <a:xfrm>
            <a:off x="838200" y="365126"/>
            <a:ext cx="10515600" cy="1062842"/>
          </a:xfrm>
        </p:spPr>
        <p:txBody>
          <a:bodyPr/>
          <a:lstStyle/>
          <a:p>
            <a:r>
              <a:rPr lang="it-IT" b="1" dirty="0">
                <a:solidFill>
                  <a:srgbClr val="FF0000"/>
                </a:solidFill>
              </a:rPr>
              <a:t>Protezione dei consumatori e UE</a:t>
            </a:r>
            <a:endParaRPr lang="it-IT" dirty="0"/>
          </a:p>
        </p:txBody>
      </p:sp>
      <p:sp>
        <p:nvSpPr>
          <p:cNvPr id="3" name="Segnaposto contenuto 2">
            <a:extLst>
              <a:ext uri="{FF2B5EF4-FFF2-40B4-BE49-F238E27FC236}">
                <a16:creationId xmlns:a16="http://schemas.microsoft.com/office/drawing/2014/main" id="{6BDB992F-4B19-EC24-08DB-A658832BC2DA}"/>
              </a:ext>
            </a:extLst>
          </p:cNvPr>
          <p:cNvSpPr>
            <a:spLocks noGrp="1"/>
          </p:cNvSpPr>
          <p:nvPr>
            <p:ph idx="1"/>
          </p:nvPr>
        </p:nvSpPr>
        <p:spPr>
          <a:xfrm>
            <a:off x="838200" y="1578279"/>
            <a:ext cx="10515600" cy="4598684"/>
          </a:xfrm>
        </p:spPr>
        <p:txBody>
          <a:bodyPr/>
          <a:lstStyle/>
          <a:p>
            <a:r>
              <a:rPr lang="it-IT" b="1" i="0" u="none" strike="noStrike" dirty="0">
                <a:solidFill>
                  <a:srgbClr val="0070C0"/>
                </a:solidFill>
                <a:effectLst/>
                <a:latin typeface="Helvetica" pitchFamily="2" charset="0"/>
              </a:rPr>
              <a:t>Tutela degli interessi economici dei consumatori:</a:t>
            </a:r>
          </a:p>
          <a:p>
            <a:pPr lvl="1"/>
            <a:r>
              <a:rPr lang="it-IT" b="0" i="0" u="none" strike="noStrike" dirty="0">
                <a:solidFill>
                  <a:srgbClr val="1E1E1F"/>
                </a:solidFill>
                <a:effectLst/>
                <a:latin typeface="Helvetica" pitchFamily="2" charset="0"/>
              </a:rPr>
              <a:t>Servizi della società dell'informazione, commercio elettronico e pagamenti elettronici e transfrontalieri</a:t>
            </a:r>
          </a:p>
          <a:p>
            <a:pPr lvl="1"/>
            <a:r>
              <a:rPr lang="it-IT" b="0" i="0" u="none" strike="noStrike" dirty="0">
                <a:solidFill>
                  <a:srgbClr val="1E1E1F"/>
                </a:solidFill>
                <a:effectLst/>
                <a:latin typeface="Helvetica" pitchFamily="2" charset="0"/>
              </a:rPr>
              <a:t>Contratti di vendita a distanza e contratti negoziati al di fuori dei locali commerciali, vendita di beni e garanzie, clausole vessatorie contenute nei contratti</a:t>
            </a:r>
            <a:endParaRPr lang="it-IT" dirty="0">
              <a:solidFill>
                <a:srgbClr val="1E1E1F"/>
              </a:solidFill>
              <a:latin typeface="Helvetica" pitchFamily="2" charset="0"/>
            </a:endParaRPr>
          </a:p>
          <a:p>
            <a:pPr lvl="1"/>
            <a:r>
              <a:rPr lang="it-IT" b="0" i="0" u="none" strike="noStrike" dirty="0">
                <a:solidFill>
                  <a:srgbClr val="1E1E1F"/>
                </a:solidFill>
                <a:effectLst/>
                <a:latin typeface="Helvetica" pitchFamily="2" charset="0"/>
              </a:rPr>
              <a:t>Pratiche commerciali sleali e pubblicità ingannevole e comparativa</a:t>
            </a:r>
          </a:p>
          <a:p>
            <a:pPr lvl="1"/>
            <a:r>
              <a:rPr lang="it-IT" b="0" i="0" u="none" strike="noStrike" dirty="0">
                <a:solidFill>
                  <a:srgbClr val="1E1E1F"/>
                </a:solidFill>
                <a:effectLst/>
                <a:latin typeface="Helvetica" pitchFamily="2" charset="0"/>
              </a:rPr>
              <a:t>Responsabilità per i prodotti difettosi e indicazione del prezzo</a:t>
            </a:r>
            <a:endParaRPr lang="it-IT" dirty="0">
              <a:solidFill>
                <a:srgbClr val="1E1E1F"/>
              </a:solidFill>
              <a:latin typeface="Helvetica" pitchFamily="2" charset="0"/>
            </a:endParaRPr>
          </a:p>
          <a:p>
            <a:pPr lvl="1"/>
            <a:r>
              <a:rPr lang="it-IT" b="0" i="0" u="none" strike="noStrike" dirty="0">
                <a:solidFill>
                  <a:srgbClr val="1E1E1F"/>
                </a:solidFill>
                <a:effectLst/>
                <a:latin typeface="Helvetica" pitchFamily="2" charset="0"/>
              </a:rPr>
              <a:t>Trasporto aereo</a:t>
            </a:r>
          </a:p>
          <a:p>
            <a:pPr lvl="1"/>
            <a:r>
              <a:rPr lang="it-IT" b="0" i="0" u="none" strike="noStrike" dirty="0">
                <a:solidFill>
                  <a:srgbClr val="1E1E1F"/>
                </a:solidFill>
                <a:effectLst/>
                <a:latin typeface="Helvetica" pitchFamily="2" charset="0"/>
              </a:rPr>
              <a:t>Mercati energetici</a:t>
            </a:r>
            <a:endParaRPr lang="it-IT" dirty="0"/>
          </a:p>
        </p:txBody>
      </p:sp>
    </p:spTree>
    <p:extLst>
      <p:ext uri="{BB962C8B-B14F-4D97-AF65-F5344CB8AC3E}">
        <p14:creationId xmlns:p14="http://schemas.microsoft.com/office/powerpoint/2010/main" val="2214829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36145B-925A-710D-0BF8-7C91C0462176}"/>
              </a:ext>
            </a:extLst>
          </p:cNvPr>
          <p:cNvSpPr>
            <a:spLocks noGrp="1"/>
          </p:cNvSpPr>
          <p:nvPr>
            <p:ph type="title"/>
          </p:nvPr>
        </p:nvSpPr>
        <p:spPr>
          <a:xfrm>
            <a:off x="838200" y="365126"/>
            <a:ext cx="10515600" cy="962634"/>
          </a:xfrm>
        </p:spPr>
        <p:txBody>
          <a:bodyPr>
            <a:normAutofit fontScale="90000"/>
          </a:bodyPr>
          <a:lstStyle/>
          <a:p>
            <a:r>
              <a:rPr lang="it-IT" b="1" dirty="0">
                <a:solidFill>
                  <a:srgbClr val="FF0000"/>
                </a:solidFill>
              </a:rPr>
              <a:t>Valorizzazione dell’origine dei prodotti nel quadro della libera circolazione delle merci</a:t>
            </a:r>
            <a:endParaRPr lang="it-IT" dirty="0"/>
          </a:p>
        </p:txBody>
      </p:sp>
      <p:sp>
        <p:nvSpPr>
          <p:cNvPr id="3" name="Segnaposto contenuto 2">
            <a:extLst>
              <a:ext uri="{FF2B5EF4-FFF2-40B4-BE49-F238E27FC236}">
                <a16:creationId xmlns:a16="http://schemas.microsoft.com/office/drawing/2014/main" id="{168D09D3-F590-9BD0-0CA2-54428E377A4A}"/>
              </a:ext>
            </a:extLst>
          </p:cNvPr>
          <p:cNvSpPr>
            <a:spLocks noGrp="1"/>
          </p:cNvSpPr>
          <p:nvPr>
            <p:ph idx="1"/>
          </p:nvPr>
        </p:nvSpPr>
        <p:spPr>
          <a:xfrm>
            <a:off x="838200" y="1753643"/>
            <a:ext cx="10515600" cy="4739231"/>
          </a:xfrm>
        </p:spPr>
        <p:txBody>
          <a:bodyPr>
            <a:normAutofit/>
          </a:bodyPr>
          <a:lstStyle/>
          <a:p>
            <a:pPr marL="0" indent="0" algn="just">
              <a:buNone/>
            </a:pPr>
            <a:r>
              <a:rPr lang="it-IT" dirty="0">
                <a:solidFill>
                  <a:schemeClr val="tx1">
                    <a:lumMod val="85000"/>
                    <a:lumOff val="15000"/>
                  </a:schemeClr>
                </a:solidFill>
              </a:rPr>
              <a:t>Principio del mutuo riconoscimento delle normative tecniche nazionali: </a:t>
            </a:r>
          </a:p>
          <a:p>
            <a:pPr algn="just"/>
            <a:r>
              <a:rPr lang="it-IT" b="1" dirty="0">
                <a:solidFill>
                  <a:schemeClr val="tx1">
                    <a:lumMod val="85000"/>
                    <a:lumOff val="15000"/>
                  </a:schemeClr>
                </a:solidFill>
              </a:rPr>
              <a:t>Funzionale </a:t>
            </a:r>
            <a:r>
              <a:rPr lang="it-IT" dirty="0">
                <a:solidFill>
                  <a:schemeClr val="tx1">
                    <a:lumMod val="85000"/>
                    <a:lumOff val="15000"/>
                  </a:schemeClr>
                </a:solidFill>
              </a:rPr>
              <a:t>all’eliminazione delle barriere protezionistiche delle produzioni nazionali</a:t>
            </a:r>
            <a:r>
              <a:rPr lang="it-IT" b="1" dirty="0">
                <a:solidFill>
                  <a:schemeClr val="tx1">
                    <a:lumMod val="85000"/>
                    <a:lumOff val="15000"/>
                  </a:schemeClr>
                </a:solidFill>
              </a:rPr>
              <a:t> (vietate in quanto misure aventi effetto equivalente alle restrizioni quantitative all’importazione – art. 34 TFUE)</a:t>
            </a:r>
          </a:p>
          <a:p>
            <a:pPr algn="just"/>
            <a:r>
              <a:rPr lang="it-IT" b="1" dirty="0">
                <a:solidFill>
                  <a:schemeClr val="tx1">
                    <a:lumMod val="85000"/>
                    <a:lumOff val="15000"/>
                  </a:schemeClr>
                </a:solidFill>
              </a:rPr>
              <a:t>Rischi: </a:t>
            </a:r>
          </a:p>
          <a:p>
            <a:pPr lvl="1"/>
            <a:r>
              <a:rPr lang="it-IT" dirty="0">
                <a:solidFill>
                  <a:schemeClr val="tx1">
                    <a:lumMod val="85000"/>
                    <a:lumOff val="15000"/>
                  </a:schemeClr>
                </a:solidFill>
              </a:rPr>
              <a:t>«banalizzazione» delle tradizioni locali (a causa del fatto che la loro valorizzazione è interamente affidata alle preferenze dei consumatori che ne sono a conoscenza)</a:t>
            </a:r>
            <a:endParaRPr lang="it-IT" b="1" dirty="0">
              <a:solidFill>
                <a:schemeClr val="tx1">
                  <a:lumMod val="85000"/>
                  <a:lumOff val="15000"/>
                </a:schemeClr>
              </a:solidFill>
              <a:latin typeface="Bradley Hand ITC" panose="03070402050302030203" pitchFamily="66" charset="0"/>
            </a:endParaRPr>
          </a:p>
          <a:p>
            <a:pPr lvl="1"/>
            <a:r>
              <a:rPr lang="it-IT" dirty="0">
                <a:solidFill>
                  <a:schemeClr val="tx1">
                    <a:lumMod val="85000"/>
                    <a:lumOff val="15000"/>
                  </a:schemeClr>
                </a:solidFill>
              </a:rPr>
              <a:t>frammentazione e carenze della tutela effettuata sulla sola base delle esigenze imperative </a:t>
            </a:r>
            <a:r>
              <a:rPr lang="it-IT" i="1" dirty="0">
                <a:solidFill>
                  <a:schemeClr val="tx1">
                    <a:lumMod val="85000"/>
                    <a:lumOff val="15000"/>
                  </a:schemeClr>
                </a:solidFill>
              </a:rPr>
              <a:t>ex </a:t>
            </a:r>
            <a:r>
              <a:rPr lang="it-IT" dirty="0">
                <a:solidFill>
                  <a:schemeClr val="tx1">
                    <a:lumMod val="85000"/>
                    <a:lumOff val="15000"/>
                  </a:schemeClr>
                </a:solidFill>
              </a:rPr>
              <a:t>art. 36 TFUE</a:t>
            </a:r>
            <a:endParaRPr lang="it-IT" b="1" dirty="0">
              <a:solidFill>
                <a:schemeClr val="tx1">
                  <a:lumMod val="85000"/>
                  <a:lumOff val="15000"/>
                </a:schemeClr>
              </a:solidFill>
              <a:latin typeface="Bradley Hand ITC" panose="03070402050302030203" pitchFamily="66" charset="0"/>
            </a:endParaRPr>
          </a:p>
          <a:p>
            <a:endParaRPr lang="it-IT" dirty="0"/>
          </a:p>
        </p:txBody>
      </p:sp>
    </p:spTree>
    <p:extLst>
      <p:ext uri="{BB962C8B-B14F-4D97-AF65-F5344CB8AC3E}">
        <p14:creationId xmlns:p14="http://schemas.microsoft.com/office/powerpoint/2010/main" val="4025498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328054-CF8D-14A1-EA29-6D3163D1BBA1}"/>
              </a:ext>
            </a:extLst>
          </p:cNvPr>
          <p:cNvSpPr>
            <a:spLocks noGrp="1"/>
          </p:cNvSpPr>
          <p:nvPr>
            <p:ph type="title"/>
          </p:nvPr>
        </p:nvSpPr>
        <p:spPr/>
        <p:txBody>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B50801E3-99B8-9ED6-ADDA-0011F67727C2}"/>
              </a:ext>
            </a:extLst>
          </p:cNvPr>
          <p:cNvSpPr>
            <a:spLocks noGrp="1"/>
          </p:cNvSpPr>
          <p:nvPr>
            <p:ph idx="1"/>
          </p:nvPr>
        </p:nvSpPr>
        <p:spPr/>
        <p:txBody>
          <a:bodyPr/>
          <a:lstStyle/>
          <a:p>
            <a:pPr marL="0" indent="0" algn="just">
              <a:buNone/>
            </a:pPr>
            <a:r>
              <a:rPr lang="it-IT" dirty="0">
                <a:solidFill>
                  <a:schemeClr val="tx1">
                    <a:lumMod val="85000"/>
                    <a:lumOff val="15000"/>
                  </a:schemeClr>
                </a:solidFill>
              </a:rPr>
              <a:t>Regolamento 1151/2012 «regimi di qualità»:</a:t>
            </a:r>
          </a:p>
          <a:p>
            <a:pPr marL="0" indent="0" algn="just">
              <a:buNone/>
            </a:pPr>
            <a:r>
              <a:rPr lang="it-IT" dirty="0">
                <a:solidFill>
                  <a:schemeClr val="tx1">
                    <a:lumMod val="85000"/>
                    <a:lumOff val="15000"/>
                  </a:schemeClr>
                </a:solidFill>
              </a:rPr>
              <a:t>Creazione di quadro giuridico unico per:</a:t>
            </a:r>
          </a:p>
          <a:p>
            <a:pPr marL="514350" indent="-514350" algn="just">
              <a:buAutoNum type="arabicParenR"/>
            </a:pPr>
            <a:r>
              <a:rPr lang="it-IT" dirty="0">
                <a:solidFill>
                  <a:schemeClr val="tx1">
                    <a:lumMod val="85000"/>
                    <a:lumOff val="15000"/>
                  </a:schemeClr>
                </a:solidFill>
              </a:rPr>
              <a:t>DOP-IGP: Nesso con territorio di appartenenza</a:t>
            </a:r>
          </a:p>
          <a:p>
            <a:pPr marL="0" indent="0" algn="just">
              <a:buNone/>
            </a:pPr>
            <a:r>
              <a:rPr lang="it-IT" dirty="0">
                <a:solidFill>
                  <a:schemeClr val="tx1">
                    <a:lumMod val="85000"/>
                    <a:lumOff val="15000"/>
                  </a:schemeClr>
                </a:solidFill>
              </a:rPr>
              <a:t>2) STG – Specialità Tradizionale Garantita</a:t>
            </a:r>
          </a:p>
          <a:p>
            <a:pPr marL="0" indent="0" algn="just">
              <a:buNone/>
            </a:pPr>
            <a:r>
              <a:rPr lang="it-IT" dirty="0">
                <a:solidFill>
                  <a:schemeClr val="tx1">
                    <a:lumMod val="85000"/>
                    <a:lumOff val="15000"/>
                  </a:schemeClr>
                </a:solidFill>
              </a:rPr>
              <a:t>Espressione della tradizione</a:t>
            </a:r>
          </a:p>
          <a:p>
            <a:pPr marL="0" indent="0" algn="just">
              <a:buNone/>
            </a:pPr>
            <a:r>
              <a:rPr lang="it-IT" dirty="0">
                <a:solidFill>
                  <a:schemeClr val="tx1">
                    <a:lumMod val="85000"/>
                    <a:lumOff val="15000"/>
                  </a:schemeClr>
                </a:solidFill>
              </a:rPr>
              <a:t>3) Altre indicazioni (es. «prodotti di montagna» 2014)</a:t>
            </a:r>
          </a:p>
          <a:p>
            <a:endParaRPr lang="it-IT" dirty="0"/>
          </a:p>
        </p:txBody>
      </p:sp>
    </p:spTree>
    <p:extLst>
      <p:ext uri="{BB962C8B-B14F-4D97-AF65-F5344CB8AC3E}">
        <p14:creationId xmlns:p14="http://schemas.microsoft.com/office/powerpoint/2010/main" val="39513469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3ECDB0-2EE9-6B38-75D0-485444E74162}"/>
              </a:ext>
            </a:extLst>
          </p:cNvPr>
          <p:cNvSpPr>
            <a:spLocks noGrp="1"/>
          </p:cNvSpPr>
          <p:nvPr>
            <p:ph type="title"/>
          </p:nvPr>
        </p:nvSpPr>
        <p:spPr>
          <a:xfrm>
            <a:off x="838200" y="365126"/>
            <a:ext cx="10515600" cy="975160"/>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64F00A81-ECD7-441D-D928-D5E7B3BD3FB0}"/>
              </a:ext>
            </a:extLst>
          </p:cNvPr>
          <p:cNvSpPr>
            <a:spLocks noGrp="1"/>
          </p:cNvSpPr>
          <p:nvPr>
            <p:ph idx="1"/>
          </p:nvPr>
        </p:nvSpPr>
        <p:spPr>
          <a:xfrm>
            <a:off x="838200" y="1528174"/>
            <a:ext cx="10515600" cy="4964699"/>
          </a:xfrm>
        </p:spPr>
        <p:txBody>
          <a:bodyPr>
            <a:normAutofit fontScale="92500" lnSpcReduction="10000"/>
          </a:bodyPr>
          <a:lstStyle/>
          <a:p>
            <a:pPr marL="0" indent="0" algn="just">
              <a:buNone/>
            </a:pPr>
            <a:r>
              <a:rPr lang="it-IT" b="1" dirty="0">
                <a:solidFill>
                  <a:schemeClr val="tx1">
                    <a:lumMod val="85000"/>
                    <a:lumOff val="15000"/>
                  </a:schemeClr>
                </a:solidFill>
              </a:rPr>
              <a:t>Regolamento 1151/2012 ha come obiettivo:</a:t>
            </a:r>
          </a:p>
          <a:p>
            <a:pPr marL="0" indent="0" algn="just">
              <a:buNone/>
            </a:pPr>
            <a:r>
              <a:rPr lang="it-IT" b="1" dirty="0">
                <a:solidFill>
                  <a:schemeClr val="tx1">
                    <a:lumMod val="85000"/>
                    <a:lumOff val="15000"/>
                  </a:schemeClr>
                </a:solidFill>
              </a:rPr>
              <a:t>aiutare</a:t>
            </a:r>
            <a:r>
              <a:rPr lang="it-IT" dirty="0">
                <a:solidFill>
                  <a:schemeClr val="tx1">
                    <a:lumMod val="85000"/>
                    <a:lumOff val="15000"/>
                  </a:schemeClr>
                </a:solidFill>
              </a:rPr>
              <a:t> i produttori di prodotti agricoli e alimentari a </a:t>
            </a:r>
            <a:r>
              <a:rPr lang="it-IT" b="1" dirty="0">
                <a:solidFill>
                  <a:schemeClr val="tx1">
                    <a:lumMod val="85000"/>
                    <a:lumOff val="15000"/>
                  </a:schemeClr>
                </a:solidFill>
              </a:rPr>
              <a:t>comunicare agli acquirenti e ai consumatori</a:t>
            </a:r>
            <a:r>
              <a:rPr lang="it-IT" dirty="0">
                <a:solidFill>
                  <a:schemeClr val="tx1">
                    <a:lumMod val="85000"/>
                    <a:lumOff val="15000"/>
                  </a:schemeClr>
                </a:solidFill>
              </a:rPr>
              <a:t> le caratteristiche e le modalità di produzione agricola di tali prodotti, garantendo in tal modo:</a:t>
            </a:r>
          </a:p>
          <a:p>
            <a:pPr marL="0" indent="0" algn="just">
              <a:buNone/>
            </a:pPr>
            <a:r>
              <a:rPr lang="it-IT" dirty="0">
                <a:solidFill>
                  <a:schemeClr val="tx1">
                    <a:lumMod val="85000"/>
                    <a:lumOff val="15000"/>
                  </a:schemeClr>
                </a:solidFill>
              </a:rPr>
              <a:t>a) una concorrenza leale per gli agricoltori e i produttori di</a:t>
            </a:r>
          </a:p>
          <a:p>
            <a:pPr marL="0" indent="0" algn="just">
              <a:buNone/>
            </a:pPr>
            <a:r>
              <a:rPr lang="it-IT" dirty="0">
                <a:solidFill>
                  <a:schemeClr val="tx1">
                    <a:lumMod val="85000"/>
                    <a:lumOff val="15000"/>
                  </a:schemeClr>
                </a:solidFill>
              </a:rPr>
              <a:t>prodotti agricoli e alimentari aventi caratteristiche e proprietà</a:t>
            </a:r>
          </a:p>
          <a:p>
            <a:pPr marL="0" indent="0" algn="just">
              <a:buNone/>
            </a:pPr>
            <a:r>
              <a:rPr lang="it-IT" dirty="0">
                <a:solidFill>
                  <a:schemeClr val="tx1">
                    <a:lumMod val="85000"/>
                    <a:lumOff val="15000"/>
                  </a:schemeClr>
                </a:solidFill>
              </a:rPr>
              <a:t>che conferiscono valore aggiunto;</a:t>
            </a:r>
          </a:p>
          <a:p>
            <a:pPr marL="0" indent="0" algn="just">
              <a:buNone/>
            </a:pPr>
            <a:r>
              <a:rPr lang="it-IT" dirty="0">
                <a:solidFill>
                  <a:schemeClr val="tx1">
                    <a:lumMod val="85000"/>
                    <a:lumOff val="15000"/>
                  </a:schemeClr>
                </a:solidFill>
              </a:rPr>
              <a:t>b) la disponibilità per i consumatori di informazioni attendibili</a:t>
            </a:r>
          </a:p>
          <a:p>
            <a:pPr marL="0" indent="0" algn="just">
              <a:buNone/>
            </a:pPr>
            <a:r>
              <a:rPr lang="it-IT" dirty="0">
                <a:solidFill>
                  <a:schemeClr val="tx1">
                    <a:lumMod val="85000"/>
                    <a:lumOff val="15000"/>
                  </a:schemeClr>
                </a:solidFill>
              </a:rPr>
              <a:t>riguardo a tali prodotti;</a:t>
            </a:r>
          </a:p>
          <a:p>
            <a:pPr marL="0" indent="0" algn="just">
              <a:buNone/>
            </a:pPr>
            <a:r>
              <a:rPr lang="it-IT" dirty="0">
                <a:solidFill>
                  <a:schemeClr val="tx1">
                    <a:lumMod val="85000"/>
                    <a:lumOff val="15000"/>
                  </a:schemeClr>
                </a:solidFill>
              </a:rPr>
              <a:t>c) il rispetto dei diritti di proprietà intellettuale; e</a:t>
            </a:r>
          </a:p>
          <a:p>
            <a:pPr marL="0" indent="0" algn="just">
              <a:buNone/>
            </a:pPr>
            <a:r>
              <a:rPr lang="it-IT" dirty="0">
                <a:solidFill>
                  <a:schemeClr val="tx1">
                    <a:lumMod val="85000"/>
                    <a:lumOff val="15000"/>
                  </a:schemeClr>
                </a:solidFill>
              </a:rPr>
              <a:t>d) l’integrità del mercato interno.</a:t>
            </a:r>
          </a:p>
          <a:p>
            <a:endParaRPr lang="it-IT" dirty="0"/>
          </a:p>
        </p:txBody>
      </p:sp>
    </p:spTree>
    <p:extLst>
      <p:ext uri="{BB962C8B-B14F-4D97-AF65-F5344CB8AC3E}">
        <p14:creationId xmlns:p14="http://schemas.microsoft.com/office/powerpoint/2010/main" val="1654557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AF6EC2-DD26-24A9-B467-BFB7EF3088B6}"/>
              </a:ext>
            </a:extLst>
          </p:cNvPr>
          <p:cNvSpPr>
            <a:spLocks noGrp="1"/>
          </p:cNvSpPr>
          <p:nvPr>
            <p:ph type="title"/>
          </p:nvPr>
        </p:nvSpPr>
        <p:spPr>
          <a:xfrm>
            <a:off x="838200" y="365126"/>
            <a:ext cx="10515600" cy="1087894"/>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1C2FFD7B-B3C6-D3D3-9360-C3D9F95C05C2}"/>
              </a:ext>
            </a:extLst>
          </p:cNvPr>
          <p:cNvSpPr>
            <a:spLocks noGrp="1"/>
          </p:cNvSpPr>
          <p:nvPr>
            <p:ph idx="1"/>
          </p:nvPr>
        </p:nvSpPr>
        <p:spPr/>
        <p:txBody>
          <a:bodyPr/>
          <a:lstStyle/>
          <a:p>
            <a:pPr marL="0" indent="0" algn="just">
              <a:buNone/>
            </a:pPr>
            <a:r>
              <a:rPr lang="it-IT" b="1" dirty="0">
                <a:solidFill>
                  <a:schemeClr val="tx1">
                    <a:lumMod val="85000"/>
                    <a:lumOff val="15000"/>
                  </a:schemeClr>
                </a:solidFill>
              </a:rPr>
              <a:t>Regolamento 1151/2012:</a:t>
            </a:r>
          </a:p>
          <a:p>
            <a:pPr marL="0" indent="0" algn="just">
              <a:buNone/>
            </a:pPr>
            <a:r>
              <a:rPr lang="it-IT" dirty="0">
                <a:solidFill>
                  <a:schemeClr val="tx1">
                    <a:lumMod val="85000"/>
                    <a:lumOff val="15000"/>
                  </a:schemeClr>
                </a:solidFill>
              </a:rPr>
              <a:t>Si affida comunque la conservazione e la valorizzazione delle tradizioni culturali alle preferenze dei consumatori – lasciandosi alle spalle l’approccio protezionistico che è incompatibile con il mercato unico – utilizzando le </a:t>
            </a:r>
            <a:r>
              <a:rPr lang="it-IT" u="sng" dirty="0">
                <a:solidFill>
                  <a:schemeClr val="tx1">
                    <a:lumMod val="85000"/>
                    <a:lumOff val="15000"/>
                  </a:schemeClr>
                </a:solidFill>
              </a:rPr>
              <a:t>dinamiche corrette e virtuose dell’economia di mercato</a:t>
            </a:r>
          </a:p>
          <a:p>
            <a:pPr marL="0" indent="0" algn="just">
              <a:buNone/>
            </a:pPr>
            <a:r>
              <a:rPr lang="it-IT" dirty="0">
                <a:solidFill>
                  <a:schemeClr val="tx1">
                    <a:lumMod val="85000"/>
                    <a:lumOff val="15000"/>
                  </a:schemeClr>
                </a:solidFill>
              </a:rPr>
              <a:t>1) informazione dei consumatori</a:t>
            </a:r>
          </a:p>
          <a:p>
            <a:pPr marL="0" indent="0" algn="just">
              <a:buNone/>
            </a:pPr>
            <a:r>
              <a:rPr lang="it-IT" dirty="0">
                <a:solidFill>
                  <a:schemeClr val="tx1">
                    <a:lumMod val="85000"/>
                    <a:lumOff val="15000"/>
                  </a:schemeClr>
                </a:solidFill>
              </a:rPr>
              <a:t>2) L’obiettivo di creare maggiore ricchezza individuale è il miglioramento delle produzioni</a:t>
            </a:r>
          </a:p>
          <a:p>
            <a:endParaRPr lang="it-IT" dirty="0"/>
          </a:p>
        </p:txBody>
      </p:sp>
    </p:spTree>
    <p:extLst>
      <p:ext uri="{BB962C8B-B14F-4D97-AF65-F5344CB8AC3E}">
        <p14:creationId xmlns:p14="http://schemas.microsoft.com/office/powerpoint/2010/main" val="3133800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8AEE54-2666-7B76-C22C-A4171A8F9B5F}"/>
              </a:ext>
            </a:extLst>
          </p:cNvPr>
          <p:cNvSpPr>
            <a:spLocks noGrp="1"/>
          </p:cNvSpPr>
          <p:nvPr>
            <p:ph type="title"/>
          </p:nvPr>
        </p:nvSpPr>
        <p:spPr>
          <a:xfrm>
            <a:off x="838200" y="365126"/>
            <a:ext cx="10515600" cy="937582"/>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7D8B7491-8559-F0D5-9AE3-AA49A9C72297}"/>
              </a:ext>
            </a:extLst>
          </p:cNvPr>
          <p:cNvSpPr>
            <a:spLocks noGrp="1"/>
          </p:cNvSpPr>
          <p:nvPr>
            <p:ph idx="1"/>
          </p:nvPr>
        </p:nvSpPr>
        <p:spPr>
          <a:xfrm>
            <a:off x="838200" y="1825625"/>
            <a:ext cx="10515600" cy="4667250"/>
          </a:xfrm>
        </p:spPr>
        <p:txBody>
          <a:bodyPr>
            <a:normAutofit fontScale="92500" lnSpcReduction="10000"/>
          </a:bodyPr>
          <a:lstStyle/>
          <a:p>
            <a:r>
              <a:rPr lang="it-IT" b="1" dirty="0">
                <a:solidFill>
                  <a:schemeClr val="tx1">
                    <a:lumMod val="85000"/>
                    <a:lumOff val="15000"/>
                  </a:schemeClr>
                </a:solidFill>
              </a:rPr>
              <a:t>Denominazione di Origine Protetta (art. 5, par. 1 reg. 1151/2012):</a:t>
            </a:r>
          </a:p>
          <a:p>
            <a:pPr algn="just"/>
            <a:r>
              <a:rPr lang="it-IT" dirty="0">
                <a:solidFill>
                  <a:schemeClr val="tx1">
                    <a:lumMod val="85000"/>
                    <a:lumOff val="15000"/>
                  </a:schemeClr>
                </a:solidFill>
              </a:rPr>
              <a:t>Identifica un prodotto:</a:t>
            </a:r>
          </a:p>
          <a:p>
            <a:pPr marL="0" indent="0" algn="just">
              <a:buNone/>
            </a:pPr>
            <a:r>
              <a:rPr lang="it-IT" dirty="0">
                <a:solidFill>
                  <a:schemeClr val="tx1">
                    <a:lumMod val="85000"/>
                    <a:lumOff val="15000"/>
                  </a:schemeClr>
                </a:solidFill>
              </a:rPr>
              <a:t>	a) originario di un luogo, regione o, in casi eccezionali, di un paese 		determinati;</a:t>
            </a:r>
          </a:p>
          <a:p>
            <a:pPr marL="0" indent="0" algn="just">
              <a:buNone/>
            </a:pPr>
            <a:r>
              <a:rPr lang="it-IT" dirty="0">
                <a:solidFill>
                  <a:schemeClr val="tx1">
                    <a:lumMod val="85000"/>
                    <a:lumOff val="15000"/>
                  </a:schemeClr>
                </a:solidFill>
              </a:rPr>
              <a:t>	b) </a:t>
            </a:r>
            <a:r>
              <a:rPr lang="it-IT" b="1" dirty="0">
                <a:solidFill>
                  <a:schemeClr val="tx1">
                    <a:lumMod val="85000"/>
                    <a:lumOff val="15000"/>
                  </a:schemeClr>
                </a:solidFill>
              </a:rPr>
              <a:t>la cui qualità o le cui caratteristiche</a:t>
            </a:r>
            <a:r>
              <a:rPr lang="it-IT" dirty="0">
                <a:solidFill>
                  <a:schemeClr val="tx1">
                    <a:lumMod val="85000"/>
                    <a:lumOff val="15000"/>
                  </a:schemeClr>
                </a:solidFill>
              </a:rPr>
              <a:t> sono dovute essenzialmente o 	esclusivamente ad un particolare ambiente geografico ed ai suoi 	intrinseci fattori naturali e umani; e</a:t>
            </a:r>
          </a:p>
          <a:p>
            <a:pPr marL="0" indent="0" algn="just">
              <a:buNone/>
            </a:pPr>
            <a:r>
              <a:rPr lang="it-IT" dirty="0">
                <a:solidFill>
                  <a:schemeClr val="tx1">
                    <a:lumMod val="85000"/>
                    <a:lumOff val="15000"/>
                  </a:schemeClr>
                </a:solidFill>
              </a:rPr>
              <a:t>	c) le cui </a:t>
            </a:r>
            <a:r>
              <a:rPr lang="it-IT" b="1" dirty="0">
                <a:solidFill>
                  <a:schemeClr val="tx1">
                    <a:lumMod val="85000"/>
                    <a:lumOff val="15000"/>
                  </a:schemeClr>
                </a:solidFill>
              </a:rPr>
              <a:t>fasi di produzione si svolgono</a:t>
            </a:r>
            <a:r>
              <a:rPr lang="it-IT" dirty="0">
                <a:solidFill>
                  <a:schemeClr val="tx1">
                    <a:lumMod val="85000"/>
                    <a:lumOff val="15000"/>
                  </a:schemeClr>
                </a:solidFill>
              </a:rPr>
              <a:t> nella zona geografica 	delimitata.</a:t>
            </a:r>
          </a:p>
          <a:p>
            <a:pPr marL="0" indent="0" algn="just">
              <a:buNone/>
            </a:pPr>
            <a:r>
              <a:rPr lang="it-IT" dirty="0">
                <a:solidFill>
                  <a:schemeClr val="tx1">
                    <a:lumMod val="85000"/>
                    <a:lumOff val="15000"/>
                  </a:schemeClr>
                </a:solidFill>
              </a:rPr>
              <a:t>Esempi: Parmigiano Reggiano, Mozzarella di bufala campana, Asparago bianco di Bassano, Casciotta d’Urbino, Liquirizia di Calabria, </a:t>
            </a:r>
            <a:r>
              <a:rPr lang="it-IT" dirty="0" err="1">
                <a:solidFill>
                  <a:schemeClr val="tx1">
                    <a:lumMod val="85000"/>
                    <a:lumOff val="15000"/>
                  </a:schemeClr>
                </a:solidFill>
              </a:rPr>
              <a:t>Jam</a:t>
            </a:r>
            <a:r>
              <a:rPr lang="it-IT" dirty="0" err="1">
                <a:solidFill>
                  <a:schemeClr val="tx1">
                    <a:lumMod val="85000"/>
                    <a:lumOff val="15000"/>
                  </a:schemeClr>
                </a:solidFill>
                <a:latin typeface="Calibri"/>
                <a:cs typeface="Calibri"/>
              </a:rPr>
              <a:t>ón</a:t>
            </a:r>
            <a:r>
              <a:rPr lang="it-IT" dirty="0">
                <a:solidFill>
                  <a:schemeClr val="tx1">
                    <a:lumMod val="85000"/>
                    <a:lumOff val="15000"/>
                  </a:schemeClr>
                </a:solidFill>
                <a:latin typeface="Calibri"/>
                <a:cs typeface="Calibri"/>
              </a:rPr>
              <a:t> Serrano de Huelva</a:t>
            </a:r>
            <a:r>
              <a:rPr lang="it-IT" dirty="0">
                <a:solidFill>
                  <a:schemeClr val="tx1">
                    <a:lumMod val="85000"/>
                    <a:lumOff val="15000"/>
                  </a:schemeClr>
                </a:solidFill>
              </a:rPr>
              <a:t> </a:t>
            </a:r>
          </a:p>
          <a:p>
            <a:endParaRPr lang="it-IT" dirty="0"/>
          </a:p>
        </p:txBody>
      </p:sp>
    </p:spTree>
    <p:extLst>
      <p:ext uri="{BB962C8B-B14F-4D97-AF65-F5344CB8AC3E}">
        <p14:creationId xmlns:p14="http://schemas.microsoft.com/office/powerpoint/2010/main" val="1281547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F7D642-D45E-8E38-4B32-ABD74E545835}"/>
              </a:ext>
            </a:extLst>
          </p:cNvPr>
          <p:cNvSpPr>
            <a:spLocks noGrp="1"/>
          </p:cNvSpPr>
          <p:nvPr>
            <p:ph type="title"/>
          </p:nvPr>
        </p:nvSpPr>
        <p:spPr>
          <a:xfrm>
            <a:off x="838200" y="365126"/>
            <a:ext cx="10515600" cy="975160"/>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F7A9F730-9A78-9B71-A576-0DCC3E185B80}"/>
              </a:ext>
            </a:extLst>
          </p:cNvPr>
          <p:cNvSpPr>
            <a:spLocks noGrp="1"/>
          </p:cNvSpPr>
          <p:nvPr>
            <p:ph idx="1"/>
          </p:nvPr>
        </p:nvSpPr>
        <p:spPr>
          <a:xfrm>
            <a:off x="838200" y="1540701"/>
            <a:ext cx="10515600" cy="4636262"/>
          </a:xfrm>
        </p:spPr>
        <p:txBody>
          <a:bodyPr>
            <a:normAutofit/>
          </a:bodyPr>
          <a:lstStyle/>
          <a:p>
            <a:r>
              <a:rPr lang="it-IT" b="1" dirty="0">
                <a:solidFill>
                  <a:schemeClr val="tx1">
                    <a:lumMod val="85000"/>
                    <a:lumOff val="15000"/>
                  </a:schemeClr>
                </a:solidFill>
              </a:rPr>
              <a:t>Indicazione Geografica (art. 5, par. 2 reg. 1151/2012):</a:t>
            </a:r>
          </a:p>
          <a:p>
            <a:pPr marL="0" indent="0">
              <a:buNone/>
            </a:pPr>
            <a:r>
              <a:rPr lang="it-IT" dirty="0">
                <a:solidFill>
                  <a:schemeClr val="tx1">
                    <a:lumMod val="85000"/>
                    <a:lumOff val="15000"/>
                  </a:schemeClr>
                </a:solidFill>
              </a:rPr>
              <a:t>Identifica un prodotto:</a:t>
            </a:r>
          </a:p>
          <a:p>
            <a:pPr marL="0" indent="0">
              <a:buNone/>
            </a:pPr>
            <a:r>
              <a:rPr lang="it-IT" dirty="0">
                <a:solidFill>
                  <a:schemeClr val="tx1">
                    <a:lumMod val="85000"/>
                    <a:lumOff val="15000"/>
                  </a:schemeClr>
                </a:solidFill>
              </a:rPr>
              <a:t>	a) originario di un determinato luogo, regione o paese;</a:t>
            </a:r>
          </a:p>
          <a:p>
            <a:pPr marL="0" indent="0">
              <a:buNone/>
            </a:pPr>
            <a:r>
              <a:rPr lang="it-IT" dirty="0">
                <a:solidFill>
                  <a:schemeClr val="tx1">
                    <a:lumMod val="85000"/>
                    <a:lumOff val="15000"/>
                  </a:schemeClr>
                </a:solidFill>
              </a:rPr>
              <a:t>	b) alla cui origine geografica sono essenzialmente attribuibili una </a:t>
            </a:r>
            <a:r>
              <a:rPr lang="it-IT" b="1" dirty="0">
                <a:solidFill>
                  <a:schemeClr val="tx1">
                    <a:lumMod val="85000"/>
                    <a:lumOff val="15000"/>
                  </a:schemeClr>
                </a:solidFill>
              </a:rPr>
              <a:t>data 	qualità</a:t>
            </a:r>
            <a:r>
              <a:rPr lang="it-IT" dirty="0">
                <a:solidFill>
                  <a:schemeClr val="tx1">
                    <a:lumMod val="85000"/>
                    <a:lumOff val="15000"/>
                  </a:schemeClr>
                </a:solidFill>
              </a:rPr>
              <a:t>; la </a:t>
            </a:r>
            <a:r>
              <a:rPr lang="it-IT" b="1" dirty="0">
                <a:solidFill>
                  <a:schemeClr val="tx1">
                    <a:lumMod val="85000"/>
                    <a:lumOff val="15000"/>
                  </a:schemeClr>
                </a:solidFill>
              </a:rPr>
              <a:t>reputazione</a:t>
            </a:r>
            <a:r>
              <a:rPr lang="it-IT" dirty="0">
                <a:solidFill>
                  <a:schemeClr val="tx1">
                    <a:lumMod val="85000"/>
                    <a:lumOff val="15000"/>
                  </a:schemeClr>
                </a:solidFill>
              </a:rPr>
              <a:t> o </a:t>
            </a:r>
            <a:r>
              <a:rPr lang="it-IT" b="1" dirty="0">
                <a:solidFill>
                  <a:schemeClr val="tx1">
                    <a:lumMod val="85000"/>
                    <a:lumOff val="15000"/>
                  </a:schemeClr>
                </a:solidFill>
              </a:rPr>
              <a:t>altre caratteristiche</a:t>
            </a:r>
            <a:r>
              <a:rPr lang="it-IT" dirty="0">
                <a:solidFill>
                  <a:schemeClr val="tx1">
                    <a:lumMod val="85000"/>
                    <a:lumOff val="15000"/>
                  </a:schemeClr>
                </a:solidFill>
              </a:rPr>
              <a:t>; e</a:t>
            </a:r>
          </a:p>
          <a:p>
            <a:pPr marL="0" indent="0">
              <a:buNone/>
            </a:pPr>
            <a:r>
              <a:rPr lang="it-IT" dirty="0">
                <a:solidFill>
                  <a:schemeClr val="tx1">
                    <a:lumMod val="85000"/>
                    <a:lumOff val="15000"/>
                  </a:schemeClr>
                </a:solidFill>
              </a:rPr>
              <a:t>	c) la cui produzione si svolge per </a:t>
            </a:r>
            <a:r>
              <a:rPr lang="it-IT" b="1" dirty="0">
                <a:solidFill>
                  <a:schemeClr val="tx1">
                    <a:lumMod val="85000"/>
                    <a:lumOff val="15000"/>
                  </a:schemeClr>
                </a:solidFill>
              </a:rPr>
              <a:t>almeno una delle sue fasi</a:t>
            </a:r>
            <a:r>
              <a:rPr lang="it-IT" dirty="0">
                <a:solidFill>
                  <a:schemeClr val="tx1">
                    <a:lumMod val="85000"/>
                    <a:lumOff val="15000"/>
                  </a:schemeClr>
                </a:solidFill>
              </a:rPr>
              <a:t> nella zona 	geografica delimitata.</a:t>
            </a:r>
          </a:p>
          <a:p>
            <a:pPr marL="0" indent="0">
              <a:buNone/>
            </a:pPr>
            <a:r>
              <a:rPr lang="it-IT" dirty="0">
                <a:solidFill>
                  <a:schemeClr val="tx1">
                    <a:lumMod val="85000"/>
                    <a:lumOff val="15000"/>
                  </a:schemeClr>
                </a:solidFill>
              </a:rPr>
              <a:t>Esempi: Lardo di Colonnata, Lenticchia di Castelluccio di Norcia, Prosciutto di Norcia, Ricciarelli di Siena, Riso del Delta del Po, Salame felino, Speck dell’Alto Adige  </a:t>
            </a:r>
          </a:p>
          <a:p>
            <a:endParaRPr lang="it-IT" dirty="0">
              <a:solidFill>
                <a:srgbClr val="C00000"/>
              </a:solidFill>
            </a:endParaRPr>
          </a:p>
        </p:txBody>
      </p:sp>
    </p:spTree>
    <p:extLst>
      <p:ext uri="{BB962C8B-B14F-4D97-AF65-F5344CB8AC3E}">
        <p14:creationId xmlns:p14="http://schemas.microsoft.com/office/powerpoint/2010/main" val="1826034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Libera circolazione delle merci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2120900"/>
            <a:ext cx="10515600" cy="4056063"/>
          </a:xfrm>
        </p:spPr>
        <p:txBody>
          <a:bodyPr>
            <a:normAutofit/>
          </a:bodyPr>
          <a:lstStyle/>
          <a:p>
            <a:r>
              <a:rPr lang="it-IT" dirty="0"/>
              <a:t>Capo III, Titolo II TFUE:</a:t>
            </a:r>
          </a:p>
          <a:p>
            <a:r>
              <a:rPr lang="it-IT" dirty="0"/>
              <a:t>Vieta le restrizioni quantitative all’importazione (art. 34, TFUE) </a:t>
            </a:r>
          </a:p>
          <a:p>
            <a:r>
              <a:rPr lang="it-IT" dirty="0"/>
              <a:t>e le restrizioni quantitative all’esportazione (art. 35 TFUE);</a:t>
            </a:r>
          </a:p>
          <a:p>
            <a:r>
              <a:rPr lang="it-IT" dirty="0"/>
              <a:t>Consente a determinate condizioni che tali restrizioni possono essere giustificate (art. 36 TFUE)</a:t>
            </a:r>
          </a:p>
          <a:p>
            <a:r>
              <a:rPr lang="it-IT" dirty="0"/>
              <a:t>Principi cardini dell’integrazione europea</a:t>
            </a:r>
          </a:p>
          <a:p>
            <a:endParaRPr lang="it-IT" dirty="0"/>
          </a:p>
        </p:txBody>
      </p:sp>
    </p:spTree>
    <p:extLst>
      <p:ext uri="{BB962C8B-B14F-4D97-AF65-F5344CB8AC3E}">
        <p14:creationId xmlns:p14="http://schemas.microsoft.com/office/powerpoint/2010/main" val="10019806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99CE4A-B3CA-1F87-8151-65FD486507B7}"/>
              </a:ext>
            </a:extLst>
          </p:cNvPr>
          <p:cNvSpPr>
            <a:spLocks noGrp="1"/>
          </p:cNvSpPr>
          <p:nvPr>
            <p:ph type="title"/>
          </p:nvPr>
        </p:nvSpPr>
        <p:spPr>
          <a:xfrm>
            <a:off x="838200" y="365126"/>
            <a:ext cx="10515600" cy="987686"/>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CDE6F108-8571-4847-247B-B1BAF054FA20}"/>
              </a:ext>
            </a:extLst>
          </p:cNvPr>
          <p:cNvSpPr>
            <a:spLocks noGrp="1"/>
          </p:cNvSpPr>
          <p:nvPr>
            <p:ph idx="1"/>
          </p:nvPr>
        </p:nvSpPr>
        <p:spPr/>
        <p:txBody>
          <a:bodyPr/>
          <a:lstStyle/>
          <a:p>
            <a:r>
              <a:rPr lang="it-IT" dirty="0"/>
              <a:t>Quali sono i confini geografici?</a:t>
            </a:r>
          </a:p>
          <a:p>
            <a:pPr marL="0" indent="0" algn="ctr">
              <a:buNone/>
            </a:pPr>
            <a:endParaRPr lang="it-IT" sz="2800" dirty="0">
              <a:solidFill>
                <a:srgbClr val="0070C0"/>
              </a:solidFill>
              <a:latin typeface="Bradley Hand ITC" panose="03070402050302030203" pitchFamily="66" charset="0"/>
            </a:endParaRPr>
          </a:p>
          <a:p>
            <a:pPr algn="just"/>
            <a:r>
              <a:rPr lang="it-IT" sz="2800" dirty="0">
                <a:solidFill>
                  <a:schemeClr val="tx1">
                    <a:lumMod val="85000"/>
                    <a:lumOff val="15000"/>
                  </a:schemeClr>
                </a:solidFill>
              </a:rPr>
              <a:t>Non esistono sentenze specifiche</a:t>
            </a:r>
          </a:p>
          <a:p>
            <a:pPr algn="just"/>
            <a:endParaRPr lang="it-IT" sz="2800" dirty="0">
              <a:solidFill>
                <a:schemeClr val="tx1">
                  <a:lumMod val="85000"/>
                  <a:lumOff val="15000"/>
                </a:schemeClr>
              </a:solidFill>
            </a:endParaRPr>
          </a:p>
          <a:p>
            <a:pPr algn="just"/>
            <a:r>
              <a:rPr lang="it-IT" sz="2800" dirty="0">
                <a:solidFill>
                  <a:schemeClr val="tx1">
                    <a:lumMod val="85000"/>
                    <a:lumOff val="15000"/>
                  </a:schemeClr>
                </a:solidFill>
              </a:rPr>
              <a:t>Indicazioni: omogeneità delle condizioni di produzione</a:t>
            </a:r>
          </a:p>
          <a:p>
            <a:endParaRPr lang="it-IT" dirty="0"/>
          </a:p>
        </p:txBody>
      </p:sp>
    </p:spTree>
    <p:extLst>
      <p:ext uri="{BB962C8B-B14F-4D97-AF65-F5344CB8AC3E}">
        <p14:creationId xmlns:p14="http://schemas.microsoft.com/office/powerpoint/2010/main" val="338171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Libera circolazione delle merci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684712"/>
          </a:xfrm>
        </p:spPr>
        <p:txBody>
          <a:bodyPr>
            <a:normAutofit/>
          </a:bodyPr>
          <a:lstStyle/>
          <a:p>
            <a:r>
              <a:rPr lang="it-IT" dirty="0"/>
              <a:t>Restrizioni quantitative, nozione: </a:t>
            </a:r>
          </a:p>
          <a:p>
            <a:pPr lvl="1"/>
            <a:r>
              <a:rPr lang="it-IT" sz="2800" dirty="0"/>
              <a:t>« misure aventi il carattere di proibizione, totale o parziale di importare, di esportare o di far transitare merci» (</a:t>
            </a:r>
            <a:r>
              <a:rPr lang="it-IT" sz="2800" dirty="0" err="1"/>
              <a:t>Geddo</a:t>
            </a:r>
            <a:r>
              <a:rPr lang="it-IT" sz="2800" dirty="0"/>
              <a:t>, C-2/73).</a:t>
            </a:r>
          </a:p>
          <a:p>
            <a:pPr lvl="1"/>
            <a:r>
              <a:rPr lang="it-IT" sz="2800" dirty="0"/>
              <a:t>Possono comprendere:</a:t>
            </a:r>
          </a:p>
          <a:p>
            <a:pPr marL="914400" lvl="1" indent="-457200">
              <a:buAutoNum type="alphaLcParenR"/>
            </a:pPr>
            <a:r>
              <a:rPr lang="it-IT" sz="2800" dirty="0"/>
              <a:t>Divieti </a:t>
            </a:r>
            <a:r>
              <a:rPr lang="it-IT" sz="2800" i="1" dirty="0"/>
              <a:t>tout court </a:t>
            </a:r>
            <a:r>
              <a:rPr lang="it-IT" sz="2800" dirty="0"/>
              <a:t>di importazione o esportazione;</a:t>
            </a:r>
          </a:p>
          <a:p>
            <a:pPr marL="914400" lvl="1" indent="-457200">
              <a:buAutoNum type="alphaLcParenR"/>
            </a:pPr>
            <a:r>
              <a:rPr lang="it-IT" sz="2800" dirty="0"/>
              <a:t>Le limitazioni oltre un certo quantitativo massimo</a:t>
            </a:r>
          </a:p>
          <a:p>
            <a:pPr marL="914400" lvl="1" indent="-457200">
              <a:buAutoNum type="alphaLcParenR"/>
            </a:pPr>
            <a:r>
              <a:rPr lang="it-IT" sz="2800" dirty="0"/>
              <a:t>Specifiche limitazioni all’importazione/esportazioni di un determinato bene imposte da uno Stato membro quando la circolazione dello stesso è invece generalmente consentita da medesimo Stato membro</a:t>
            </a:r>
          </a:p>
          <a:p>
            <a:pPr lvl="1"/>
            <a:endParaRPr lang="it-IT" dirty="0"/>
          </a:p>
          <a:p>
            <a:endParaRPr lang="it-IT" dirty="0"/>
          </a:p>
        </p:txBody>
      </p:sp>
    </p:spTree>
    <p:extLst>
      <p:ext uri="{BB962C8B-B14F-4D97-AF65-F5344CB8AC3E}">
        <p14:creationId xmlns:p14="http://schemas.microsoft.com/office/powerpoint/2010/main" val="2671161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Libera circolazione delle merci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5002212"/>
          </a:xfrm>
        </p:spPr>
        <p:txBody>
          <a:bodyPr>
            <a:normAutofit/>
          </a:bodyPr>
          <a:lstStyle/>
          <a:p>
            <a:r>
              <a:rPr lang="it-IT" dirty="0"/>
              <a:t>Misure di effetto equivalente, nozione:</a:t>
            </a:r>
          </a:p>
          <a:p>
            <a:pPr lvl="1"/>
            <a:r>
              <a:rPr lang="it-IT" dirty="0"/>
              <a:t>«ogni normativa commerciale emanata dagli Stati membri che possa ostacolare, direttamente o indirettamente, in atto o in potenza, gli scambi intracomunitari» (</a:t>
            </a:r>
            <a:r>
              <a:rPr lang="it-IT" b="1" i="1" dirty="0">
                <a:solidFill>
                  <a:srgbClr val="00B0F0"/>
                </a:solidFill>
              </a:rPr>
              <a:t>Dassonville, C-8/74</a:t>
            </a:r>
            <a:r>
              <a:rPr lang="it-IT" dirty="0"/>
              <a:t>)</a:t>
            </a:r>
          </a:p>
          <a:p>
            <a:pPr lvl="1"/>
            <a:r>
              <a:rPr lang="it-IT" dirty="0"/>
              <a:t>Es. misure che impongono prezzi meno vantaggiosi per i prodotti importati rispetto a quelli fissati per i prodotti nazionali (Dir. 70/50/CEE.</a:t>
            </a:r>
          </a:p>
          <a:p>
            <a:pPr lvl="1"/>
            <a:r>
              <a:rPr lang="it-IT" dirty="0"/>
              <a:t>L’art. 34 di applica alla luce della Dassonville, C-8/74 :</a:t>
            </a:r>
          </a:p>
          <a:p>
            <a:pPr marL="457200" lvl="1" indent="0">
              <a:buNone/>
            </a:pPr>
            <a:r>
              <a:rPr lang="it-IT" b="1" dirty="0"/>
              <a:t>	A) </a:t>
            </a:r>
            <a:r>
              <a:rPr lang="it-IT" b="1" dirty="0">
                <a:solidFill>
                  <a:srgbClr val="00B0F0"/>
                </a:solidFill>
              </a:rPr>
              <a:t>normative commerciali</a:t>
            </a:r>
            <a:r>
              <a:rPr lang="it-IT" dirty="0"/>
              <a:t>, nel senso che devono avere ad oggetto la fase di 	commercializzazione e non di produzione.</a:t>
            </a:r>
          </a:p>
          <a:p>
            <a:pPr lvl="2"/>
            <a:r>
              <a:rPr lang="it-IT" dirty="0"/>
              <a:t>CGEU e nozione «normativa»: anche regolamenti amministrativi e prassi che mostrino un certo grado di ricorrenza e sistematicità adottate dallo Stato membro e dai suoi organi interni</a:t>
            </a:r>
          </a:p>
        </p:txBody>
      </p:sp>
    </p:spTree>
    <p:extLst>
      <p:ext uri="{BB962C8B-B14F-4D97-AF65-F5344CB8AC3E}">
        <p14:creationId xmlns:p14="http://schemas.microsoft.com/office/powerpoint/2010/main" val="2230288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A95BC7-47C1-12C4-318C-5710274B7AC8}"/>
              </a:ext>
            </a:extLst>
          </p:cNvPr>
          <p:cNvSpPr>
            <a:spLocks noGrp="1"/>
          </p:cNvSpPr>
          <p:nvPr>
            <p:ph type="title"/>
          </p:nvPr>
        </p:nvSpPr>
        <p:spPr>
          <a:xfrm>
            <a:off x="838200" y="365125"/>
            <a:ext cx="10515600" cy="9810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54E6A1FF-2B43-69E1-CD64-26A5C578DA6E}"/>
              </a:ext>
            </a:extLst>
          </p:cNvPr>
          <p:cNvSpPr>
            <a:spLocks noGrp="1"/>
          </p:cNvSpPr>
          <p:nvPr>
            <p:ph idx="1"/>
          </p:nvPr>
        </p:nvSpPr>
        <p:spPr>
          <a:xfrm>
            <a:off x="838200" y="1549400"/>
            <a:ext cx="10515600" cy="4627563"/>
          </a:xfrm>
        </p:spPr>
        <p:txBody>
          <a:bodyPr/>
          <a:lstStyle/>
          <a:p>
            <a:r>
              <a:rPr lang="it-IT" dirty="0"/>
              <a:t>L’art. 34 di applica alla luce della Dassonville, C-8/74 :</a:t>
            </a:r>
          </a:p>
          <a:p>
            <a:pPr marL="457200" lvl="1" indent="0">
              <a:buNone/>
            </a:pPr>
            <a:r>
              <a:rPr lang="it-IT" b="1" dirty="0"/>
              <a:t>B) </a:t>
            </a:r>
            <a:r>
              <a:rPr lang="it-IT" dirty="0"/>
              <a:t>Alle misure che </a:t>
            </a:r>
            <a:r>
              <a:rPr lang="it-IT" b="1" dirty="0">
                <a:solidFill>
                  <a:srgbClr val="00B0F0"/>
                </a:solidFill>
              </a:rPr>
              <a:t>direttamente o indirettamente</a:t>
            </a:r>
            <a:r>
              <a:rPr lang="it-IT" dirty="0"/>
              <a:t>, in atto o in potenza ostacoli la libera circolazione delle merci</a:t>
            </a:r>
          </a:p>
          <a:p>
            <a:pPr lvl="1"/>
            <a:r>
              <a:rPr lang="it-IT" dirty="0"/>
              <a:t>Secondo la CGEU è irrilevante se la misura sia direttamente o indirettamente applicabile. Il divieto art. 34 TFUE si applica tanto alle misure che differenziano in modo esplicito le merci nazionali da quelle importate, quanto quelle che non lo fanno in modo diretto, ma impongono comunque un ostacolo indiretto alla circolazione</a:t>
            </a:r>
          </a:p>
          <a:p>
            <a:pPr lvl="1"/>
            <a:r>
              <a:rPr lang="it-IT" dirty="0"/>
              <a:t>Per la CGUE, inoltre, è sufficiente che la misura abbia un effetto anche solo </a:t>
            </a:r>
            <a:r>
              <a:rPr lang="it-IT" b="1" dirty="0">
                <a:solidFill>
                  <a:srgbClr val="00B0F0"/>
                </a:solidFill>
              </a:rPr>
              <a:t>potenziale</a:t>
            </a:r>
            <a:r>
              <a:rPr lang="it-IT" dirty="0"/>
              <a:t> sulla libera circolazione delle merci.</a:t>
            </a:r>
          </a:p>
          <a:p>
            <a:pPr marL="457200" lvl="1" indent="0">
              <a:buNone/>
            </a:pPr>
            <a:r>
              <a:rPr lang="it-IT" b="1" dirty="0"/>
              <a:t>C) </a:t>
            </a:r>
            <a:r>
              <a:rPr lang="it-IT" dirty="0"/>
              <a:t>L’art. 34 TFUE vieta non solo l’azione dello Stato membro, ma anche la sua </a:t>
            </a:r>
            <a:r>
              <a:rPr lang="it-IT" b="1" dirty="0">
                <a:solidFill>
                  <a:srgbClr val="00B0F0"/>
                </a:solidFill>
              </a:rPr>
              <a:t>inerzia</a:t>
            </a:r>
            <a:r>
              <a:rPr lang="it-IT" dirty="0"/>
              <a:t>  a fronte di determinate iniziative poste dai privati. </a:t>
            </a:r>
          </a:p>
        </p:txBody>
      </p:sp>
    </p:spTree>
    <p:extLst>
      <p:ext uri="{BB962C8B-B14F-4D97-AF65-F5344CB8AC3E}">
        <p14:creationId xmlns:p14="http://schemas.microsoft.com/office/powerpoint/2010/main" val="4273355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F92909-C0C0-04CE-79A5-A38997C18008}"/>
              </a:ext>
            </a:extLst>
          </p:cNvPr>
          <p:cNvSpPr>
            <a:spLocks noGrp="1"/>
          </p:cNvSpPr>
          <p:nvPr>
            <p:ph type="title"/>
          </p:nvPr>
        </p:nvSpPr>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1C6723C6-CB07-DBCB-0240-49B1F897AE4D}"/>
              </a:ext>
            </a:extLst>
          </p:cNvPr>
          <p:cNvSpPr>
            <a:spLocks noGrp="1"/>
          </p:cNvSpPr>
          <p:nvPr>
            <p:ph idx="1"/>
          </p:nvPr>
        </p:nvSpPr>
        <p:spPr>
          <a:xfrm>
            <a:off x="838200" y="1574800"/>
            <a:ext cx="10515600" cy="4602163"/>
          </a:xfrm>
        </p:spPr>
        <p:txBody>
          <a:bodyPr>
            <a:normAutofit/>
          </a:bodyPr>
          <a:lstStyle/>
          <a:p>
            <a:r>
              <a:rPr lang="it-IT" b="1" dirty="0">
                <a:solidFill>
                  <a:srgbClr val="00B0F0"/>
                </a:solidFill>
              </a:rPr>
              <a:t>Misure discriminatorie o distintamente applicabili</a:t>
            </a:r>
            <a:r>
              <a:rPr lang="it-IT" dirty="0"/>
              <a:t>:</a:t>
            </a:r>
          </a:p>
          <a:p>
            <a:pPr lvl="1" algn="just"/>
            <a:r>
              <a:rPr lang="it-IT" dirty="0"/>
              <a:t>Misure nazionali distintamente applicabili assoggettano l’importazione e la commercializzazione dei prodotti provenienti da altri Stati membri a condizioni e requisiti non previsti per gli omologhi prodotto nazionali</a:t>
            </a:r>
            <a:endParaRPr lang="it-IT" b="1" dirty="0">
              <a:solidFill>
                <a:srgbClr val="00B0F0"/>
              </a:solidFill>
              <a:sym typeface="Wingdings" pitchFamily="2" charset="2"/>
            </a:endParaRPr>
          </a:p>
          <a:p>
            <a:pPr lvl="1" algn="just"/>
            <a:r>
              <a:rPr lang="it-IT" b="1" dirty="0">
                <a:sym typeface="Wingdings" pitchFamily="2" charset="2"/>
              </a:rPr>
              <a:t>Esempi: </a:t>
            </a:r>
            <a:endParaRPr lang="it-IT" dirty="0">
              <a:sym typeface="Wingdings" pitchFamily="2" charset="2"/>
            </a:endParaRPr>
          </a:p>
          <a:p>
            <a:pPr lvl="1" algn="just"/>
            <a:r>
              <a:rPr lang="it-IT" dirty="0">
                <a:sym typeface="Wingdings" pitchFamily="2" charset="2"/>
              </a:rPr>
              <a:t>Imposizioni di condizioni o requisiti aggiuntivi esclusivamente alle merci importate;</a:t>
            </a:r>
          </a:p>
          <a:p>
            <a:pPr lvl="1" algn="just"/>
            <a:r>
              <a:rPr lang="it-IT" dirty="0">
                <a:sym typeface="Wingdings" pitchFamily="2" charset="2"/>
              </a:rPr>
              <a:t>Limitazione dei canali di vendita e distribuzione</a:t>
            </a:r>
          </a:p>
          <a:p>
            <a:pPr lvl="1" algn="just"/>
            <a:r>
              <a:rPr lang="it-IT" dirty="0">
                <a:sym typeface="Wingdings" pitchFamily="2" charset="2"/>
              </a:rPr>
              <a:t>Accordare privilegi o vantaggi ai beni nazionali, imponendo condizioni meno severe o più favorevoli</a:t>
            </a:r>
          </a:p>
          <a:p>
            <a:pPr lvl="1" algn="just"/>
            <a:r>
              <a:rPr lang="it-IT" dirty="0"/>
              <a:t>Imposizioni dell’indicazione del Paese di origine a meno che questi abbiano caratteristiche distintive derivanti dall’area geografica (DOP, DOC…) </a:t>
            </a:r>
          </a:p>
        </p:txBody>
      </p:sp>
    </p:spTree>
    <p:extLst>
      <p:ext uri="{BB962C8B-B14F-4D97-AF65-F5344CB8AC3E}">
        <p14:creationId xmlns:p14="http://schemas.microsoft.com/office/powerpoint/2010/main" val="1305704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6E6C71-7ED3-578F-6662-FC2D1CD79D60}"/>
              </a:ext>
            </a:extLst>
          </p:cNvPr>
          <p:cNvSpPr>
            <a:spLocks noGrp="1"/>
          </p:cNvSpPr>
          <p:nvPr>
            <p:ph type="title"/>
          </p:nvPr>
        </p:nvSpPr>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BA9652A5-2DFD-29E7-027C-C9CF80919A01}"/>
              </a:ext>
            </a:extLst>
          </p:cNvPr>
          <p:cNvSpPr>
            <a:spLocks noGrp="1"/>
          </p:cNvSpPr>
          <p:nvPr>
            <p:ph idx="1"/>
          </p:nvPr>
        </p:nvSpPr>
        <p:spPr/>
        <p:txBody>
          <a:bodyPr/>
          <a:lstStyle/>
          <a:p>
            <a:r>
              <a:rPr lang="it-IT" b="1" dirty="0">
                <a:solidFill>
                  <a:srgbClr val="00B0F0"/>
                </a:solidFill>
              </a:rPr>
              <a:t>Art. 34 TFUE e discriminazioni materiali o sostanziali</a:t>
            </a:r>
            <a:r>
              <a:rPr lang="it-IT" dirty="0"/>
              <a:t>:</a:t>
            </a:r>
          </a:p>
          <a:p>
            <a:r>
              <a:rPr lang="it-IT" dirty="0"/>
              <a:t>Le merci nazionali e quelle importate sono trattate allo stesso modo pur non sussistendo oggettive giustificazioni per tale parità di trattamento</a:t>
            </a:r>
          </a:p>
          <a:p>
            <a:r>
              <a:rPr lang="it-IT" dirty="0"/>
              <a:t>Es. fissazione dei prezzi di vendita</a:t>
            </a:r>
          </a:p>
          <a:p>
            <a:r>
              <a:rPr lang="it-IT" dirty="0"/>
              <a:t>La situazione inversa non rientra nell’ambito di applicazione del 34 TFUE: le norme nazionali trattano in modo deteriore le merci nazionali (situazioni interne)</a:t>
            </a:r>
          </a:p>
          <a:p>
            <a:pPr lvl="1"/>
            <a:endParaRPr lang="it-IT" dirty="0"/>
          </a:p>
        </p:txBody>
      </p:sp>
    </p:spTree>
    <p:extLst>
      <p:ext uri="{BB962C8B-B14F-4D97-AF65-F5344CB8AC3E}">
        <p14:creationId xmlns:p14="http://schemas.microsoft.com/office/powerpoint/2010/main" val="1792577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172962-D819-A930-F964-FD11682EE3FB}"/>
              </a:ext>
            </a:extLst>
          </p:cNvPr>
          <p:cNvSpPr>
            <a:spLocks noGrp="1"/>
          </p:cNvSpPr>
          <p:nvPr>
            <p:ph type="title"/>
          </p:nvPr>
        </p:nvSpPr>
        <p:spPr>
          <a:xfrm>
            <a:off x="838200" y="365125"/>
            <a:ext cx="10515600" cy="8794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2749DC95-D850-58B9-B227-214A305D97B0}"/>
              </a:ext>
            </a:extLst>
          </p:cNvPr>
          <p:cNvSpPr>
            <a:spLocks noGrp="1"/>
          </p:cNvSpPr>
          <p:nvPr>
            <p:ph idx="1"/>
          </p:nvPr>
        </p:nvSpPr>
        <p:spPr>
          <a:xfrm>
            <a:off x="838200" y="1498600"/>
            <a:ext cx="10515600" cy="4678363"/>
          </a:xfrm>
        </p:spPr>
        <p:txBody>
          <a:bodyPr>
            <a:normAutofit/>
          </a:bodyPr>
          <a:lstStyle/>
          <a:p>
            <a:r>
              <a:rPr lang="it-IT" b="1" dirty="0">
                <a:solidFill>
                  <a:srgbClr val="00B0F0"/>
                </a:solidFill>
              </a:rPr>
              <a:t>Misure indistintamente applicabili</a:t>
            </a:r>
            <a:r>
              <a:rPr lang="it-IT" dirty="0"/>
              <a:t>:</a:t>
            </a:r>
          </a:p>
          <a:p>
            <a:r>
              <a:rPr lang="it-IT" dirty="0"/>
              <a:t>Formale imposizione di un medesimo onere in punto di diritto sulle merci importate e su quelle nazionali, ma con effetto discriminatorio in punto di fatto a danno delle seconde .</a:t>
            </a:r>
          </a:p>
          <a:p>
            <a:pPr lvl="1"/>
            <a:r>
              <a:rPr lang="it-IT" dirty="0"/>
              <a:t>Controllo dei prezzi</a:t>
            </a:r>
          </a:p>
          <a:p>
            <a:pPr lvl="1"/>
            <a:r>
              <a:rPr lang="it-IT" dirty="0"/>
              <a:t>Misure impongono oneri solo alle seconde merci.</a:t>
            </a:r>
          </a:p>
          <a:p>
            <a:pPr lvl="1"/>
            <a:r>
              <a:rPr lang="it-IT" dirty="0"/>
              <a:t>Ostacoli tecnici: differenti regolamentazioni in materia di modalità di fabbricazione, composizione, denominazione, imballaggio, confezionamento, etichettatura…</a:t>
            </a:r>
          </a:p>
          <a:p>
            <a:pPr lvl="1"/>
            <a:r>
              <a:rPr lang="it-IT" dirty="0"/>
              <a:t>In tal modo, un prodotto fabbricato e confezionato in un altro Stati membro non può essere commercializzato in un altro Stato membro, se non previo adattamento delle norme tecniche vigenti</a:t>
            </a:r>
          </a:p>
          <a:p>
            <a:pPr marL="457200" lvl="1" indent="0">
              <a:buNone/>
            </a:pPr>
            <a:endParaRPr lang="it-IT" dirty="0"/>
          </a:p>
        </p:txBody>
      </p:sp>
    </p:spTree>
    <p:extLst>
      <p:ext uri="{BB962C8B-B14F-4D97-AF65-F5344CB8AC3E}">
        <p14:creationId xmlns:p14="http://schemas.microsoft.com/office/powerpoint/2010/main" val="907279602"/>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501</TotalTime>
  <Words>3063</Words>
  <Application>Microsoft Macintosh PowerPoint</Application>
  <PresentationFormat>Widescreen</PresentationFormat>
  <Paragraphs>207</Paragraphs>
  <Slides>30</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30</vt:i4>
      </vt:variant>
    </vt:vector>
  </HeadingPairs>
  <TitlesOfParts>
    <vt:vector size="37" baseType="lpstr">
      <vt:lpstr>Arial</vt:lpstr>
      <vt:lpstr>Bradley Hand ITC</vt:lpstr>
      <vt:lpstr>Calibri</vt:lpstr>
      <vt:lpstr>Calibri Light</vt:lpstr>
      <vt:lpstr>Helvetica</vt:lpstr>
      <vt:lpstr>Wingdings</vt:lpstr>
      <vt:lpstr>Tema di Office</vt:lpstr>
      <vt:lpstr>Diritto del Mercato Unico Europeo Prof. Dr. Alessandro Nato</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Protezione dei consumatori e UE</vt:lpstr>
      <vt:lpstr>Protezione dei consumatori e UE</vt:lpstr>
      <vt:lpstr>Protezione dei consumatori e UE</vt:lpstr>
      <vt:lpstr>Protezione dei consumatori e UE</vt:lpstr>
      <vt:lpstr>Protezione dei consumatori e UE</vt:lpstr>
      <vt:lpstr>Valorizzazione dell’origine dei prodotti nel quadro della libera circolazione delle merci</vt:lpstr>
      <vt:lpstr>Valorizzazione e sviluppi nel quadro delle politiche UE</vt:lpstr>
      <vt:lpstr>Valorizzazione e sviluppi nel quadro delle politiche UE</vt:lpstr>
      <vt:lpstr>Valorizzazione e sviluppi nel quadro delle politiche UE</vt:lpstr>
      <vt:lpstr>Valorizzazione e sviluppi nel quadro delle politiche UE</vt:lpstr>
      <vt:lpstr>Valorizzazione e sviluppi nel quadro delle politiche UE</vt:lpstr>
      <vt:lpstr>Valorizzazione e sviluppi nel quadro delle politiche 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108</cp:revision>
  <dcterms:created xsi:type="dcterms:W3CDTF">2022-09-09T08:27:37Z</dcterms:created>
  <dcterms:modified xsi:type="dcterms:W3CDTF">2024-03-04T13:49:02Z</dcterms:modified>
</cp:coreProperties>
</file>