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theme/theme1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9.xml" ContentType="application/vnd.openxmlformats-officedocument.theme+xml"/>
  <Override PartName="/ppt/slideLayouts/slideLayout43.xml" ContentType="application/vnd.openxmlformats-officedocument.presentationml.slideLayout+xml"/>
  <Override PartName="/ppt/theme/theme2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2.xml" ContentType="application/vnd.openxmlformats-officedocument.theme+xml"/>
  <Override PartName="/ppt/slideLayouts/slideLayout49.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0.xml" ContentType="application/vnd.openxmlformats-officedocument.theme+xml"/>
  <Override PartName="/ppt/slideLayouts/slideLayout66.xml" ContentType="application/vnd.openxmlformats-officedocument.presentationml.slideLayout+xml"/>
  <Override PartName="/ppt/theme/theme3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5.xml" ContentType="application/vnd.openxmlformats-officedocument.theme+xml"/>
  <Override PartName="/ppt/slideLayouts/slideLayout81.xml" ContentType="application/vnd.openxmlformats-officedocument.presentationml.slideLayout+xml"/>
  <Override PartName="/ppt/theme/theme36.xml" ContentType="application/vnd.openxmlformats-officedocument.theme+xml"/>
  <Override PartName="/ppt/slideLayouts/slideLayout82.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00" r:id="rId4"/>
    <p:sldMasterId id="2147483706" r:id="rId5"/>
    <p:sldMasterId id="2147483710" r:id="rId6"/>
    <p:sldMasterId id="2147483713" r:id="rId7"/>
    <p:sldMasterId id="2147483716" r:id="rId8"/>
    <p:sldMasterId id="2147483719" r:id="rId9"/>
    <p:sldMasterId id="2147483722" r:id="rId10"/>
    <p:sldMasterId id="2147483724" r:id="rId11"/>
    <p:sldMasterId id="2147483742" r:id="rId12"/>
    <p:sldMasterId id="2147483744" r:id="rId13"/>
    <p:sldMasterId id="2147483746" r:id="rId14"/>
    <p:sldMasterId id="2147483753" r:id="rId15"/>
    <p:sldMasterId id="2147483757" r:id="rId16"/>
    <p:sldMasterId id="2147483761" r:id="rId17"/>
    <p:sldMasterId id="2147483764" r:id="rId18"/>
    <p:sldMasterId id="2147483767" r:id="rId19"/>
    <p:sldMasterId id="2147483770" r:id="rId20"/>
    <p:sldMasterId id="2147483772" r:id="rId21"/>
    <p:sldMasterId id="2147483775" r:id="rId22"/>
    <p:sldMasterId id="2147483779" r:id="rId23"/>
    <p:sldMasterId id="2147483781" r:id="rId24"/>
    <p:sldMasterId id="2147483782" r:id="rId25"/>
    <p:sldMasterId id="2147483788" r:id="rId26"/>
    <p:sldMasterId id="2147483792" r:id="rId27"/>
    <p:sldMasterId id="2147483795" r:id="rId28"/>
    <p:sldMasterId id="2147483798" r:id="rId29"/>
    <p:sldMasterId id="2147483801" r:id="rId30"/>
    <p:sldMasterId id="2147483804" r:id="rId31"/>
    <p:sldMasterId id="2147483806" r:id="rId32"/>
    <p:sldMasterId id="2147483809" r:id="rId33"/>
    <p:sldMasterId id="2147483814" r:id="rId34"/>
    <p:sldMasterId id="2147483819" r:id="rId35"/>
    <p:sldMasterId id="2147483824" r:id="rId36"/>
    <p:sldMasterId id="2147483826" r:id="rId37"/>
  </p:sldMasterIdLst>
  <p:notesMasterIdLst>
    <p:notesMasterId r:id="rId84"/>
  </p:notesMasterIdLst>
  <p:handoutMasterIdLst>
    <p:handoutMasterId r:id="rId85"/>
  </p:handoutMasterIdLst>
  <p:sldIdLst>
    <p:sldId id="257" r:id="rId38"/>
    <p:sldId id="258" r:id="rId39"/>
    <p:sldId id="259" r:id="rId40"/>
    <p:sldId id="295" r:id="rId41"/>
    <p:sldId id="294" r:id="rId42"/>
    <p:sldId id="266" r:id="rId43"/>
    <p:sldId id="267" r:id="rId44"/>
    <p:sldId id="263" r:id="rId45"/>
    <p:sldId id="291" r:id="rId46"/>
    <p:sldId id="292" r:id="rId47"/>
    <p:sldId id="271" r:id="rId48"/>
    <p:sldId id="272" r:id="rId49"/>
    <p:sldId id="298" r:id="rId50"/>
    <p:sldId id="276" r:id="rId51"/>
    <p:sldId id="277" r:id="rId52"/>
    <p:sldId id="256" r:id="rId53"/>
    <p:sldId id="278" r:id="rId54"/>
    <p:sldId id="290" r:id="rId55"/>
    <p:sldId id="260" r:id="rId56"/>
    <p:sldId id="280" r:id="rId57"/>
    <p:sldId id="325" r:id="rId58"/>
    <p:sldId id="283" r:id="rId59"/>
    <p:sldId id="326" r:id="rId60"/>
    <p:sldId id="315" r:id="rId61"/>
    <p:sldId id="286" r:id="rId62"/>
    <p:sldId id="287" r:id="rId63"/>
    <p:sldId id="288" r:id="rId64"/>
    <p:sldId id="289" r:id="rId65"/>
    <p:sldId id="301" r:id="rId66"/>
    <p:sldId id="329" r:id="rId67"/>
    <p:sldId id="330" r:id="rId68"/>
    <p:sldId id="331" r:id="rId69"/>
    <p:sldId id="332" r:id="rId70"/>
    <p:sldId id="333" r:id="rId71"/>
    <p:sldId id="334" r:id="rId72"/>
    <p:sldId id="327" r:id="rId73"/>
    <p:sldId id="302" r:id="rId74"/>
    <p:sldId id="309" r:id="rId75"/>
    <p:sldId id="318" r:id="rId76"/>
    <p:sldId id="319" r:id="rId77"/>
    <p:sldId id="328" r:id="rId78"/>
    <p:sldId id="320" r:id="rId79"/>
    <p:sldId id="321" r:id="rId80"/>
    <p:sldId id="322" r:id="rId81"/>
    <p:sldId id="323" r:id="rId82"/>
    <p:sldId id="324" r:id="rId83"/>
  </p:sldIdLst>
  <p:sldSz cx="9144000" cy="6858000" type="screen4x3"/>
  <p:notesSz cx="6858000" cy="9144000"/>
  <p:custDataLst>
    <p:tags r:id="rId8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Daly" initials="" lastIdx="6" clrIdx="0"/>
  <p:cmAuthor id="1" name="Solina Lindahl"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0769" autoAdjust="0"/>
  </p:normalViewPr>
  <p:slideViewPr>
    <p:cSldViewPr>
      <p:cViewPr varScale="1">
        <p:scale>
          <a:sx n="74" d="100"/>
          <a:sy n="74" d="100"/>
        </p:scale>
        <p:origin x="1266" y="78"/>
      </p:cViewPr>
      <p:guideLst>
        <p:guide orient="horz" pos="2160"/>
        <p:guide pos="2880"/>
      </p:guideLst>
    </p:cSldViewPr>
  </p:slideViewPr>
  <p:notesTextViewPr>
    <p:cViewPr>
      <p:scale>
        <a:sx n="1" d="1"/>
        <a:sy n="1" d="1"/>
      </p:scale>
      <p:origin x="0" y="0"/>
    </p:cViewPr>
  </p:notesTextViewPr>
  <p:notesViewPr>
    <p:cSldViewPr>
      <p:cViewPr varScale="1">
        <p:scale>
          <a:sx n="96" d="100"/>
          <a:sy n="96"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63" Type="http://schemas.openxmlformats.org/officeDocument/2006/relationships/slide" Target="slides/slide26.xml"/><Relationship Id="rId68" Type="http://schemas.openxmlformats.org/officeDocument/2006/relationships/slide" Target="slides/slide31.xml"/><Relationship Id="rId76" Type="http://schemas.openxmlformats.org/officeDocument/2006/relationships/slide" Target="slides/slide39.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slide" Target="slides/slide29.xml"/><Relationship Id="rId74" Type="http://schemas.openxmlformats.org/officeDocument/2006/relationships/slide" Target="slides/slide37.xml"/><Relationship Id="rId79" Type="http://schemas.openxmlformats.org/officeDocument/2006/relationships/slide" Target="slides/slide42.xml"/><Relationship Id="rId87"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24.xml"/><Relationship Id="rId82" Type="http://schemas.openxmlformats.org/officeDocument/2006/relationships/slide" Target="slides/slide45.xml"/><Relationship Id="rId90"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slide" Target="slides/slide27.xml"/><Relationship Id="rId69" Type="http://schemas.openxmlformats.org/officeDocument/2006/relationships/slide" Target="slides/slide32.xml"/><Relationship Id="rId77"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slide" Target="slides/slide14.xml"/><Relationship Id="rId72" Type="http://schemas.openxmlformats.org/officeDocument/2006/relationships/slide" Target="slides/slide35.xml"/><Relationship Id="rId80" Type="http://schemas.openxmlformats.org/officeDocument/2006/relationships/slide" Target="slides/slide43.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slide" Target="slides/slide30.xml"/><Relationship Id="rId20" Type="http://schemas.openxmlformats.org/officeDocument/2006/relationships/slideMaster" Target="slideMasters/slideMaster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slide" Target="slides/slide33.xml"/><Relationship Id="rId75" Type="http://schemas.openxmlformats.org/officeDocument/2006/relationships/slide" Target="slides/slide38.xml"/><Relationship Id="rId83" Type="http://schemas.openxmlformats.org/officeDocument/2006/relationships/slide" Target="slides/slide46.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slide" Target="slides/slide36.xml"/><Relationship Id="rId78" Type="http://schemas.openxmlformats.org/officeDocument/2006/relationships/slide" Target="slides/slide41.xml"/><Relationship Id="rId81" Type="http://schemas.openxmlformats.org/officeDocument/2006/relationships/slide" Target="slides/slide44.xml"/><Relationship Id="rId86"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EFB18B9-3C58-41CE-9A02-A15D5247784A}" type="datetimeFigureOut">
              <a:rPr lang="en-US"/>
              <a:pPr>
                <a:defRPr/>
              </a:pPr>
              <a:t>2/19/2018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97F5EF9-0748-4414-8C9A-D549F350A72D}" type="slidenum">
              <a:rPr lang="en-US"/>
              <a:pPr>
                <a:defRPr/>
              </a:pPr>
              <a:t>‹#›</a:t>
            </a:fld>
            <a:endParaRPr lang="en-US"/>
          </a:p>
        </p:txBody>
      </p:sp>
    </p:spTree>
    <p:extLst>
      <p:ext uri="{BB962C8B-B14F-4D97-AF65-F5344CB8AC3E}">
        <p14:creationId xmlns:p14="http://schemas.microsoft.com/office/powerpoint/2010/main" val="642600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F60ED59-DD22-4292-A623-2FC785202EBC}" type="datetimeFigureOut">
              <a:rPr lang="en-US"/>
              <a:pPr>
                <a:defRPr/>
              </a:pPr>
              <a:t>2/19/2018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A800BBA-1CD1-4798-948F-7877E4CCE72F}" type="slidenum">
              <a:rPr lang="en-US"/>
              <a:pPr>
                <a:defRPr/>
              </a:pPr>
              <a:t>‹#›</a:t>
            </a:fld>
            <a:endParaRPr lang="en-US"/>
          </a:p>
        </p:txBody>
      </p:sp>
    </p:spTree>
    <p:extLst>
      <p:ext uri="{BB962C8B-B14F-4D97-AF65-F5344CB8AC3E}">
        <p14:creationId xmlns:p14="http://schemas.microsoft.com/office/powerpoint/2010/main" val="15380081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6BC1C6-E207-43EB-8E86-A8FBDBC35FFB}" type="slidenum">
              <a:rPr lang="en-US">
                <a:cs typeface="Arial" charset="0"/>
              </a:rPr>
              <a:pPr fontAlgn="base">
                <a:spcBef>
                  <a:spcPct val="0"/>
                </a:spcBef>
                <a:spcAft>
                  <a:spcPct val="0"/>
                </a:spcAft>
              </a:pPr>
              <a:t>1</a:t>
            </a:fld>
            <a:endParaRPr lang="en-US">
              <a:cs typeface="Arial" charset="0"/>
            </a:endParaRPr>
          </a:p>
        </p:txBody>
      </p:sp>
    </p:spTree>
    <p:extLst>
      <p:ext uri="{BB962C8B-B14F-4D97-AF65-F5344CB8AC3E}">
        <p14:creationId xmlns:p14="http://schemas.microsoft.com/office/powerpoint/2010/main" val="227740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ADE601-825E-4DC9-9784-0AE009D96541}" type="slidenum">
              <a:rPr lang="en-US">
                <a:cs typeface="Arial" charset="0"/>
              </a:rPr>
              <a:pPr fontAlgn="base">
                <a:spcBef>
                  <a:spcPct val="0"/>
                </a:spcBef>
                <a:spcAft>
                  <a:spcPct val="0"/>
                </a:spcAft>
              </a:pPr>
              <a:t>10</a:t>
            </a:fld>
            <a:endParaRPr lang="en-US">
              <a:cs typeface="Arial" charset="0"/>
            </a:endParaRPr>
          </a:p>
        </p:txBody>
      </p:sp>
    </p:spTree>
    <p:extLst>
      <p:ext uri="{BB962C8B-B14F-4D97-AF65-F5344CB8AC3E}">
        <p14:creationId xmlns:p14="http://schemas.microsoft.com/office/powerpoint/2010/main" val="302879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charset="0"/>
            </a:endParaRPr>
          </a:p>
        </p:txBody>
      </p:sp>
    </p:spTree>
    <p:extLst>
      <p:ext uri="{BB962C8B-B14F-4D97-AF65-F5344CB8AC3E}">
        <p14:creationId xmlns:p14="http://schemas.microsoft.com/office/powerpoint/2010/main" val="279118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charset="0"/>
            </a:endParaRPr>
          </a:p>
        </p:txBody>
      </p:sp>
    </p:spTree>
    <p:extLst>
      <p:ext uri="{BB962C8B-B14F-4D97-AF65-F5344CB8AC3E}">
        <p14:creationId xmlns:p14="http://schemas.microsoft.com/office/powerpoint/2010/main" val="168266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657A8C-0BAC-40D9-9FA4-A13F6A3D3274}"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p14="http://schemas.microsoft.com/office/powerpoint/2010/main" val="1255681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latin typeface="Arial" charset="0"/>
              </a:rPr>
              <a:t>Figure Caption:</a:t>
            </a:r>
            <a:r>
              <a:rPr lang="en-US" b="1" i="1" smtClean="0">
                <a:latin typeface="Arial" charset="0"/>
              </a:rPr>
              <a:t> </a:t>
            </a:r>
          </a:p>
          <a:p>
            <a:pPr>
              <a:spcBef>
                <a:spcPct val="0"/>
              </a:spcBef>
            </a:pPr>
            <a:r>
              <a:rPr lang="en-US" b="1" smtClean="0">
                <a:latin typeface="Arial" charset="0"/>
              </a:rPr>
              <a:t>Figure 4-6: The Supply Curve for Used Textbooks</a:t>
            </a:r>
          </a:p>
          <a:p>
            <a:pPr>
              <a:spcBef>
                <a:spcPct val="0"/>
              </a:spcBef>
            </a:pPr>
            <a:r>
              <a:rPr lang="en-US" smtClean="0">
                <a:latin typeface="Arial" charset="0"/>
              </a:rPr>
              <a:t>The supply curve illustrates sellers’ cost, the lowest price at which a potential seller is willing to sell the good, and the quantity supplied at that price. Each of the five students has one book to sell and each has a different cost, as indicated in the accompanying table. At a price of $5 the quantity supplied is one (Andrew), at $15 it is two (Andrew and Betty), and so on until you reach $45, the price at which all five students are willing to sell. </a:t>
            </a:r>
          </a:p>
        </p:txBody>
      </p:sp>
    </p:spTree>
    <p:extLst>
      <p:ext uri="{BB962C8B-B14F-4D97-AF65-F5344CB8AC3E}">
        <p14:creationId xmlns:p14="http://schemas.microsoft.com/office/powerpoint/2010/main" val="472435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charset="0"/>
            </a:endParaRPr>
          </a:p>
        </p:txBody>
      </p:sp>
    </p:spTree>
    <p:extLst>
      <p:ext uri="{BB962C8B-B14F-4D97-AF65-F5344CB8AC3E}">
        <p14:creationId xmlns:p14="http://schemas.microsoft.com/office/powerpoint/2010/main" val="2658957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56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FF522F-81E8-4B6E-84C2-D31C3654B3B4}" type="slidenum">
              <a:rPr lang="en-US">
                <a:cs typeface="Arial" charset="0"/>
              </a:rPr>
              <a:pPr fontAlgn="base">
                <a:spcBef>
                  <a:spcPct val="0"/>
                </a:spcBef>
                <a:spcAft>
                  <a:spcPct val="0"/>
                </a:spcAft>
              </a:pPr>
              <a:t>16</a:t>
            </a:fld>
            <a:endParaRPr lang="en-US">
              <a:cs typeface="Arial" charset="0"/>
            </a:endParaRPr>
          </a:p>
        </p:txBody>
      </p:sp>
    </p:spTree>
    <p:extLst>
      <p:ext uri="{BB962C8B-B14F-4D97-AF65-F5344CB8AC3E}">
        <p14:creationId xmlns:p14="http://schemas.microsoft.com/office/powerpoint/2010/main" val="679206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latin typeface="Arial" charset="0"/>
              </a:rPr>
              <a:t>Figure Caption:</a:t>
            </a:r>
            <a:r>
              <a:rPr lang="en-US" b="1" i="1" smtClean="0">
                <a:latin typeface="Arial" charset="0"/>
              </a:rPr>
              <a:t> </a:t>
            </a:r>
          </a:p>
          <a:p>
            <a:pPr>
              <a:spcBef>
                <a:spcPct val="0"/>
              </a:spcBef>
            </a:pPr>
            <a:r>
              <a:rPr lang="en-US" b="1" smtClean="0">
                <a:latin typeface="Arial" charset="0"/>
              </a:rPr>
              <a:t>Figure 4-8: Producer Surplus</a:t>
            </a:r>
            <a:endParaRPr lang="en-US" smtClean="0">
              <a:latin typeface="Arial" charset="0"/>
            </a:endParaRPr>
          </a:p>
          <a:p>
            <a:pPr>
              <a:spcBef>
                <a:spcPct val="0"/>
              </a:spcBef>
            </a:pPr>
            <a:r>
              <a:rPr lang="en-US" smtClean="0">
                <a:latin typeface="Arial" charset="0"/>
              </a:rPr>
              <a:t>Here is the supply curve for wheat. At a price of $5 per bushel, farmers supply 1 million bushels. The producer surplus at this price is equal to the shaded area: the area above the supply curve but below the price. This is the total gain to producers— farmers in this case—from supplying their product when the price is $5.</a:t>
            </a:r>
          </a:p>
        </p:txBody>
      </p:sp>
    </p:spTree>
    <p:extLst>
      <p:ext uri="{BB962C8B-B14F-4D97-AF65-F5344CB8AC3E}">
        <p14:creationId xmlns:p14="http://schemas.microsoft.com/office/powerpoint/2010/main" val="3402803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60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710681-5343-480F-9D45-7128536CE6E0}" type="slidenum">
              <a:rPr lang="en-US">
                <a:cs typeface="Arial" charset="0"/>
              </a:rPr>
              <a:pPr fontAlgn="base">
                <a:spcBef>
                  <a:spcPct val="0"/>
                </a:spcBef>
                <a:spcAft>
                  <a:spcPct val="0"/>
                </a:spcAft>
              </a:pPr>
              <a:t>18</a:t>
            </a:fld>
            <a:endParaRPr lang="en-US">
              <a:cs typeface="Arial" charset="0"/>
            </a:endParaRPr>
          </a:p>
        </p:txBody>
      </p:sp>
    </p:spTree>
    <p:extLst>
      <p:ext uri="{BB962C8B-B14F-4D97-AF65-F5344CB8AC3E}">
        <p14:creationId xmlns:p14="http://schemas.microsoft.com/office/powerpoint/2010/main" val="1266455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62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80563B-AB0A-42CD-A6FE-0160C30D984D}" type="slidenum">
              <a:rPr lang="en-US">
                <a:cs typeface="Arial" charset="0"/>
              </a:rPr>
              <a:pPr fontAlgn="base">
                <a:spcBef>
                  <a:spcPct val="0"/>
                </a:spcBef>
                <a:spcAft>
                  <a:spcPct val="0"/>
                </a:spcAft>
              </a:pPr>
              <a:t>19</a:t>
            </a:fld>
            <a:endParaRPr lang="en-US">
              <a:cs typeface="Arial" charset="0"/>
            </a:endParaRPr>
          </a:p>
        </p:txBody>
      </p:sp>
    </p:spTree>
    <p:extLst>
      <p:ext uri="{BB962C8B-B14F-4D97-AF65-F5344CB8AC3E}">
        <p14:creationId xmlns:p14="http://schemas.microsoft.com/office/powerpoint/2010/main" val="60928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597D06-0710-4203-B77F-69F1DFD578DE}" type="slidenum">
              <a:rPr lang="en-US">
                <a:cs typeface="Arial" charset="0"/>
              </a:rPr>
              <a:pPr fontAlgn="base">
                <a:spcBef>
                  <a:spcPct val="0"/>
                </a:spcBef>
                <a:spcAft>
                  <a:spcPct val="0"/>
                </a:spcAft>
              </a:pPr>
              <a:t>2</a:t>
            </a:fld>
            <a:endParaRPr lang="en-US">
              <a:cs typeface="Arial" charset="0"/>
            </a:endParaRPr>
          </a:p>
        </p:txBody>
      </p:sp>
    </p:spTree>
    <p:extLst>
      <p:ext uri="{BB962C8B-B14F-4D97-AF65-F5344CB8AC3E}">
        <p14:creationId xmlns:p14="http://schemas.microsoft.com/office/powerpoint/2010/main" val="3124682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charset="0"/>
            </a:endParaRPr>
          </a:p>
        </p:txBody>
      </p:sp>
    </p:spTree>
    <p:extLst>
      <p:ext uri="{BB962C8B-B14F-4D97-AF65-F5344CB8AC3E}">
        <p14:creationId xmlns:p14="http://schemas.microsoft.com/office/powerpoint/2010/main" val="1810511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72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charset="0"/>
            </a:endParaRPr>
          </a:p>
        </p:txBody>
      </p:sp>
    </p:spTree>
    <p:extLst>
      <p:ext uri="{BB962C8B-B14F-4D97-AF65-F5344CB8AC3E}">
        <p14:creationId xmlns:p14="http://schemas.microsoft.com/office/powerpoint/2010/main" val="3764004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charset="0"/>
            </a:endParaRPr>
          </a:p>
        </p:txBody>
      </p:sp>
    </p:spTree>
    <p:extLst>
      <p:ext uri="{BB962C8B-B14F-4D97-AF65-F5344CB8AC3E}">
        <p14:creationId xmlns:p14="http://schemas.microsoft.com/office/powerpoint/2010/main" val="3538721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93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charset="0"/>
            </a:endParaRPr>
          </a:p>
        </p:txBody>
      </p:sp>
    </p:spTree>
    <p:extLst>
      <p:ext uri="{BB962C8B-B14F-4D97-AF65-F5344CB8AC3E}">
        <p14:creationId xmlns:p14="http://schemas.microsoft.com/office/powerpoint/2010/main" val="2876263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(22-4)/2 = 1080</a:t>
            </a:r>
          </a:p>
          <a:p>
            <a:pPr>
              <a:spcBef>
                <a:spcPct val="0"/>
              </a:spcBef>
            </a:pPr>
            <a:endParaRPr lang="en-US" smtClean="0">
              <a:latin typeface="Arial" charset="0"/>
            </a:endParaRPr>
          </a:p>
        </p:txBody>
      </p:sp>
    </p:spTree>
    <p:extLst>
      <p:ext uri="{BB962C8B-B14F-4D97-AF65-F5344CB8AC3E}">
        <p14:creationId xmlns:p14="http://schemas.microsoft.com/office/powerpoint/2010/main" val="888532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latin typeface="Arial" charset="0"/>
            </a:endParaRPr>
          </a:p>
        </p:txBody>
      </p:sp>
      <p:sp>
        <p:nvSpPr>
          <p:cNvPr id="171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3C3212-A0D4-4319-B555-B396AE64FF4C}" type="slidenum">
              <a:rPr lang="en-US">
                <a:latin typeface="Arial" charset="0"/>
                <a:cs typeface="Arial" charset="0"/>
              </a:rPr>
              <a:pPr fontAlgn="base">
                <a:spcBef>
                  <a:spcPct val="0"/>
                </a:spcBef>
                <a:spcAft>
                  <a:spcPct val="0"/>
                </a:spcAft>
              </a:pPr>
              <a:t>25</a:t>
            </a:fld>
            <a:endParaRPr lang="en-US">
              <a:latin typeface="Arial" charset="0"/>
              <a:cs typeface="Arial" charset="0"/>
            </a:endParaRPr>
          </a:p>
        </p:txBody>
      </p:sp>
    </p:spTree>
    <p:extLst>
      <p:ext uri="{BB962C8B-B14F-4D97-AF65-F5344CB8AC3E}">
        <p14:creationId xmlns:p14="http://schemas.microsoft.com/office/powerpoint/2010/main" val="3684968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latin typeface="Arial" charset="0"/>
            </a:endParaRPr>
          </a:p>
        </p:txBody>
      </p:sp>
    </p:spTree>
    <p:extLst>
      <p:ext uri="{BB962C8B-B14F-4D97-AF65-F5344CB8AC3E}">
        <p14:creationId xmlns:p14="http://schemas.microsoft.com/office/powerpoint/2010/main" val="648631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latin typeface="Arial" charset="0"/>
            </a:endParaRPr>
          </a:p>
        </p:txBody>
      </p:sp>
    </p:spTree>
    <p:extLst>
      <p:ext uri="{BB962C8B-B14F-4D97-AF65-F5344CB8AC3E}">
        <p14:creationId xmlns:p14="http://schemas.microsoft.com/office/powerpoint/2010/main" val="4156773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charset="0"/>
            </a:endParaRPr>
          </a:p>
        </p:txBody>
      </p:sp>
    </p:spTree>
    <p:extLst>
      <p:ext uri="{BB962C8B-B14F-4D97-AF65-F5344CB8AC3E}">
        <p14:creationId xmlns:p14="http://schemas.microsoft.com/office/powerpoint/2010/main" val="2734845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9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F1CD9C-4638-4C13-81E3-A6EB915347DA}" type="slidenum">
              <a:rPr lang="en-US">
                <a:cs typeface="Arial" charset="0"/>
              </a:rPr>
              <a:pPr fontAlgn="base">
                <a:spcBef>
                  <a:spcPct val="0"/>
                </a:spcBef>
                <a:spcAft>
                  <a:spcPct val="0"/>
                </a:spcAft>
              </a:pPr>
              <a:t>29</a:t>
            </a:fld>
            <a:endParaRPr lang="en-US">
              <a:cs typeface="Arial" charset="0"/>
            </a:endParaRPr>
          </a:p>
        </p:txBody>
      </p:sp>
    </p:spTree>
    <p:extLst>
      <p:ext uri="{BB962C8B-B14F-4D97-AF65-F5344CB8AC3E}">
        <p14:creationId xmlns:p14="http://schemas.microsoft.com/office/powerpoint/2010/main" val="257385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6D2643-50F1-4A6B-87F5-5311763B0668}" type="slidenum">
              <a:rPr lang="en-US">
                <a:cs typeface="Arial" charset="0"/>
              </a:rPr>
              <a:pPr fontAlgn="base">
                <a:spcBef>
                  <a:spcPct val="0"/>
                </a:spcBef>
                <a:spcAft>
                  <a:spcPct val="0"/>
                </a:spcAft>
              </a:pPr>
              <a:t>3</a:t>
            </a:fld>
            <a:endParaRPr lang="en-US">
              <a:cs typeface="Arial" charset="0"/>
            </a:endParaRPr>
          </a:p>
        </p:txBody>
      </p:sp>
    </p:spTree>
    <p:extLst>
      <p:ext uri="{BB962C8B-B14F-4D97-AF65-F5344CB8AC3E}">
        <p14:creationId xmlns:p14="http://schemas.microsoft.com/office/powerpoint/2010/main" val="226885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p:spPr>
      </p:sp>
      <p:sp>
        <p:nvSpPr>
          <p:cNvPr id="183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83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A1BF1E-9C30-4208-9D56-A24979EC43A2}" type="slidenum">
              <a:rPr lang="en-US">
                <a:cs typeface="Arial" charset="0"/>
              </a:rPr>
              <a:pPr fontAlgn="base">
                <a:spcBef>
                  <a:spcPct val="0"/>
                </a:spcBef>
                <a:spcAft>
                  <a:spcPct val="0"/>
                </a:spcAft>
              </a:pPr>
              <a:t>30</a:t>
            </a:fld>
            <a:endParaRPr lang="en-US">
              <a:cs typeface="Arial" charset="0"/>
            </a:endParaRPr>
          </a:p>
        </p:txBody>
      </p:sp>
    </p:spTree>
    <p:extLst>
      <p:ext uri="{BB962C8B-B14F-4D97-AF65-F5344CB8AC3E}">
        <p14:creationId xmlns:p14="http://schemas.microsoft.com/office/powerpoint/2010/main" val="1636961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p:spPr>
      </p:sp>
      <p:sp>
        <p:nvSpPr>
          <p:cNvPr id="185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85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203987-BDC9-49E1-9E4F-3C1F40027551}" type="slidenum">
              <a:rPr lang="en-US">
                <a:cs typeface="Arial" charset="0"/>
              </a:rPr>
              <a:pPr fontAlgn="base">
                <a:spcBef>
                  <a:spcPct val="0"/>
                </a:spcBef>
                <a:spcAft>
                  <a:spcPct val="0"/>
                </a:spcAft>
              </a:pPr>
              <a:t>31</a:t>
            </a:fld>
            <a:endParaRPr lang="en-US">
              <a:cs typeface="Arial" charset="0"/>
            </a:endParaRPr>
          </a:p>
        </p:txBody>
      </p:sp>
    </p:spTree>
    <p:extLst>
      <p:ext uri="{BB962C8B-B14F-4D97-AF65-F5344CB8AC3E}">
        <p14:creationId xmlns:p14="http://schemas.microsoft.com/office/powerpoint/2010/main" val="3985147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p:spPr>
      </p:sp>
      <p:sp>
        <p:nvSpPr>
          <p:cNvPr id="187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87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128E0C-07A5-442C-A4D0-466287CDFE36}" type="slidenum">
              <a:rPr lang="en-US">
                <a:cs typeface="Arial" charset="0"/>
              </a:rPr>
              <a:pPr fontAlgn="base">
                <a:spcBef>
                  <a:spcPct val="0"/>
                </a:spcBef>
                <a:spcAft>
                  <a:spcPct val="0"/>
                </a:spcAft>
              </a:pPr>
              <a:t>32</a:t>
            </a:fld>
            <a:endParaRPr lang="en-US">
              <a:cs typeface="Arial" charset="0"/>
            </a:endParaRPr>
          </a:p>
        </p:txBody>
      </p:sp>
    </p:spTree>
    <p:extLst>
      <p:ext uri="{BB962C8B-B14F-4D97-AF65-F5344CB8AC3E}">
        <p14:creationId xmlns:p14="http://schemas.microsoft.com/office/powerpoint/2010/main" val="283740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p:cNvSpPr>
          <p:nvPr>
            <p:ph type="sldImg"/>
          </p:nvPr>
        </p:nvSpPr>
        <p:spPr bwMode="auto">
          <a:noFill/>
          <a:ln>
            <a:solidFill>
              <a:srgbClr val="000000"/>
            </a:solidFill>
            <a:miter lim="800000"/>
            <a:headEnd/>
            <a:tailEnd/>
          </a:ln>
        </p:spPr>
      </p:sp>
      <p:sp>
        <p:nvSpPr>
          <p:cNvPr id="189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189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D458DD-DCCC-477E-ACFF-ABF64195D2F9}" type="slidenum">
              <a:rPr lang="en-US">
                <a:cs typeface="Arial" charset="0"/>
              </a:rPr>
              <a:pPr fontAlgn="base">
                <a:spcBef>
                  <a:spcPct val="0"/>
                </a:spcBef>
                <a:spcAft>
                  <a:spcPct val="0"/>
                </a:spcAft>
              </a:pPr>
              <a:t>33</a:t>
            </a:fld>
            <a:endParaRPr lang="en-US">
              <a:cs typeface="Arial" charset="0"/>
            </a:endParaRPr>
          </a:p>
        </p:txBody>
      </p:sp>
    </p:spTree>
    <p:extLst>
      <p:ext uri="{BB962C8B-B14F-4D97-AF65-F5344CB8AC3E}">
        <p14:creationId xmlns:p14="http://schemas.microsoft.com/office/powerpoint/2010/main" val="1783670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191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5C20AB-E2AE-4FDA-82C8-49F6041FF3B0}" type="slidenum">
              <a:rPr lang="en-US">
                <a:cs typeface="Arial" charset="0"/>
              </a:rPr>
              <a:pPr fontAlgn="base">
                <a:spcBef>
                  <a:spcPct val="0"/>
                </a:spcBef>
                <a:spcAft>
                  <a:spcPct val="0"/>
                </a:spcAft>
              </a:pPr>
              <a:t>34</a:t>
            </a:fld>
            <a:endParaRPr lang="en-US">
              <a:cs typeface="Arial" charset="0"/>
            </a:endParaRPr>
          </a:p>
        </p:txBody>
      </p:sp>
    </p:spTree>
    <p:extLst>
      <p:ext uri="{BB962C8B-B14F-4D97-AF65-F5344CB8AC3E}">
        <p14:creationId xmlns:p14="http://schemas.microsoft.com/office/powerpoint/2010/main" val="3620557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193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FF6E5E-FA52-4A70-B4CB-81DF4074976B}" type="slidenum">
              <a:rPr lang="en-US">
                <a:cs typeface="Arial" charset="0"/>
              </a:rPr>
              <a:pPr fontAlgn="base">
                <a:spcBef>
                  <a:spcPct val="0"/>
                </a:spcBef>
                <a:spcAft>
                  <a:spcPct val="0"/>
                </a:spcAft>
              </a:pPr>
              <a:t>35</a:t>
            </a:fld>
            <a:endParaRPr lang="en-US">
              <a:cs typeface="Arial" charset="0"/>
            </a:endParaRPr>
          </a:p>
        </p:txBody>
      </p:sp>
    </p:spTree>
    <p:extLst>
      <p:ext uri="{BB962C8B-B14F-4D97-AF65-F5344CB8AC3E}">
        <p14:creationId xmlns:p14="http://schemas.microsoft.com/office/powerpoint/2010/main" val="1638922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79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F1CD9C-4638-4C13-81E3-A6EB915347DA}" type="slidenum">
              <a:rPr lang="en-US">
                <a:cs typeface="Arial" charset="0"/>
              </a:rPr>
              <a:pPr fontAlgn="base">
                <a:spcBef>
                  <a:spcPct val="0"/>
                </a:spcBef>
                <a:spcAft>
                  <a:spcPct val="0"/>
                </a:spcAft>
              </a:pPr>
              <a:t>36</a:t>
            </a:fld>
            <a:endParaRPr lang="en-US">
              <a:cs typeface="Arial" charset="0"/>
            </a:endParaRPr>
          </a:p>
        </p:txBody>
      </p:sp>
    </p:spTree>
    <p:extLst>
      <p:ext uri="{BB962C8B-B14F-4D97-AF65-F5344CB8AC3E}">
        <p14:creationId xmlns:p14="http://schemas.microsoft.com/office/powerpoint/2010/main" val="4267651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181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450ADE-CE44-4CFC-9D53-EF7EF7A16BA0}" type="slidenum">
              <a:rPr lang="en-US">
                <a:cs typeface="Arial" charset="0"/>
              </a:rPr>
              <a:pPr fontAlgn="base">
                <a:spcBef>
                  <a:spcPct val="0"/>
                </a:spcBef>
                <a:spcAft>
                  <a:spcPct val="0"/>
                </a:spcAft>
              </a:pPr>
              <a:t>37</a:t>
            </a:fld>
            <a:endParaRPr lang="en-US">
              <a:cs typeface="Arial" charset="0"/>
            </a:endParaRPr>
          </a:p>
        </p:txBody>
      </p:sp>
    </p:spTree>
    <p:extLst>
      <p:ext uri="{BB962C8B-B14F-4D97-AF65-F5344CB8AC3E}">
        <p14:creationId xmlns:p14="http://schemas.microsoft.com/office/powerpoint/2010/main" val="3624092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p:cNvSpPr>
          <p:nvPr>
            <p:ph type="sldImg"/>
          </p:nvPr>
        </p:nvSpPr>
        <p:spPr bwMode="auto">
          <a:noFill/>
          <a:ln>
            <a:solidFill>
              <a:srgbClr val="000000"/>
            </a:solidFill>
            <a:miter lim="800000"/>
            <a:headEnd/>
            <a:tailEnd/>
          </a:ln>
        </p:spPr>
      </p:sp>
      <p:sp>
        <p:nvSpPr>
          <p:cNvPr id="195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195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256D59-BBC3-4EBF-8E95-39B040E63E73}" type="slidenum">
              <a:rPr lang="en-US">
                <a:cs typeface="Arial" charset="0"/>
              </a:rPr>
              <a:pPr fontAlgn="base">
                <a:spcBef>
                  <a:spcPct val="0"/>
                </a:spcBef>
                <a:spcAft>
                  <a:spcPct val="0"/>
                </a:spcAft>
              </a:pPr>
              <a:t>38</a:t>
            </a:fld>
            <a:endParaRPr lang="en-US">
              <a:cs typeface="Arial" charset="0"/>
            </a:endParaRPr>
          </a:p>
        </p:txBody>
      </p:sp>
    </p:spTree>
    <p:extLst>
      <p:ext uri="{BB962C8B-B14F-4D97-AF65-F5344CB8AC3E}">
        <p14:creationId xmlns:p14="http://schemas.microsoft.com/office/powerpoint/2010/main" val="3376771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bwMode="auto">
          <a:noFill/>
          <a:ln>
            <a:solidFill>
              <a:srgbClr val="000000"/>
            </a:solidFill>
            <a:miter lim="800000"/>
            <a:headEnd/>
            <a:tailEnd/>
          </a:ln>
        </p:spPr>
      </p:sp>
      <p:sp>
        <p:nvSpPr>
          <p:cNvPr id="197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197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3A1EAD-EBB5-4418-8D50-1CF5649993EA}" type="slidenum">
              <a:rPr lang="en-US">
                <a:cs typeface="Arial" charset="0"/>
              </a:rPr>
              <a:pPr fontAlgn="base">
                <a:spcBef>
                  <a:spcPct val="0"/>
                </a:spcBef>
                <a:spcAft>
                  <a:spcPct val="0"/>
                </a:spcAft>
              </a:pPr>
              <a:t>39</a:t>
            </a:fld>
            <a:endParaRPr lang="en-US">
              <a:cs typeface="Arial" charset="0"/>
            </a:endParaRPr>
          </a:p>
        </p:txBody>
      </p:sp>
    </p:spTree>
    <p:extLst>
      <p:ext uri="{BB962C8B-B14F-4D97-AF65-F5344CB8AC3E}">
        <p14:creationId xmlns:p14="http://schemas.microsoft.com/office/powerpoint/2010/main" val="74361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132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F7D575-A9C9-4E98-AD67-FD851175768E}" type="slidenum">
              <a:rPr lang="en-US">
                <a:cs typeface="Arial" charset="0"/>
              </a:rPr>
              <a:pPr fontAlgn="base">
                <a:spcBef>
                  <a:spcPct val="0"/>
                </a:spcBef>
                <a:spcAft>
                  <a:spcPct val="0"/>
                </a:spcAft>
              </a:pPr>
              <a:t>4</a:t>
            </a:fld>
            <a:endParaRPr lang="en-US">
              <a:cs typeface="Arial" charset="0"/>
            </a:endParaRPr>
          </a:p>
        </p:txBody>
      </p:sp>
    </p:spTree>
    <p:extLst>
      <p:ext uri="{BB962C8B-B14F-4D97-AF65-F5344CB8AC3E}">
        <p14:creationId xmlns:p14="http://schemas.microsoft.com/office/powerpoint/2010/main" val="2342549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bwMode="auto">
          <a:noFill/>
          <a:ln>
            <a:solidFill>
              <a:srgbClr val="000000"/>
            </a:solidFill>
            <a:miter lim="800000"/>
            <a:headEnd/>
            <a:tailEnd/>
          </a:ln>
        </p:spPr>
      </p:sp>
      <p:sp>
        <p:nvSpPr>
          <p:cNvPr id="199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199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AAE913-9598-4475-B5F9-C83935420EA8}" type="slidenum">
              <a:rPr lang="en-US">
                <a:cs typeface="Arial" charset="0"/>
              </a:rPr>
              <a:pPr fontAlgn="base">
                <a:spcBef>
                  <a:spcPct val="0"/>
                </a:spcBef>
                <a:spcAft>
                  <a:spcPct val="0"/>
                </a:spcAft>
              </a:pPr>
              <a:t>40</a:t>
            </a:fld>
            <a:endParaRPr lang="en-US">
              <a:cs typeface="Arial" charset="0"/>
            </a:endParaRPr>
          </a:p>
        </p:txBody>
      </p:sp>
    </p:spTree>
    <p:extLst>
      <p:ext uri="{BB962C8B-B14F-4D97-AF65-F5344CB8AC3E}">
        <p14:creationId xmlns:p14="http://schemas.microsoft.com/office/powerpoint/2010/main" val="3263555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bwMode="auto">
          <a:noFill/>
          <a:ln>
            <a:solidFill>
              <a:srgbClr val="000000"/>
            </a:solidFill>
            <a:miter lim="800000"/>
            <a:headEnd/>
            <a:tailEnd/>
          </a:ln>
        </p:spPr>
      </p:sp>
      <p:sp>
        <p:nvSpPr>
          <p:cNvPr id="199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199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AAE913-9598-4475-B5F9-C83935420EA8}" type="slidenum">
              <a:rPr lang="en-US">
                <a:cs typeface="Arial" charset="0"/>
              </a:rPr>
              <a:pPr fontAlgn="base">
                <a:spcBef>
                  <a:spcPct val="0"/>
                </a:spcBef>
                <a:spcAft>
                  <a:spcPct val="0"/>
                </a:spcAft>
              </a:pPr>
              <a:t>41</a:t>
            </a:fld>
            <a:endParaRPr lang="en-US">
              <a:cs typeface="Arial" charset="0"/>
            </a:endParaRPr>
          </a:p>
        </p:txBody>
      </p:sp>
    </p:spTree>
    <p:extLst>
      <p:ext uri="{BB962C8B-B14F-4D97-AF65-F5344CB8AC3E}">
        <p14:creationId xmlns:p14="http://schemas.microsoft.com/office/powerpoint/2010/main" val="3055419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bwMode="auto">
          <a:noFill/>
          <a:ln>
            <a:solidFill>
              <a:srgbClr val="000000"/>
            </a:solidFill>
            <a:miter lim="800000"/>
            <a:headEnd/>
            <a:tailEnd/>
          </a:ln>
        </p:spPr>
      </p:sp>
      <p:sp>
        <p:nvSpPr>
          <p:cNvPr id="201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201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C0E0A5-730D-49A1-96B8-86ECDDF750CC}" type="slidenum">
              <a:rPr lang="en-US">
                <a:cs typeface="Arial" charset="0"/>
              </a:rPr>
              <a:pPr fontAlgn="base">
                <a:spcBef>
                  <a:spcPct val="0"/>
                </a:spcBef>
                <a:spcAft>
                  <a:spcPct val="0"/>
                </a:spcAft>
              </a:pPr>
              <a:t>42</a:t>
            </a:fld>
            <a:endParaRPr lang="en-US">
              <a:cs typeface="Arial" charset="0"/>
            </a:endParaRPr>
          </a:p>
        </p:txBody>
      </p:sp>
    </p:spTree>
    <p:extLst>
      <p:ext uri="{BB962C8B-B14F-4D97-AF65-F5344CB8AC3E}">
        <p14:creationId xmlns:p14="http://schemas.microsoft.com/office/powerpoint/2010/main" val="2176455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203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B65A3D-9662-47EE-A3E3-911F4D770F33}" type="slidenum">
              <a:rPr lang="en-US">
                <a:cs typeface="Arial" charset="0"/>
              </a:rPr>
              <a:pPr fontAlgn="base">
                <a:spcBef>
                  <a:spcPct val="0"/>
                </a:spcBef>
                <a:spcAft>
                  <a:spcPct val="0"/>
                </a:spcAft>
              </a:pPr>
              <a:t>43</a:t>
            </a:fld>
            <a:endParaRPr lang="en-US">
              <a:cs typeface="Arial" charset="0"/>
            </a:endParaRPr>
          </a:p>
        </p:txBody>
      </p:sp>
    </p:spTree>
    <p:extLst>
      <p:ext uri="{BB962C8B-B14F-4D97-AF65-F5344CB8AC3E}">
        <p14:creationId xmlns:p14="http://schemas.microsoft.com/office/powerpoint/2010/main" val="142374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bwMode="auto">
          <a:noFill/>
          <a:ln>
            <a:solidFill>
              <a:srgbClr val="000000"/>
            </a:solidFill>
            <a:miter lim="800000"/>
            <a:headEnd/>
            <a:tailEnd/>
          </a:ln>
        </p:spPr>
      </p:sp>
      <p:sp>
        <p:nvSpPr>
          <p:cNvPr id="205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205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AB85AE-B586-4868-9C78-69DBAAA9A6C6}" type="slidenum">
              <a:rPr lang="en-US">
                <a:cs typeface="Arial" charset="0"/>
              </a:rPr>
              <a:pPr fontAlgn="base">
                <a:spcBef>
                  <a:spcPct val="0"/>
                </a:spcBef>
                <a:spcAft>
                  <a:spcPct val="0"/>
                </a:spcAft>
              </a:pPr>
              <a:t>44</a:t>
            </a:fld>
            <a:endParaRPr lang="en-US">
              <a:cs typeface="Arial" charset="0"/>
            </a:endParaRPr>
          </a:p>
        </p:txBody>
      </p:sp>
    </p:spTree>
    <p:extLst>
      <p:ext uri="{BB962C8B-B14F-4D97-AF65-F5344CB8AC3E}">
        <p14:creationId xmlns:p14="http://schemas.microsoft.com/office/powerpoint/2010/main" val="2356834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bwMode="auto">
          <a:noFill/>
          <a:ln>
            <a:solidFill>
              <a:srgbClr val="000000"/>
            </a:solidFill>
            <a:miter lim="800000"/>
            <a:headEnd/>
            <a:tailEnd/>
          </a:ln>
        </p:spPr>
      </p:sp>
      <p:sp>
        <p:nvSpPr>
          <p:cNvPr id="207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207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03A565-52D6-40CD-944E-10EE92E745C3}" type="slidenum">
              <a:rPr lang="en-US">
                <a:cs typeface="Arial" charset="0"/>
              </a:rPr>
              <a:pPr fontAlgn="base">
                <a:spcBef>
                  <a:spcPct val="0"/>
                </a:spcBef>
                <a:spcAft>
                  <a:spcPct val="0"/>
                </a:spcAft>
              </a:pPr>
              <a:t>45</a:t>
            </a:fld>
            <a:endParaRPr lang="en-US">
              <a:cs typeface="Arial" charset="0"/>
            </a:endParaRPr>
          </a:p>
        </p:txBody>
      </p:sp>
    </p:spTree>
    <p:extLst>
      <p:ext uri="{BB962C8B-B14F-4D97-AF65-F5344CB8AC3E}">
        <p14:creationId xmlns:p14="http://schemas.microsoft.com/office/powerpoint/2010/main" val="4151790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bwMode="auto">
          <a:noFill/>
          <a:ln>
            <a:solidFill>
              <a:srgbClr val="000000"/>
            </a:solidFill>
            <a:miter lim="800000"/>
            <a:headEnd/>
            <a:tailEnd/>
          </a:ln>
        </p:spPr>
      </p:sp>
      <p:sp>
        <p:nvSpPr>
          <p:cNvPr id="209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209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A0925C-5BFE-4B08-8CA3-303F8019EE27}" type="slidenum">
              <a:rPr lang="en-US">
                <a:cs typeface="Arial" charset="0"/>
              </a:rPr>
              <a:pPr fontAlgn="base">
                <a:spcBef>
                  <a:spcPct val="0"/>
                </a:spcBef>
                <a:spcAft>
                  <a:spcPct val="0"/>
                </a:spcAft>
              </a:pPr>
              <a:t>46</a:t>
            </a:fld>
            <a:endParaRPr lang="en-US">
              <a:cs typeface="Arial" charset="0"/>
            </a:endParaRPr>
          </a:p>
        </p:txBody>
      </p:sp>
    </p:spTree>
    <p:extLst>
      <p:ext uri="{BB962C8B-B14F-4D97-AF65-F5344CB8AC3E}">
        <p14:creationId xmlns:p14="http://schemas.microsoft.com/office/powerpoint/2010/main" val="36005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image credits courtesy of Morgue File and/or FreeImages.com unless otherwise specified</a:t>
            </a:r>
          </a:p>
          <a:p>
            <a:pPr>
              <a:spcBef>
                <a:spcPct val="0"/>
              </a:spcBef>
            </a:pPr>
            <a:endParaRPr lang="en-US"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BB35D4-A9D0-4B7F-9006-DCD9801692B2}" type="slidenum">
              <a:rPr lang="en-US">
                <a:cs typeface="Arial" charset="0"/>
              </a:rPr>
              <a:pPr fontAlgn="base">
                <a:spcBef>
                  <a:spcPct val="0"/>
                </a:spcBef>
                <a:spcAft>
                  <a:spcPct val="0"/>
                </a:spcAft>
              </a:pPr>
              <a:t>5</a:t>
            </a:fld>
            <a:endParaRPr lang="en-US">
              <a:cs typeface="Arial" charset="0"/>
            </a:endParaRPr>
          </a:p>
        </p:txBody>
      </p:sp>
    </p:spTree>
    <p:extLst>
      <p:ext uri="{BB962C8B-B14F-4D97-AF65-F5344CB8AC3E}">
        <p14:creationId xmlns:p14="http://schemas.microsoft.com/office/powerpoint/2010/main" val="404210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latin typeface="Arial" charset="0"/>
              </a:rPr>
              <a:t>Figure Caption:</a:t>
            </a:r>
            <a:r>
              <a:rPr lang="en-US" smtClean="0">
                <a:latin typeface="Arial" charset="0"/>
              </a:rPr>
              <a:t>  </a:t>
            </a:r>
          </a:p>
          <a:p>
            <a:pPr>
              <a:spcBef>
                <a:spcPct val="0"/>
              </a:spcBef>
            </a:pPr>
            <a:r>
              <a:rPr lang="en-US" b="1" smtClean="0">
                <a:latin typeface="Arial" charset="0"/>
              </a:rPr>
              <a:t>Figure 4-1: The Demand Curve for Used Textbooks</a:t>
            </a:r>
            <a:endParaRPr lang="en-US" smtClean="0">
              <a:latin typeface="Arial" charset="0"/>
            </a:endParaRPr>
          </a:p>
          <a:p>
            <a:pPr>
              <a:spcBef>
                <a:spcPct val="0"/>
              </a:spcBef>
            </a:pPr>
            <a:r>
              <a:rPr lang="en-US" smtClean="0">
                <a:latin typeface="Arial" charset="0"/>
              </a:rPr>
              <a:t>With only five potential consumers in this market, the demand curve is step-shaped. Each step represents one consumer, and its height indicates that consumer’s willingness to pay—the maximum price at which each will buy a used textbook—as indicated in the table. Aleisha has the highest willingness to pay at $59, Brad has the next highest at $45, and so on down to Edwina with the lowest willingness to pay at $10. At a price of $59, the quantity demanded is one (Aleisha); at a price of $45, the quantity demanded is two (Aleisha and Brad); and so on until you reach a price of $10, at which all five students are willing to purchase a book.</a:t>
            </a:r>
          </a:p>
        </p:txBody>
      </p:sp>
    </p:spTree>
    <p:extLst>
      <p:ext uri="{BB962C8B-B14F-4D97-AF65-F5344CB8AC3E}">
        <p14:creationId xmlns:p14="http://schemas.microsoft.com/office/powerpoint/2010/main" val="273149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charset="0"/>
            </a:endParaRPr>
          </a:p>
        </p:txBody>
      </p:sp>
    </p:spTree>
    <p:extLst>
      <p:ext uri="{BB962C8B-B14F-4D97-AF65-F5344CB8AC3E}">
        <p14:creationId xmlns:p14="http://schemas.microsoft.com/office/powerpoint/2010/main" val="27903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8D5947-649D-4D5F-9438-3C19910B2763}" type="slidenum">
              <a:rPr lang="en-US">
                <a:cs typeface="Arial" charset="0"/>
              </a:rPr>
              <a:pPr fontAlgn="base">
                <a:spcBef>
                  <a:spcPct val="0"/>
                </a:spcBef>
                <a:spcAft>
                  <a:spcPct val="0"/>
                </a:spcAft>
              </a:pPr>
              <a:t>8</a:t>
            </a:fld>
            <a:endParaRPr lang="en-US">
              <a:cs typeface="Arial" charset="0"/>
            </a:endParaRPr>
          </a:p>
        </p:txBody>
      </p:sp>
    </p:spTree>
    <p:extLst>
      <p:ext uri="{BB962C8B-B14F-4D97-AF65-F5344CB8AC3E}">
        <p14:creationId xmlns:p14="http://schemas.microsoft.com/office/powerpoint/2010/main" val="121419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Teaching Tip:You can easily personalize consumer surplus. Look for a student</a:t>
            </a:r>
          </a:p>
          <a:p>
            <a:pPr>
              <a:spcBef>
                <a:spcPct val="0"/>
              </a:spcBef>
            </a:pPr>
            <a:r>
              <a:rPr lang="en-US" smtClean="0"/>
              <a:t>with a Coke, coffee, or water. Ask how much he or she paid for it.</a:t>
            </a:r>
          </a:p>
          <a:p>
            <a:pPr>
              <a:spcBef>
                <a:spcPct val="0"/>
              </a:spcBef>
            </a:pPr>
            <a:r>
              <a:rPr lang="en-US" smtClean="0"/>
              <a:t>Then ask if that was the maximum they would have paid or if the store</a:t>
            </a:r>
          </a:p>
          <a:p>
            <a:pPr>
              <a:spcBef>
                <a:spcPct val="0"/>
              </a:spcBef>
            </a:pPr>
            <a:r>
              <a:rPr lang="en-US" smtClean="0"/>
              <a:t>had been charging a little more would they still have bought it. They likely</a:t>
            </a:r>
          </a:p>
          <a:p>
            <a:pPr>
              <a:spcBef>
                <a:spcPct val="0"/>
              </a:spcBef>
            </a:pPr>
            <a:r>
              <a:rPr lang="en-US" smtClean="0"/>
              <a:t>will admit they still would have bought it.Then ask what is the maximum</a:t>
            </a:r>
          </a:p>
          <a:p>
            <a:pPr>
              <a:spcBef>
                <a:spcPct val="0"/>
              </a:spcBef>
            </a:pPr>
            <a:r>
              <a:rPr lang="en-US" smtClean="0"/>
              <a:t>price they would have paid before walking away without buying. Calculate</a:t>
            </a:r>
          </a:p>
          <a:p>
            <a:pPr>
              <a:spcBef>
                <a:spcPct val="0"/>
              </a:spcBef>
            </a:pPr>
            <a:r>
              <a:rPr lang="en-US" smtClean="0"/>
              <a:t>their consumer surplus from the transaction and relate this to how it</a:t>
            </a:r>
          </a:p>
          <a:p>
            <a:pPr>
              <a:spcBef>
                <a:spcPct val="0"/>
              </a:spcBef>
            </a:pPr>
            <a:r>
              <a:rPr lang="en-US" smtClean="0"/>
              <a:t>would be measured on a demand diagram.</a:t>
            </a:r>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C65015-77C9-4C5B-83AE-961D61EAEE27}" type="slidenum">
              <a:rPr lang="en-US">
                <a:cs typeface="Arial" charset="0"/>
              </a:rPr>
              <a:pPr fontAlgn="base">
                <a:spcBef>
                  <a:spcPct val="0"/>
                </a:spcBef>
                <a:spcAft>
                  <a:spcPct val="0"/>
                </a:spcAft>
              </a:pPr>
              <a:t>9</a:t>
            </a:fld>
            <a:endParaRPr lang="en-US">
              <a:cs typeface="Arial" charset="0"/>
            </a:endParaRPr>
          </a:p>
        </p:txBody>
      </p:sp>
    </p:spTree>
    <p:extLst>
      <p:ext uri="{BB962C8B-B14F-4D97-AF65-F5344CB8AC3E}">
        <p14:creationId xmlns:p14="http://schemas.microsoft.com/office/powerpoint/2010/main" val="3602115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krugman.blogs.nytimes.com/" TargetMode="External"/><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hyperlink" Target="http://www.gregmankiw.blogspot.com/" TargetMode="External"/><Relationship Id="rId1" Type="http://schemas.openxmlformats.org/officeDocument/2006/relationships/slideMaster" Target="../slideMasters/slideMaster5.xml"/><Relationship Id="rId6" Type="http://schemas.openxmlformats.org/officeDocument/2006/relationships/hyperlink" Target="http://www.freakonomics.com/blog/" TargetMode="Externa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hyperlink" Target="http://research.stlouisfed.org/fred2/" TargetMode="External"/><Relationship Id="rId4" Type="http://schemas.openxmlformats.org/officeDocument/2006/relationships/hyperlink" Target="http://marginalrevolution.com/" TargetMode="External"/><Relationship Id="rId9"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Master" Target="../slideMasters/slideMaster1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4.png"/><Relationship Id="rId1" Type="http://schemas.openxmlformats.org/officeDocument/2006/relationships/slideMaster" Target="../slideMasters/slideMaster14.xml"/><Relationship Id="rId4" Type="http://schemas.openxmlformats.org/officeDocument/2006/relationships/image" Target="../media/image15.jpe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krugman.blogs.nytimes.com/" TargetMode="External"/><Relationship Id="rId2" Type="http://schemas.openxmlformats.org/officeDocument/2006/relationships/slide" Target="../slides/slide3.xml"/><Relationship Id="rId1" Type="http://schemas.openxmlformats.org/officeDocument/2006/relationships/slideMaster" Target="../slideMasters/slideMaster14.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slideMaster" Target="../slideMasters/slideMaster14.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3.xml"/><Relationship Id="rId1" Type="http://schemas.openxmlformats.org/officeDocument/2006/relationships/slideMaster" Target="../slideMasters/slideMaster15.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8" Type="http://schemas.openxmlformats.org/officeDocument/2006/relationships/hyperlink" Target="http://www.bls.gov/" TargetMode="External"/><Relationship Id="rId13"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hyperlink" Target="http://krugman.blogs.nytimes.com/" TargetMode="External"/><Relationship Id="rId2" Type="http://schemas.openxmlformats.org/officeDocument/2006/relationships/hyperlink" Target="http://www.gregmankiw.blogspot.com/" TargetMode="External"/><Relationship Id="rId16" Type="http://schemas.openxmlformats.org/officeDocument/2006/relationships/image" Target="../media/image13.png"/><Relationship Id="rId1" Type="http://schemas.openxmlformats.org/officeDocument/2006/relationships/slideMaster" Target="../slideMasters/slideMaster16.xml"/><Relationship Id="rId6" Type="http://schemas.openxmlformats.org/officeDocument/2006/relationships/hyperlink" Target="http://www.freakonomics.com/blog/" TargetMode="External"/><Relationship Id="rId11" Type="http://schemas.openxmlformats.org/officeDocument/2006/relationships/image" Target="../media/image19.png"/><Relationship Id="rId5" Type="http://schemas.openxmlformats.org/officeDocument/2006/relationships/image" Target="../media/image9.png"/><Relationship Id="rId15" Type="http://schemas.openxmlformats.org/officeDocument/2006/relationships/image" Target="../media/image12.png"/><Relationship Id="rId10" Type="http://schemas.openxmlformats.org/officeDocument/2006/relationships/hyperlink" Target="http://www.bea.gov/" TargetMode="External"/><Relationship Id="rId4" Type="http://schemas.openxmlformats.org/officeDocument/2006/relationships/hyperlink" Target="http://marginalrevolution.com/" TargetMode="External"/><Relationship Id="rId9" Type="http://schemas.openxmlformats.org/officeDocument/2006/relationships/image" Target="../media/image18.png"/><Relationship Id="rId14" Type="http://schemas.openxmlformats.org/officeDocument/2006/relationships/hyperlink" Target="http://research.stlouisfed.org/fred2/" TargetMode="Externa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png"/><Relationship Id="rId1" Type="http://schemas.openxmlformats.org/officeDocument/2006/relationships/slideMaster" Target="../slideMasters/slideMaster21.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png"/><Relationship Id="rId1" Type="http://schemas.openxmlformats.org/officeDocument/2006/relationships/slideMaster" Target="../slideMasters/slideMaster21.xml"/><Relationship Id="rId5" Type="http://schemas.openxmlformats.org/officeDocument/2006/relationships/image" Target="../media/image17.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3.xml"/><Relationship Id="rId1" Type="http://schemas.openxmlformats.org/officeDocument/2006/relationships/slideMaster" Target="../slideMasters/slideMaster22.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krugman.blogs.nytimes.com/" TargetMode="External"/><Relationship Id="rId7" Type="http://schemas.openxmlformats.org/officeDocument/2006/relationships/image" Target="../media/image13.png"/><Relationship Id="rId2" Type="http://schemas.openxmlformats.org/officeDocument/2006/relationships/slide" Target="../slides/slide3.xml"/><Relationship Id="rId1" Type="http://schemas.openxmlformats.org/officeDocument/2006/relationships/slideMaster" Target="../slideMasters/slideMaster22.xml"/><Relationship Id="rId6" Type="http://schemas.openxmlformats.org/officeDocument/2006/relationships/image" Target="../media/image12.png"/><Relationship Id="rId5" Type="http://schemas.openxmlformats.org/officeDocument/2006/relationships/hyperlink" Target="http://research.stlouisfed.org/fred2/" TargetMode="Externa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4.xml"/><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4.xml"/><Relationship Id="rId1" Type="http://schemas.openxmlformats.org/officeDocument/2006/relationships/slideMaster" Target="../slideMasters/slideMaster25.xml"/></Relationships>
</file>

<file path=ppt/slideLayouts/_rels/slideLayout5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4.xml"/><Relationship Id="rId1" Type="http://schemas.openxmlformats.org/officeDocument/2006/relationships/slideMaster" Target="../slideMasters/slideMaster25.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4.xml"/><Relationship Id="rId1" Type="http://schemas.openxmlformats.org/officeDocument/2006/relationships/slideMaster" Target="../slideMasters/slideMaster25.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4.xml"/><Relationship Id="rId1" Type="http://schemas.openxmlformats.org/officeDocument/2006/relationships/slideMaster" Target="../slideMasters/slideMaster25.xml"/></Relationships>
</file>

<file path=ppt/slideLayouts/_rels/slideLayout5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4.xml"/><Relationship Id="rId1" Type="http://schemas.openxmlformats.org/officeDocument/2006/relationships/slideMaster" Target="../slideMasters/slideMaster2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6.xml"/></Relationships>
</file>

<file path=ppt/slideLayouts/_rels/slideLayout56.xml.rels><?xml version="1.0" encoding="UTF-8" standalone="yes"?>
<Relationships xmlns="http://schemas.openxmlformats.org/package/2006/relationships"><Relationship Id="rId8" Type="http://schemas.openxmlformats.org/officeDocument/2006/relationships/hyperlink" Target="http://krugman.blogs.nytimes.com/" TargetMode="External"/><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hyperlink" Target="http://www.gregmankiw.blogspot.com/" TargetMode="External"/><Relationship Id="rId1" Type="http://schemas.openxmlformats.org/officeDocument/2006/relationships/slideMaster" Target="../slideMasters/slideMaster26.xml"/><Relationship Id="rId6" Type="http://schemas.openxmlformats.org/officeDocument/2006/relationships/hyperlink" Target="http://www.freakonomics.com/blog/" TargetMode="Externa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hyperlink" Target="http://research.stlouisfed.org/fred2/" TargetMode="External"/><Relationship Id="rId4" Type="http://schemas.openxmlformats.org/officeDocument/2006/relationships/hyperlink" Target="http://marginalrevolution.com/" TargetMode="External"/><Relationship Id="rId9"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4.xml"/><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Master" Target="../slideMasters/slideMaster32.xml"/><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Master" Target="../slideMasters/slideMaster32.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33.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4.xml"/><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3.xml"/><Relationship Id="rId1" Type="http://schemas.openxmlformats.org/officeDocument/2006/relationships/slideMaster" Target="../slideMasters/slideMaster3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xml"/><Relationship Id="rId1" Type="http://schemas.openxmlformats.org/officeDocument/2006/relationships/slideMaster" Target="../slideMasters/slideMaster33.xml"/></Relationships>
</file>

<file path=ppt/slideLayouts/_rels/slideLayout7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33.xml"/></Relationships>
</file>

<file path=ppt/slideLayouts/_rels/slideLayout7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3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3.xml"/><Relationship Id="rId1" Type="http://schemas.openxmlformats.org/officeDocument/2006/relationships/slideMaster" Target="../slideMasters/slideMaster3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xml"/><Relationship Id="rId1" Type="http://schemas.openxmlformats.org/officeDocument/2006/relationships/slideMaster" Target="../slideMasters/slideMaster34.xml"/></Relationships>
</file>

<file path=ppt/slideLayouts/_rels/slideLayout7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34.xml"/></Relationships>
</file>

<file path=ppt/slideLayouts/_rels/slideLayout7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3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3.xml"/><Relationship Id="rId1" Type="http://schemas.openxmlformats.org/officeDocument/2006/relationships/slideMaster" Target="../slideMasters/slideMaster3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xml"/><Relationship Id="rId1" Type="http://schemas.openxmlformats.org/officeDocument/2006/relationships/slideMaster" Target="../slideMasters/slideMaster35.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4.xml"/><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3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4.xml"/><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cSld name="1_Custom Layout">
    <p:spTree>
      <p:nvGrpSpPr>
        <p:cNvPr id="1" name=""/>
        <p:cNvGrpSpPr/>
        <p:nvPr/>
      </p:nvGrpSpPr>
      <p:grpSpPr>
        <a:xfrm>
          <a:off x="0" y="0"/>
          <a:ext cx="0" cy="0"/>
          <a:chOff x="0" y="0"/>
          <a:chExt cx="0" cy="0"/>
        </a:xfrm>
      </p:grpSpPr>
      <p:sp>
        <p:nvSpPr>
          <p:cNvPr id="3" name="Title 1"/>
          <p:cNvSpPr txBox="1">
            <a:spLocks/>
          </p:cNvSpPr>
          <p:nvPr/>
        </p:nvSpPr>
        <p:spPr>
          <a:xfrm>
            <a:off x="990600" y="120650"/>
            <a:ext cx="8153400" cy="946150"/>
          </a:xfrm>
          <a:prstGeom prst="rect">
            <a:avLst/>
          </a:prstGeom>
          <a:noFill/>
        </p:spPr>
        <p:txBody>
          <a:bodyPr/>
          <a:lstStyle>
            <a:lvl1pPr algn="l" rtl="0" eaLnBrk="0" fontAlgn="base" hangingPunct="0">
              <a:spcBef>
                <a:spcPct val="0"/>
              </a:spcBef>
              <a:spcAft>
                <a:spcPct val="0"/>
              </a:spcAft>
              <a:defRPr sz="4000" b="1" i="1" kern="1200" baseline="0">
                <a:solidFill>
                  <a:schemeClr val="accent6">
                    <a:lumMod val="75000"/>
                  </a:schemeClr>
                </a:solidFill>
                <a:effectLst>
                  <a:outerShdw blurRad="38100" dist="38100" dir="2700000" algn="tl">
                    <a:srgbClr val="000000">
                      <a:alpha val="43137"/>
                    </a:srgbClr>
                  </a:outerShdw>
                </a:effectLst>
                <a:latin typeface="Century Gothic" pitchFamily="34" charset="0"/>
                <a:ea typeface="+mj-ea"/>
                <a:cs typeface="+mj-cs"/>
              </a:defRPr>
            </a:lvl1pPr>
            <a:lvl2pPr algn="ctr" rtl="0" eaLnBrk="0" fontAlgn="base" hangingPunct="0">
              <a:spcBef>
                <a:spcPct val="0"/>
              </a:spcBef>
              <a:spcAft>
                <a:spcPct val="0"/>
              </a:spcAft>
              <a:defRPr sz="4400" b="1" i="1">
                <a:solidFill>
                  <a:schemeClr val="tx1"/>
                </a:solidFill>
                <a:latin typeface="Century Gothic" pitchFamily="34" charset="0"/>
              </a:defRPr>
            </a:lvl2pPr>
            <a:lvl3pPr algn="ctr" rtl="0" eaLnBrk="0" fontAlgn="base" hangingPunct="0">
              <a:spcBef>
                <a:spcPct val="0"/>
              </a:spcBef>
              <a:spcAft>
                <a:spcPct val="0"/>
              </a:spcAft>
              <a:defRPr sz="4400" b="1" i="1">
                <a:solidFill>
                  <a:schemeClr val="tx1"/>
                </a:solidFill>
                <a:latin typeface="Century Gothic" pitchFamily="34" charset="0"/>
              </a:defRPr>
            </a:lvl3pPr>
            <a:lvl4pPr algn="ctr" rtl="0" eaLnBrk="0" fontAlgn="base" hangingPunct="0">
              <a:spcBef>
                <a:spcPct val="0"/>
              </a:spcBef>
              <a:spcAft>
                <a:spcPct val="0"/>
              </a:spcAft>
              <a:defRPr sz="4400" b="1" i="1">
                <a:solidFill>
                  <a:schemeClr val="tx1"/>
                </a:solidFill>
                <a:latin typeface="Century Gothic" pitchFamily="34" charset="0"/>
              </a:defRPr>
            </a:lvl4pPr>
            <a:lvl5pPr algn="ctr" rtl="0" eaLnBrk="0" fontAlgn="base" hangingPunct="0">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a:lstStyle>
          <a:p>
            <a:pPr>
              <a:defRPr/>
            </a:pPr>
            <a:r>
              <a:rPr lang="en-US" smtClean="0"/>
              <a:t>Take a look…..</a:t>
            </a:r>
            <a:endParaRPr lang="en-US" dirty="0"/>
          </a:p>
        </p:txBody>
      </p:sp>
      <p:pic>
        <p:nvPicPr>
          <p:cNvPr id="4" name="Picture 10"/>
          <p:cNvPicPr>
            <a:picLocks noChangeAspect="1"/>
          </p:cNvPicPr>
          <p:nvPr/>
        </p:nvPicPr>
        <p:blipFill>
          <a:blip r:embed="rId2"/>
          <a:srcRect/>
          <a:stretch>
            <a:fillRect/>
          </a:stretch>
        </p:blipFill>
        <p:spPr bwMode="auto">
          <a:xfrm>
            <a:off x="0" y="-11113"/>
            <a:ext cx="990600" cy="1104901"/>
          </a:xfrm>
          <a:prstGeom prst="rect">
            <a:avLst/>
          </a:prstGeom>
          <a:noFill/>
          <a:ln w="9525">
            <a:noFill/>
            <a:miter lim="800000"/>
            <a:headEnd/>
            <a:tailEnd/>
          </a:ln>
        </p:spPr>
      </p:pic>
      <p:sp>
        <p:nvSpPr>
          <p:cNvPr id="5"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a:hlinkClick r:id="rId3"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pic>
        <p:nvPicPr>
          <p:cNvPr id="8" name="Picture 5"/>
          <p:cNvPicPr>
            <a:picLocks noChangeAspect="1"/>
          </p:cNvPicPr>
          <p:nvPr/>
        </p:nvPicPr>
        <p:blipFill>
          <a:blip r:embed="rId4"/>
          <a:srcRect/>
          <a:stretch>
            <a:fillRect/>
          </a:stretch>
        </p:blipFill>
        <p:spPr bwMode="auto">
          <a:xfrm>
            <a:off x="1828800" y="2438400"/>
            <a:ext cx="5245100" cy="3932238"/>
          </a:xfrm>
          <a:prstGeom prst="rect">
            <a:avLst/>
          </a:prstGeom>
          <a:noFill/>
          <a:ln w="9525">
            <a:noFill/>
            <a:miter lim="800000"/>
            <a:headEnd/>
            <a:tailEnd/>
          </a:ln>
        </p:spPr>
      </p:pic>
      <p:sp>
        <p:nvSpPr>
          <p:cNvPr id="9" name="Footer Placeholder 4"/>
          <p:cNvSpPr txBox="1">
            <a:spLocks/>
          </p:cNvSpPr>
          <p:nvPr/>
        </p:nvSpPr>
        <p:spPr>
          <a:xfrm>
            <a:off x="2324100" y="6629400"/>
            <a:ext cx="4800600" cy="228600"/>
          </a:xfrm>
          <a:prstGeom prst="rect">
            <a:avLst/>
          </a:prstGeom>
        </p:spPr>
        <p:txBody>
          <a:bodyPr/>
          <a:lstStyle>
            <a:defPPr>
              <a:defRPr lang="en-US"/>
            </a:defPPr>
            <a:lvl1pPr marL="0" algn="ctr" defTabSz="914400" rtl="0" eaLnBrk="1" fontAlgn="auto" latinLnBrk="0" hangingPunct="1">
              <a:spcBef>
                <a:spcPts val="0"/>
              </a:spcBef>
              <a:spcAft>
                <a:spcPts val="0"/>
              </a:spcAft>
              <a:defRPr sz="1100" i="0" kern="1200" cap="small" spc="400" baseline="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Copyright 2013 Worth Publishers</a:t>
            </a:r>
          </a:p>
        </p:txBody>
      </p:sp>
      <p:sp>
        <p:nvSpPr>
          <p:cNvPr id="7" name="Content Placeholder 2"/>
          <p:cNvSpPr>
            <a:spLocks noGrp="1"/>
          </p:cNvSpPr>
          <p:nvPr>
            <p:ph idx="1"/>
          </p:nvPr>
        </p:nvSpPr>
        <p:spPr>
          <a:xfrm>
            <a:off x="457200" y="1143000"/>
            <a:ext cx="8686800" cy="1371600"/>
          </a:xfrm>
        </p:spPr>
        <p:txBody>
          <a:bodyPr>
            <a:noAutofit/>
          </a:bodyPr>
          <a:lstStyle>
            <a:lvl1pPr>
              <a:defRPr sz="3200" baseline="0">
                <a:latin typeface="Candara" pitchFamily="34" charset="0"/>
              </a:defRPr>
            </a:lvl1pPr>
            <a:lvl2pPr>
              <a:defRPr sz="2800" baseline="0">
                <a:latin typeface="Candara" pitchFamily="34" charset="0"/>
              </a:defRPr>
            </a:lvl2pPr>
            <a:lvl3pPr>
              <a:defRPr sz="2400" baseline="0">
                <a:latin typeface="Candara" pitchFamily="34" charset="0"/>
              </a:defRPr>
            </a:lvl3pPr>
            <a:lvl4pPr>
              <a:defRPr sz="2000" baseline="0">
                <a:latin typeface="Candara" pitchFamily="34" charset="0"/>
              </a:defRPr>
            </a:lvl4pPr>
            <a:lvl5pPr>
              <a:defRPr sz="2000" baseline="0">
                <a:latin typeface="Candara" pitchFamily="34" charset="0"/>
              </a:defRPr>
            </a:lvl5pPr>
          </a:lstStyle>
          <a:p>
            <a:pPr lvl="0"/>
            <a:r>
              <a:rPr lang="en-US" smtClean="0"/>
              <a:t>Click to edit Master text styles</a:t>
            </a:r>
          </a:p>
          <a:p>
            <a:pPr lvl="1"/>
            <a:r>
              <a:rPr lang="en-US" smtClean="0"/>
              <a:t>Second level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4"/>
          <p:cNvSpPr/>
          <p:nvPr userDrawn="1"/>
        </p:nvSpPr>
        <p:spPr>
          <a:xfrm>
            <a:off x="-4763" y="5334000"/>
            <a:ext cx="9136063" cy="1524000"/>
          </a:xfrm>
          <a:prstGeom prst="rect">
            <a:avLst/>
          </a:prstGeom>
          <a:solidFill>
            <a:schemeClr val="tx1">
              <a:alpha val="81000"/>
            </a:schemeClr>
          </a:solidFill>
        </p:spPr>
        <p:txBody>
          <a:bodyPr anchor="ctr">
            <a:normAutofit/>
          </a:bodyPr>
          <a:lstStyle/>
          <a:p>
            <a:pPr algn="r" fontAlgn="auto">
              <a:spcBef>
                <a:spcPts val="0"/>
              </a:spcBef>
              <a:spcAft>
                <a:spcPts val="0"/>
              </a:spcAft>
              <a:defRPr/>
            </a:pPr>
            <a:endParaRPr lang="en-US" sz="4800" spc="50" dirty="0">
              <a:latin typeface="Candara" pitchFamily="34" charset="0"/>
              <a:ea typeface="Tahoma" pitchFamily="34" charset="0"/>
              <a:cs typeface="Tahoma" pitchFamily="34" charset="0"/>
            </a:endParaRPr>
          </a:p>
        </p:txBody>
      </p:sp>
      <p:sp>
        <p:nvSpPr>
          <p:cNvPr id="3" name="TextBox 5"/>
          <p:cNvSpPr txBox="1"/>
          <p:nvPr/>
        </p:nvSpPr>
        <p:spPr>
          <a:xfrm>
            <a:off x="261938" y="5181600"/>
            <a:ext cx="887412" cy="1862138"/>
          </a:xfrm>
          <a:prstGeom prst="rect">
            <a:avLst/>
          </a:prstGeom>
          <a:noFill/>
        </p:spPr>
        <p:txBody>
          <a:bodyPr>
            <a:spAutoFit/>
          </a:bodyPr>
          <a:lstStyle/>
          <a:p>
            <a:pPr fontAlgn="auto">
              <a:spcBef>
                <a:spcPts val="0"/>
              </a:spcBef>
              <a:spcAft>
                <a:spcPts val="0"/>
              </a:spcAft>
              <a:defRPr/>
            </a:pPr>
            <a:r>
              <a:rPr lang="en-US" sz="11500" b="1" dirty="0">
                <a:solidFill>
                  <a:schemeClr val="bg1"/>
                </a:solidFill>
                <a:effectLst>
                  <a:outerShdw blurRad="38100" dist="38100" dir="2700000" algn="tl">
                    <a:srgbClr val="000000">
                      <a:alpha val="43137"/>
                    </a:srgbClr>
                  </a:outerShdw>
                </a:effectLst>
                <a:latin typeface="Tw Cen MT"/>
                <a:ea typeface="Tahoma" pitchFamily="34" charset="0"/>
                <a:cs typeface="Tw Cen MT"/>
              </a:rPr>
              <a:t>4</a:t>
            </a:r>
          </a:p>
        </p:txBody>
      </p:sp>
      <p:sp>
        <p:nvSpPr>
          <p:cNvPr id="4" name="TextBox 6"/>
          <p:cNvSpPr txBox="1"/>
          <p:nvPr/>
        </p:nvSpPr>
        <p:spPr>
          <a:xfrm rot="16200000">
            <a:off x="-418306" y="5980906"/>
            <a:ext cx="1358900" cy="369888"/>
          </a:xfrm>
          <a:prstGeom prst="rect">
            <a:avLst/>
          </a:prstGeom>
          <a:noFill/>
        </p:spPr>
        <p:txBody>
          <a:bodyPr>
            <a:spAutoFit/>
          </a:bodyPr>
          <a:lstStyle/>
          <a:p>
            <a:pPr fontAlgn="auto">
              <a:spcBef>
                <a:spcPts val="0"/>
              </a:spcBef>
              <a:spcAft>
                <a:spcPts val="0"/>
              </a:spcAft>
              <a:defRPr/>
            </a:pPr>
            <a:r>
              <a:rPr lang="en-US" b="1" kern="0" cap="all" spc="300" dirty="0">
                <a:solidFill>
                  <a:schemeClr val="bg1">
                    <a:lumMod val="75000"/>
                  </a:schemeClr>
                </a:solidFill>
                <a:latin typeface="Tw Cen MT"/>
                <a:ea typeface="+mj-ea"/>
                <a:cs typeface="Tw Cen MT"/>
              </a:rPr>
              <a:t>Chapter</a:t>
            </a:r>
            <a:endParaRPr lang="en-US" sz="2000" b="1" kern="0" cap="all" spc="300" dirty="0">
              <a:solidFill>
                <a:schemeClr val="bg1">
                  <a:lumMod val="75000"/>
                </a:schemeClr>
              </a:solidFill>
              <a:latin typeface="Tw Cen MT"/>
              <a:ea typeface="+mj-ea"/>
              <a:cs typeface="Tw Cen MT"/>
            </a:endParaRPr>
          </a:p>
        </p:txBody>
      </p:sp>
      <p:sp>
        <p:nvSpPr>
          <p:cNvPr id="5" name="TextBox 7"/>
          <p:cNvSpPr txBox="1"/>
          <p:nvPr/>
        </p:nvSpPr>
        <p:spPr>
          <a:xfrm>
            <a:off x="0" y="-15875"/>
            <a:ext cx="7696200" cy="307975"/>
          </a:xfrm>
          <a:prstGeom prst="rect">
            <a:avLst/>
          </a:prstGeom>
          <a:noFill/>
        </p:spPr>
        <p:txBody>
          <a:bodyPr>
            <a:spAutoFit/>
          </a:bodyPr>
          <a:lstStyle/>
          <a:p>
            <a:pPr fontAlgn="auto">
              <a:spcBef>
                <a:spcPts val="0"/>
              </a:spcBef>
              <a:spcAft>
                <a:spcPts val="0"/>
              </a:spcAft>
              <a:defRPr/>
            </a:pPr>
            <a:r>
              <a:rPr lang="en-US" sz="1400" b="1" kern="0" cap="small" spc="400" dirty="0">
                <a:solidFill>
                  <a:schemeClr val="tx1">
                    <a:lumMod val="50000"/>
                    <a:lumOff val="50000"/>
                  </a:schemeClr>
                </a:solidFill>
                <a:latin typeface="Tw Cen MT" pitchFamily="34" charset="0"/>
                <a:cs typeface="+mn-cs"/>
              </a:rPr>
              <a:t>Slides by Solina Lindahl</a:t>
            </a:r>
          </a:p>
        </p:txBody>
      </p:sp>
      <p:sp>
        <p:nvSpPr>
          <p:cNvPr id="6" name="Title 1"/>
          <p:cNvSpPr txBox="1">
            <a:spLocks/>
          </p:cNvSpPr>
          <p:nvPr userDrawn="1"/>
        </p:nvSpPr>
        <p:spPr>
          <a:xfrm>
            <a:off x="1371600" y="5257800"/>
            <a:ext cx="7772400" cy="1600200"/>
          </a:xfrm>
          <a:prstGeom prst="rect">
            <a:avLst/>
          </a:prstGeom>
          <a:noFill/>
        </p:spPr>
        <p:txBody>
          <a:bodyPr/>
          <a:lstStyle>
            <a:lvl1pPr algn="r" defTabSz="914400" rtl="0" eaLnBrk="1" latinLnBrk="0" hangingPunct="1">
              <a:spcBef>
                <a:spcPct val="0"/>
              </a:spcBef>
              <a:buNone/>
              <a:defRPr lang="en-US" sz="5400" b="1" i="0" u="none" strike="noStrike" kern="1200" cap="none" spc="100" baseline="0" smtClean="0">
                <a:solidFill>
                  <a:srgbClr val="FF3300"/>
                </a:solidFill>
                <a:effectLst/>
                <a:latin typeface="Candara" pitchFamily="34" charset="0"/>
                <a:ea typeface="+mj-ea"/>
                <a:cs typeface="+mj-cs"/>
              </a:defRPr>
            </a:lvl1pPr>
          </a:lstStyle>
          <a:p>
            <a:pPr fontAlgn="auto">
              <a:spcAft>
                <a:spcPts val="0"/>
              </a:spcAft>
              <a:defRPr/>
            </a:pPr>
            <a:r>
              <a:rPr sz="4800" kern="0" spc="500" dirty="0">
                <a:latin typeface="Tw Cen MT"/>
                <a:cs typeface="Tw Cen MT"/>
              </a:rPr>
              <a:t>Consumer and Producer Surplus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2" name="Straight Connector 1"/>
          <p:cNvCxnSpPr/>
          <p:nvPr/>
        </p:nvCxnSpPr>
        <p:spPr>
          <a:xfrm>
            <a:off x="0" y="60198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2860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sp>
        <p:nvSpPr>
          <p:cNvPr id="4" name="TextBox 9"/>
          <p:cNvSpPr txBox="1">
            <a:spLocks noChangeArrowheads="1"/>
          </p:cNvSpPr>
          <p:nvPr/>
        </p:nvSpPr>
        <p:spPr bwMode="auto">
          <a:xfrm>
            <a:off x="0" y="1490663"/>
            <a:ext cx="9144000" cy="338137"/>
          </a:xfrm>
          <a:prstGeom prst="rect">
            <a:avLst/>
          </a:prstGeom>
          <a:solidFill>
            <a:srgbClr val="CCFF33">
              <a:alpha val="47058"/>
            </a:srgbClr>
          </a:solid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auto" hangingPunct="1">
              <a:spcBef>
                <a:spcPts val="0"/>
              </a:spcBef>
              <a:spcAft>
                <a:spcPts val="0"/>
              </a:spcAft>
              <a:defRPr/>
            </a:pPr>
            <a:r>
              <a:rPr lang="en-US" sz="1600" spc="300" dirty="0" smtClean="0">
                <a:solidFill>
                  <a:srgbClr val="F79646"/>
                </a:solidFill>
                <a:latin typeface="+mn-lt"/>
              </a:rPr>
              <a:t>SOME GOOD BLOGS AND OTHER SITES TO GET THE JUICES FLOWING:</a:t>
            </a:r>
            <a:endParaRPr lang="en-US" sz="1600" spc="300" dirty="0">
              <a:solidFill>
                <a:srgbClr val="F79646"/>
              </a:solidFill>
              <a:latin typeface="+mn-lt"/>
            </a:endParaRPr>
          </a:p>
        </p:txBody>
      </p:sp>
      <p:sp>
        <p:nvSpPr>
          <p:cNvPr id="5" name="Title 1"/>
          <p:cNvSpPr txBox="1">
            <a:spLocks/>
          </p:cNvSpPr>
          <p:nvPr/>
        </p:nvSpPr>
        <p:spPr>
          <a:xfrm>
            <a:off x="0" y="0"/>
            <a:ext cx="7391400" cy="784225"/>
          </a:xfrm>
          <a:prstGeom prst="rect">
            <a:avLst/>
          </a:prstGeom>
          <a:noFill/>
          <a:effectLst/>
        </p:spPr>
        <p:txBody>
          <a:bodyPr/>
          <a:lstStyle>
            <a:lvl1pPr>
              <a:defRPr sz="3600">
                <a:solidFill>
                  <a:schemeClr val="accent1">
                    <a:lumMod val="60000"/>
                    <a:lumOff val="40000"/>
                  </a:schemeClr>
                </a:solidFill>
                <a:effectLst>
                  <a:outerShdw blurRad="38100" dist="38100" dir="2700000" algn="tl">
                    <a:srgbClr val="000000">
                      <a:alpha val="43137"/>
                    </a:srgbClr>
                  </a:outerShdw>
                </a:effectLst>
              </a:defRPr>
            </a:lvl1pPr>
          </a:lstStyle>
          <a:p>
            <a:pPr fontAlgn="auto">
              <a:spcBef>
                <a:spcPts val="0"/>
              </a:spcBef>
              <a:spcAft>
                <a:spcPts val="0"/>
              </a:spcAft>
              <a:defRPr/>
            </a:pPr>
            <a:r>
              <a:rPr lang="en-US" sz="4800" dirty="0" smtClean="0">
                <a:solidFill>
                  <a:schemeClr val="accent6"/>
                </a:solidFill>
                <a:effectLst>
                  <a:innerShdw blurRad="63500" dist="50800" dir="13500000">
                    <a:prstClr val="black">
                      <a:alpha val="50000"/>
                    </a:prstClr>
                  </a:innerShdw>
                </a:effectLst>
                <a:latin typeface="Century Gothic" pitchFamily="34" charset="0"/>
                <a:cs typeface="Arial" pitchFamily="34" charset="0"/>
              </a:rPr>
              <a:t>FOOD FOR THOUGHT….</a:t>
            </a:r>
            <a:endParaRPr lang="en-US" sz="4800" dirty="0">
              <a:solidFill>
                <a:schemeClr val="accent6"/>
              </a:solidFill>
              <a:effectLst>
                <a:innerShdw blurRad="63500" dist="50800" dir="13500000">
                  <a:prstClr val="black">
                    <a:alpha val="50000"/>
                  </a:prstClr>
                </a:innerShdw>
              </a:effectLst>
              <a:latin typeface="Century Gothic" pitchFamily="34" charset="0"/>
              <a:cs typeface="Arial" pitchFamily="34" charset="0"/>
            </a:endParaRPr>
          </a:p>
        </p:txBody>
      </p:sp>
      <p:pic>
        <p:nvPicPr>
          <p:cNvPr id="6" name="Picture 2">
            <a:hlinkClick r:id="rId2"/>
          </p:cNvPr>
          <p:cNvPicPr>
            <a:picLocks noChangeAspect="1" noChangeArrowheads="1"/>
          </p:cNvPicPr>
          <p:nvPr/>
        </p:nvPicPr>
        <p:blipFill>
          <a:blip r:embed="rId3"/>
          <a:srcRect/>
          <a:stretch>
            <a:fillRect/>
          </a:stretch>
        </p:blipFill>
        <p:spPr bwMode="auto">
          <a:xfrm>
            <a:off x="5029200" y="4572000"/>
            <a:ext cx="2724150" cy="517525"/>
          </a:xfrm>
          <a:prstGeom prst="rect">
            <a:avLst/>
          </a:prstGeom>
          <a:ln>
            <a:noFill/>
          </a:ln>
          <a:effectLst>
            <a:outerShdw blurRad="292100" dist="139700" dir="2700000" algn="tl" rotWithShape="0">
              <a:srgbClr val="333333">
                <a:alpha val="65000"/>
              </a:srgbClr>
            </a:outerShdw>
          </a:effectLst>
          <a:extLst/>
        </p:spPr>
      </p:pic>
      <p:pic>
        <p:nvPicPr>
          <p:cNvPr id="7" name="Picture 3">
            <a:hlinkClick r:id="rId4"/>
          </p:cNvPr>
          <p:cNvPicPr>
            <a:picLocks noChangeAspect="1" noChangeArrowheads="1"/>
          </p:cNvPicPr>
          <p:nvPr/>
        </p:nvPicPr>
        <p:blipFill>
          <a:blip r:embed="rId5"/>
          <a:srcRect/>
          <a:stretch>
            <a:fillRect/>
          </a:stretch>
        </p:blipFill>
        <p:spPr bwMode="auto">
          <a:xfrm>
            <a:off x="6145213" y="3048000"/>
            <a:ext cx="2998787" cy="539750"/>
          </a:xfrm>
          <a:prstGeom prst="rect">
            <a:avLst/>
          </a:prstGeom>
          <a:ln>
            <a:noFill/>
          </a:ln>
          <a:effectLst>
            <a:outerShdw blurRad="292100" dist="139700" dir="2700000" algn="tl" rotWithShape="0">
              <a:srgbClr val="333333">
                <a:alpha val="65000"/>
              </a:srgbClr>
            </a:outerShdw>
          </a:effectLst>
          <a:extLst/>
        </p:spPr>
      </p:pic>
      <p:pic>
        <p:nvPicPr>
          <p:cNvPr id="8" name="Picture 4">
            <a:hlinkClick r:id="rId6"/>
          </p:cNvPr>
          <p:cNvPicPr>
            <a:picLocks noChangeAspect="1" noChangeArrowheads="1"/>
          </p:cNvPicPr>
          <p:nvPr/>
        </p:nvPicPr>
        <p:blipFill>
          <a:blip r:embed="rId7"/>
          <a:srcRect/>
          <a:stretch>
            <a:fillRect/>
          </a:stretch>
        </p:blipFill>
        <p:spPr bwMode="auto">
          <a:xfrm>
            <a:off x="3200400" y="2971800"/>
            <a:ext cx="2686050" cy="657225"/>
          </a:xfrm>
          <a:prstGeom prst="rect">
            <a:avLst/>
          </a:prstGeom>
          <a:ln>
            <a:noFill/>
          </a:ln>
          <a:effectLst>
            <a:outerShdw blurRad="292100" dist="139700" dir="2700000" algn="tl" rotWithShape="0">
              <a:srgbClr val="333333">
                <a:alpha val="65000"/>
              </a:srgbClr>
            </a:outerShdw>
          </a:effectLst>
          <a:extLst/>
        </p:spPr>
      </p:pic>
      <p:pic>
        <p:nvPicPr>
          <p:cNvPr id="9" name="Picture 14" descr="Screen Shot 2014-12-20 at 8.46.54 PM.png">
            <a:hlinkClick r:id="rId8"/>
          </p:cNvPr>
          <p:cNvPicPr>
            <a:picLocks noChangeAspect="1"/>
          </p:cNvPicPr>
          <p:nvPr userDrawn="1"/>
        </p:nvPicPr>
        <p:blipFill>
          <a:blip r:embed="rId9"/>
          <a:stretch>
            <a:fillRect/>
          </a:stretch>
        </p:blipFill>
        <p:spPr>
          <a:xfrm>
            <a:off x="12700" y="2971800"/>
            <a:ext cx="2692400" cy="592138"/>
          </a:xfrm>
          <a:prstGeom prst="rect">
            <a:avLst/>
          </a:prstGeom>
          <a:ln>
            <a:noFill/>
          </a:ln>
          <a:effectLst>
            <a:outerShdw blurRad="292100" dist="139700" dir="2700000" algn="tl" rotWithShape="0">
              <a:srgbClr val="333333">
                <a:alpha val="65000"/>
              </a:srgbClr>
            </a:outerShdw>
          </a:effectLst>
        </p:spPr>
      </p:pic>
      <p:pic>
        <p:nvPicPr>
          <p:cNvPr id="10" name="Picture 15" descr="Screen Shot 2014-12-20 at 8.49.18 PM.png">
            <a:hlinkClick r:id="rId10"/>
          </p:cNvPr>
          <p:cNvPicPr>
            <a:picLocks noChangeAspect="1"/>
          </p:cNvPicPr>
          <p:nvPr userDrawn="1"/>
        </p:nvPicPr>
        <p:blipFill>
          <a:blip r:embed="rId11"/>
          <a:stretch>
            <a:fillRect/>
          </a:stretch>
        </p:blipFill>
        <p:spPr>
          <a:xfrm>
            <a:off x="1905000" y="4343400"/>
            <a:ext cx="2336800" cy="841375"/>
          </a:xfrm>
          <a:prstGeom prst="rect">
            <a:avLst/>
          </a:prstGeom>
          <a:ln>
            <a:noFill/>
          </a:ln>
          <a:effectLst>
            <a:outerShdw blurRad="292100" dist="139700" dir="2700000" algn="tl" rotWithShape="0">
              <a:srgbClr val="333333">
                <a:alpha val="65000"/>
              </a:srgbClr>
            </a:outerShdw>
          </a:effectLst>
        </p:spPr>
      </p:pic>
      <p:pic>
        <p:nvPicPr>
          <p:cNvPr id="11" name="Picture 17"/>
          <p:cNvPicPr>
            <a:picLocks noChangeAspect="1"/>
          </p:cNvPicPr>
          <p:nvPr userDrawn="1"/>
        </p:nvPicPr>
        <p:blipFill>
          <a:blip r:embed="rId12"/>
          <a:stretch>
            <a:fillRect/>
          </a:stretch>
        </p:blipFill>
        <p:spPr>
          <a:xfrm rot="960000">
            <a:off x="8016875" y="98425"/>
            <a:ext cx="787400" cy="1327150"/>
          </a:xfrm>
          <a:prstGeom prst="rect">
            <a:avLst/>
          </a:prstGeom>
          <a:ln>
            <a:noFill/>
          </a:ln>
          <a:effectLst>
            <a:outerShdw blurRad="292100" dist="139700" dir="2700000" algn="tl" rotWithShape="0">
              <a:srgbClr val="333333">
                <a:alpha val="65000"/>
              </a:srgbClr>
            </a:outerShdw>
          </a:effectLst>
        </p:spPr>
      </p:pic>
      <p:sp>
        <p:nvSpPr>
          <p:cNvPr id="12"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ight Arrow 8"/>
          <p:cNvSpPr/>
          <p:nvPr userDrawn="1"/>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pic>
        <p:nvPicPr>
          <p:cNvPr id="5" name="Picture 9"/>
          <p:cNvPicPr>
            <a:picLocks noChangeAspect="1"/>
          </p:cNvPicPr>
          <p:nvPr userDrawn="1"/>
        </p:nvPicPr>
        <p:blipFill>
          <a:blip r:embed="rId2"/>
          <a:srcRect/>
          <a:stretch>
            <a:fillRect/>
          </a:stretch>
        </p:blipFill>
        <p:spPr bwMode="auto">
          <a:xfrm>
            <a:off x="7974013" y="6027738"/>
            <a:ext cx="1143000" cy="857250"/>
          </a:xfrm>
          <a:prstGeom prst="rect">
            <a:avLst/>
          </a:prstGeom>
          <a:noFill/>
          <a:ln w="9525">
            <a:noFill/>
            <a:miter lim="800000"/>
            <a:headEnd/>
            <a:tailEnd/>
          </a:ln>
        </p:spPr>
      </p:pic>
      <p:cxnSp>
        <p:nvCxnSpPr>
          <p:cNvPr id="6" name="Straight Connector 14"/>
          <p:cNvCxnSpPr/>
          <p:nvPr userDrawn="1"/>
        </p:nvCxnSpPr>
        <p:spPr>
          <a:xfrm>
            <a:off x="0" y="1219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cxnSp>
        <p:nvCxnSpPr>
          <p:cNvPr id="7" name="Straight Connector 15"/>
          <p:cNvCxnSpPr/>
          <p:nvPr userDrawn="1"/>
        </p:nvCxnSpPr>
        <p:spPr>
          <a:xfrm>
            <a:off x="0" y="5791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sp>
        <p:nvSpPr>
          <p:cNvPr id="8" name="Down Arrow Callout 3"/>
          <p:cNvSpPr/>
          <p:nvPr userDrawn="1"/>
        </p:nvSpPr>
        <p:spPr>
          <a:xfrm>
            <a:off x="0" y="-30163"/>
            <a:ext cx="3200400" cy="1676401"/>
          </a:xfrm>
          <a:prstGeom prst="downArrowCallout">
            <a:avLst>
              <a:gd name="adj1" fmla="val 32640"/>
              <a:gd name="adj2" fmla="val 28183"/>
              <a:gd name="adj3" fmla="val 25000"/>
              <a:gd name="adj4" fmla="val 61794"/>
            </a:avLst>
          </a:prstGeom>
          <a:solidFill>
            <a:schemeClr val="accent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4"/>
          <p:cNvSpPr txBox="1"/>
          <p:nvPr userDrawn="1"/>
        </p:nvSpPr>
        <p:spPr>
          <a:xfrm>
            <a:off x="0" y="0"/>
            <a:ext cx="3200400" cy="830263"/>
          </a:xfrm>
          <a:prstGeom prst="rect">
            <a:avLst/>
          </a:prstGeom>
          <a:noFill/>
        </p:spPr>
        <p:txBody>
          <a:bodyPr>
            <a:spAutoFit/>
          </a:bodyPr>
          <a:lstStyle/>
          <a:p>
            <a:pPr fontAlgn="auto">
              <a:spcBef>
                <a:spcPts val="0"/>
              </a:spcBef>
              <a:spcAft>
                <a:spcPts val="0"/>
              </a:spcAft>
              <a:defRPr/>
            </a:pPr>
            <a:r>
              <a:rPr lang="en-US" sz="2400" b="1" dirty="0">
                <a:solidFill>
                  <a:schemeClr val="bg1"/>
                </a:solidFill>
                <a:latin typeface="+mn-lt"/>
                <a:cs typeface="+mn-cs"/>
              </a:rPr>
              <a:t>     What you will learn in this chapter</a:t>
            </a:r>
          </a:p>
        </p:txBody>
      </p:sp>
      <p:sp>
        <p:nvSpPr>
          <p:cNvPr id="10" name="Isosceles Triangle 5"/>
          <p:cNvSpPr/>
          <p:nvPr userDrawn="1"/>
        </p:nvSpPr>
        <p:spPr>
          <a:xfrm rot="5400000">
            <a:off x="95250" y="95250"/>
            <a:ext cx="304800" cy="266700"/>
          </a:xfrm>
          <a:prstGeom prst="triangle">
            <a:avLst>
              <a:gd name="adj" fmla="val 525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 name="Content Placeholder 2"/>
          <p:cNvSpPr>
            <a:spLocks noGrp="1"/>
          </p:cNvSpPr>
          <p:nvPr>
            <p:ph idx="1"/>
          </p:nvPr>
        </p:nvSpPr>
        <p:spPr/>
        <p:txBody>
          <a:bodyPr/>
          <a:lstStyle>
            <a:lvl1pPr marL="341313" indent="0">
              <a:defRPr b="1">
                <a:solidFill>
                  <a:schemeClr val="tx1"/>
                </a:solidFill>
                <a:latin typeface="Century Gothic"/>
                <a:cs typeface="Century Gothic"/>
              </a:defRPr>
            </a:lvl1pPr>
            <a:lvl2pPr marL="742950" indent="0">
              <a:defRPr b="1">
                <a:solidFill>
                  <a:schemeClr val="tx1"/>
                </a:solidFill>
                <a:latin typeface="Century Gothic"/>
                <a:cs typeface="Century Gothic"/>
              </a:defRPr>
            </a:lvl2pPr>
            <a:lvl3pPr>
              <a:defRPr b="1">
                <a:solidFill>
                  <a:schemeClr val="tx1"/>
                </a:solidFill>
                <a:latin typeface="Century Gothic"/>
                <a:cs typeface="Century Gothic"/>
              </a:defRPr>
            </a:lvl3pPr>
            <a:lvl4pPr>
              <a:defRPr b="1">
                <a:solidFill>
                  <a:schemeClr val="tx1"/>
                </a:solidFill>
                <a:latin typeface="Century Gothic"/>
                <a:cs typeface="Century Gothic"/>
              </a:defRPr>
            </a:lvl4pPr>
            <a:lvl5pPr>
              <a:defRPr b="1">
                <a:solidFill>
                  <a:schemeClr val="tx1"/>
                </a:solidFill>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andara" pitchFamily="34" charset="0"/>
              </a:defRPr>
            </a:lvl1pPr>
            <a:lvl2pPr>
              <a:defRPr sz="3200" baseline="0">
                <a:latin typeface="Candara" pitchFamily="34" charset="0"/>
              </a:defRPr>
            </a:lvl2pPr>
            <a:lvl3pPr>
              <a:defRPr sz="2800" baseline="0">
                <a:latin typeface="Candara" pitchFamily="34" charset="0"/>
              </a:defRPr>
            </a:lvl3pPr>
            <a:lvl4pPr>
              <a:defRPr sz="2400" baseline="0">
                <a:latin typeface="Candara" pitchFamily="34" charset="0"/>
              </a:defRPr>
            </a:lvl4pPr>
            <a:lvl5pPr>
              <a:defRPr sz="2400" baseline="0">
                <a:latin typeface="Candar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cSld name="1_Title and Content">
    <p:spTree>
      <p:nvGrpSpPr>
        <p:cNvPr id="1" name=""/>
        <p:cNvGrpSpPr/>
        <p:nvPr/>
      </p:nvGrpSpPr>
      <p:grpSpPr>
        <a:xfrm>
          <a:off x="0" y="0"/>
          <a:ext cx="0" cy="0"/>
          <a:chOff x="0" y="0"/>
          <a:chExt cx="0" cy="0"/>
        </a:xfrm>
      </p:grpSpPr>
      <p:sp>
        <p:nvSpPr>
          <p:cNvPr id="4" name="Title 1"/>
          <p:cNvSpPr txBox="1">
            <a:spLocks/>
          </p:cNvSpPr>
          <p:nvPr/>
        </p:nvSpPr>
        <p:spPr>
          <a:xfrm>
            <a:off x="990600" y="120650"/>
            <a:ext cx="8153400" cy="946150"/>
          </a:xfrm>
          <a:prstGeom prst="rect">
            <a:avLst/>
          </a:prstGeom>
          <a:noFill/>
        </p:spPr>
        <p:txBody>
          <a:bodyPr/>
          <a:lstStyle>
            <a:lvl1pPr algn="l" rtl="0" eaLnBrk="0" fontAlgn="base" hangingPunct="0">
              <a:spcBef>
                <a:spcPct val="0"/>
              </a:spcBef>
              <a:spcAft>
                <a:spcPct val="0"/>
              </a:spcAft>
              <a:defRPr sz="4000" b="1" i="1" kern="1200" baseline="0">
                <a:solidFill>
                  <a:schemeClr val="accent6">
                    <a:lumMod val="75000"/>
                  </a:schemeClr>
                </a:solidFill>
                <a:effectLst>
                  <a:outerShdw blurRad="38100" dist="38100" dir="2700000" algn="tl">
                    <a:srgbClr val="000000">
                      <a:alpha val="43137"/>
                    </a:srgbClr>
                  </a:outerShdw>
                </a:effectLst>
                <a:latin typeface="Century Gothic" pitchFamily="34" charset="0"/>
                <a:ea typeface="+mj-ea"/>
                <a:cs typeface="+mj-cs"/>
              </a:defRPr>
            </a:lvl1pPr>
            <a:lvl2pPr algn="ctr" rtl="0" eaLnBrk="0" fontAlgn="base" hangingPunct="0">
              <a:spcBef>
                <a:spcPct val="0"/>
              </a:spcBef>
              <a:spcAft>
                <a:spcPct val="0"/>
              </a:spcAft>
              <a:defRPr sz="4400" b="1" i="1">
                <a:solidFill>
                  <a:schemeClr val="tx1"/>
                </a:solidFill>
                <a:latin typeface="Century Gothic" pitchFamily="34" charset="0"/>
              </a:defRPr>
            </a:lvl2pPr>
            <a:lvl3pPr algn="ctr" rtl="0" eaLnBrk="0" fontAlgn="base" hangingPunct="0">
              <a:spcBef>
                <a:spcPct val="0"/>
              </a:spcBef>
              <a:spcAft>
                <a:spcPct val="0"/>
              </a:spcAft>
              <a:defRPr sz="4400" b="1" i="1">
                <a:solidFill>
                  <a:schemeClr val="tx1"/>
                </a:solidFill>
                <a:latin typeface="Century Gothic" pitchFamily="34" charset="0"/>
              </a:defRPr>
            </a:lvl3pPr>
            <a:lvl4pPr algn="ctr" rtl="0" eaLnBrk="0" fontAlgn="base" hangingPunct="0">
              <a:spcBef>
                <a:spcPct val="0"/>
              </a:spcBef>
              <a:spcAft>
                <a:spcPct val="0"/>
              </a:spcAft>
              <a:defRPr sz="4400" b="1" i="1">
                <a:solidFill>
                  <a:schemeClr val="tx1"/>
                </a:solidFill>
                <a:latin typeface="Century Gothic" pitchFamily="34" charset="0"/>
              </a:defRPr>
            </a:lvl4pPr>
            <a:lvl5pPr algn="ctr" rtl="0" eaLnBrk="0" fontAlgn="base" hangingPunct="0">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a:lstStyle>
          <a:p>
            <a:pPr>
              <a:defRPr/>
            </a:pPr>
            <a:r>
              <a:rPr lang="en-US" smtClean="0"/>
              <a:t>Take a look…..</a:t>
            </a:r>
            <a:endParaRPr lang="en-US" dirty="0"/>
          </a:p>
        </p:txBody>
      </p:sp>
      <p:pic>
        <p:nvPicPr>
          <p:cNvPr id="5" name="Picture 10"/>
          <p:cNvPicPr>
            <a:picLocks noChangeAspect="1"/>
          </p:cNvPicPr>
          <p:nvPr/>
        </p:nvPicPr>
        <p:blipFill>
          <a:blip r:embed="rId2"/>
          <a:srcRect/>
          <a:stretch>
            <a:fillRect/>
          </a:stretch>
        </p:blipFill>
        <p:spPr bwMode="auto">
          <a:xfrm>
            <a:off x="0" y="-11113"/>
            <a:ext cx="990600" cy="1104901"/>
          </a:xfrm>
          <a:prstGeom prst="rect">
            <a:avLst/>
          </a:prstGeom>
          <a:noFill/>
          <a:ln w="9525">
            <a:noFill/>
            <a:miter lim="800000"/>
            <a:headEnd/>
            <a:tailEnd/>
          </a:ln>
        </p:spPr>
      </p:pic>
      <p:sp>
        <p:nvSpPr>
          <p:cNvPr id="6"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13">
            <a:hlinkClick r:id="rId3"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pic>
        <p:nvPicPr>
          <p:cNvPr id="8" name="Picture 2"/>
          <p:cNvPicPr>
            <a:picLocks noChangeAspect="1" noChangeArrowheads="1"/>
          </p:cNvPicPr>
          <p:nvPr/>
        </p:nvPicPr>
        <p:blipFill>
          <a:blip r:embed="rId4"/>
          <a:srcRect/>
          <a:stretch>
            <a:fillRect/>
          </a:stretch>
        </p:blipFill>
        <p:spPr bwMode="auto">
          <a:xfrm>
            <a:off x="8153400" y="-76200"/>
            <a:ext cx="944563" cy="990600"/>
          </a:xfrm>
          <a:prstGeom prst="rect">
            <a:avLst/>
          </a:prstGeom>
          <a:noFill/>
          <a:ln w="9525">
            <a:noFill/>
            <a:miter lim="800000"/>
            <a:headEnd/>
            <a:tailEnd/>
          </a:ln>
        </p:spPr>
      </p:pic>
      <p:sp>
        <p:nvSpPr>
          <p:cNvPr id="9" name="Right Arrow 8"/>
          <p:cNvSpPr/>
          <p:nvPr/>
        </p:nvSpPr>
        <p:spPr>
          <a:xfrm>
            <a:off x="0" y="5952053"/>
            <a:ext cx="1143000" cy="905947"/>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r>
              <a:rPr lang="en-US" sz="11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 action="ppaction://noaction"/>
              </a:rPr>
              <a:t>To </a:t>
            </a:r>
            <a:r>
              <a:rPr lang="en-US" sz="11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rPr>
              <a:t>Active Learning</a:t>
            </a:r>
          </a:p>
        </p:txBody>
      </p:sp>
      <p:pic>
        <p:nvPicPr>
          <p:cNvPr id="10" name="Picture 9"/>
          <p:cNvPicPr>
            <a:picLocks noChangeAspect="1"/>
          </p:cNvPicPr>
          <p:nvPr/>
        </p:nvPicPr>
        <p:blipFill>
          <a:blip r:embed="rId5"/>
          <a:srcRect/>
          <a:stretch>
            <a:fillRect/>
          </a:stretch>
        </p:blipFill>
        <p:spPr bwMode="auto">
          <a:xfrm>
            <a:off x="7974013" y="6027738"/>
            <a:ext cx="1143000" cy="857250"/>
          </a:xfrm>
          <a:prstGeom prst="rect">
            <a:avLst/>
          </a:prstGeom>
          <a:noFill/>
          <a:ln w="9525">
            <a:noFill/>
            <a:miter lim="800000"/>
            <a:headEnd/>
            <a:tailEnd/>
          </a:ln>
        </p:spPr>
      </p:pic>
      <p:sp>
        <p:nvSpPr>
          <p:cNvPr id="11" name="TextBox 10"/>
          <p:cNvSpPr txBox="1"/>
          <p:nvPr/>
        </p:nvSpPr>
        <p:spPr>
          <a:xfrm>
            <a:off x="8126413" y="6210300"/>
            <a:ext cx="635000" cy="522288"/>
          </a:xfrm>
          <a:prstGeom prst="rect">
            <a:avLst/>
          </a:prstGeom>
          <a:noFill/>
        </p:spPr>
        <p:txBody>
          <a:bodyPr>
            <a:spAutoFit/>
          </a:bodyPr>
          <a:lstStyle/>
          <a:p>
            <a:pPr fontAlgn="auto">
              <a:spcBef>
                <a:spcPts val="0"/>
              </a:spcBef>
              <a:spcAft>
                <a:spcPts val="0"/>
              </a:spcAft>
              <a:defRPr/>
            </a:pPr>
            <a:r>
              <a:rPr lang="en-US" sz="1400" b="1" dirty="0">
                <a:solidFill>
                  <a:schemeClr val="bg1"/>
                </a:solidFill>
                <a:effectLst>
                  <a:outerShdw blurRad="38100" dist="38100" dir="2700000" algn="tl">
                    <a:srgbClr val="000000">
                      <a:alpha val="43137"/>
                    </a:srgbClr>
                  </a:outerShdw>
                </a:effectLst>
                <a:latin typeface="+mn-lt"/>
                <a:cs typeface="+mn-cs"/>
              </a:rPr>
              <a:t>To Video</a:t>
            </a:r>
          </a:p>
        </p:txBody>
      </p:sp>
      <p:sp>
        <p:nvSpPr>
          <p:cNvPr id="2" name="Title 1"/>
          <p:cNvSpPr>
            <a:spLocks noGrp="1"/>
          </p:cNvSpPr>
          <p:nvPr>
            <p:ph type="title"/>
          </p:nvPr>
        </p:nvSpPr>
        <p:spPr>
          <a:xfrm>
            <a:off x="0" y="0"/>
            <a:ext cx="9144000" cy="838200"/>
          </a:xfrm>
          <a:prstGeom prst="rect">
            <a:avLst/>
          </a:prstGeo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4"/>
          <p:cNvSpPr>
            <a:spLocks noGrp="1"/>
          </p:cNvSpPr>
          <p:nvPr>
            <p:ph type="ftr" sz="quarter" idx="10"/>
          </p:nvPr>
        </p:nvSpPr>
        <p:spPr/>
        <p:txBody>
          <a:bodyPr/>
          <a:lstStyle>
            <a:lvl1pPr algn="ctr">
              <a:defRPr sz="1100" i="0" cap="small" spc="400" baseline="0" smtClean="0">
                <a:solidFill>
                  <a:schemeClr val="tx1">
                    <a:lumMod val="50000"/>
                    <a:lumOff val="50000"/>
                  </a:schemeClr>
                </a:solidFill>
              </a:defRPr>
            </a:lvl1pPr>
          </a:lstStyle>
          <a:p>
            <a:pPr>
              <a:defRPr/>
            </a:pPr>
            <a:r>
              <a:rPr lang="en-US"/>
              <a:t>Copyright 2015 Worth Publishers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preserve="1">
  <p:cSld name="1_Custom Layout">
    <p:spTree>
      <p:nvGrpSpPr>
        <p:cNvPr id="1" name=""/>
        <p:cNvGrpSpPr/>
        <p:nvPr/>
      </p:nvGrpSpPr>
      <p:grpSpPr>
        <a:xfrm>
          <a:off x="0" y="0"/>
          <a:ext cx="0" cy="0"/>
          <a:chOff x="0" y="0"/>
          <a:chExt cx="0" cy="0"/>
        </a:xfrm>
      </p:grpSpPr>
      <p:sp>
        <p:nvSpPr>
          <p:cNvPr id="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Box 13">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3"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5" name="Right Arrow 9"/>
          <p:cNvSpPr/>
          <p:nvPr/>
        </p:nvSpPr>
        <p:spPr>
          <a:xfrm>
            <a:off x="0" y="0"/>
            <a:ext cx="8991600" cy="1161633"/>
          </a:xfrm>
          <a:prstGeom prst="rightArrow">
            <a:avLst>
              <a:gd name="adj1" fmla="val 50000"/>
              <a:gd name="adj2" fmla="val 78749"/>
            </a:avLst>
          </a:prstGeom>
          <a:solidFill>
            <a:srgbClr val="F8EF59">
              <a:alpha val="38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pic>
        <p:nvPicPr>
          <p:cNvPr id="6" name="Picture 5"/>
          <p:cNvPicPr>
            <a:picLocks noChangeAspect="1"/>
          </p:cNvPicPr>
          <p:nvPr/>
        </p:nvPicPr>
        <p:blipFill>
          <a:blip r:embed="rId4"/>
          <a:srcRect/>
          <a:stretch>
            <a:fillRect/>
          </a:stretch>
        </p:blipFill>
        <p:spPr bwMode="auto">
          <a:xfrm>
            <a:off x="1828800" y="2438400"/>
            <a:ext cx="5245100" cy="3932238"/>
          </a:xfrm>
          <a:prstGeom prst="rect">
            <a:avLst/>
          </a:prstGeom>
          <a:noFill/>
          <a:ln w="9525">
            <a:noFill/>
            <a:miter lim="800000"/>
            <a:headEnd/>
            <a:tailEnd/>
          </a:ln>
        </p:spPr>
      </p:pic>
      <p:sp>
        <p:nvSpPr>
          <p:cNvPr id="7" name="Content Placeholder 2"/>
          <p:cNvSpPr>
            <a:spLocks noGrp="1"/>
          </p:cNvSpPr>
          <p:nvPr>
            <p:ph idx="1"/>
          </p:nvPr>
        </p:nvSpPr>
        <p:spPr>
          <a:xfrm>
            <a:off x="457200" y="1143000"/>
            <a:ext cx="8686800" cy="1371600"/>
          </a:xfrm>
        </p:spPr>
        <p:txBody>
          <a:bodyPr>
            <a:noAutofit/>
          </a:bodyPr>
          <a:lstStyle>
            <a:lvl1pPr>
              <a:defRPr sz="3200" baseline="0">
                <a:latin typeface="Century Gothic"/>
                <a:cs typeface="Century Gothic"/>
              </a:defRPr>
            </a:lvl1pPr>
            <a:lvl2pPr>
              <a:defRPr sz="2800" baseline="0">
                <a:latin typeface="Century Gothic"/>
                <a:cs typeface="Century Gothic"/>
              </a:defRPr>
            </a:lvl2pPr>
            <a:lvl3pPr>
              <a:defRPr sz="2400" baseline="0">
                <a:latin typeface="Candara" pitchFamily="34" charset="0"/>
              </a:defRPr>
            </a:lvl3pPr>
            <a:lvl4pPr>
              <a:defRPr sz="2000" baseline="0">
                <a:latin typeface="Candara" pitchFamily="34" charset="0"/>
              </a:defRPr>
            </a:lvl4pPr>
            <a:lvl5pPr>
              <a:defRPr sz="2000" baseline="0">
                <a:latin typeface="Candara" pitchFamily="34" charset="0"/>
              </a:defRPr>
            </a:lvl5pPr>
          </a:lstStyle>
          <a:p>
            <a:pPr lvl="0"/>
            <a:r>
              <a:rPr lang="en-US" smtClean="0"/>
              <a:t>Click to edit Master text styles</a:t>
            </a:r>
          </a:p>
          <a:p>
            <a:pPr lvl="1"/>
            <a:r>
              <a:rPr lang="en-US" smtClean="0"/>
              <a:t>Second level</a:t>
            </a:r>
          </a:p>
        </p:txBody>
      </p:sp>
      <p:sp>
        <p:nvSpPr>
          <p:cNvPr id="8"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obj" preserve="1">
  <p:cSld name="1_Title and Content">
    <p:spTree>
      <p:nvGrpSpPr>
        <p:cNvPr id="1" name=""/>
        <p:cNvGrpSpPr/>
        <p:nvPr/>
      </p:nvGrpSpPr>
      <p:grpSpPr>
        <a:xfrm>
          <a:off x="0" y="0"/>
          <a:ext cx="0" cy="0"/>
          <a:chOff x="0" y="0"/>
          <a:chExt cx="0" cy="0"/>
        </a:xfrm>
      </p:grpSpPr>
      <p:sp>
        <p:nvSpPr>
          <p:cNvPr id="4"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TextBox 13">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3"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6" name="Right Arrow 9"/>
          <p:cNvSpPr/>
          <p:nvPr/>
        </p:nvSpPr>
        <p:spPr>
          <a:xfrm>
            <a:off x="0" y="0"/>
            <a:ext cx="8991600" cy="1161633"/>
          </a:xfrm>
          <a:prstGeom prst="rightArrow">
            <a:avLst>
              <a:gd name="adj1" fmla="val 50000"/>
              <a:gd name="adj2" fmla="val 78749"/>
            </a:avLst>
          </a:prstGeom>
          <a:solidFill>
            <a:srgbClr val="F8EF59">
              <a:alpha val="38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sp>
        <p:nvSpPr>
          <p:cNvPr id="7" name="Right Arrow 8"/>
          <p:cNvSpPr/>
          <p:nvPr userDrawn="1"/>
        </p:nvSpPr>
        <p:spPr>
          <a:xfrm>
            <a:off x="0" y="5952053"/>
            <a:ext cx="1143000" cy="905947"/>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r>
              <a:rPr lang="en-US" sz="1100" b="1" spc="60" dirty="0">
                <a:ln w="9000" cmpd="sng">
                  <a:noFill/>
                  <a:prstDash val="solid"/>
                </a:ln>
                <a:solidFill>
                  <a:srgbClr val="F79646">
                    <a:lumMod val="75000"/>
                  </a:srgbClr>
                </a:solidFill>
                <a:effectLst>
                  <a:reflection blurRad="12700" stA="28000" endPos="45000" dist="1000" dir="5400000" sy="-100000" algn="bl" rotWithShape="0"/>
                </a:effectLst>
                <a:latin typeface="Century Gothic" pitchFamily="34" charset="0"/>
                <a:cs typeface="Courier New" pitchFamily="49" charset="0"/>
                <a:hlinkClick r:id="" action="ppaction://noaction"/>
              </a:rPr>
              <a:t>To </a:t>
            </a:r>
            <a:r>
              <a:rPr lang="en-US" sz="1100" b="1" spc="60" dirty="0">
                <a:ln w="9000" cmpd="sng">
                  <a:noFill/>
                  <a:prstDash val="solid"/>
                </a:ln>
                <a:solidFill>
                  <a:srgbClr val="F79646">
                    <a:lumMod val="75000"/>
                  </a:srgbClr>
                </a:solidFill>
                <a:effectLst>
                  <a:reflection blurRad="12700" stA="28000" endPos="45000" dist="1000" dir="5400000" sy="-100000" algn="bl" rotWithShape="0"/>
                </a:effectLst>
                <a:latin typeface="Century Gothic" pitchFamily="34" charset="0"/>
                <a:cs typeface="Courier New" pitchFamily="49" charset="0"/>
              </a:rPr>
              <a:t>Active Learning</a:t>
            </a:r>
          </a:p>
        </p:txBody>
      </p:sp>
      <p:pic>
        <p:nvPicPr>
          <p:cNvPr id="8" name="Picture 9"/>
          <p:cNvPicPr>
            <a:picLocks noChangeAspect="1"/>
          </p:cNvPicPr>
          <p:nvPr userDrawn="1"/>
        </p:nvPicPr>
        <p:blipFill>
          <a:blip r:embed="rId4"/>
          <a:srcRect/>
          <a:stretch>
            <a:fillRect/>
          </a:stretch>
        </p:blipFill>
        <p:spPr bwMode="auto">
          <a:xfrm>
            <a:off x="7974013" y="6027738"/>
            <a:ext cx="1143000" cy="857250"/>
          </a:xfrm>
          <a:prstGeom prst="rect">
            <a:avLst/>
          </a:prstGeom>
          <a:noFill/>
          <a:ln w="9525">
            <a:noFill/>
            <a:miter lim="800000"/>
            <a:headEnd/>
            <a:tailEnd/>
          </a:ln>
        </p:spPr>
      </p:pic>
      <p:sp>
        <p:nvSpPr>
          <p:cNvPr id="9" name="TextBox 10"/>
          <p:cNvSpPr txBox="1"/>
          <p:nvPr userDrawn="1"/>
        </p:nvSpPr>
        <p:spPr>
          <a:xfrm>
            <a:off x="8126413" y="6210300"/>
            <a:ext cx="635000" cy="522288"/>
          </a:xfrm>
          <a:prstGeom prst="rect">
            <a:avLst/>
          </a:prstGeom>
          <a:noFill/>
        </p:spPr>
        <p:txBody>
          <a:bodyPr>
            <a:spAutoFit/>
          </a:bodyPr>
          <a:lstStyle/>
          <a:p>
            <a:pPr fontAlgn="auto">
              <a:spcBef>
                <a:spcPts val="0"/>
              </a:spcBef>
              <a:spcAft>
                <a:spcPts val="0"/>
              </a:spcAft>
              <a:defRPr/>
            </a:pPr>
            <a:r>
              <a:rPr lang="en-US" sz="1400" b="1" dirty="0">
                <a:solidFill>
                  <a:prstClr val="white"/>
                </a:solidFill>
                <a:effectLst>
                  <a:outerShdw blurRad="38100" dist="38100" dir="2700000" algn="tl">
                    <a:srgbClr val="000000">
                      <a:alpha val="43137"/>
                    </a:srgbClr>
                  </a:outerShdw>
                </a:effectLst>
                <a:latin typeface="Calibri"/>
                <a:cs typeface="+mn-cs"/>
              </a:rPr>
              <a:t>To Video</a:t>
            </a:r>
          </a:p>
        </p:txBody>
      </p:sp>
      <p:sp>
        <p:nvSpPr>
          <p:cNvPr id="2" name="Title 1"/>
          <p:cNvSpPr>
            <a:spLocks noGrp="1"/>
          </p:cNvSpPr>
          <p:nvPr>
            <p:ph type="title"/>
          </p:nvPr>
        </p:nvSpPr>
        <p:spPr>
          <a:xfrm>
            <a:off x="0" y="0"/>
            <a:ext cx="9144000" cy="838200"/>
          </a:xfrm>
          <a:prstGeom prst="rect">
            <a:avLst/>
          </a:prstGeo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Title and Content">
    <p:spTree>
      <p:nvGrpSpPr>
        <p:cNvPr id="1" name=""/>
        <p:cNvGrpSpPr/>
        <p:nvPr/>
      </p:nvGrpSpPr>
      <p:grpSpPr>
        <a:xfrm>
          <a:off x="0" y="0"/>
          <a:ext cx="0" cy="0"/>
          <a:chOff x="0" y="0"/>
          <a:chExt cx="0" cy="0"/>
        </a:xfrm>
      </p:grpSpPr>
      <p:sp>
        <p:nvSpPr>
          <p:cNvPr id="4" name="Title Placeholder 1"/>
          <p:cNvSpPr txBox="1">
            <a:spLocks/>
          </p:cNvSpPr>
          <p:nvPr/>
        </p:nvSpPr>
        <p:spPr>
          <a:xfrm>
            <a:off x="3854450" y="392113"/>
            <a:ext cx="2852738" cy="838200"/>
          </a:xfrm>
          <a:prstGeom prst="rect">
            <a:avLst/>
          </a:prstGeom>
          <a:noFill/>
        </p:spPr>
        <p:txBody>
          <a:bodyPr anchor="ct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pPr fontAlgn="auto">
              <a:spcAft>
                <a:spcPts val="0"/>
              </a:spcAft>
              <a:defRPr/>
            </a:pPr>
            <a:r>
              <a:rPr lang="en-US" dirty="0" smtClean="0">
                <a:solidFill>
                  <a:srgbClr val="F79646">
                    <a:lumMod val="75000"/>
                  </a:srgbClr>
                </a:solidFill>
              </a:rPr>
              <a:t>IN ACTION</a:t>
            </a:r>
            <a:endParaRPr lang="en-US" dirty="0">
              <a:solidFill>
                <a:srgbClr val="F79646">
                  <a:lumMod val="75000"/>
                </a:srgbClr>
              </a:solidFill>
            </a:endParaRPr>
          </a:p>
        </p:txBody>
      </p:sp>
      <p:sp>
        <p:nvSpPr>
          <p:cNvPr id="5" name="Oval 12"/>
          <p:cNvSpPr/>
          <p:nvPr/>
        </p:nvSpPr>
        <p:spPr>
          <a:xfrm>
            <a:off x="3263900" y="588963"/>
            <a:ext cx="474663" cy="487362"/>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b="1" dirty="0">
              <a:solidFill>
                <a:srgbClr val="F79646">
                  <a:lumMod val="75000"/>
                </a:srgbClr>
              </a:solidFill>
              <a:latin typeface="Verdana"/>
              <a:cs typeface="Verdana"/>
            </a:endParaRPr>
          </a:p>
        </p:txBody>
      </p:sp>
      <p:sp>
        <p:nvSpPr>
          <p:cNvPr id="6" name="Isosceles Triangle 3"/>
          <p:cNvSpPr/>
          <p:nvPr/>
        </p:nvSpPr>
        <p:spPr>
          <a:xfrm rot="5400000">
            <a:off x="3378994" y="640557"/>
            <a:ext cx="338137" cy="381000"/>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7" name="Straight Connector 5"/>
          <p:cNvCxnSpPr/>
          <p:nvPr/>
        </p:nvCxnSpPr>
        <p:spPr>
          <a:xfrm>
            <a:off x="0" y="116681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15"/>
          <p:cNvCxnSpPr/>
          <p:nvPr/>
        </p:nvCxnSpPr>
        <p:spPr>
          <a:xfrm>
            <a:off x="-12700" y="48101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
          <p:cNvSpPr txBox="1">
            <a:spLocks/>
          </p:cNvSpPr>
          <p:nvPr userDrawn="1"/>
        </p:nvSpPr>
        <p:spPr>
          <a:xfrm>
            <a:off x="0" y="392113"/>
            <a:ext cx="3263900" cy="838200"/>
          </a:xfrm>
          <a:prstGeom prst="rect">
            <a:avLst/>
          </a:prstGeom>
          <a:noFill/>
        </p:spPr>
        <p:txBody>
          <a:bodyPr anchor="ctr"/>
          <a:lst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a:lstStyle>
          <a:p>
            <a:pPr fontAlgn="auto">
              <a:spcAft>
                <a:spcPts val="0"/>
              </a:spcAft>
              <a:defRPr/>
            </a:pPr>
            <a:r>
              <a:rPr lang="en-US" smtClean="0">
                <a:solidFill>
                  <a:srgbClr val="4BACC6">
                    <a:lumMod val="75000"/>
                  </a:srgbClr>
                </a:solidFill>
              </a:rPr>
              <a:t>ECONOMICS</a:t>
            </a:r>
            <a:endParaRPr lang="en-US" dirty="0">
              <a:solidFill>
                <a:srgbClr val="4BACC6">
                  <a:lumMod val="75000"/>
                </a:srgbClr>
              </a:solidFill>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1"/>
          <p:cNvSpPr>
            <a:spLocks noGrp="1"/>
          </p:cNvSpPr>
          <p:nvPr>
            <p:ph type="ftr" sz="quarter" idx="10"/>
          </p:nvPr>
        </p:nvSpPr>
        <p:spPr>
          <a:xfrm>
            <a:off x="1455738" y="6604000"/>
            <a:ext cx="7096125" cy="228600"/>
          </a:xfrm>
        </p:spPr>
        <p:txBody>
          <a:bodyPr/>
          <a:lstStyle>
            <a:lvl1pPr>
              <a:defRPr smtClean="0">
                <a:solidFill>
                  <a:prstClr val="white">
                    <a:lumMod val="50000"/>
                  </a:prstClr>
                </a:solidFill>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obj">
  <p:cSld name="1_Title and Content">
    <p:spTree>
      <p:nvGrpSpPr>
        <p:cNvPr id="1" name=""/>
        <p:cNvGrpSpPr/>
        <p:nvPr/>
      </p:nvGrpSpPr>
      <p:grpSpPr>
        <a:xfrm>
          <a:off x="0" y="0"/>
          <a:ext cx="0" cy="0"/>
          <a:chOff x="0" y="0"/>
          <a:chExt cx="0" cy="0"/>
        </a:xfrm>
      </p:grpSpPr>
      <p:sp>
        <p:nvSpPr>
          <p:cNvPr id="4"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13">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2"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6" name="Right Arrow 9"/>
          <p:cNvSpPr/>
          <p:nvPr/>
        </p:nvSpPr>
        <p:spPr>
          <a:xfrm>
            <a:off x="0" y="0"/>
            <a:ext cx="8991600" cy="1161633"/>
          </a:xfrm>
          <a:prstGeom prst="rightArrow">
            <a:avLst>
              <a:gd name="adj1" fmla="val 50000"/>
              <a:gd name="adj2" fmla="val 78749"/>
            </a:avLst>
          </a:prstGeom>
          <a:solidFill>
            <a:srgbClr val="F8EF59">
              <a:alpha val="38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sp>
        <p:nvSpPr>
          <p:cNvPr id="7" name="Right Arrow 8"/>
          <p:cNvSpPr/>
          <p:nvPr/>
        </p:nvSpPr>
        <p:spPr>
          <a:xfrm>
            <a:off x="0" y="5952053"/>
            <a:ext cx="1143000" cy="905947"/>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r>
              <a:rPr lang="en-US" sz="11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 action="ppaction://noaction"/>
              </a:rPr>
              <a:t>To </a:t>
            </a:r>
            <a:r>
              <a:rPr lang="en-US" sz="11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rPr>
              <a:t>Active Learning</a:t>
            </a:r>
          </a:p>
        </p:txBody>
      </p:sp>
      <p:pic>
        <p:nvPicPr>
          <p:cNvPr id="8" name="Picture 9"/>
          <p:cNvPicPr>
            <a:picLocks noChangeAspect="1"/>
          </p:cNvPicPr>
          <p:nvPr/>
        </p:nvPicPr>
        <p:blipFill>
          <a:blip r:embed="rId3"/>
          <a:srcRect/>
          <a:stretch>
            <a:fillRect/>
          </a:stretch>
        </p:blipFill>
        <p:spPr bwMode="auto">
          <a:xfrm>
            <a:off x="7974013" y="6027738"/>
            <a:ext cx="1143000" cy="857250"/>
          </a:xfrm>
          <a:prstGeom prst="rect">
            <a:avLst/>
          </a:prstGeom>
          <a:noFill/>
          <a:ln w="9525">
            <a:noFill/>
            <a:miter lim="800000"/>
            <a:headEnd/>
            <a:tailEnd/>
          </a:ln>
        </p:spPr>
      </p:pic>
      <p:sp>
        <p:nvSpPr>
          <p:cNvPr id="9" name="TextBox 10"/>
          <p:cNvSpPr txBox="1"/>
          <p:nvPr/>
        </p:nvSpPr>
        <p:spPr>
          <a:xfrm>
            <a:off x="8126413" y="6210300"/>
            <a:ext cx="635000" cy="522288"/>
          </a:xfrm>
          <a:prstGeom prst="rect">
            <a:avLst/>
          </a:prstGeom>
          <a:noFill/>
        </p:spPr>
        <p:txBody>
          <a:bodyPr>
            <a:spAutoFit/>
          </a:bodyPr>
          <a:lstStyle/>
          <a:p>
            <a:pPr fontAlgn="auto">
              <a:spcBef>
                <a:spcPts val="0"/>
              </a:spcBef>
              <a:spcAft>
                <a:spcPts val="0"/>
              </a:spcAft>
              <a:defRPr/>
            </a:pPr>
            <a:r>
              <a:rPr lang="en-US" sz="1400" b="1" dirty="0">
                <a:solidFill>
                  <a:schemeClr val="bg1"/>
                </a:solidFill>
                <a:effectLst>
                  <a:outerShdw blurRad="38100" dist="38100" dir="2700000" algn="tl">
                    <a:srgbClr val="000000">
                      <a:alpha val="43137"/>
                    </a:srgbClr>
                  </a:outerShdw>
                </a:effectLst>
                <a:latin typeface="+mn-lt"/>
                <a:cs typeface="+mn-cs"/>
              </a:rPr>
              <a:t>To Video</a:t>
            </a:r>
          </a:p>
        </p:txBody>
      </p:sp>
      <p:sp>
        <p:nvSpPr>
          <p:cNvPr id="2" name="Title 1"/>
          <p:cNvSpPr>
            <a:spLocks noGrp="1"/>
          </p:cNvSpPr>
          <p:nvPr>
            <p:ph type="title"/>
          </p:nvPr>
        </p:nvSpPr>
        <p:spPr>
          <a:xfrm>
            <a:off x="0" y="0"/>
            <a:ext cx="9144000" cy="838200"/>
          </a:xfrm>
          <a:prstGeom prst="rect">
            <a:avLst/>
          </a:prstGeo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userDrawn="1">
  <p:cSld name="4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13">
            <a:hlinkClick r:id="rId3"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4" name="Right Arrow 9"/>
          <p:cNvSpPr/>
          <p:nvPr/>
        </p:nvSpPr>
        <p:spPr>
          <a:xfrm>
            <a:off x="0" y="0"/>
            <a:ext cx="8991600" cy="1161633"/>
          </a:xfrm>
          <a:prstGeom prst="rightArrow">
            <a:avLst>
              <a:gd name="adj1" fmla="val 50000"/>
              <a:gd name="adj2" fmla="val 78749"/>
            </a:avLst>
          </a:prstGeom>
          <a:solidFill>
            <a:srgbClr val="F8EF59">
              <a:alpha val="38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sp>
        <p:nvSpPr>
          <p:cNvPr id="5" name="Rectangle 4"/>
          <p:cNvSpPr/>
          <p:nvPr userDrawn="1"/>
        </p:nvSpPr>
        <p:spPr>
          <a:xfrm>
            <a:off x="-4763" y="5486400"/>
            <a:ext cx="9136063" cy="1371600"/>
          </a:xfrm>
          <a:prstGeom prst="rect">
            <a:avLst/>
          </a:prstGeom>
          <a:solidFill>
            <a:schemeClr val="tx1">
              <a:alpha val="81000"/>
            </a:schemeClr>
          </a:solidFill>
        </p:spPr>
        <p:txBody>
          <a:bodyPr anchor="ctr">
            <a:normAutofit/>
          </a:bodyPr>
          <a:lstStyle/>
          <a:p>
            <a:pPr algn="r" fontAlgn="auto">
              <a:spcBef>
                <a:spcPts val="0"/>
              </a:spcBef>
              <a:spcAft>
                <a:spcPts val="0"/>
              </a:spcAft>
              <a:defRPr/>
            </a:pPr>
            <a:endParaRPr lang="en-US" sz="4800" spc="50" dirty="0">
              <a:latin typeface="Candara" pitchFamily="34" charset="0"/>
              <a:ea typeface="Tahoma" pitchFamily="34" charset="0"/>
              <a:cs typeface="Tahoma" pitchFamily="34" charset="0"/>
            </a:endParaRPr>
          </a:p>
        </p:txBody>
      </p:sp>
      <p:sp>
        <p:nvSpPr>
          <p:cNvPr id="6" name="TextBox 6"/>
          <p:cNvSpPr txBox="1"/>
          <p:nvPr/>
        </p:nvSpPr>
        <p:spPr>
          <a:xfrm rot="16200000">
            <a:off x="-418306" y="5965031"/>
            <a:ext cx="1358900" cy="401638"/>
          </a:xfrm>
          <a:prstGeom prst="rect">
            <a:avLst/>
          </a:prstGeom>
          <a:noFill/>
        </p:spPr>
        <p:txBody>
          <a:bodyPr>
            <a:spAutoFit/>
          </a:bodyPr>
          <a:lstStyle/>
          <a:p>
            <a:pPr fontAlgn="auto">
              <a:spcBef>
                <a:spcPts val="0"/>
              </a:spcBef>
              <a:spcAft>
                <a:spcPts val="0"/>
              </a:spcAft>
              <a:defRPr/>
            </a:pPr>
            <a:r>
              <a:rPr lang="en-US" b="1" cap="all" dirty="0">
                <a:solidFill>
                  <a:schemeClr val="bg1">
                    <a:lumMod val="75000"/>
                  </a:schemeClr>
                </a:solidFill>
                <a:latin typeface="Gill Sans MT" pitchFamily="34" charset="0"/>
                <a:ea typeface="+mj-ea"/>
                <a:cs typeface="+mj-cs"/>
              </a:rPr>
              <a:t>Chapter</a:t>
            </a:r>
            <a:endParaRPr lang="en-US" sz="2000" b="1" cap="all" dirty="0">
              <a:solidFill>
                <a:schemeClr val="bg1">
                  <a:lumMod val="75000"/>
                </a:schemeClr>
              </a:solidFill>
              <a:latin typeface="Gill Sans MT" pitchFamily="34" charset="0"/>
              <a:ea typeface="+mj-ea"/>
              <a:cs typeface="+mj-cs"/>
            </a:endParaRPr>
          </a:p>
        </p:txBody>
      </p:sp>
      <p:sp>
        <p:nvSpPr>
          <p:cNvPr id="7" name="TextBox 7"/>
          <p:cNvSpPr txBox="1"/>
          <p:nvPr/>
        </p:nvSpPr>
        <p:spPr>
          <a:xfrm>
            <a:off x="-4763" y="4953000"/>
            <a:ext cx="9148763" cy="338138"/>
          </a:xfrm>
          <a:prstGeom prst="rect">
            <a:avLst/>
          </a:prstGeom>
          <a:solidFill>
            <a:schemeClr val="tx1">
              <a:alpha val="52000"/>
            </a:schemeClr>
          </a:solidFill>
        </p:spPr>
        <p:txBody>
          <a:bodyPr>
            <a:spAutoFit/>
          </a:bodyPr>
          <a:lstStyle/>
          <a:p>
            <a:pPr algn="ctr" fontAlgn="auto">
              <a:spcBef>
                <a:spcPts val="0"/>
              </a:spcBef>
              <a:spcAft>
                <a:spcPts val="0"/>
              </a:spcAft>
              <a:defRPr/>
            </a:pPr>
            <a:r>
              <a:rPr lang="en-US" sz="1600" cap="small" spc="400" dirty="0">
                <a:solidFill>
                  <a:schemeClr val="bg1"/>
                </a:solidFill>
                <a:latin typeface="Tw Cen MT" pitchFamily="34" charset="0"/>
                <a:cs typeface="+mn-cs"/>
              </a:rPr>
              <a:t>Dynamic PowerPoint™ Slides by </a:t>
            </a:r>
            <a:r>
              <a:rPr lang="en-US" sz="1600" cap="small" spc="400" dirty="0" err="1">
                <a:solidFill>
                  <a:schemeClr val="bg1"/>
                </a:solidFill>
                <a:latin typeface="Tw Cen MT" pitchFamily="34" charset="0"/>
                <a:cs typeface="+mn-cs"/>
              </a:rPr>
              <a:t>Solina</a:t>
            </a:r>
            <a:r>
              <a:rPr lang="en-US" sz="1600" cap="small" spc="400" dirty="0">
                <a:solidFill>
                  <a:schemeClr val="bg1"/>
                </a:solidFill>
                <a:latin typeface="Tw Cen MT" pitchFamily="34" charset="0"/>
                <a:cs typeface="+mn-cs"/>
              </a:rPr>
              <a:t> </a:t>
            </a:r>
            <a:r>
              <a:rPr lang="en-US" sz="1600" cap="small" spc="400" dirty="0" err="1">
                <a:solidFill>
                  <a:schemeClr val="bg1"/>
                </a:solidFill>
                <a:latin typeface="Tw Cen MT" pitchFamily="34" charset="0"/>
                <a:cs typeface="+mn-cs"/>
              </a:rPr>
              <a:t>Lindahl</a:t>
            </a:r>
            <a:endParaRPr lang="en-US" sz="1600" cap="small" spc="400" dirty="0">
              <a:solidFill>
                <a:schemeClr val="bg1"/>
              </a:solidFill>
              <a:latin typeface="Tw Cen MT" pitchFamily="34" charset="0"/>
              <a:cs typeface="+mn-cs"/>
            </a:endParaRPr>
          </a:p>
        </p:txBody>
      </p:sp>
      <p:pic>
        <p:nvPicPr>
          <p:cNvPr id="8" name="Picture 2" descr="C:\Users\solina\Dropbox\Krugman 3e Dynamic PPTs\Krugman 3e material\covers\Krugman3e_Econ_FrontCover.jpg"/>
          <p:cNvPicPr>
            <a:picLocks noChangeAspect="1" noChangeArrowheads="1"/>
          </p:cNvPicPr>
          <p:nvPr userDrawn="1"/>
        </p:nvPicPr>
        <p:blipFill>
          <a:blip r:embed="rId4"/>
          <a:srcRect/>
          <a:stretch>
            <a:fillRect/>
          </a:stretch>
        </p:blipFill>
        <p:spPr bwMode="auto">
          <a:xfrm>
            <a:off x="4840288" y="0"/>
            <a:ext cx="4303712" cy="1182688"/>
          </a:xfrm>
          <a:prstGeom prst="rect">
            <a:avLst/>
          </a:prstGeom>
          <a:noFill/>
          <a:ln w="9525">
            <a:noFill/>
            <a:miter lim="800000"/>
            <a:headEnd/>
            <a:tailEnd/>
          </a:ln>
        </p:spPr>
      </p:pic>
      <p:sp>
        <p:nvSpPr>
          <p:cNvPr id="9" name="Title 1"/>
          <p:cNvSpPr txBox="1">
            <a:spLocks/>
          </p:cNvSpPr>
          <p:nvPr userDrawn="1"/>
        </p:nvSpPr>
        <p:spPr>
          <a:xfrm>
            <a:off x="1371600" y="5486400"/>
            <a:ext cx="7772400" cy="1371600"/>
          </a:xfrm>
          <a:prstGeom prst="rect">
            <a:avLst/>
          </a:prstGeom>
          <a:noFill/>
        </p:spPr>
        <p:txBody>
          <a:bodyPr/>
          <a:lstStyle>
            <a:lvl1pPr algn="r" defTabSz="914400" rtl="0" eaLnBrk="1" latinLnBrk="0" hangingPunct="1">
              <a:spcBef>
                <a:spcPct val="0"/>
              </a:spcBef>
              <a:buNone/>
              <a:defRPr lang="en-US" sz="5400" b="1" i="0" u="none" strike="noStrike" kern="1200" cap="none" spc="100" baseline="0" smtClean="0">
                <a:solidFill>
                  <a:srgbClr val="FF3300"/>
                </a:solidFill>
                <a:effectLst/>
                <a:latin typeface="Candara" pitchFamily="34" charset="0"/>
                <a:ea typeface="+mj-ea"/>
                <a:cs typeface="+mj-cs"/>
              </a:defRPr>
            </a:lvl1pPr>
          </a:lstStyle>
          <a:p>
            <a:pPr fontAlgn="auto">
              <a:spcAft>
                <a:spcPts val="0"/>
              </a:spcAft>
              <a:defRPr/>
            </a:pPr>
            <a:r>
              <a:rPr sz="4400" dirty="0"/>
              <a:t>Consumer and Producer Surplus</a:t>
            </a:r>
          </a:p>
        </p:txBody>
      </p:sp>
      <p:sp>
        <p:nvSpPr>
          <p:cNvPr id="10" name="TextBox 9"/>
          <p:cNvSpPr txBox="1"/>
          <p:nvPr userDrawn="1"/>
        </p:nvSpPr>
        <p:spPr>
          <a:xfrm>
            <a:off x="355600" y="5389563"/>
            <a:ext cx="3117850" cy="1323975"/>
          </a:xfrm>
          <a:prstGeom prst="rect">
            <a:avLst/>
          </a:prstGeom>
          <a:noFill/>
        </p:spPr>
        <p:txBody>
          <a:bodyPr>
            <a:spAutoFit/>
          </a:bodyPr>
          <a:lstStyle/>
          <a:p>
            <a:pPr fontAlgn="auto">
              <a:spcBef>
                <a:spcPts val="0"/>
              </a:spcBef>
              <a:spcAft>
                <a:spcPts val="0"/>
              </a:spcAft>
              <a:defRPr/>
            </a:pPr>
            <a:r>
              <a:rPr lang="en-US" sz="8000" b="1" dirty="0">
                <a:solidFill>
                  <a:schemeClr val="bg1"/>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4</a:t>
            </a:r>
            <a:endParaRPr lang="en-US" sz="8000" dirty="0">
              <a:solidFill>
                <a:schemeClr val="bg1">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p:txBody>
      </p:sp>
      <p:sp>
        <p:nvSpPr>
          <p:cNvPr id="11" name="Footer Placeholder 4"/>
          <p:cNvSpPr>
            <a:spLocks noGrp="1"/>
          </p:cNvSpPr>
          <p:nvPr>
            <p:ph type="ftr" sz="quarter" idx="10"/>
          </p:nvPr>
        </p:nvSpPr>
        <p:spPr>
          <a:xfrm>
            <a:off x="2171700" y="6629400"/>
            <a:ext cx="4800600" cy="228600"/>
          </a:xfrm>
        </p:spPr>
        <p:txBody>
          <a:bodyPr/>
          <a:lstStyle>
            <a:lvl1pPr algn="ctr">
              <a:defRPr sz="1100" i="0" cap="small" spc="400" baseline="0" smtClean="0">
                <a:solidFill>
                  <a:schemeClr val="tx1">
                    <a:lumMod val="50000"/>
                    <a:lumOff val="50000"/>
                  </a:schemeClr>
                </a:solidFill>
              </a:defRPr>
            </a:lvl1pPr>
          </a:lstStyle>
          <a:p>
            <a:pPr>
              <a:defRPr/>
            </a:pPr>
            <a:r>
              <a:rPr lang="en-US"/>
              <a:t>Copyright 2015 Worth Publishers    </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p:cSld name="2_Custom Layout">
    <p:spTree>
      <p:nvGrpSpPr>
        <p:cNvPr id="1" name=""/>
        <p:cNvGrpSpPr/>
        <p:nvPr/>
      </p:nvGrpSpPr>
      <p:grpSpPr>
        <a:xfrm>
          <a:off x="0" y="0"/>
          <a:ext cx="0" cy="0"/>
          <a:chOff x="0" y="0"/>
          <a:chExt cx="0" cy="0"/>
        </a:xfrm>
      </p:grpSpPr>
      <p:sp>
        <p:nvSpPr>
          <p:cNvPr id="2"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13">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2"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4" name="Right Arrow 9"/>
          <p:cNvSpPr/>
          <p:nvPr/>
        </p:nvSpPr>
        <p:spPr>
          <a:xfrm>
            <a:off x="0" y="0"/>
            <a:ext cx="8991600" cy="1161633"/>
          </a:xfrm>
          <a:prstGeom prst="rightArrow">
            <a:avLst>
              <a:gd name="adj1" fmla="val 50000"/>
              <a:gd name="adj2" fmla="val 78749"/>
            </a:avLst>
          </a:prstGeom>
          <a:solidFill>
            <a:srgbClr val="F8EF59">
              <a:alpha val="38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pic>
        <p:nvPicPr>
          <p:cNvPr id="5" name="Picture 2">
            <a:hlinkClick r:id="rId3"/>
          </p:cNvPr>
          <p:cNvPicPr>
            <a:picLocks noChangeAspect="1" noChangeArrowheads="1"/>
          </p:cNvPicPr>
          <p:nvPr userDrawn="1"/>
        </p:nvPicPr>
        <p:blipFill>
          <a:blip r:embed="rId4"/>
          <a:srcRect/>
          <a:stretch>
            <a:fillRect/>
          </a:stretch>
        </p:blipFill>
        <p:spPr bwMode="auto">
          <a:xfrm>
            <a:off x="392113" y="3736975"/>
            <a:ext cx="2895600" cy="831850"/>
          </a:xfrm>
          <a:prstGeom prst="rect">
            <a:avLst/>
          </a:prstGeom>
          <a:ln>
            <a:noFill/>
          </a:ln>
          <a:effectLst>
            <a:outerShdw blurRad="292100" dist="139700" dir="2700000" algn="tl" rotWithShape="0">
              <a:srgbClr val="333333">
                <a:alpha val="65000"/>
              </a:srgbClr>
            </a:outerShdw>
          </a:effectLst>
          <a:extLst/>
        </p:spPr>
      </p:pic>
      <p:sp>
        <p:nvSpPr>
          <p:cNvPr id="6" name="Slide Number Placeholder 4"/>
          <p:cNvSpPr>
            <a:spLocks noGrp="1"/>
          </p:cNvSpPr>
          <p:nvPr>
            <p:ph type="sldNum" sz="quarter" idx="10"/>
          </p:nvPr>
        </p:nvSpPr>
        <p:spPr>
          <a:xfrm>
            <a:off x="6553200" y="6492875"/>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BE9A-D5BB-40C2-AD99-3B2F823219E4}" type="slidenum">
              <a:rPr lang="en-US"/>
              <a:pPr>
                <a:defRPr/>
              </a:pPr>
              <a:t>‹#›</a:t>
            </a:fld>
            <a:endParaRPr lang="en-US"/>
          </a:p>
        </p:txBody>
      </p:sp>
      <p:sp>
        <p:nvSpPr>
          <p:cNvPr id="7" name="Footer Placeholder 4"/>
          <p:cNvSpPr>
            <a:spLocks noGrp="1"/>
          </p:cNvSpPr>
          <p:nvPr>
            <p:ph type="ftr" sz="quarter" idx="11"/>
          </p:nvPr>
        </p:nvSpPr>
        <p:spPr>
          <a:xfrm>
            <a:off x="2171700" y="6629400"/>
            <a:ext cx="4800600" cy="228600"/>
          </a:xfrm>
        </p:spPr>
        <p:txBody>
          <a:bodyPr/>
          <a:lstStyle>
            <a:lvl1pPr>
              <a:defRPr sz="1100" i="0" cap="small" spc="400" baseline="0" smtClean="0"/>
            </a:lvl1pPr>
          </a:lstStyle>
          <a:p>
            <a:pPr>
              <a:defRPr/>
            </a:pPr>
            <a:r>
              <a:rPr lang="en-US"/>
              <a:t>Copyright 2015 Worth Publishers    </a:t>
            </a: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userDrawn="1">
  <p:cSld name="2_Title and Content">
    <p:spTree>
      <p:nvGrpSpPr>
        <p:cNvPr id="1" name=""/>
        <p:cNvGrpSpPr/>
        <p:nvPr/>
      </p:nvGrpSpPr>
      <p:grpSpPr>
        <a:xfrm>
          <a:off x="0" y="0"/>
          <a:ext cx="0" cy="0"/>
          <a:chOff x="0" y="0"/>
          <a:chExt cx="0" cy="0"/>
        </a:xfrm>
      </p:grpSpPr>
      <p:sp>
        <p:nvSpPr>
          <p:cNvPr id="4"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13">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2"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6" name="Right Arrow 9"/>
          <p:cNvSpPr/>
          <p:nvPr/>
        </p:nvSpPr>
        <p:spPr>
          <a:xfrm>
            <a:off x="0" y="0"/>
            <a:ext cx="8991600" cy="1161633"/>
          </a:xfrm>
          <a:prstGeom prst="rightArrow">
            <a:avLst>
              <a:gd name="adj1" fmla="val 50000"/>
              <a:gd name="adj2" fmla="val 78749"/>
            </a:avLst>
          </a:prstGeom>
          <a:solidFill>
            <a:srgbClr val="F8EF59">
              <a:alpha val="38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sp>
        <p:nvSpPr>
          <p:cNvPr id="7" name="Right Arrow 8"/>
          <p:cNvSpPr/>
          <p:nvPr userDrawn="1"/>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pic>
        <p:nvPicPr>
          <p:cNvPr id="8" name="Picture 9"/>
          <p:cNvPicPr>
            <a:picLocks noChangeAspect="1"/>
          </p:cNvPicPr>
          <p:nvPr userDrawn="1"/>
        </p:nvPicPr>
        <p:blipFill>
          <a:blip r:embed="rId3"/>
          <a:srcRect/>
          <a:stretch>
            <a:fillRect/>
          </a:stretch>
        </p:blipFill>
        <p:spPr bwMode="auto">
          <a:xfrm>
            <a:off x="7974013" y="6027738"/>
            <a:ext cx="1143000" cy="857250"/>
          </a:xfrm>
          <a:prstGeom prst="rect">
            <a:avLst/>
          </a:prstGeom>
          <a:noFill/>
          <a:ln w="9525">
            <a:noFill/>
            <a:miter lim="800000"/>
            <a:headEnd/>
            <a:tailEnd/>
          </a:ln>
        </p:spPr>
      </p:pic>
      <p:cxnSp>
        <p:nvCxnSpPr>
          <p:cNvPr id="9" name="Straight Connector 14"/>
          <p:cNvCxnSpPr/>
          <p:nvPr userDrawn="1"/>
        </p:nvCxnSpPr>
        <p:spPr>
          <a:xfrm>
            <a:off x="0" y="1287463"/>
            <a:ext cx="9144000" cy="0"/>
          </a:xfrm>
          <a:prstGeom prst="line">
            <a:avLst/>
          </a:prstGeom>
          <a:ln w="76200" cmpd="sng">
            <a:solidFill>
              <a:schemeClr val="tx2">
                <a:lumMod val="40000"/>
                <a:lumOff val="60000"/>
                <a:alpha val="49000"/>
              </a:schemeClr>
            </a:solidFill>
            <a:prstDash val="solid"/>
          </a:ln>
        </p:spPr>
        <p:style>
          <a:lnRef idx="1">
            <a:schemeClr val="accent5"/>
          </a:lnRef>
          <a:fillRef idx="0">
            <a:schemeClr val="accent5"/>
          </a:fillRef>
          <a:effectRef idx="0">
            <a:schemeClr val="accent5"/>
          </a:effectRef>
          <a:fontRef idx="minor">
            <a:schemeClr val="tx1"/>
          </a:fontRef>
        </p:style>
      </p:cxnSp>
      <p:pic>
        <p:nvPicPr>
          <p:cNvPr id="10" name="Picture 2"/>
          <p:cNvPicPr>
            <a:picLocks noChangeAspect="1" noChangeArrowheads="1"/>
          </p:cNvPicPr>
          <p:nvPr userDrawn="1"/>
        </p:nvPicPr>
        <p:blipFill>
          <a:blip r:embed="rId4"/>
          <a:srcRect/>
          <a:stretch>
            <a:fillRect/>
          </a:stretch>
        </p:blipFill>
        <p:spPr bwMode="auto">
          <a:xfrm>
            <a:off x="5867400" y="50800"/>
            <a:ext cx="3276600" cy="1354138"/>
          </a:xfrm>
          <a:prstGeom prst="rect">
            <a:avLst/>
          </a:prstGeom>
          <a:noFill/>
          <a:ln w="9525">
            <a:noFill/>
            <a:miter lim="800000"/>
            <a:headEnd/>
            <a:tailEnd/>
          </a:ln>
        </p:spPr>
      </p:pic>
      <p:cxnSp>
        <p:nvCxnSpPr>
          <p:cNvPr id="11" name="Straight Connector 15"/>
          <p:cNvCxnSpPr/>
          <p:nvPr userDrawn="1"/>
        </p:nvCxnSpPr>
        <p:spPr>
          <a:xfrm>
            <a:off x="0" y="5791200"/>
            <a:ext cx="9144000" cy="0"/>
          </a:xfrm>
          <a:prstGeom prst="line">
            <a:avLst/>
          </a:prstGeom>
          <a:ln w="76200" cmpd="sng">
            <a:solidFill>
              <a:schemeClr val="tx2">
                <a:lumMod val="40000"/>
                <a:lumOff val="60000"/>
                <a:alpha val="49000"/>
              </a:schemeClr>
            </a:solidFill>
            <a:prstDash val="solid"/>
          </a:ln>
        </p:spPr>
        <p:style>
          <a:lnRef idx="1">
            <a:schemeClr val="accent5"/>
          </a:lnRef>
          <a:fillRef idx="0">
            <a:schemeClr val="accent5"/>
          </a:fillRef>
          <a:effectRef idx="0">
            <a:schemeClr val="accent5"/>
          </a:effectRef>
          <a:fontRef idx="minor">
            <a:schemeClr val="tx1"/>
          </a:fontRef>
        </p:style>
      </p:cxnSp>
      <p:sp>
        <p:nvSpPr>
          <p:cNvPr id="3" name="Content Placeholder 2"/>
          <p:cNvSpPr>
            <a:spLocks noGrp="1"/>
          </p:cNvSpPr>
          <p:nvPr>
            <p:ph idx="1"/>
          </p:nvPr>
        </p:nvSpPr>
        <p:spPr/>
        <p:txBody>
          <a:bodyPr/>
          <a:lstStyle>
            <a:lvl1pPr marL="341313" indent="0">
              <a:defRPr>
                <a:solidFill>
                  <a:schemeClr val="accent1">
                    <a:lumMod val="75000"/>
                  </a:schemeClr>
                </a:solidFill>
              </a:defRPr>
            </a:lvl1pPr>
            <a:lvl2pPr marL="742950" indent="0">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4"/>
          <p:cNvSpPr>
            <a:spLocks noGrp="1"/>
          </p:cNvSpPr>
          <p:nvPr>
            <p:ph type="ftr" sz="quarter" idx="10"/>
          </p:nvPr>
        </p:nvSpPr>
        <p:spPr>
          <a:xfrm>
            <a:off x="2171700" y="6629400"/>
            <a:ext cx="4800600" cy="228600"/>
          </a:xfrm>
        </p:spPr>
        <p:txBody>
          <a:bodyPr/>
          <a:lstStyle>
            <a:lvl1pPr algn="ctr">
              <a:defRPr sz="1100" i="0" cap="small" spc="400" baseline="0" smtClean="0">
                <a:solidFill>
                  <a:schemeClr val="tx1">
                    <a:lumMod val="50000"/>
                    <a:lumOff val="50000"/>
                  </a:schemeClr>
                </a:solidFill>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4" name="Title 1"/>
          <p:cNvSpPr txBox="1">
            <a:spLocks/>
          </p:cNvSpPr>
          <p:nvPr/>
        </p:nvSpPr>
        <p:spPr>
          <a:xfrm>
            <a:off x="990600" y="120650"/>
            <a:ext cx="8153400" cy="946150"/>
          </a:xfrm>
          <a:prstGeom prst="rect">
            <a:avLst/>
          </a:prstGeom>
          <a:noFill/>
        </p:spPr>
        <p:txBody>
          <a:bodyPr/>
          <a:lstStyle>
            <a:lvl1pPr algn="l" rtl="0" eaLnBrk="0" fontAlgn="base" hangingPunct="0">
              <a:spcBef>
                <a:spcPct val="0"/>
              </a:spcBef>
              <a:spcAft>
                <a:spcPct val="0"/>
              </a:spcAft>
              <a:defRPr sz="4000" b="1" i="1" kern="1200" baseline="0">
                <a:solidFill>
                  <a:schemeClr val="accent6">
                    <a:lumMod val="75000"/>
                  </a:schemeClr>
                </a:solidFill>
                <a:effectLst>
                  <a:outerShdw blurRad="38100" dist="38100" dir="2700000" algn="tl">
                    <a:srgbClr val="000000">
                      <a:alpha val="43137"/>
                    </a:srgbClr>
                  </a:outerShdw>
                </a:effectLst>
                <a:latin typeface="Century Gothic" pitchFamily="34" charset="0"/>
                <a:ea typeface="+mj-ea"/>
                <a:cs typeface="+mj-cs"/>
              </a:defRPr>
            </a:lvl1pPr>
            <a:lvl2pPr algn="ctr" rtl="0" eaLnBrk="0" fontAlgn="base" hangingPunct="0">
              <a:spcBef>
                <a:spcPct val="0"/>
              </a:spcBef>
              <a:spcAft>
                <a:spcPct val="0"/>
              </a:spcAft>
              <a:defRPr sz="4400" b="1" i="1">
                <a:solidFill>
                  <a:schemeClr val="tx1"/>
                </a:solidFill>
                <a:latin typeface="Century Gothic" pitchFamily="34" charset="0"/>
              </a:defRPr>
            </a:lvl2pPr>
            <a:lvl3pPr algn="ctr" rtl="0" eaLnBrk="0" fontAlgn="base" hangingPunct="0">
              <a:spcBef>
                <a:spcPct val="0"/>
              </a:spcBef>
              <a:spcAft>
                <a:spcPct val="0"/>
              </a:spcAft>
              <a:defRPr sz="4400" b="1" i="1">
                <a:solidFill>
                  <a:schemeClr val="tx1"/>
                </a:solidFill>
                <a:latin typeface="Century Gothic" pitchFamily="34" charset="0"/>
              </a:defRPr>
            </a:lvl3pPr>
            <a:lvl4pPr algn="ctr" rtl="0" eaLnBrk="0" fontAlgn="base" hangingPunct="0">
              <a:spcBef>
                <a:spcPct val="0"/>
              </a:spcBef>
              <a:spcAft>
                <a:spcPct val="0"/>
              </a:spcAft>
              <a:defRPr sz="4400" b="1" i="1">
                <a:solidFill>
                  <a:schemeClr val="tx1"/>
                </a:solidFill>
                <a:latin typeface="Century Gothic" pitchFamily="34" charset="0"/>
              </a:defRPr>
            </a:lvl4pPr>
            <a:lvl5pPr algn="ctr" rtl="0" eaLnBrk="0" fontAlgn="base" hangingPunct="0">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a:lstStyle>
          <a:p>
            <a:pPr>
              <a:defRPr/>
            </a:pPr>
            <a:r>
              <a:rPr lang="en-US" smtClean="0"/>
              <a:t>Take a look…..</a:t>
            </a:r>
            <a:endParaRPr lang="en-US" dirty="0"/>
          </a:p>
        </p:txBody>
      </p:sp>
      <p:pic>
        <p:nvPicPr>
          <p:cNvPr id="5" name="Picture 10"/>
          <p:cNvPicPr>
            <a:picLocks noChangeAspect="1"/>
          </p:cNvPicPr>
          <p:nvPr/>
        </p:nvPicPr>
        <p:blipFill>
          <a:blip r:embed="rId2"/>
          <a:srcRect/>
          <a:stretch>
            <a:fillRect/>
          </a:stretch>
        </p:blipFill>
        <p:spPr bwMode="auto">
          <a:xfrm>
            <a:off x="0" y="-11113"/>
            <a:ext cx="990600" cy="1104901"/>
          </a:xfrm>
          <a:prstGeom prst="rect">
            <a:avLst/>
          </a:prstGeom>
          <a:noFill/>
          <a:ln w="9525">
            <a:noFill/>
            <a:miter lim="800000"/>
            <a:headEnd/>
            <a:tailEnd/>
          </a:ln>
        </p:spPr>
      </p:pic>
      <p:sp>
        <p:nvSpPr>
          <p:cNvPr id="6"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13">
            <a:hlinkClick r:id="rId3"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r>
              <a:rPr lang="en-US"/>
              <a:t>Copyright 2015 Worth Publishers    </a:t>
            </a: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70FD4A0-0592-44AC-B601-432FD700B4B3}"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p:cSld name="3_Custom Layout">
    <p:spTree>
      <p:nvGrpSpPr>
        <p:cNvPr id="1" name=""/>
        <p:cNvGrpSpPr/>
        <p:nvPr/>
      </p:nvGrpSpPr>
      <p:grpSpPr>
        <a:xfrm>
          <a:off x="0" y="0"/>
          <a:ext cx="0" cy="0"/>
          <a:chOff x="0" y="0"/>
          <a:chExt cx="0" cy="0"/>
        </a:xfrm>
      </p:grpSpPr>
      <p:sp>
        <p:nvSpPr>
          <p:cNvPr id="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13">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2"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5" name="Right Arrow 9"/>
          <p:cNvSpPr/>
          <p:nvPr/>
        </p:nvSpPr>
        <p:spPr>
          <a:xfrm>
            <a:off x="0" y="0"/>
            <a:ext cx="8991600" cy="1161633"/>
          </a:xfrm>
          <a:prstGeom prst="rightArrow">
            <a:avLst>
              <a:gd name="adj1" fmla="val 50000"/>
              <a:gd name="adj2" fmla="val 78749"/>
            </a:avLst>
          </a:prstGeom>
          <a:solidFill>
            <a:srgbClr val="F8EF59">
              <a:alpha val="38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sp>
        <p:nvSpPr>
          <p:cNvPr id="7" name="Content Placeholder 2"/>
          <p:cNvSpPr>
            <a:spLocks noGrp="1"/>
          </p:cNvSpPr>
          <p:nvPr>
            <p:ph idx="1"/>
          </p:nvPr>
        </p:nvSpPr>
        <p:spPr>
          <a:xfrm>
            <a:off x="457200" y="1143000"/>
            <a:ext cx="8686800" cy="1371600"/>
          </a:xfrm>
        </p:spPr>
        <p:txBody>
          <a:bodyPr>
            <a:noAutofit/>
          </a:bodyPr>
          <a:lstStyle>
            <a:lvl1pPr>
              <a:defRPr sz="3200" baseline="0">
                <a:latin typeface="Candara" pitchFamily="34" charset="0"/>
              </a:defRPr>
            </a:lvl1pPr>
            <a:lvl2pPr>
              <a:defRPr sz="2800" baseline="0">
                <a:latin typeface="Candara" pitchFamily="34" charset="0"/>
              </a:defRPr>
            </a:lvl2pPr>
            <a:lvl3pPr>
              <a:defRPr sz="2400" baseline="0">
                <a:latin typeface="Candara" pitchFamily="34" charset="0"/>
              </a:defRPr>
            </a:lvl3pPr>
            <a:lvl4pPr>
              <a:defRPr sz="2000" baseline="0">
                <a:latin typeface="Candara" pitchFamily="34" charset="0"/>
              </a:defRPr>
            </a:lvl4pPr>
            <a:lvl5pPr>
              <a:defRPr sz="2000" baseline="0">
                <a:latin typeface="Candara" pitchFamily="34" charset="0"/>
              </a:defRPr>
            </a:lvl5pPr>
          </a:lstStyle>
          <a:p>
            <a:pPr lvl="0"/>
            <a:r>
              <a:rPr lang="en-US" smtClean="0"/>
              <a:t>Click to edit Master text styles</a:t>
            </a:r>
          </a:p>
          <a:p>
            <a:pPr lvl="1"/>
            <a:r>
              <a:rPr lang="en-US" smtClean="0"/>
              <a:t>Second level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obj" preserve="1">
  <p:cSld name="1_Title and Content">
    <p:spTree>
      <p:nvGrpSpPr>
        <p:cNvPr id="1" name=""/>
        <p:cNvGrpSpPr/>
        <p:nvPr/>
      </p:nvGrpSpPr>
      <p:grpSpPr>
        <a:xfrm>
          <a:off x="0" y="0"/>
          <a:ext cx="0" cy="0"/>
          <a:chOff x="0" y="0"/>
          <a:chExt cx="0" cy="0"/>
        </a:xfrm>
      </p:grpSpPr>
      <p:sp>
        <p:nvSpPr>
          <p:cNvPr id="4"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2"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2" name="Title 1"/>
          <p:cNvSpPr>
            <a:spLocks noGrp="1"/>
          </p:cNvSpPr>
          <p:nvPr>
            <p:ph type="title"/>
          </p:nvPr>
        </p:nvSpPr>
        <p:spPr>
          <a:xfrm>
            <a:off x="0" y="0"/>
            <a:ext cx="9144000" cy="838200"/>
          </a:xfrm>
        </p:spPr>
        <p:txBody>
          <a:bodyPr/>
          <a:lstStyle>
            <a:lvl1pPr algn="l">
              <a:defRPr/>
            </a:lvl1pPr>
          </a:lstStyle>
          <a:p>
            <a:r>
              <a:rPr lang="it-IT" dirty="0" smtClean="0"/>
              <a:t>Fare clic per modificare lo stile del titolo</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2"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pic>
        <p:nvPicPr>
          <p:cNvPr id="6" name="Picture 4" descr="Screen Shot 2014-12-20 at 5.27.50 PM.png"/>
          <p:cNvPicPr>
            <a:picLocks noChangeAspect="1"/>
          </p:cNvPicPr>
          <p:nvPr userDrawn="1"/>
        </p:nvPicPr>
        <p:blipFill>
          <a:blip r:embed="rId3"/>
          <a:srcRect/>
          <a:stretch>
            <a:fillRect/>
          </a:stretch>
        </p:blipFill>
        <p:spPr bwMode="auto">
          <a:xfrm>
            <a:off x="0" y="2925763"/>
            <a:ext cx="3986213" cy="3924300"/>
          </a:xfrm>
          <a:prstGeom prst="rect">
            <a:avLst/>
          </a:prstGeom>
          <a:noFill/>
          <a:ln w="9525">
            <a:noFill/>
            <a:miter lim="800000"/>
            <a:headEnd/>
            <a:tailEnd/>
          </a:ln>
        </p:spPr>
      </p:pic>
      <p:sp>
        <p:nvSpPr>
          <p:cNvPr id="2" name="Title 1"/>
          <p:cNvSpPr>
            <a:spLocks noGrp="1"/>
          </p:cNvSpPr>
          <p:nvPr>
            <p:ph type="title"/>
          </p:nvPr>
        </p:nvSpPr>
        <p:spPr>
          <a:xfrm>
            <a:off x="0" y="0"/>
            <a:ext cx="9144000" cy="838200"/>
          </a:xfrm>
        </p:spPr>
        <p:txBody>
          <a:bodyPr/>
          <a:lstStyle>
            <a:lvl1pPr algn="l">
              <a:defRPr/>
            </a:lvl1pPr>
          </a:lstStyle>
          <a:p>
            <a:r>
              <a:rPr lang="it-IT" dirty="0" smtClean="0"/>
              <a:t>Fare clic per modificare lo stile del titolo</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ustom Layout">
    <p:spTree>
      <p:nvGrpSpPr>
        <p:cNvPr id="1" name=""/>
        <p:cNvGrpSpPr/>
        <p:nvPr/>
      </p:nvGrpSpPr>
      <p:grpSpPr>
        <a:xfrm>
          <a:off x="0" y="0"/>
          <a:ext cx="0" cy="0"/>
          <a:chOff x="0" y="0"/>
          <a:chExt cx="0" cy="0"/>
        </a:xfrm>
      </p:grpSpPr>
      <p:sp>
        <p:nvSpPr>
          <p:cNvPr id="3"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2"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pic>
        <p:nvPicPr>
          <p:cNvPr id="5" name="Picture 8"/>
          <p:cNvPicPr>
            <a:picLocks noChangeAspect="1"/>
          </p:cNvPicPr>
          <p:nvPr userDrawn="1"/>
        </p:nvPicPr>
        <p:blipFill>
          <a:blip r:embed="rId3"/>
          <a:srcRect/>
          <a:stretch>
            <a:fillRect/>
          </a:stretch>
        </p:blipFill>
        <p:spPr bwMode="auto">
          <a:xfrm>
            <a:off x="0" y="-11113"/>
            <a:ext cx="990600" cy="1104901"/>
          </a:xfrm>
          <a:prstGeom prst="rect">
            <a:avLst/>
          </a:prstGeom>
          <a:noFill/>
          <a:ln w="9525">
            <a:noFill/>
            <a:miter lim="800000"/>
            <a:headEnd/>
            <a:tailEnd/>
          </a:ln>
        </p:spPr>
      </p:pic>
      <p:pic>
        <p:nvPicPr>
          <p:cNvPr id="6" name="Picture 5"/>
          <p:cNvPicPr>
            <a:picLocks noChangeAspect="1"/>
          </p:cNvPicPr>
          <p:nvPr userDrawn="1"/>
        </p:nvPicPr>
        <p:blipFill>
          <a:blip r:embed="rId4"/>
          <a:srcRect/>
          <a:stretch>
            <a:fillRect/>
          </a:stretch>
        </p:blipFill>
        <p:spPr bwMode="auto">
          <a:xfrm>
            <a:off x="1828800" y="2438400"/>
            <a:ext cx="5245100" cy="3932238"/>
          </a:xfrm>
          <a:prstGeom prst="rect">
            <a:avLst/>
          </a:prstGeom>
          <a:noFill/>
          <a:ln w="9525">
            <a:noFill/>
            <a:miter lim="800000"/>
            <a:headEnd/>
            <a:tailEnd/>
          </a:ln>
        </p:spPr>
      </p:pic>
      <p:sp>
        <p:nvSpPr>
          <p:cNvPr id="2" name="Title 1"/>
          <p:cNvSpPr>
            <a:spLocks noGrp="1"/>
          </p:cNvSpPr>
          <p:nvPr>
            <p:ph type="title"/>
          </p:nvPr>
        </p:nvSpPr>
        <p:spPr>
          <a:xfrm>
            <a:off x="990600" y="-31750"/>
            <a:ext cx="8153400" cy="946150"/>
          </a:xfrm>
          <a:noFill/>
        </p:spPr>
        <p:txBody>
          <a:bodyPr/>
          <a:lstStyle>
            <a:lvl1pPr algn="l">
              <a:defRPr sz="4400" b="0" spc="0" baseline="0">
                <a:solidFill>
                  <a:schemeClr val="accent6"/>
                </a:solidFill>
                <a:effectLst>
                  <a:innerShdw blurRad="63500" dist="50800" dir="13500000">
                    <a:prstClr val="black">
                      <a:alpha val="50000"/>
                    </a:prstClr>
                  </a:innerShdw>
                </a:effectLst>
              </a:defRPr>
            </a:lvl1pPr>
          </a:lstStyle>
          <a:p>
            <a:r>
              <a:rPr lang="it-IT" dirty="0" smtClean="0"/>
              <a:t>Fare clic per modificare lo stile del titolo</a:t>
            </a:r>
            <a:endParaRPr lang="en-US" dirty="0"/>
          </a:p>
        </p:txBody>
      </p:sp>
      <p:sp>
        <p:nvSpPr>
          <p:cNvPr id="7"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4"/>
          <p:cNvSpPr/>
          <p:nvPr userDrawn="1"/>
        </p:nvSpPr>
        <p:spPr>
          <a:xfrm>
            <a:off x="-4763" y="5486400"/>
            <a:ext cx="9136063" cy="1371600"/>
          </a:xfrm>
          <a:prstGeom prst="rect">
            <a:avLst/>
          </a:prstGeom>
          <a:solidFill>
            <a:schemeClr val="tx1">
              <a:alpha val="81000"/>
            </a:schemeClr>
          </a:solidFill>
        </p:spPr>
        <p:txBody>
          <a:bodyPr anchor="ctr">
            <a:normAutofit/>
          </a:bodyPr>
          <a:lstStyle/>
          <a:p>
            <a:pPr algn="r" fontAlgn="auto">
              <a:spcBef>
                <a:spcPts val="0"/>
              </a:spcBef>
              <a:spcAft>
                <a:spcPts val="0"/>
              </a:spcAft>
              <a:defRPr/>
            </a:pPr>
            <a:endParaRPr lang="en-US" sz="4800" spc="50" dirty="0">
              <a:latin typeface="Candara" pitchFamily="34" charset="0"/>
              <a:ea typeface="Tahoma" pitchFamily="34" charset="0"/>
              <a:cs typeface="Tahoma" pitchFamily="34" charset="0"/>
            </a:endParaRPr>
          </a:p>
        </p:txBody>
      </p:sp>
      <p:sp>
        <p:nvSpPr>
          <p:cNvPr id="3" name="TextBox 5"/>
          <p:cNvSpPr txBox="1"/>
          <p:nvPr/>
        </p:nvSpPr>
        <p:spPr>
          <a:xfrm>
            <a:off x="261938" y="5181600"/>
            <a:ext cx="887412" cy="1862138"/>
          </a:xfrm>
          <a:prstGeom prst="rect">
            <a:avLst/>
          </a:prstGeom>
          <a:noFill/>
        </p:spPr>
        <p:txBody>
          <a:bodyPr>
            <a:spAutoFit/>
          </a:bodyPr>
          <a:lstStyle/>
          <a:p>
            <a:pPr fontAlgn="auto">
              <a:spcBef>
                <a:spcPts val="0"/>
              </a:spcBef>
              <a:spcAft>
                <a:spcPts val="0"/>
              </a:spcAft>
              <a:defRPr/>
            </a:pPr>
            <a:r>
              <a:rPr lang="en-US" sz="11500" b="1" dirty="0">
                <a:solidFill>
                  <a:schemeClr val="bg1"/>
                </a:solidFill>
                <a:effectLst>
                  <a:outerShdw blurRad="38100" dist="38100" dir="2700000" algn="tl">
                    <a:srgbClr val="000000">
                      <a:alpha val="43137"/>
                    </a:srgbClr>
                  </a:outerShdw>
                </a:effectLst>
                <a:latin typeface="Tw Cen MT"/>
                <a:ea typeface="Tahoma" pitchFamily="34" charset="0"/>
                <a:cs typeface="Tw Cen MT"/>
              </a:rPr>
              <a:t>1</a:t>
            </a:r>
          </a:p>
        </p:txBody>
      </p:sp>
      <p:sp>
        <p:nvSpPr>
          <p:cNvPr id="4" name="TextBox 6"/>
          <p:cNvSpPr txBox="1"/>
          <p:nvPr/>
        </p:nvSpPr>
        <p:spPr>
          <a:xfrm rot="16200000">
            <a:off x="-418306" y="5980906"/>
            <a:ext cx="1358900" cy="369888"/>
          </a:xfrm>
          <a:prstGeom prst="rect">
            <a:avLst/>
          </a:prstGeom>
          <a:noFill/>
        </p:spPr>
        <p:txBody>
          <a:bodyPr>
            <a:spAutoFit/>
          </a:bodyPr>
          <a:lstStyle/>
          <a:p>
            <a:pPr fontAlgn="auto">
              <a:spcBef>
                <a:spcPts val="0"/>
              </a:spcBef>
              <a:spcAft>
                <a:spcPts val="0"/>
              </a:spcAft>
              <a:defRPr/>
            </a:pPr>
            <a:r>
              <a:rPr lang="en-US" b="1" kern="0" cap="all" spc="300" dirty="0">
                <a:solidFill>
                  <a:schemeClr val="bg1">
                    <a:lumMod val="75000"/>
                  </a:schemeClr>
                </a:solidFill>
                <a:latin typeface="Tw Cen MT"/>
                <a:ea typeface="+mj-ea"/>
                <a:cs typeface="Tw Cen MT"/>
              </a:rPr>
              <a:t>Chapter</a:t>
            </a:r>
            <a:endParaRPr lang="en-US" sz="2000" b="1" kern="0" cap="all" spc="300" dirty="0">
              <a:solidFill>
                <a:schemeClr val="bg1">
                  <a:lumMod val="75000"/>
                </a:schemeClr>
              </a:solidFill>
              <a:latin typeface="Tw Cen MT"/>
              <a:ea typeface="+mj-ea"/>
              <a:cs typeface="Tw Cen MT"/>
            </a:endParaRPr>
          </a:p>
        </p:txBody>
      </p:sp>
      <p:sp>
        <p:nvSpPr>
          <p:cNvPr id="5" name="TextBox 7"/>
          <p:cNvSpPr txBox="1"/>
          <p:nvPr/>
        </p:nvSpPr>
        <p:spPr>
          <a:xfrm>
            <a:off x="0" y="-15875"/>
            <a:ext cx="7696200" cy="307975"/>
          </a:xfrm>
          <a:prstGeom prst="rect">
            <a:avLst/>
          </a:prstGeom>
          <a:noFill/>
        </p:spPr>
        <p:txBody>
          <a:bodyPr>
            <a:spAutoFit/>
          </a:bodyPr>
          <a:lstStyle/>
          <a:p>
            <a:pPr fontAlgn="auto">
              <a:spcBef>
                <a:spcPts val="0"/>
              </a:spcBef>
              <a:spcAft>
                <a:spcPts val="0"/>
              </a:spcAft>
              <a:defRPr/>
            </a:pPr>
            <a:r>
              <a:rPr lang="en-US" sz="1400" b="1" kern="0" cap="small" spc="400" dirty="0">
                <a:solidFill>
                  <a:schemeClr val="tx1">
                    <a:lumMod val="50000"/>
                    <a:lumOff val="50000"/>
                  </a:schemeClr>
                </a:solidFill>
                <a:latin typeface="Tw Cen MT" pitchFamily="34" charset="0"/>
                <a:cs typeface="+mn-cs"/>
              </a:rPr>
              <a:t>Dynamic PowerPoint™ Slides by </a:t>
            </a:r>
            <a:r>
              <a:rPr lang="en-US" sz="1400" b="1" kern="0" cap="small" spc="400" dirty="0" err="1">
                <a:solidFill>
                  <a:schemeClr val="tx1">
                    <a:lumMod val="50000"/>
                    <a:lumOff val="50000"/>
                  </a:schemeClr>
                </a:solidFill>
                <a:latin typeface="Tw Cen MT" pitchFamily="34" charset="0"/>
                <a:cs typeface="+mn-cs"/>
              </a:rPr>
              <a:t>Solina</a:t>
            </a:r>
            <a:r>
              <a:rPr lang="en-US" sz="1400" b="1" kern="0" cap="small" spc="400" dirty="0">
                <a:solidFill>
                  <a:schemeClr val="tx1">
                    <a:lumMod val="50000"/>
                    <a:lumOff val="50000"/>
                  </a:schemeClr>
                </a:solidFill>
                <a:latin typeface="Tw Cen MT" pitchFamily="34" charset="0"/>
                <a:cs typeface="+mn-cs"/>
              </a:rPr>
              <a:t> </a:t>
            </a:r>
            <a:r>
              <a:rPr lang="en-US" sz="1400" b="1" kern="0" cap="small" spc="400" dirty="0" err="1">
                <a:solidFill>
                  <a:schemeClr val="tx1">
                    <a:lumMod val="50000"/>
                    <a:lumOff val="50000"/>
                  </a:schemeClr>
                </a:solidFill>
                <a:latin typeface="Tw Cen MT" pitchFamily="34" charset="0"/>
                <a:cs typeface="+mn-cs"/>
              </a:rPr>
              <a:t>Lindahl</a:t>
            </a:r>
            <a:endParaRPr lang="en-US" sz="1400" b="1" kern="0" cap="small" spc="400" dirty="0">
              <a:solidFill>
                <a:schemeClr val="tx1">
                  <a:lumMod val="50000"/>
                  <a:lumOff val="50000"/>
                </a:schemeClr>
              </a:solidFill>
              <a:latin typeface="Tw Cen MT" pitchFamily="34" charset="0"/>
              <a:cs typeface="+mn-cs"/>
            </a:endParaRPr>
          </a:p>
        </p:txBody>
      </p:sp>
      <p:sp>
        <p:nvSpPr>
          <p:cNvPr id="6" name="Title 1"/>
          <p:cNvSpPr txBox="1">
            <a:spLocks/>
          </p:cNvSpPr>
          <p:nvPr userDrawn="1"/>
        </p:nvSpPr>
        <p:spPr>
          <a:xfrm>
            <a:off x="1371600" y="5486400"/>
            <a:ext cx="7772400" cy="1371600"/>
          </a:xfrm>
          <a:prstGeom prst="rect">
            <a:avLst/>
          </a:prstGeom>
          <a:noFill/>
        </p:spPr>
        <p:txBody>
          <a:bodyPr/>
          <a:lstStyle>
            <a:lvl1pPr algn="r" defTabSz="914400" rtl="0" eaLnBrk="1" latinLnBrk="0" hangingPunct="1">
              <a:spcBef>
                <a:spcPct val="0"/>
              </a:spcBef>
              <a:buNone/>
              <a:defRPr lang="en-US" sz="5400" b="1" i="0" u="none" strike="noStrike" kern="1200" cap="none" spc="100" baseline="0" smtClean="0">
                <a:solidFill>
                  <a:srgbClr val="FF3300"/>
                </a:solidFill>
                <a:effectLst/>
                <a:latin typeface="Candara" pitchFamily="34" charset="0"/>
                <a:ea typeface="+mj-ea"/>
                <a:cs typeface="+mj-cs"/>
              </a:defRPr>
            </a:lvl1pPr>
          </a:lstStyle>
          <a:p>
            <a:pPr fontAlgn="auto">
              <a:spcAft>
                <a:spcPts val="0"/>
              </a:spcAft>
              <a:defRPr/>
            </a:pPr>
            <a:r>
              <a:rPr kern="0" spc="500" dirty="0">
                <a:latin typeface="Tw Cen MT"/>
                <a:cs typeface="Tw Cen MT"/>
              </a:rPr>
              <a:t>First Principles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2" name="Straight Connector 1"/>
          <p:cNvCxnSpPr/>
          <p:nvPr/>
        </p:nvCxnSpPr>
        <p:spPr>
          <a:xfrm>
            <a:off x="0" y="60198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2860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sp>
        <p:nvSpPr>
          <p:cNvPr id="4" name="TextBox 9"/>
          <p:cNvSpPr txBox="1">
            <a:spLocks noChangeArrowheads="1"/>
          </p:cNvSpPr>
          <p:nvPr/>
        </p:nvSpPr>
        <p:spPr bwMode="auto">
          <a:xfrm>
            <a:off x="0" y="1490663"/>
            <a:ext cx="9144000" cy="338137"/>
          </a:xfrm>
          <a:prstGeom prst="rect">
            <a:avLst/>
          </a:prstGeom>
          <a:solidFill>
            <a:srgbClr val="CCFF33">
              <a:alpha val="47058"/>
            </a:srgbClr>
          </a:solid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auto" hangingPunct="1">
              <a:spcBef>
                <a:spcPts val="0"/>
              </a:spcBef>
              <a:spcAft>
                <a:spcPts val="0"/>
              </a:spcAft>
              <a:defRPr/>
            </a:pPr>
            <a:r>
              <a:rPr lang="en-US" sz="1600" spc="300" dirty="0" smtClean="0">
                <a:solidFill>
                  <a:srgbClr val="F79646"/>
                </a:solidFill>
                <a:latin typeface="+mn-lt"/>
              </a:rPr>
              <a:t>SOME GOOD BLOGS AND OTHER SITES TO GET THE JUICES FLOWING:</a:t>
            </a:r>
            <a:endParaRPr lang="en-US" sz="1600" spc="300" dirty="0">
              <a:solidFill>
                <a:srgbClr val="F79646"/>
              </a:solidFill>
              <a:latin typeface="+mn-lt"/>
            </a:endParaRPr>
          </a:p>
        </p:txBody>
      </p:sp>
      <p:sp>
        <p:nvSpPr>
          <p:cNvPr id="5" name="Title 1"/>
          <p:cNvSpPr txBox="1">
            <a:spLocks/>
          </p:cNvSpPr>
          <p:nvPr/>
        </p:nvSpPr>
        <p:spPr>
          <a:xfrm>
            <a:off x="0" y="0"/>
            <a:ext cx="7391400" cy="784225"/>
          </a:xfrm>
          <a:prstGeom prst="rect">
            <a:avLst/>
          </a:prstGeom>
          <a:noFill/>
          <a:effectLst/>
        </p:spPr>
        <p:txBody>
          <a:bodyPr/>
          <a:lstStyle>
            <a:lvl1pPr>
              <a:defRPr sz="3600">
                <a:solidFill>
                  <a:schemeClr val="accent1">
                    <a:lumMod val="60000"/>
                    <a:lumOff val="40000"/>
                  </a:schemeClr>
                </a:solidFill>
                <a:effectLst>
                  <a:outerShdw blurRad="38100" dist="38100" dir="2700000" algn="tl">
                    <a:srgbClr val="000000">
                      <a:alpha val="43137"/>
                    </a:srgbClr>
                  </a:outerShdw>
                </a:effectLst>
              </a:defRPr>
            </a:lvl1pPr>
          </a:lstStyle>
          <a:p>
            <a:pPr fontAlgn="auto">
              <a:spcBef>
                <a:spcPts val="0"/>
              </a:spcBef>
              <a:spcAft>
                <a:spcPts val="0"/>
              </a:spcAft>
              <a:defRPr/>
            </a:pPr>
            <a:r>
              <a:rPr lang="en-US" sz="4800" dirty="0" smtClean="0">
                <a:solidFill>
                  <a:schemeClr val="accent6"/>
                </a:solidFill>
                <a:effectLst>
                  <a:innerShdw blurRad="63500" dist="50800" dir="13500000">
                    <a:prstClr val="black">
                      <a:alpha val="50000"/>
                    </a:prstClr>
                  </a:innerShdw>
                </a:effectLst>
                <a:latin typeface="Century Gothic" pitchFamily="34" charset="0"/>
                <a:cs typeface="Arial" pitchFamily="34" charset="0"/>
              </a:rPr>
              <a:t>FOOD FOR THOUGHT….</a:t>
            </a:r>
            <a:endParaRPr lang="en-US" sz="4800" dirty="0">
              <a:solidFill>
                <a:schemeClr val="accent6"/>
              </a:solidFill>
              <a:effectLst>
                <a:innerShdw blurRad="63500" dist="50800" dir="13500000">
                  <a:prstClr val="black">
                    <a:alpha val="50000"/>
                  </a:prstClr>
                </a:innerShdw>
              </a:effectLst>
              <a:latin typeface="Century Gothic" pitchFamily="34" charset="0"/>
              <a:cs typeface="Arial" pitchFamily="34" charset="0"/>
            </a:endParaRPr>
          </a:p>
        </p:txBody>
      </p:sp>
      <p:pic>
        <p:nvPicPr>
          <p:cNvPr id="6" name="Picture 2">
            <a:hlinkClick r:id="rId2"/>
          </p:cNvPr>
          <p:cNvPicPr>
            <a:picLocks noChangeAspect="1" noChangeArrowheads="1"/>
          </p:cNvPicPr>
          <p:nvPr/>
        </p:nvPicPr>
        <p:blipFill>
          <a:blip r:embed="rId3"/>
          <a:srcRect/>
          <a:stretch>
            <a:fillRect/>
          </a:stretch>
        </p:blipFill>
        <p:spPr bwMode="auto">
          <a:xfrm>
            <a:off x="5029200" y="3962400"/>
            <a:ext cx="2724150" cy="517525"/>
          </a:xfrm>
          <a:prstGeom prst="rect">
            <a:avLst/>
          </a:prstGeom>
          <a:ln>
            <a:noFill/>
          </a:ln>
          <a:effectLst>
            <a:outerShdw blurRad="292100" dist="139700" dir="2700000" algn="tl" rotWithShape="0">
              <a:srgbClr val="333333">
                <a:alpha val="65000"/>
              </a:srgbClr>
            </a:outerShdw>
          </a:effectLst>
          <a:extLst/>
        </p:spPr>
      </p:pic>
      <p:pic>
        <p:nvPicPr>
          <p:cNvPr id="7" name="Picture 3">
            <a:hlinkClick r:id="rId4"/>
          </p:cNvPr>
          <p:cNvPicPr>
            <a:picLocks noChangeAspect="1" noChangeArrowheads="1"/>
          </p:cNvPicPr>
          <p:nvPr/>
        </p:nvPicPr>
        <p:blipFill>
          <a:blip r:embed="rId5"/>
          <a:srcRect/>
          <a:stretch>
            <a:fillRect/>
          </a:stretch>
        </p:blipFill>
        <p:spPr bwMode="auto">
          <a:xfrm>
            <a:off x="6145213" y="2667000"/>
            <a:ext cx="2998787" cy="539750"/>
          </a:xfrm>
          <a:prstGeom prst="rect">
            <a:avLst/>
          </a:prstGeom>
          <a:ln>
            <a:noFill/>
          </a:ln>
          <a:effectLst>
            <a:outerShdw blurRad="292100" dist="139700" dir="2700000" algn="tl" rotWithShape="0">
              <a:srgbClr val="333333">
                <a:alpha val="65000"/>
              </a:srgbClr>
            </a:outerShdw>
          </a:effectLst>
          <a:extLst/>
        </p:spPr>
      </p:pic>
      <p:pic>
        <p:nvPicPr>
          <p:cNvPr id="8" name="Picture 4">
            <a:hlinkClick r:id="rId6"/>
          </p:cNvPr>
          <p:cNvPicPr>
            <a:picLocks noChangeAspect="1" noChangeArrowheads="1"/>
          </p:cNvPicPr>
          <p:nvPr/>
        </p:nvPicPr>
        <p:blipFill>
          <a:blip r:embed="rId7"/>
          <a:srcRect/>
          <a:stretch>
            <a:fillRect/>
          </a:stretch>
        </p:blipFill>
        <p:spPr bwMode="auto">
          <a:xfrm>
            <a:off x="3200400" y="2590800"/>
            <a:ext cx="2686050" cy="657225"/>
          </a:xfrm>
          <a:prstGeom prst="rect">
            <a:avLst/>
          </a:prstGeom>
          <a:ln>
            <a:noFill/>
          </a:ln>
          <a:effectLst>
            <a:outerShdw blurRad="292100" dist="139700" dir="2700000" algn="tl" rotWithShape="0">
              <a:srgbClr val="333333">
                <a:alpha val="65000"/>
              </a:srgbClr>
            </a:outerShdw>
          </a:effectLst>
          <a:extLst/>
        </p:spPr>
      </p:pic>
      <p:pic>
        <p:nvPicPr>
          <p:cNvPr id="9" name="Picture 2">
            <a:hlinkClick r:id="rId8"/>
          </p:cNvPr>
          <p:cNvPicPr>
            <a:picLocks noChangeAspect="1" noChangeArrowheads="1"/>
          </p:cNvPicPr>
          <p:nvPr/>
        </p:nvPicPr>
        <p:blipFill>
          <a:blip r:embed="rId9"/>
          <a:srcRect/>
          <a:stretch>
            <a:fillRect/>
          </a:stretch>
        </p:blipFill>
        <p:spPr bwMode="auto">
          <a:xfrm>
            <a:off x="609600" y="5105400"/>
            <a:ext cx="2667000" cy="363538"/>
          </a:xfrm>
          <a:prstGeom prst="rect">
            <a:avLst/>
          </a:prstGeom>
          <a:ln>
            <a:noFill/>
          </a:ln>
          <a:effectLst>
            <a:outerShdw blurRad="292100" dist="139700" dir="2700000" algn="tl" rotWithShape="0">
              <a:srgbClr val="333333">
                <a:alpha val="65000"/>
              </a:srgbClr>
            </a:outerShdw>
          </a:effectLst>
          <a:extLst/>
        </p:spPr>
      </p:pic>
      <p:pic>
        <p:nvPicPr>
          <p:cNvPr id="10" name="Picture 4">
            <a:hlinkClick r:id="rId10"/>
          </p:cNvPr>
          <p:cNvPicPr>
            <a:picLocks noChangeAspect="1" noChangeArrowheads="1"/>
          </p:cNvPicPr>
          <p:nvPr/>
        </p:nvPicPr>
        <p:blipFill>
          <a:blip r:embed="rId11"/>
          <a:srcRect/>
          <a:stretch>
            <a:fillRect/>
          </a:stretch>
        </p:blipFill>
        <p:spPr bwMode="auto">
          <a:xfrm>
            <a:off x="5257800" y="5105400"/>
            <a:ext cx="3130550" cy="384175"/>
          </a:xfrm>
          <a:prstGeom prst="rect">
            <a:avLst/>
          </a:prstGeom>
          <a:ln>
            <a:noFill/>
          </a:ln>
          <a:effectLst>
            <a:outerShdw blurRad="292100" dist="139700" dir="2700000" algn="tl" rotWithShape="0">
              <a:srgbClr val="333333">
                <a:alpha val="65000"/>
              </a:srgbClr>
            </a:outerShdw>
          </a:effectLst>
          <a:extLst/>
        </p:spPr>
      </p:pic>
      <p:pic>
        <p:nvPicPr>
          <p:cNvPr id="11" name="Picture 14" descr="Screen Shot 2014-12-20 at 8.46.54 PM.png">
            <a:hlinkClick r:id="rId12"/>
          </p:cNvPr>
          <p:cNvPicPr>
            <a:picLocks noChangeAspect="1"/>
          </p:cNvPicPr>
          <p:nvPr userDrawn="1"/>
        </p:nvPicPr>
        <p:blipFill>
          <a:blip r:embed="rId13"/>
          <a:stretch>
            <a:fillRect/>
          </a:stretch>
        </p:blipFill>
        <p:spPr>
          <a:xfrm>
            <a:off x="12700" y="2590800"/>
            <a:ext cx="2692400" cy="592138"/>
          </a:xfrm>
          <a:prstGeom prst="rect">
            <a:avLst/>
          </a:prstGeom>
          <a:ln>
            <a:noFill/>
          </a:ln>
          <a:effectLst>
            <a:outerShdw blurRad="292100" dist="139700" dir="2700000" algn="tl" rotWithShape="0">
              <a:srgbClr val="333333">
                <a:alpha val="65000"/>
              </a:srgbClr>
            </a:outerShdw>
          </a:effectLst>
        </p:spPr>
      </p:pic>
      <p:pic>
        <p:nvPicPr>
          <p:cNvPr id="12" name="Picture 15" descr="Screen Shot 2014-12-20 at 8.49.18 PM.png">
            <a:hlinkClick r:id="rId14"/>
          </p:cNvPr>
          <p:cNvPicPr>
            <a:picLocks noChangeAspect="1"/>
          </p:cNvPicPr>
          <p:nvPr userDrawn="1"/>
        </p:nvPicPr>
        <p:blipFill>
          <a:blip r:embed="rId15"/>
          <a:stretch>
            <a:fillRect/>
          </a:stretch>
        </p:blipFill>
        <p:spPr>
          <a:xfrm>
            <a:off x="1905000" y="3733800"/>
            <a:ext cx="2336800" cy="841375"/>
          </a:xfrm>
          <a:prstGeom prst="rect">
            <a:avLst/>
          </a:prstGeom>
          <a:ln>
            <a:noFill/>
          </a:ln>
          <a:effectLst>
            <a:outerShdw blurRad="292100" dist="139700" dir="2700000" algn="tl" rotWithShape="0">
              <a:srgbClr val="333333">
                <a:alpha val="65000"/>
              </a:srgbClr>
            </a:outerShdw>
          </a:effectLst>
        </p:spPr>
      </p:pic>
      <p:pic>
        <p:nvPicPr>
          <p:cNvPr id="13" name="Picture 17"/>
          <p:cNvPicPr>
            <a:picLocks noChangeAspect="1"/>
          </p:cNvPicPr>
          <p:nvPr userDrawn="1"/>
        </p:nvPicPr>
        <p:blipFill>
          <a:blip r:embed="rId16"/>
          <a:stretch>
            <a:fillRect/>
          </a:stretch>
        </p:blipFill>
        <p:spPr>
          <a:xfrm rot="960000">
            <a:off x="8016875" y="98425"/>
            <a:ext cx="787400" cy="1327150"/>
          </a:xfrm>
          <a:prstGeom prst="rect">
            <a:avLst/>
          </a:prstGeom>
          <a:ln>
            <a:noFill/>
          </a:ln>
          <a:effectLst>
            <a:outerShdw blurRad="292100" dist="139700" dir="2700000" algn="tl" rotWithShape="0">
              <a:srgbClr val="333333">
                <a:alpha val="65000"/>
              </a:srgbClr>
            </a:outerShdw>
          </a:effectLst>
        </p:spPr>
      </p:pic>
      <p:sp>
        <p:nvSpPr>
          <p:cNvPr id="1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ight Arrow 8"/>
          <p:cNvSpPr/>
          <p:nvPr userDrawn="1"/>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pic>
        <p:nvPicPr>
          <p:cNvPr id="5" name="Picture 9"/>
          <p:cNvPicPr>
            <a:picLocks noChangeAspect="1"/>
          </p:cNvPicPr>
          <p:nvPr userDrawn="1"/>
        </p:nvPicPr>
        <p:blipFill>
          <a:blip r:embed="rId2"/>
          <a:srcRect/>
          <a:stretch>
            <a:fillRect/>
          </a:stretch>
        </p:blipFill>
        <p:spPr bwMode="auto">
          <a:xfrm>
            <a:off x="7974013" y="6027738"/>
            <a:ext cx="1143000" cy="857250"/>
          </a:xfrm>
          <a:prstGeom prst="rect">
            <a:avLst/>
          </a:prstGeom>
          <a:noFill/>
          <a:ln w="9525">
            <a:noFill/>
            <a:miter lim="800000"/>
            <a:headEnd/>
            <a:tailEnd/>
          </a:ln>
        </p:spPr>
      </p:pic>
      <p:cxnSp>
        <p:nvCxnSpPr>
          <p:cNvPr id="6" name="Straight Connector 14"/>
          <p:cNvCxnSpPr/>
          <p:nvPr userDrawn="1"/>
        </p:nvCxnSpPr>
        <p:spPr>
          <a:xfrm>
            <a:off x="0" y="1219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cxnSp>
        <p:nvCxnSpPr>
          <p:cNvPr id="7" name="Straight Connector 15"/>
          <p:cNvCxnSpPr/>
          <p:nvPr userDrawn="1"/>
        </p:nvCxnSpPr>
        <p:spPr>
          <a:xfrm>
            <a:off x="0" y="5791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sp>
        <p:nvSpPr>
          <p:cNvPr id="8" name="Down Arrow Callout 3"/>
          <p:cNvSpPr/>
          <p:nvPr userDrawn="1"/>
        </p:nvSpPr>
        <p:spPr>
          <a:xfrm>
            <a:off x="0" y="-30163"/>
            <a:ext cx="3200400" cy="1676401"/>
          </a:xfrm>
          <a:prstGeom prst="downArrowCallout">
            <a:avLst>
              <a:gd name="adj1" fmla="val 32640"/>
              <a:gd name="adj2" fmla="val 28183"/>
              <a:gd name="adj3" fmla="val 25000"/>
              <a:gd name="adj4" fmla="val 61794"/>
            </a:avLst>
          </a:prstGeom>
          <a:solidFill>
            <a:schemeClr val="accent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4"/>
          <p:cNvSpPr txBox="1"/>
          <p:nvPr userDrawn="1"/>
        </p:nvSpPr>
        <p:spPr>
          <a:xfrm>
            <a:off x="0" y="0"/>
            <a:ext cx="3200400" cy="830263"/>
          </a:xfrm>
          <a:prstGeom prst="rect">
            <a:avLst/>
          </a:prstGeom>
          <a:noFill/>
        </p:spPr>
        <p:txBody>
          <a:bodyPr>
            <a:spAutoFit/>
          </a:bodyPr>
          <a:lstStyle/>
          <a:p>
            <a:pPr fontAlgn="auto">
              <a:spcBef>
                <a:spcPts val="0"/>
              </a:spcBef>
              <a:spcAft>
                <a:spcPts val="0"/>
              </a:spcAft>
              <a:defRPr/>
            </a:pPr>
            <a:r>
              <a:rPr lang="en-US" sz="2400" b="1" dirty="0">
                <a:solidFill>
                  <a:schemeClr val="bg1"/>
                </a:solidFill>
                <a:latin typeface="+mn-lt"/>
                <a:cs typeface="+mn-cs"/>
              </a:rPr>
              <a:t>     What you will learn in this chapter</a:t>
            </a:r>
          </a:p>
        </p:txBody>
      </p:sp>
      <p:sp>
        <p:nvSpPr>
          <p:cNvPr id="10" name="Isosceles Triangle 5"/>
          <p:cNvSpPr/>
          <p:nvPr userDrawn="1"/>
        </p:nvSpPr>
        <p:spPr>
          <a:xfrm rot="5400000">
            <a:off x="95250" y="95250"/>
            <a:ext cx="304800" cy="266700"/>
          </a:xfrm>
          <a:prstGeom prst="triangle">
            <a:avLst>
              <a:gd name="adj" fmla="val 525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 name="Content Placeholder 2"/>
          <p:cNvSpPr>
            <a:spLocks noGrp="1"/>
          </p:cNvSpPr>
          <p:nvPr>
            <p:ph idx="1"/>
          </p:nvPr>
        </p:nvSpPr>
        <p:spPr/>
        <p:txBody>
          <a:bodyPr/>
          <a:lstStyle>
            <a:lvl1pPr marL="912813" indent="-571500">
              <a:buClr>
                <a:schemeClr val="accent3"/>
              </a:buClr>
              <a:buFont typeface="Wingdings" charset="2"/>
              <a:buChar char="§"/>
              <a:defRPr b="1">
                <a:solidFill>
                  <a:schemeClr val="tx1"/>
                </a:solidFill>
                <a:latin typeface="Century Gothic"/>
                <a:cs typeface="Century Gothic"/>
              </a:defRPr>
            </a:lvl1pPr>
            <a:lvl2pPr marL="1200150" indent="-457200">
              <a:buClr>
                <a:schemeClr val="accent3"/>
              </a:buClr>
              <a:buFont typeface="Wingdings" charset="2"/>
              <a:buChar char="§"/>
              <a:defRPr b="1">
                <a:solidFill>
                  <a:schemeClr val="tx1"/>
                </a:solidFill>
                <a:latin typeface="Century Gothic"/>
                <a:cs typeface="Century Gothic"/>
              </a:defRPr>
            </a:lvl2pPr>
            <a:lvl3pPr marL="1371600" indent="-457200">
              <a:buClr>
                <a:schemeClr val="accent3"/>
              </a:buClr>
              <a:buFont typeface="Wingdings" charset="2"/>
              <a:buChar char="§"/>
              <a:defRPr b="1">
                <a:solidFill>
                  <a:schemeClr val="tx1"/>
                </a:solidFill>
                <a:latin typeface="Century Gothic"/>
                <a:cs typeface="Century Gothic"/>
              </a:defRPr>
            </a:lvl3pPr>
            <a:lvl4pPr marL="1714500" indent="-342900">
              <a:buClr>
                <a:schemeClr val="accent3"/>
              </a:buClr>
              <a:buFont typeface="Wingdings" charset="2"/>
              <a:buChar char="§"/>
              <a:defRPr b="1">
                <a:solidFill>
                  <a:schemeClr val="tx1"/>
                </a:solidFill>
                <a:latin typeface="Century Gothic"/>
                <a:cs typeface="Century Gothic"/>
              </a:defRPr>
            </a:lvl4pPr>
            <a:lvl5pPr marL="2171700" indent="-342900">
              <a:buClr>
                <a:schemeClr val="accent3"/>
              </a:buClr>
              <a:buFont typeface="Wingdings" charset="2"/>
              <a:buChar char="§"/>
              <a:defRPr b="1">
                <a:solidFill>
                  <a:schemeClr val="tx1"/>
                </a:solidFill>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andara" pitchFamily="34" charset="0"/>
              </a:defRPr>
            </a:lvl1pPr>
            <a:lvl2pPr>
              <a:defRPr sz="3200" baseline="0">
                <a:latin typeface="Candara" pitchFamily="34" charset="0"/>
              </a:defRPr>
            </a:lvl2pPr>
            <a:lvl3pPr>
              <a:defRPr sz="2800" baseline="0">
                <a:latin typeface="Candara" pitchFamily="34" charset="0"/>
              </a:defRPr>
            </a:lvl3pPr>
            <a:lvl4pPr>
              <a:defRPr sz="2400" baseline="0">
                <a:latin typeface="Candara" pitchFamily="34" charset="0"/>
              </a:defRPr>
            </a:lvl4pPr>
            <a:lvl5pPr>
              <a:defRPr sz="2400" baseline="0">
                <a:latin typeface="Candar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showMasterPhAnim="0" preserve="1">
  <p:cSld name="1_Custom Layout">
    <p:spTree>
      <p:nvGrpSpPr>
        <p:cNvPr id="1" name=""/>
        <p:cNvGrpSpPr/>
        <p:nvPr/>
      </p:nvGrpSpPr>
      <p:grpSpPr>
        <a:xfrm>
          <a:off x="0" y="0"/>
          <a:ext cx="0" cy="0"/>
          <a:chOff x="0" y="0"/>
          <a:chExt cx="0" cy="0"/>
        </a:xfrm>
      </p:grpSpPr>
      <p:sp>
        <p:nvSpPr>
          <p:cNvPr id="3" name="Title 1"/>
          <p:cNvSpPr txBox="1">
            <a:spLocks/>
          </p:cNvSpPr>
          <p:nvPr/>
        </p:nvSpPr>
        <p:spPr>
          <a:xfrm>
            <a:off x="990600" y="120650"/>
            <a:ext cx="8153400" cy="946150"/>
          </a:xfrm>
          <a:prstGeom prst="rect">
            <a:avLst/>
          </a:prstGeom>
          <a:noFill/>
        </p:spPr>
        <p:txBody>
          <a:bodyPr/>
          <a:lstStyle>
            <a:lvl1pPr algn="l" rtl="0" eaLnBrk="0" fontAlgn="base" hangingPunct="0">
              <a:spcBef>
                <a:spcPct val="0"/>
              </a:spcBef>
              <a:spcAft>
                <a:spcPct val="0"/>
              </a:spcAft>
              <a:defRPr sz="4000" b="1" i="1" kern="1200" baseline="0">
                <a:solidFill>
                  <a:schemeClr val="accent6">
                    <a:lumMod val="75000"/>
                  </a:schemeClr>
                </a:solidFill>
                <a:effectLst>
                  <a:outerShdw blurRad="38100" dist="38100" dir="2700000" algn="tl">
                    <a:srgbClr val="000000">
                      <a:alpha val="43137"/>
                    </a:srgbClr>
                  </a:outerShdw>
                </a:effectLst>
                <a:latin typeface="Century Gothic" pitchFamily="34" charset="0"/>
                <a:ea typeface="+mj-ea"/>
                <a:cs typeface="+mj-cs"/>
              </a:defRPr>
            </a:lvl1pPr>
            <a:lvl2pPr algn="ctr" rtl="0" eaLnBrk="0" fontAlgn="base" hangingPunct="0">
              <a:spcBef>
                <a:spcPct val="0"/>
              </a:spcBef>
              <a:spcAft>
                <a:spcPct val="0"/>
              </a:spcAft>
              <a:defRPr sz="4400" b="1" i="1">
                <a:solidFill>
                  <a:schemeClr val="tx1"/>
                </a:solidFill>
                <a:latin typeface="Century Gothic" pitchFamily="34" charset="0"/>
              </a:defRPr>
            </a:lvl2pPr>
            <a:lvl3pPr algn="ctr" rtl="0" eaLnBrk="0" fontAlgn="base" hangingPunct="0">
              <a:spcBef>
                <a:spcPct val="0"/>
              </a:spcBef>
              <a:spcAft>
                <a:spcPct val="0"/>
              </a:spcAft>
              <a:defRPr sz="4400" b="1" i="1">
                <a:solidFill>
                  <a:schemeClr val="tx1"/>
                </a:solidFill>
                <a:latin typeface="Century Gothic" pitchFamily="34" charset="0"/>
              </a:defRPr>
            </a:lvl3pPr>
            <a:lvl4pPr algn="ctr" rtl="0" eaLnBrk="0" fontAlgn="base" hangingPunct="0">
              <a:spcBef>
                <a:spcPct val="0"/>
              </a:spcBef>
              <a:spcAft>
                <a:spcPct val="0"/>
              </a:spcAft>
              <a:defRPr sz="4400" b="1" i="1">
                <a:solidFill>
                  <a:schemeClr val="tx1"/>
                </a:solidFill>
                <a:latin typeface="Century Gothic" pitchFamily="34" charset="0"/>
              </a:defRPr>
            </a:lvl4pPr>
            <a:lvl5pPr algn="ctr" rtl="0" eaLnBrk="0" fontAlgn="base" hangingPunct="0">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a:lstStyle>
          <a:p>
            <a:pPr>
              <a:defRPr/>
            </a:pPr>
            <a:r>
              <a:rPr lang="en-US" smtClean="0"/>
              <a:t>Take a look…..</a:t>
            </a:r>
            <a:endParaRPr lang="en-US" dirty="0"/>
          </a:p>
        </p:txBody>
      </p:sp>
      <p:pic>
        <p:nvPicPr>
          <p:cNvPr id="4" name="Picture 10"/>
          <p:cNvPicPr>
            <a:picLocks noChangeAspect="1"/>
          </p:cNvPicPr>
          <p:nvPr/>
        </p:nvPicPr>
        <p:blipFill>
          <a:blip r:embed="rId2"/>
          <a:srcRect/>
          <a:stretch>
            <a:fillRect/>
          </a:stretch>
        </p:blipFill>
        <p:spPr bwMode="auto">
          <a:xfrm>
            <a:off x="0" y="-11113"/>
            <a:ext cx="990600" cy="1104901"/>
          </a:xfrm>
          <a:prstGeom prst="rect">
            <a:avLst/>
          </a:prstGeom>
          <a:noFill/>
          <a:ln w="9525">
            <a:noFill/>
            <a:miter lim="800000"/>
            <a:headEnd/>
            <a:tailEnd/>
          </a:ln>
        </p:spPr>
      </p:pic>
      <p:sp>
        <p:nvSpPr>
          <p:cNvPr id="5"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a:hlinkClick r:id="rId3"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pic>
        <p:nvPicPr>
          <p:cNvPr id="8" name="Picture 5"/>
          <p:cNvPicPr>
            <a:picLocks noChangeAspect="1"/>
          </p:cNvPicPr>
          <p:nvPr/>
        </p:nvPicPr>
        <p:blipFill>
          <a:blip r:embed="rId4"/>
          <a:srcRect/>
          <a:stretch>
            <a:fillRect/>
          </a:stretch>
        </p:blipFill>
        <p:spPr bwMode="auto">
          <a:xfrm>
            <a:off x="1828800" y="2438400"/>
            <a:ext cx="5245100" cy="3932238"/>
          </a:xfrm>
          <a:prstGeom prst="rect">
            <a:avLst/>
          </a:prstGeom>
          <a:noFill/>
          <a:ln w="9525">
            <a:noFill/>
            <a:miter lim="800000"/>
            <a:headEnd/>
            <a:tailEnd/>
          </a:ln>
        </p:spPr>
      </p:pic>
      <p:sp>
        <p:nvSpPr>
          <p:cNvPr id="7" name="Content Placeholder 2"/>
          <p:cNvSpPr>
            <a:spLocks noGrp="1"/>
          </p:cNvSpPr>
          <p:nvPr>
            <p:ph idx="1"/>
          </p:nvPr>
        </p:nvSpPr>
        <p:spPr>
          <a:xfrm>
            <a:off x="457200" y="1143000"/>
            <a:ext cx="8686800" cy="1371600"/>
          </a:xfrm>
        </p:spPr>
        <p:txBody>
          <a:bodyPr>
            <a:noAutofit/>
          </a:bodyPr>
          <a:lstStyle>
            <a:lvl1pPr>
              <a:defRPr sz="3200" baseline="0">
                <a:latin typeface="Century Gothic"/>
                <a:cs typeface="Century Gothic"/>
              </a:defRPr>
            </a:lvl1pPr>
            <a:lvl2pPr>
              <a:defRPr sz="2800" baseline="0">
                <a:latin typeface="Century Gothic"/>
                <a:cs typeface="Century Gothic"/>
              </a:defRPr>
            </a:lvl2pPr>
            <a:lvl3pPr>
              <a:defRPr sz="2400" baseline="0">
                <a:latin typeface="Candara" pitchFamily="34" charset="0"/>
              </a:defRPr>
            </a:lvl3pPr>
            <a:lvl4pPr>
              <a:defRPr sz="2000" baseline="0">
                <a:latin typeface="Candara" pitchFamily="34" charset="0"/>
              </a:defRPr>
            </a:lvl4pPr>
            <a:lvl5pPr>
              <a:defRPr sz="2000" baseline="0">
                <a:latin typeface="Candara" pitchFamily="34" charset="0"/>
              </a:defRPr>
            </a:lvl5pPr>
          </a:lstStyle>
          <a:p>
            <a:pPr lvl="0"/>
            <a:r>
              <a:rPr lang="en-US" smtClean="0"/>
              <a:t>Click to edit Master text styles</a:t>
            </a:r>
          </a:p>
          <a:p>
            <a:pPr lvl="1"/>
            <a:r>
              <a:rPr lang="en-US" smtClean="0"/>
              <a:t>Second level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2_Title and Content">
    <p:spTree>
      <p:nvGrpSpPr>
        <p:cNvPr id="1" name=""/>
        <p:cNvGrpSpPr/>
        <p:nvPr/>
      </p:nvGrpSpPr>
      <p:grpSpPr>
        <a:xfrm>
          <a:off x="0" y="0"/>
          <a:ext cx="0" cy="0"/>
          <a:chOff x="0" y="0"/>
          <a:chExt cx="0" cy="0"/>
        </a:xfrm>
      </p:grpSpPr>
      <p:sp>
        <p:nvSpPr>
          <p:cNvPr id="4" name="Title 1"/>
          <p:cNvSpPr txBox="1">
            <a:spLocks/>
          </p:cNvSpPr>
          <p:nvPr/>
        </p:nvSpPr>
        <p:spPr>
          <a:xfrm>
            <a:off x="990600" y="120650"/>
            <a:ext cx="8153400" cy="946150"/>
          </a:xfrm>
          <a:prstGeom prst="rect">
            <a:avLst/>
          </a:prstGeom>
          <a:noFill/>
        </p:spPr>
        <p:txBody>
          <a:bodyPr/>
          <a:lstStyle>
            <a:lvl1pPr algn="l" rtl="0" eaLnBrk="0" fontAlgn="base" hangingPunct="0">
              <a:spcBef>
                <a:spcPct val="0"/>
              </a:spcBef>
              <a:spcAft>
                <a:spcPct val="0"/>
              </a:spcAft>
              <a:defRPr sz="4000" b="1" i="1" kern="1200" baseline="0">
                <a:solidFill>
                  <a:schemeClr val="accent6">
                    <a:lumMod val="75000"/>
                  </a:schemeClr>
                </a:solidFill>
                <a:effectLst>
                  <a:outerShdw blurRad="38100" dist="38100" dir="2700000" algn="tl">
                    <a:srgbClr val="000000">
                      <a:alpha val="43137"/>
                    </a:srgbClr>
                  </a:outerShdw>
                </a:effectLst>
                <a:latin typeface="Century Gothic" pitchFamily="34" charset="0"/>
                <a:ea typeface="+mj-ea"/>
                <a:cs typeface="+mj-cs"/>
              </a:defRPr>
            </a:lvl1pPr>
            <a:lvl2pPr algn="ctr" rtl="0" eaLnBrk="0" fontAlgn="base" hangingPunct="0">
              <a:spcBef>
                <a:spcPct val="0"/>
              </a:spcBef>
              <a:spcAft>
                <a:spcPct val="0"/>
              </a:spcAft>
              <a:defRPr sz="4400" b="1" i="1">
                <a:solidFill>
                  <a:schemeClr val="tx1"/>
                </a:solidFill>
                <a:latin typeface="Century Gothic" pitchFamily="34" charset="0"/>
              </a:defRPr>
            </a:lvl2pPr>
            <a:lvl3pPr algn="ctr" rtl="0" eaLnBrk="0" fontAlgn="base" hangingPunct="0">
              <a:spcBef>
                <a:spcPct val="0"/>
              </a:spcBef>
              <a:spcAft>
                <a:spcPct val="0"/>
              </a:spcAft>
              <a:defRPr sz="4400" b="1" i="1">
                <a:solidFill>
                  <a:schemeClr val="tx1"/>
                </a:solidFill>
                <a:latin typeface="Century Gothic" pitchFamily="34" charset="0"/>
              </a:defRPr>
            </a:lvl3pPr>
            <a:lvl4pPr algn="ctr" rtl="0" eaLnBrk="0" fontAlgn="base" hangingPunct="0">
              <a:spcBef>
                <a:spcPct val="0"/>
              </a:spcBef>
              <a:spcAft>
                <a:spcPct val="0"/>
              </a:spcAft>
              <a:defRPr sz="4400" b="1" i="1">
                <a:solidFill>
                  <a:schemeClr val="tx1"/>
                </a:solidFill>
                <a:latin typeface="Century Gothic" pitchFamily="34" charset="0"/>
              </a:defRPr>
            </a:lvl4pPr>
            <a:lvl5pPr algn="ctr" rtl="0" eaLnBrk="0" fontAlgn="base" hangingPunct="0">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a:lstStyle>
          <a:p>
            <a:pPr>
              <a:defRPr/>
            </a:pPr>
            <a:r>
              <a:rPr lang="en-US" smtClean="0"/>
              <a:t>Take a look…..</a:t>
            </a:r>
            <a:endParaRPr lang="en-US" dirty="0"/>
          </a:p>
        </p:txBody>
      </p:sp>
      <p:pic>
        <p:nvPicPr>
          <p:cNvPr id="5" name="Picture 10"/>
          <p:cNvPicPr>
            <a:picLocks noChangeAspect="1"/>
          </p:cNvPicPr>
          <p:nvPr/>
        </p:nvPicPr>
        <p:blipFill>
          <a:blip r:embed="rId2"/>
          <a:srcRect/>
          <a:stretch>
            <a:fillRect/>
          </a:stretch>
        </p:blipFill>
        <p:spPr bwMode="auto">
          <a:xfrm>
            <a:off x="0" y="-11113"/>
            <a:ext cx="990600" cy="1104901"/>
          </a:xfrm>
          <a:prstGeom prst="rect">
            <a:avLst/>
          </a:prstGeom>
          <a:noFill/>
          <a:ln w="9525">
            <a:noFill/>
            <a:miter lim="800000"/>
            <a:headEnd/>
            <a:tailEnd/>
          </a:ln>
        </p:spPr>
      </p:pic>
      <p:sp>
        <p:nvSpPr>
          <p:cNvPr id="6"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13">
            <a:hlinkClick r:id="rId3"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8" name="Right Arrow 8"/>
          <p:cNvSpPr/>
          <p:nvPr userDrawn="1"/>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pic>
        <p:nvPicPr>
          <p:cNvPr id="9" name="Picture 9"/>
          <p:cNvPicPr>
            <a:picLocks noChangeAspect="1"/>
          </p:cNvPicPr>
          <p:nvPr userDrawn="1"/>
        </p:nvPicPr>
        <p:blipFill>
          <a:blip r:embed="rId4"/>
          <a:srcRect/>
          <a:stretch>
            <a:fillRect/>
          </a:stretch>
        </p:blipFill>
        <p:spPr bwMode="auto">
          <a:xfrm>
            <a:off x="7974013" y="6027738"/>
            <a:ext cx="1143000" cy="857250"/>
          </a:xfrm>
          <a:prstGeom prst="rect">
            <a:avLst/>
          </a:prstGeom>
          <a:noFill/>
          <a:ln w="9525">
            <a:noFill/>
            <a:miter lim="800000"/>
            <a:headEnd/>
            <a:tailEnd/>
          </a:ln>
        </p:spPr>
      </p:pic>
      <p:cxnSp>
        <p:nvCxnSpPr>
          <p:cNvPr id="10" name="Straight Connector 14"/>
          <p:cNvCxnSpPr/>
          <p:nvPr userDrawn="1"/>
        </p:nvCxnSpPr>
        <p:spPr>
          <a:xfrm>
            <a:off x="0" y="1287463"/>
            <a:ext cx="9144000" cy="0"/>
          </a:xfrm>
          <a:prstGeom prst="line">
            <a:avLst/>
          </a:prstGeom>
          <a:ln w="76200" cmpd="sng">
            <a:solidFill>
              <a:schemeClr val="tx2">
                <a:lumMod val="40000"/>
                <a:lumOff val="60000"/>
                <a:alpha val="49000"/>
              </a:schemeClr>
            </a:solidFill>
            <a:prstDash val="solid"/>
          </a:ln>
        </p:spPr>
        <p:style>
          <a:lnRef idx="1">
            <a:schemeClr val="accent5"/>
          </a:lnRef>
          <a:fillRef idx="0">
            <a:schemeClr val="accent5"/>
          </a:fillRef>
          <a:effectRef idx="0">
            <a:schemeClr val="accent5"/>
          </a:effectRef>
          <a:fontRef idx="minor">
            <a:schemeClr val="tx1"/>
          </a:fontRef>
        </p:style>
      </p:cxnSp>
      <p:pic>
        <p:nvPicPr>
          <p:cNvPr id="11" name="Picture 2"/>
          <p:cNvPicPr>
            <a:picLocks noChangeAspect="1" noChangeArrowheads="1"/>
          </p:cNvPicPr>
          <p:nvPr userDrawn="1"/>
        </p:nvPicPr>
        <p:blipFill>
          <a:blip r:embed="rId5"/>
          <a:srcRect/>
          <a:stretch>
            <a:fillRect/>
          </a:stretch>
        </p:blipFill>
        <p:spPr bwMode="auto">
          <a:xfrm>
            <a:off x="5867400" y="50800"/>
            <a:ext cx="3276600" cy="1354138"/>
          </a:xfrm>
          <a:prstGeom prst="rect">
            <a:avLst/>
          </a:prstGeom>
          <a:noFill/>
          <a:ln w="9525">
            <a:noFill/>
            <a:miter lim="800000"/>
            <a:headEnd/>
            <a:tailEnd/>
          </a:ln>
        </p:spPr>
      </p:pic>
      <p:cxnSp>
        <p:nvCxnSpPr>
          <p:cNvPr id="12" name="Straight Connector 15"/>
          <p:cNvCxnSpPr/>
          <p:nvPr userDrawn="1"/>
        </p:nvCxnSpPr>
        <p:spPr>
          <a:xfrm>
            <a:off x="0" y="5791200"/>
            <a:ext cx="9144000" cy="0"/>
          </a:xfrm>
          <a:prstGeom prst="line">
            <a:avLst/>
          </a:prstGeom>
          <a:ln w="76200" cmpd="sng">
            <a:solidFill>
              <a:schemeClr val="tx2">
                <a:lumMod val="40000"/>
                <a:lumOff val="60000"/>
                <a:alpha val="49000"/>
              </a:schemeClr>
            </a:solidFill>
            <a:prstDash val="solid"/>
          </a:ln>
        </p:spPr>
        <p:style>
          <a:lnRef idx="1">
            <a:schemeClr val="accent5"/>
          </a:lnRef>
          <a:fillRef idx="0">
            <a:schemeClr val="accent5"/>
          </a:fillRef>
          <a:effectRef idx="0">
            <a:schemeClr val="accent5"/>
          </a:effectRef>
          <a:fontRef idx="minor">
            <a:schemeClr val="tx1"/>
          </a:fontRef>
        </p:style>
      </p:cxnSp>
      <p:sp>
        <p:nvSpPr>
          <p:cNvPr id="3" name="Content Placeholder 2"/>
          <p:cNvSpPr>
            <a:spLocks noGrp="1"/>
          </p:cNvSpPr>
          <p:nvPr>
            <p:ph idx="1"/>
          </p:nvPr>
        </p:nvSpPr>
        <p:spPr/>
        <p:txBody>
          <a:bodyPr/>
          <a:lstStyle>
            <a:lvl1pPr marL="341313" indent="0">
              <a:defRPr>
                <a:solidFill>
                  <a:schemeClr val="accent1">
                    <a:lumMod val="75000"/>
                  </a:schemeClr>
                </a:solidFill>
              </a:defRPr>
            </a:lvl1pPr>
            <a:lvl2pPr marL="742950" indent="0">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obj" preserve="1">
  <p:cSld name="1_Title and Content">
    <p:spTree>
      <p:nvGrpSpPr>
        <p:cNvPr id="1" name=""/>
        <p:cNvGrpSpPr/>
        <p:nvPr/>
      </p:nvGrpSpPr>
      <p:grpSpPr>
        <a:xfrm>
          <a:off x="0" y="0"/>
          <a:ext cx="0" cy="0"/>
          <a:chOff x="0" y="0"/>
          <a:chExt cx="0" cy="0"/>
        </a:xfrm>
      </p:grpSpPr>
      <p:cxnSp>
        <p:nvCxnSpPr>
          <p:cNvPr id="4"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5"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2"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2" name="Title 1"/>
          <p:cNvSpPr>
            <a:spLocks noGrp="1"/>
          </p:cNvSpPr>
          <p:nvPr>
            <p:ph type="title"/>
          </p:nvPr>
        </p:nvSpPr>
        <p:spPr>
          <a:xfrm>
            <a:off x="0" y="0"/>
            <a:ext cx="9144000" cy="8382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lgn="ctr">
              <a:defRPr sz="1000" i="0" kern="0" cap="all" spc="1060" baseline="0" smtClean="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cxnSp>
        <p:nvCxnSpPr>
          <p:cNvPr id="4"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5"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2"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pic>
        <p:nvPicPr>
          <p:cNvPr id="7" name="Picture 2"/>
          <p:cNvPicPr>
            <a:picLocks noChangeAspect="1" noChangeArrowheads="1"/>
          </p:cNvPicPr>
          <p:nvPr/>
        </p:nvPicPr>
        <p:blipFill>
          <a:blip r:embed="rId3"/>
          <a:srcRect/>
          <a:stretch>
            <a:fillRect/>
          </a:stretch>
        </p:blipFill>
        <p:spPr bwMode="auto">
          <a:xfrm>
            <a:off x="8004175" y="0"/>
            <a:ext cx="1139825" cy="771525"/>
          </a:xfrm>
          <a:prstGeom prst="rect">
            <a:avLst/>
          </a:prstGeom>
          <a:noFill/>
          <a:ln w="9525">
            <a:noFill/>
            <a:miter lim="800000"/>
            <a:headEnd/>
            <a:tailEnd/>
          </a:ln>
        </p:spPr>
      </p:pic>
      <p:sp>
        <p:nvSpPr>
          <p:cNvPr id="2" name="Title 1"/>
          <p:cNvSpPr>
            <a:spLocks noGrp="1"/>
          </p:cNvSpPr>
          <p:nvPr>
            <p:ph type="title"/>
          </p:nvPr>
        </p:nvSpPr>
        <p:spPr>
          <a:xfrm>
            <a:off x="0" y="0"/>
            <a:ext cx="9144000" cy="8382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lgn="ctr">
              <a:defRPr sz="1000" i="0" kern="0" cap="all" spc="1060" baseline="0" smtClean="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showMasterPhAnim="0">
  <p:cSld name="1_Custom Layout">
    <p:spTree>
      <p:nvGrpSpPr>
        <p:cNvPr id="1" name=""/>
        <p:cNvGrpSpPr/>
        <p:nvPr/>
      </p:nvGrpSpPr>
      <p:grpSpPr>
        <a:xfrm>
          <a:off x="0" y="0"/>
          <a:ext cx="0" cy="0"/>
          <a:chOff x="0" y="0"/>
          <a:chExt cx="0" cy="0"/>
        </a:xfrm>
      </p:grpSpPr>
      <p:cxnSp>
        <p:nvCxnSpPr>
          <p:cNvPr id="2"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3"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2"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pic>
        <p:nvPicPr>
          <p:cNvPr id="5" name="Picture 14" descr="Screen Shot 2014-12-20 at 8.46.54 PM.png">
            <a:hlinkClick r:id="rId3"/>
          </p:cNvPr>
          <p:cNvPicPr>
            <a:picLocks noChangeAspect="1"/>
          </p:cNvPicPr>
          <p:nvPr userDrawn="1"/>
        </p:nvPicPr>
        <p:blipFill>
          <a:blip r:embed="rId4"/>
          <a:stretch>
            <a:fillRect/>
          </a:stretch>
        </p:blipFill>
        <p:spPr>
          <a:xfrm>
            <a:off x="12700" y="2590800"/>
            <a:ext cx="2692400" cy="592138"/>
          </a:xfrm>
          <a:prstGeom prst="rect">
            <a:avLst/>
          </a:prstGeom>
          <a:ln>
            <a:noFill/>
          </a:ln>
          <a:effectLst>
            <a:outerShdw blurRad="292100" dist="139700" dir="2700000" algn="tl" rotWithShape="0">
              <a:srgbClr val="333333">
                <a:alpha val="65000"/>
              </a:srgbClr>
            </a:outerShdw>
          </a:effectLst>
        </p:spPr>
      </p:pic>
      <p:pic>
        <p:nvPicPr>
          <p:cNvPr id="6" name="Picture 15" descr="Screen Shot 2014-12-20 at 8.49.18 PM.png">
            <a:hlinkClick r:id="rId5"/>
          </p:cNvPr>
          <p:cNvPicPr>
            <a:picLocks noChangeAspect="1"/>
          </p:cNvPicPr>
          <p:nvPr userDrawn="1"/>
        </p:nvPicPr>
        <p:blipFill>
          <a:blip r:embed="rId6"/>
          <a:stretch>
            <a:fillRect/>
          </a:stretch>
        </p:blipFill>
        <p:spPr>
          <a:xfrm>
            <a:off x="1905000" y="3733800"/>
            <a:ext cx="2336800" cy="841375"/>
          </a:xfrm>
          <a:prstGeom prst="rect">
            <a:avLst/>
          </a:prstGeom>
          <a:ln>
            <a:noFill/>
          </a:ln>
          <a:effectLst>
            <a:outerShdw blurRad="292100" dist="139700" dir="2700000" algn="tl" rotWithShape="0">
              <a:srgbClr val="333333">
                <a:alpha val="65000"/>
              </a:srgbClr>
            </a:outerShdw>
          </a:effectLst>
        </p:spPr>
      </p:pic>
      <p:pic>
        <p:nvPicPr>
          <p:cNvPr id="7" name="Picture 17"/>
          <p:cNvPicPr>
            <a:picLocks noChangeAspect="1"/>
          </p:cNvPicPr>
          <p:nvPr userDrawn="1"/>
        </p:nvPicPr>
        <p:blipFill>
          <a:blip r:embed="rId7"/>
          <a:stretch>
            <a:fillRect/>
          </a:stretch>
        </p:blipFill>
        <p:spPr>
          <a:xfrm rot="960000">
            <a:off x="8016875" y="98425"/>
            <a:ext cx="787400" cy="1327150"/>
          </a:xfrm>
          <a:prstGeom prst="rect">
            <a:avLst/>
          </a:prstGeom>
          <a:ln>
            <a:noFill/>
          </a:ln>
          <a:effectLst>
            <a:outerShdw blurRad="292100" dist="139700" dir="2700000" algn="tl" rotWithShape="0">
              <a:srgbClr val="333333">
                <a:alpha val="65000"/>
              </a:srgbClr>
            </a:outerShdw>
          </a:effectLst>
        </p:spPr>
      </p:pic>
      <p:sp>
        <p:nvSpPr>
          <p:cNvPr id="8" name="Footer Placeholder 2"/>
          <p:cNvSpPr>
            <a:spLocks noGrp="1"/>
          </p:cNvSpPr>
          <p:nvPr>
            <p:ph type="ftr" sz="quarter" idx="10"/>
          </p:nvPr>
        </p:nvSpPr>
        <p:spPr>
          <a:xfrm>
            <a:off x="1238250" y="6604000"/>
            <a:ext cx="7097713" cy="228600"/>
          </a:xfrm>
        </p:spPr>
        <p:txBody>
          <a:bodyPr/>
          <a:lstStyle>
            <a:lvl1pPr>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847725"/>
          </a:xfrm>
          <a:prstGeom prst="rect">
            <a:avLst/>
          </a:prstGeom>
          <a:noFill/>
          <a:ln w="9525">
            <a:noFill/>
            <a:miter lim="800000"/>
            <a:headEnd/>
            <a:tailEnd/>
          </a:ln>
        </p:spPr>
      </p:pic>
      <p:sp>
        <p:nvSpPr>
          <p:cNvPr id="5" name="Oval 9"/>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0">
            <a:hlinkClick r:id="rId3"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obj" preserve="1">
  <p:cSld name="1_Title and Content">
    <p:spTree>
      <p:nvGrpSpPr>
        <p:cNvPr id="1" name=""/>
        <p:cNvGrpSpPr/>
        <p:nvPr/>
      </p:nvGrpSpPr>
      <p:grpSpPr>
        <a:xfrm>
          <a:off x="0" y="0"/>
          <a:ext cx="0" cy="0"/>
          <a:chOff x="0" y="0"/>
          <a:chExt cx="0" cy="0"/>
        </a:xfrm>
      </p:grpSpPr>
      <p:sp>
        <p:nvSpPr>
          <p:cNvPr id="4"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2" name="Title 1"/>
          <p:cNvSpPr>
            <a:spLocks noGrp="1"/>
          </p:cNvSpPr>
          <p:nvPr>
            <p:ph type="title"/>
          </p:nvPr>
        </p:nvSpPr>
        <p:spPr>
          <a:xfrm>
            <a:off x="0" y="0"/>
            <a:ext cx="9144000" cy="838200"/>
          </a:xfrm>
        </p:spPr>
        <p:txBody>
          <a:bodyPr/>
          <a:lstStyle>
            <a:lvl1pPr algn="l">
              <a:defRPr/>
            </a:lvl1pPr>
          </a:lstStyle>
          <a:p>
            <a:r>
              <a:rPr lang="it-IT" dirty="0" smtClean="0"/>
              <a:t>Fare clic per modificare lo stile del titolo</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showMasterPhAnim="0" type="obj" preserve="1">
  <p:cSld name="1_Title and Content">
    <p:spTree>
      <p:nvGrpSpPr>
        <p:cNvPr id="1" name=""/>
        <p:cNvGrpSpPr/>
        <p:nvPr/>
      </p:nvGrpSpPr>
      <p:grpSpPr>
        <a:xfrm>
          <a:off x="0" y="0"/>
          <a:ext cx="0" cy="0"/>
          <a:chOff x="0" y="0"/>
          <a:chExt cx="0" cy="0"/>
        </a:xfrm>
      </p:grpSpPr>
      <p:sp>
        <p:nvSpPr>
          <p:cNvPr id="4"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2" name="Title 1"/>
          <p:cNvSpPr>
            <a:spLocks noGrp="1"/>
          </p:cNvSpPr>
          <p:nvPr>
            <p:ph type="title"/>
          </p:nvPr>
        </p:nvSpPr>
        <p:spPr>
          <a:xfrm>
            <a:off x="0" y="0"/>
            <a:ext cx="9144000" cy="838200"/>
          </a:xfrm>
        </p:spPr>
        <p:txBody>
          <a:bodyPr/>
          <a:lstStyle>
            <a:lvl1pPr algn="l">
              <a:defRPr/>
            </a:lvl1pPr>
          </a:lstStyle>
          <a:p>
            <a:r>
              <a:rPr lang="it-IT" dirty="0" smtClean="0"/>
              <a:t>Fare clic per modificare lo stile del titolo</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pic>
        <p:nvPicPr>
          <p:cNvPr id="6" name="Picture 4" descr="Screen Shot 2014-12-20 at 5.27.50 PM.png"/>
          <p:cNvPicPr>
            <a:picLocks noChangeAspect="1"/>
          </p:cNvPicPr>
          <p:nvPr userDrawn="1"/>
        </p:nvPicPr>
        <p:blipFill>
          <a:blip r:embed="rId4"/>
          <a:srcRect/>
          <a:stretch>
            <a:fillRect/>
          </a:stretch>
        </p:blipFill>
        <p:spPr bwMode="auto">
          <a:xfrm>
            <a:off x="0" y="2925763"/>
            <a:ext cx="3986213" cy="3924300"/>
          </a:xfrm>
          <a:prstGeom prst="rect">
            <a:avLst/>
          </a:prstGeom>
          <a:noFill/>
          <a:ln w="9525">
            <a:noFill/>
            <a:miter lim="800000"/>
            <a:headEnd/>
            <a:tailEnd/>
          </a:ln>
        </p:spPr>
      </p:pic>
      <p:sp>
        <p:nvSpPr>
          <p:cNvPr id="2" name="Title 1"/>
          <p:cNvSpPr>
            <a:spLocks noGrp="1"/>
          </p:cNvSpPr>
          <p:nvPr>
            <p:ph type="title"/>
          </p:nvPr>
        </p:nvSpPr>
        <p:spPr>
          <a:xfrm>
            <a:off x="0" y="0"/>
            <a:ext cx="9144000" cy="838200"/>
          </a:xfrm>
        </p:spPr>
        <p:txBody>
          <a:bodyPr/>
          <a:lstStyle>
            <a:lvl1pPr algn="l">
              <a:defRPr/>
            </a:lvl1pPr>
          </a:lstStyle>
          <a:p>
            <a:r>
              <a:rPr lang="it-IT" dirty="0" smtClean="0"/>
              <a:t>Fare clic per modificare lo stile del titolo</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ustom Layout">
    <p:spTree>
      <p:nvGrpSpPr>
        <p:cNvPr id="1" name=""/>
        <p:cNvGrpSpPr/>
        <p:nvPr/>
      </p:nvGrpSpPr>
      <p:grpSpPr>
        <a:xfrm>
          <a:off x="0" y="0"/>
          <a:ext cx="0" cy="0"/>
          <a:chOff x="0" y="0"/>
          <a:chExt cx="0" cy="0"/>
        </a:xfrm>
      </p:grpSpPr>
      <p:sp>
        <p:nvSpPr>
          <p:cNvPr id="3"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pic>
        <p:nvPicPr>
          <p:cNvPr id="5" name="Picture 8"/>
          <p:cNvPicPr>
            <a:picLocks noChangeAspect="1"/>
          </p:cNvPicPr>
          <p:nvPr userDrawn="1"/>
        </p:nvPicPr>
        <p:blipFill>
          <a:blip r:embed="rId4"/>
          <a:srcRect/>
          <a:stretch>
            <a:fillRect/>
          </a:stretch>
        </p:blipFill>
        <p:spPr bwMode="auto">
          <a:xfrm>
            <a:off x="0" y="-11113"/>
            <a:ext cx="990600" cy="1104901"/>
          </a:xfrm>
          <a:prstGeom prst="rect">
            <a:avLst/>
          </a:prstGeom>
          <a:noFill/>
          <a:ln w="9525">
            <a:noFill/>
            <a:miter lim="800000"/>
            <a:headEnd/>
            <a:tailEnd/>
          </a:ln>
        </p:spPr>
      </p:pic>
      <p:pic>
        <p:nvPicPr>
          <p:cNvPr id="6" name="Picture 5"/>
          <p:cNvPicPr>
            <a:picLocks noChangeAspect="1"/>
          </p:cNvPicPr>
          <p:nvPr userDrawn="1"/>
        </p:nvPicPr>
        <p:blipFill>
          <a:blip r:embed="rId5"/>
          <a:srcRect/>
          <a:stretch>
            <a:fillRect/>
          </a:stretch>
        </p:blipFill>
        <p:spPr bwMode="auto">
          <a:xfrm>
            <a:off x="1828800" y="2438400"/>
            <a:ext cx="5245100" cy="3932238"/>
          </a:xfrm>
          <a:prstGeom prst="rect">
            <a:avLst/>
          </a:prstGeom>
          <a:noFill/>
          <a:ln w="9525">
            <a:noFill/>
            <a:miter lim="800000"/>
            <a:headEnd/>
            <a:tailEnd/>
          </a:ln>
        </p:spPr>
      </p:pic>
      <p:sp>
        <p:nvSpPr>
          <p:cNvPr id="2" name="Title 1"/>
          <p:cNvSpPr>
            <a:spLocks noGrp="1"/>
          </p:cNvSpPr>
          <p:nvPr>
            <p:ph type="title"/>
          </p:nvPr>
        </p:nvSpPr>
        <p:spPr>
          <a:xfrm>
            <a:off x="990600" y="-31750"/>
            <a:ext cx="8153400" cy="946150"/>
          </a:xfrm>
          <a:noFill/>
        </p:spPr>
        <p:txBody>
          <a:bodyPr/>
          <a:lstStyle>
            <a:lvl1pPr algn="l">
              <a:defRPr sz="4400" b="0" spc="0" baseline="0">
                <a:solidFill>
                  <a:schemeClr val="accent6"/>
                </a:solidFill>
                <a:effectLst>
                  <a:innerShdw blurRad="63500" dist="50800" dir="13500000">
                    <a:prstClr val="black">
                      <a:alpha val="50000"/>
                    </a:prstClr>
                  </a:innerShdw>
                </a:effectLst>
              </a:defRPr>
            </a:lvl1pPr>
          </a:lstStyle>
          <a:p>
            <a:r>
              <a:rPr lang="it-IT" dirty="0" smtClean="0"/>
              <a:t>Fare clic per modificare lo stile del titolo</a:t>
            </a:r>
            <a:endParaRPr lang="en-US" dirty="0"/>
          </a:p>
        </p:txBody>
      </p:sp>
      <p:sp>
        <p:nvSpPr>
          <p:cNvPr id="7"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2_Title and Content">
    <p:spTree>
      <p:nvGrpSpPr>
        <p:cNvPr id="1" name=""/>
        <p:cNvGrpSpPr/>
        <p:nvPr/>
      </p:nvGrpSpPr>
      <p:grpSpPr>
        <a:xfrm>
          <a:off x="0" y="0"/>
          <a:ext cx="0" cy="0"/>
          <a:chOff x="0" y="0"/>
          <a:chExt cx="0" cy="0"/>
        </a:xfrm>
      </p:grpSpPr>
      <p:sp>
        <p:nvSpPr>
          <p:cNvPr id="4"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171700" y="6629400"/>
            <a:ext cx="4800600" cy="228600"/>
          </a:xfrm>
        </p:spPr>
        <p:txBody>
          <a:bodyPr/>
          <a:lstStyle>
            <a:lvl1pPr algn="ctr">
              <a:defRPr sz="1100" i="0" kern="1200" cap="small" spc="400" baseline="0" smtClean="0">
                <a:solidFill>
                  <a:schemeClr val="tx1">
                    <a:lumMod val="50000"/>
                    <a:lumOff val="50000"/>
                  </a:schemeClr>
                </a:solidFill>
                <a:latin typeface="+mn-lt"/>
                <a:cs typeface="+mn-cs"/>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4_Title and Content">
    <p:spTree>
      <p:nvGrpSpPr>
        <p:cNvPr id="1" name=""/>
        <p:cNvGrpSpPr/>
        <p:nvPr/>
      </p:nvGrpSpPr>
      <p:grpSpPr>
        <a:xfrm>
          <a:off x="0" y="0"/>
          <a:ext cx="0" cy="0"/>
          <a:chOff x="0" y="0"/>
          <a:chExt cx="0" cy="0"/>
        </a:xfrm>
      </p:grpSpPr>
      <p:sp>
        <p:nvSpPr>
          <p:cNvPr id="4"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171700" y="6629400"/>
            <a:ext cx="4800600" cy="228600"/>
          </a:xfrm>
        </p:spPr>
        <p:txBody>
          <a:bodyPr/>
          <a:lstStyle>
            <a:lvl1pPr algn="ctr">
              <a:defRPr sz="1100" i="0" kern="1200" cap="small" spc="400" baseline="0" smtClean="0">
                <a:solidFill>
                  <a:schemeClr val="tx1">
                    <a:lumMod val="50000"/>
                    <a:lumOff val="50000"/>
                  </a:schemeClr>
                </a:solidFill>
                <a:latin typeface="+mn-lt"/>
                <a:cs typeface="+mn-cs"/>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4"/>
          <p:cNvSpPr/>
          <p:nvPr userDrawn="1"/>
        </p:nvSpPr>
        <p:spPr>
          <a:xfrm>
            <a:off x="-4763" y="5486400"/>
            <a:ext cx="9136063" cy="1371600"/>
          </a:xfrm>
          <a:prstGeom prst="rect">
            <a:avLst/>
          </a:prstGeom>
          <a:solidFill>
            <a:schemeClr val="tx1">
              <a:alpha val="81000"/>
            </a:schemeClr>
          </a:solidFill>
        </p:spPr>
        <p:txBody>
          <a:bodyPr anchor="ctr">
            <a:normAutofit/>
          </a:bodyPr>
          <a:lstStyle/>
          <a:p>
            <a:pPr algn="r" fontAlgn="auto">
              <a:spcBef>
                <a:spcPts val="0"/>
              </a:spcBef>
              <a:spcAft>
                <a:spcPts val="0"/>
              </a:spcAft>
              <a:defRPr/>
            </a:pPr>
            <a:endParaRPr lang="en-US" sz="4800" spc="50" dirty="0">
              <a:latin typeface="Candara" pitchFamily="34" charset="0"/>
              <a:ea typeface="Tahoma" pitchFamily="34" charset="0"/>
              <a:cs typeface="Tahoma" pitchFamily="34" charset="0"/>
            </a:endParaRPr>
          </a:p>
        </p:txBody>
      </p:sp>
      <p:sp>
        <p:nvSpPr>
          <p:cNvPr id="3" name="TextBox 5"/>
          <p:cNvSpPr txBox="1"/>
          <p:nvPr/>
        </p:nvSpPr>
        <p:spPr>
          <a:xfrm>
            <a:off x="261938" y="5181600"/>
            <a:ext cx="887412" cy="1862138"/>
          </a:xfrm>
          <a:prstGeom prst="rect">
            <a:avLst/>
          </a:prstGeom>
          <a:noFill/>
        </p:spPr>
        <p:txBody>
          <a:bodyPr>
            <a:spAutoFit/>
          </a:bodyPr>
          <a:lstStyle/>
          <a:p>
            <a:pPr fontAlgn="auto">
              <a:spcBef>
                <a:spcPts val="0"/>
              </a:spcBef>
              <a:spcAft>
                <a:spcPts val="0"/>
              </a:spcAft>
              <a:defRPr/>
            </a:pPr>
            <a:r>
              <a:rPr lang="en-US" sz="11500" b="1" dirty="0">
                <a:solidFill>
                  <a:schemeClr val="bg1"/>
                </a:solidFill>
                <a:effectLst>
                  <a:outerShdw blurRad="38100" dist="38100" dir="2700000" algn="tl">
                    <a:srgbClr val="000000">
                      <a:alpha val="43137"/>
                    </a:srgbClr>
                  </a:outerShdw>
                </a:effectLst>
                <a:latin typeface="Tw Cen MT"/>
                <a:ea typeface="Tahoma" pitchFamily="34" charset="0"/>
                <a:cs typeface="Tw Cen MT"/>
              </a:rPr>
              <a:t>8</a:t>
            </a:r>
          </a:p>
        </p:txBody>
      </p:sp>
      <p:sp>
        <p:nvSpPr>
          <p:cNvPr id="4" name="TextBox 6"/>
          <p:cNvSpPr txBox="1"/>
          <p:nvPr/>
        </p:nvSpPr>
        <p:spPr>
          <a:xfrm rot="16200000">
            <a:off x="-418306" y="5980906"/>
            <a:ext cx="1358900" cy="369888"/>
          </a:xfrm>
          <a:prstGeom prst="rect">
            <a:avLst/>
          </a:prstGeom>
          <a:noFill/>
        </p:spPr>
        <p:txBody>
          <a:bodyPr>
            <a:spAutoFit/>
          </a:bodyPr>
          <a:lstStyle/>
          <a:p>
            <a:pPr fontAlgn="auto">
              <a:spcBef>
                <a:spcPts val="0"/>
              </a:spcBef>
              <a:spcAft>
                <a:spcPts val="0"/>
              </a:spcAft>
              <a:defRPr/>
            </a:pPr>
            <a:r>
              <a:rPr lang="en-US" b="1" kern="0" cap="all" spc="300" dirty="0">
                <a:solidFill>
                  <a:schemeClr val="bg1">
                    <a:lumMod val="75000"/>
                  </a:schemeClr>
                </a:solidFill>
                <a:latin typeface="Tw Cen MT"/>
                <a:ea typeface="+mj-ea"/>
                <a:cs typeface="Tw Cen MT"/>
              </a:rPr>
              <a:t>Chapter</a:t>
            </a:r>
            <a:endParaRPr lang="en-US" sz="2000" b="1" kern="0" cap="all" spc="300" dirty="0">
              <a:solidFill>
                <a:schemeClr val="bg1">
                  <a:lumMod val="75000"/>
                </a:schemeClr>
              </a:solidFill>
              <a:latin typeface="Tw Cen MT"/>
              <a:ea typeface="+mj-ea"/>
              <a:cs typeface="Tw Cen MT"/>
            </a:endParaRPr>
          </a:p>
        </p:txBody>
      </p:sp>
      <p:sp>
        <p:nvSpPr>
          <p:cNvPr id="5" name="TextBox 7"/>
          <p:cNvSpPr txBox="1"/>
          <p:nvPr/>
        </p:nvSpPr>
        <p:spPr>
          <a:xfrm>
            <a:off x="0" y="-15875"/>
            <a:ext cx="7696200" cy="307975"/>
          </a:xfrm>
          <a:prstGeom prst="rect">
            <a:avLst/>
          </a:prstGeom>
          <a:noFill/>
        </p:spPr>
        <p:txBody>
          <a:bodyPr>
            <a:spAutoFit/>
          </a:bodyPr>
          <a:lstStyle/>
          <a:p>
            <a:pPr fontAlgn="auto">
              <a:spcBef>
                <a:spcPts val="0"/>
              </a:spcBef>
              <a:spcAft>
                <a:spcPts val="0"/>
              </a:spcAft>
              <a:defRPr/>
            </a:pPr>
            <a:r>
              <a:rPr lang="en-US" sz="1400" b="1" kern="0" cap="small" spc="400" dirty="0">
                <a:solidFill>
                  <a:schemeClr val="tx1">
                    <a:lumMod val="50000"/>
                    <a:lumOff val="50000"/>
                  </a:schemeClr>
                </a:solidFill>
                <a:latin typeface="Tw Cen MT" pitchFamily="34" charset="0"/>
                <a:cs typeface="+mn-cs"/>
              </a:rPr>
              <a:t>Dynamic PowerPoint™ Slides by </a:t>
            </a:r>
            <a:r>
              <a:rPr lang="en-US" sz="1400" b="1" kern="0" cap="small" spc="400" dirty="0" err="1">
                <a:solidFill>
                  <a:schemeClr val="tx1">
                    <a:lumMod val="50000"/>
                    <a:lumOff val="50000"/>
                  </a:schemeClr>
                </a:solidFill>
                <a:latin typeface="Tw Cen MT" pitchFamily="34" charset="0"/>
                <a:cs typeface="+mn-cs"/>
              </a:rPr>
              <a:t>Solina</a:t>
            </a:r>
            <a:r>
              <a:rPr lang="en-US" sz="1400" b="1" kern="0" cap="small" spc="400" dirty="0">
                <a:solidFill>
                  <a:schemeClr val="tx1">
                    <a:lumMod val="50000"/>
                    <a:lumOff val="50000"/>
                  </a:schemeClr>
                </a:solidFill>
                <a:latin typeface="Tw Cen MT" pitchFamily="34" charset="0"/>
                <a:cs typeface="+mn-cs"/>
              </a:rPr>
              <a:t> </a:t>
            </a:r>
            <a:r>
              <a:rPr lang="en-US" sz="1400" b="1" kern="0" cap="small" spc="400" dirty="0" err="1">
                <a:solidFill>
                  <a:schemeClr val="tx1">
                    <a:lumMod val="50000"/>
                    <a:lumOff val="50000"/>
                  </a:schemeClr>
                </a:solidFill>
                <a:latin typeface="Tw Cen MT" pitchFamily="34" charset="0"/>
                <a:cs typeface="+mn-cs"/>
              </a:rPr>
              <a:t>Lindahl</a:t>
            </a:r>
            <a:endParaRPr lang="en-US" sz="1400" b="1" kern="0" cap="small" spc="400" dirty="0">
              <a:solidFill>
                <a:schemeClr val="tx1">
                  <a:lumMod val="50000"/>
                  <a:lumOff val="50000"/>
                </a:schemeClr>
              </a:solidFill>
              <a:latin typeface="Tw Cen MT" pitchFamily="34" charset="0"/>
              <a:cs typeface="+mn-cs"/>
            </a:endParaRPr>
          </a:p>
        </p:txBody>
      </p:sp>
      <p:sp>
        <p:nvSpPr>
          <p:cNvPr id="6" name="Title 1"/>
          <p:cNvSpPr txBox="1">
            <a:spLocks/>
          </p:cNvSpPr>
          <p:nvPr userDrawn="1"/>
        </p:nvSpPr>
        <p:spPr>
          <a:xfrm>
            <a:off x="1371600" y="5486400"/>
            <a:ext cx="7772400" cy="1371600"/>
          </a:xfrm>
          <a:prstGeom prst="rect">
            <a:avLst/>
          </a:prstGeom>
          <a:noFill/>
        </p:spPr>
        <p:txBody>
          <a:bodyPr/>
          <a:lstStyle>
            <a:lvl1pPr algn="r" defTabSz="914400" rtl="0" eaLnBrk="1" latinLnBrk="0" hangingPunct="1">
              <a:spcBef>
                <a:spcPct val="0"/>
              </a:spcBef>
              <a:buNone/>
              <a:defRPr lang="en-US" sz="5400" b="1" i="0" u="none" strike="noStrike" kern="1200" cap="none" spc="100" baseline="0" smtClean="0">
                <a:solidFill>
                  <a:srgbClr val="FF3300"/>
                </a:solidFill>
                <a:effectLst/>
                <a:latin typeface="Candara" pitchFamily="34" charset="0"/>
                <a:ea typeface="+mj-ea"/>
                <a:cs typeface="+mj-cs"/>
              </a:defRPr>
            </a:lvl1pPr>
          </a:lstStyle>
          <a:p>
            <a:pPr fontAlgn="auto">
              <a:spcAft>
                <a:spcPts val="0"/>
              </a:spcAft>
              <a:defRPr/>
            </a:pPr>
            <a:r>
              <a:rPr kern="0" spc="500" dirty="0">
                <a:latin typeface="Tw Cen MT"/>
                <a:cs typeface="Tw Cen MT"/>
              </a:rPr>
              <a:t>International Trade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2" name="Straight Connector 1"/>
          <p:cNvCxnSpPr/>
          <p:nvPr/>
        </p:nvCxnSpPr>
        <p:spPr>
          <a:xfrm>
            <a:off x="0" y="60198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2860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sp>
        <p:nvSpPr>
          <p:cNvPr id="4" name="TextBox 9"/>
          <p:cNvSpPr txBox="1">
            <a:spLocks noChangeArrowheads="1"/>
          </p:cNvSpPr>
          <p:nvPr/>
        </p:nvSpPr>
        <p:spPr bwMode="auto">
          <a:xfrm>
            <a:off x="0" y="1490663"/>
            <a:ext cx="9144000" cy="338137"/>
          </a:xfrm>
          <a:prstGeom prst="rect">
            <a:avLst/>
          </a:prstGeom>
          <a:solidFill>
            <a:srgbClr val="CCFF33">
              <a:alpha val="47058"/>
            </a:srgbClr>
          </a:solid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auto" hangingPunct="1">
              <a:spcBef>
                <a:spcPts val="0"/>
              </a:spcBef>
              <a:spcAft>
                <a:spcPts val="0"/>
              </a:spcAft>
              <a:defRPr/>
            </a:pPr>
            <a:r>
              <a:rPr lang="en-US" sz="1600" spc="300" dirty="0" smtClean="0">
                <a:solidFill>
                  <a:srgbClr val="F79646"/>
                </a:solidFill>
                <a:latin typeface="+mn-lt"/>
              </a:rPr>
              <a:t>SOME GOOD BLOGS AND OTHER SITES TO GET THE JUICES FLOWING:</a:t>
            </a:r>
            <a:endParaRPr lang="en-US" sz="1600" spc="300" dirty="0">
              <a:solidFill>
                <a:srgbClr val="F79646"/>
              </a:solidFill>
              <a:latin typeface="+mn-lt"/>
            </a:endParaRPr>
          </a:p>
        </p:txBody>
      </p:sp>
      <p:sp>
        <p:nvSpPr>
          <p:cNvPr id="5" name="Title 1"/>
          <p:cNvSpPr txBox="1">
            <a:spLocks/>
          </p:cNvSpPr>
          <p:nvPr/>
        </p:nvSpPr>
        <p:spPr>
          <a:xfrm>
            <a:off x="0" y="0"/>
            <a:ext cx="7391400" cy="784225"/>
          </a:xfrm>
          <a:prstGeom prst="rect">
            <a:avLst/>
          </a:prstGeom>
          <a:noFill/>
          <a:effectLst/>
        </p:spPr>
        <p:txBody>
          <a:bodyPr/>
          <a:lstStyle>
            <a:lvl1pPr>
              <a:defRPr sz="3600">
                <a:solidFill>
                  <a:schemeClr val="accent1">
                    <a:lumMod val="60000"/>
                    <a:lumOff val="40000"/>
                  </a:schemeClr>
                </a:solidFill>
                <a:effectLst>
                  <a:outerShdw blurRad="38100" dist="38100" dir="2700000" algn="tl">
                    <a:srgbClr val="000000">
                      <a:alpha val="43137"/>
                    </a:srgbClr>
                  </a:outerShdw>
                </a:effectLst>
              </a:defRPr>
            </a:lvl1pPr>
          </a:lstStyle>
          <a:p>
            <a:pPr fontAlgn="auto">
              <a:spcBef>
                <a:spcPts val="0"/>
              </a:spcBef>
              <a:spcAft>
                <a:spcPts val="0"/>
              </a:spcAft>
              <a:defRPr/>
            </a:pPr>
            <a:r>
              <a:rPr lang="en-US" sz="4800" dirty="0" smtClean="0">
                <a:solidFill>
                  <a:schemeClr val="accent6"/>
                </a:solidFill>
                <a:effectLst>
                  <a:innerShdw blurRad="63500" dist="50800" dir="13500000">
                    <a:prstClr val="black">
                      <a:alpha val="50000"/>
                    </a:prstClr>
                  </a:innerShdw>
                </a:effectLst>
                <a:latin typeface="Century Gothic" pitchFamily="34" charset="0"/>
                <a:cs typeface="Arial" pitchFamily="34" charset="0"/>
              </a:rPr>
              <a:t>FOOD FOR THOUGHT….</a:t>
            </a:r>
            <a:endParaRPr lang="en-US" sz="4800" dirty="0">
              <a:solidFill>
                <a:schemeClr val="accent6"/>
              </a:solidFill>
              <a:effectLst>
                <a:innerShdw blurRad="63500" dist="50800" dir="13500000">
                  <a:prstClr val="black">
                    <a:alpha val="50000"/>
                  </a:prstClr>
                </a:innerShdw>
              </a:effectLst>
              <a:latin typeface="Century Gothic" pitchFamily="34" charset="0"/>
              <a:cs typeface="Arial" pitchFamily="34" charset="0"/>
            </a:endParaRPr>
          </a:p>
        </p:txBody>
      </p:sp>
      <p:pic>
        <p:nvPicPr>
          <p:cNvPr id="6" name="Picture 2">
            <a:hlinkClick r:id="rId2"/>
          </p:cNvPr>
          <p:cNvPicPr>
            <a:picLocks noChangeAspect="1" noChangeArrowheads="1"/>
          </p:cNvPicPr>
          <p:nvPr/>
        </p:nvPicPr>
        <p:blipFill>
          <a:blip r:embed="rId3"/>
          <a:srcRect/>
          <a:stretch>
            <a:fillRect/>
          </a:stretch>
        </p:blipFill>
        <p:spPr bwMode="auto">
          <a:xfrm>
            <a:off x="5029200" y="4572000"/>
            <a:ext cx="2724150" cy="517525"/>
          </a:xfrm>
          <a:prstGeom prst="rect">
            <a:avLst/>
          </a:prstGeom>
          <a:ln>
            <a:noFill/>
          </a:ln>
          <a:effectLst>
            <a:outerShdw blurRad="292100" dist="139700" dir="2700000" algn="tl" rotWithShape="0">
              <a:srgbClr val="333333">
                <a:alpha val="65000"/>
              </a:srgbClr>
            </a:outerShdw>
          </a:effectLst>
          <a:extLst/>
        </p:spPr>
      </p:pic>
      <p:pic>
        <p:nvPicPr>
          <p:cNvPr id="7" name="Picture 3">
            <a:hlinkClick r:id="rId4"/>
          </p:cNvPr>
          <p:cNvPicPr>
            <a:picLocks noChangeAspect="1" noChangeArrowheads="1"/>
          </p:cNvPicPr>
          <p:nvPr/>
        </p:nvPicPr>
        <p:blipFill>
          <a:blip r:embed="rId5"/>
          <a:srcRect/>
          <a:stretch>
            <a:fillRect/>
          </a:stretch>
        </p:blipFill>
        <p:spPr bwMode="auto">
          <a:xfrm>
            <a:off x="6145213" y="3048000"/>
            <a:ext cx="2998787" cy="539750"/>
          </a:xfrm>
          <a:prstGeom prst="rect">
            <a:avLst/>
          </a:prstGeom>
          <a:ln>
            <a:noFill/>
          </a:ln>
          <a:effectLst>
            <a:outerShdw blurRad="292100" dist="139700" dir="2700000" algn="tl" rotWithShape="0">
              <a:srgbClr val="333333">
                <a:alpha val="65000"/>
              </a:srgbClr>
            </a:outerShdw>
          </a:effectLst>
          <a:extLst/>
        </p:spPr>
      </p:pic>
      <p:pic>
        <p:nvPicPr>
          <p:cNvPr id="8" name="Picture 4">
            <a:hlinkClick r:id="rId6"/>
          </p:cNvPr>
          <p:cNvPicPr>
            <a:picLocks noChangeAspect="1" noChangeArrowheads="1"/>
          </p:cNvPicPr>
          <p:nvPr/>
        </p:nvPicPr>
        <p:blipFill>
          <a:blip r:embed="rId7"/>
          <a:srcRect/>
          <a:stretch>
            <a:fillRect/>
          </a:stretch>
        </p:blipFill>
        <p:spPr bwMode="auto">
          <a:xfrm>
            <a:off x="3200400" y="2971800"/>
            <a:ext cx="2686050" cy="657225"/>
          </a:xfrm>
          <a:prstGeom prst="rect">
            <a:avLst/>
          </a:prstGeom>
          <a:ln>
            <a:noFill/>
          </a:ln>
          <a:effectLst>
            <a:outerShdw blurRad="292100" dist="139700" dir="2700000" algn="tl" rotWithShape="0">
              <a:srgbClr val="333333">
                <a:alpha val="65000"/>
              </a:srgbClr>
            </a:outerShdw>
          </a:effectLst>
          <a:extLst/>
        </p:spPr>
      </p:pic>
      <p:pic>
        <p:nvPicPr>
          <p:cNvPr id="9" name="Picture 14" descr="Screen Shot 2014-12-20 at 8.46.54 PM.png">
            <a:hlinkClick r:id="rId8"/>
          </p:cNvPr>
          <p:cNvPicPr>
            <a:picLocks noChangeAspect="1"/>
          </p:cNvPicPr>
          <p:nvPr userDrawn="1"/>
        </p:nvPicPr>
        <p:blipFill>
          <a:blip r:embed="rId9"/>
          <a:stretch>
            <a:fillRect/>
          </a:stretch>
        </p:blipFill>
        <p:spPr>
          <a:xfrm>
            <a:off x="12700" y="2971800"/>
            <a:ext cx="2692400" cy="592138"/>
          </a:xfrm>
          <a:prstGeom prst="rect">
            <a:avLst/>
          </a:prstGeom>
          <a:ln>
            <a:noFill/>
          </a:ln>
          <a:effectLst>
            <a:outerShdw blurRad="292100" dist="139700" dir="2700000" algn="tl" rotWithShape="0">
              <a:srgbClr val="333333">
                <a:alpha val="65000"/>
              </a:srgbClr>
            </a:outerShdw>
          </a:effectLst>
        </p:spPr>
      </p:pic>
      <p:pic>
        <p:nvPicPr>
          <p:cNvPr id="10" name="Picture 15" descr="Screen Shot 2014-12-20 at 8.49.18 PM.png">
            <a:hlinkClick r:id="rId10"/>
          </p:cNvPr>
          <p:cNvPicPr>
            <a:picLocks noChangeAspect="1"/>
          </p:cNvPicPr>
          <p:nvPr userDrawn="1"/>
        </p:nvPicPr>
        <p:blipFill>
          <a:blip r:embed="rId11"/>
          <a:stretch>
            <a:fillRect/>
          </a:stretch>
        </p:blipFill>
        <p:spPr>
          <a:xfrm>
            <a:off x="1905000" y="4343400"/>
            <a:ext cx="2336800" cy="841375"/>
          </a:xfrm>
          <a:prstGeom prst="rect">
            <a:avLst/>
          </a:prstGeom>
          <a:ln>
            <a:noFill/>
          </a:ln>
          <a:effectLst>
            <a:outerShdw blurRad="292100" dist="139700" dir="2700000" algn="tl" rotWithShape="0">
              <a:srgbClr val="333333">
                <a:alpha val="65000"/>
              </a:srgbClr>
            </a:outerShdw>
          </a:effectLst>
        </p:spPr>
      </p:pic>
      <p:pic>
        <p:nvPicPr>
          <p:cNvPr id="11" name="Picture 17"/>
          <p:cNvPicPr>
            <a:picLocks noChangeAspect="1"/>
          </p:cNvPicPr>
          <p:nvPr userDrawn="1"/>
        </p:nvPicPr>
        <p:blipFill>
          <a:blip r:embed="rId12"/>
          <a:stretch>
            <a:fillRect/>
          </a:stretch>
        </p:blipFill>
        <p:spPr>
          <a:xfrm rot="960000">
            <a:off x="8016875" y="98425"/>
            <a:ext cx="787400" cy="1327150"/>
          </a:xfrm>
          <a:prstGeom prst="rect">
            <a:avLst/>
          </a:prstGeom>
          <a:ln>
            <a:noFill/>
          </a:ln>
          <a:effectLst>
            <a:outerShdw blurRad="292100" dist="139700" dir="2700000" algn="tl" rotWithShape="0">
              <a:srgbClr val="333333">
                <a:alpha val="65000"/>
              </a:srgbClr>
            </a:outerShdw>
          </a:effectLst>
        </p:spPr>
      </p:pic>
      <p:sp>
        <p:nvSpPr>
          <p:cNvPr id="12"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ight Arrow 8"/>
          <p:cNvSpPr/>
          <p:nvPr userDrawn="1"/>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pic>
        <p:nvPicPr>
          <p:cNvPr id="5" name="Picture 9"/>
          <p:cNvPicPr>
            <a:picLocks noChangeAspect="1"/>
          </p:cNvPicPr>
          <p:nvPr userDrawn="1"/>
        </p:nvPicPr>
        <p:blipFill>
          <a:blip r:embed="rId2"/>
          <a:srcRect/>
          <a:stretch>
            <a:fillRect/>
          </a:stretch>
        </p:blipFill>
        <p:spPr bwMode="auto">
          <a:xfrm>
            <a:off x="7974013" y="6027738"/>
            <a:ext cx="1143000" cy="857250"/>
          </a:xfrm>
          <a:prstGeom prst="rect">
            <a:avLst/>
          </a:prstGeom>
          <a:noFill/>
          <a:ln w="9525">
            <a:noFill/>
            <a:miter lim="800000"/>
            <a:headEnd/>
            <a:tailEnd/>
          </a:ln>
        </p:spPr>
      </p:pic>
      <p:cxnSp>
        <p:nvCxnSpPr>
          <p:cNvPr id="6" name="Straight Connector 14"/>
          <p:cNvCxnSpPr/>
          <p:nvPr userDrawn="1"/>
        </p:nvCxnSpPr>
        <p:spPr>
          <a:xfrm>
            <a:off x="0" y="1219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cxnSp>
        <p:nvCxnSpPr>
          <p:cNvPr id="7" name="Straight Connector 15"/>
          <p:cNvCxnSpPr/>
          <p:nvPr userDrawn="1"/>
        </p:nvCxnSpPr>
        <p:spPr>
          <a:xfrm>
            <a:off x="0" y="5791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sp>
        <p:nvSpPr>
          <p:cNvPr id="8" name="Down Arrow Callout 3"/>
          <p:cNvSpPr/>
          <p:nvPr userDrawn="1"/>
        </p:nvSpPr>
        <p:spPr>
          <a:xfrm>
            <a:off x="0" y="-30163"/>
            <a:ext cx="3200400" cy="1676401"/>
          </a:xfrm>
          <a:prstGeom prst="downArrowCallout">
            <a:avLst>
              <a:gd name="adj1" fmla="val 32640"/>
              <a:gd name="adj2" fmla="val 28183"/>
              <a:gd name="adj3" fmla="val 25000"/>
              <a:gd name="adj4" fmla="val 61794"/>
            </a:avLst>
          </a:prstGeom>
          <a:solidFill>
            <a:schemeClr val="accent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4"/>
          <p:cNvSpPr txBox="1"/>
          <p:nvPr userDrawn="1"/>
        </p:nvSpPr>
        <p:spPr>
          <a:xfrm>
            <a:off x="0" y="0"/>
            <a:ext cx="3200400" cy="830263"/>
          </a:xfrm>
          <a:prstGeom prst="rect">
            <a:avLst/>
          </a:prstGeom>
          <a:noFill/>
        </p:spPr>
        <p:txBody>
          <a:bodyPr>
            <a:spAutoFit/>
          </a:bodyPr>
          <a:lstStyle/>
          <a:p>
            <a:pPr fontAlgn="auto">
              <a:spcBef>
                <a:spcPts val="0"/>
              </a:spcBef>
              <a:spcAft>
                <a:spcPts val="0"/>
              </a:spcAft>
              <a:defRPr/>
            </a:pPr>
            <a:r>
              <a:rPr lang="en-US" sz="2400" b="1" dirty="0">
                <a:solidFill>
                  <a:schemeClr val="bg1"/>
                </a:solidFill>
                <a:latin typeface="+mn-lt"/>
                <a:cs typeface="+mn-cs"/>
              </a:rPr>
              <a:t>     What you will learn in this chapter</a:t>
            </a:r>
          </a:p>
        </p:txBody>
      </p:sp>
      <p:sp>
        <p:nvSpPr>
          <p:cNvPr id="10" name="Isosceles Triangle 5"/>
          <p:cNvSpPr/>
          <p:nvPr userDrawn="1"/>
        </p:nvSpPr>
        <p:spPr>
          <a:xfrm rot="5400000">
            <a:off x="95250" y="95250"/>
            <a:ext cx="304800" cy="266700"/>
          </a:xfrm>
          <a:prstGeom prst="triangle">
            <a:avLst>
              <a:gd name="adj" fmla="val 525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 name="Content Placeholder 2"/>
          <p:cNvSpPr>
            <a:spLocks noGrp="1"/>
          </p:cNvSpPr>
          <p:nvPr>
            <p:ph idx="1"/>
          </p:nvPr>
        </p:nvSpPr>
        <p:spPr/>
        <p:txBody>
          <a:bodyPr/>
          <a:lstStyle>
            <a:lvl1pPr marL="341313" indent="0">
              <a:defRPr b="1">
                <a:solidFill>
                  <a:schemeClr val="tx1"/>
                </a:solidFill>
                <a:latin typeface="Century Gothic"/>
                <a:cs typeface="Century Gothic"/>
              </a:defRPr>
            </a:lvl1pPr>
            <a:lvl2pPr marL="742950" indent="0">
              <a:defRPr b="1">
                <a:solidFill>
                  <a:schemeClr val="tx1"/>
                </a:solidFill>
                <a:latin typeface="Century Gothic"/>
                <a:cs typeface="Century Gothic"/>
              </a:defRPr>
            </a:lvl2pPr>
            <a:lvl3pPr>
              <a:defRPr b="1">
                <a:solidFill>
                  <a:schemeClr val="tx1"/>
                </a:solidFill>
                <a:latin typeface="Century Gothic"/>
                <a:cs typeface="Century Gothic"/>
              </a:defRPr>
            </a:lvl3pPr>
            <a:lvl4pPr>
              <a:defRPr b="1">
                <a:solidFill>
                  <a:schemeClr val="tx1"/>
                </a:solidFill>
                <a:latin typeface="Century Gothic"/>
                <a:cs typeface="Century Gothic"/>
              </a:defRPr>
            </a:lvl4pPr>
            <a:lvl5pPr>
              <a:defRPr b="1">
                <a:solidFill>
                  <a:schemeClr val="tx1"/>
                </a:solidFill>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pic>
        <p:nvPicPr>
          <p:cNvPr id="6" name="Picture 4" descr="Screen Shot 2014-12-20 at 5.27.50 PM.png"/>
          <p:cNvPicPr>
            <a:picLocks noChangeAspect="1"/>
          </p:cNvPicPr>
          <p:nvPr userDrawn="1"/>
        </p:nvPicPr>
        <p:blipFill>
          <a:blip r:embed="rId4"/>
          <a:srcRect/>
          <a:stretch>
            <a:fillRect/>
          </a:stretch>
        </p:blipFill>
        <p:spPr bwMode="auto">
          <a:xfrm>
            <a:off x="0" y="2925763"/>
            <a:ext cx="3986213" cy="3924300"/>
          </a:xfrm>
          <a:prstGeom prst="rect">
            <a:avLst/>
          </a:prstGeom>
          <a:noFill/>
          <a:ln w="9525">
            <a:noFill/>
            <a:miter lim="800000"/>
            <a:headEnd/>
            <a:tailEnd/>
          </a:ln>
        </p:spPr>
      </p:pic>
      <p:sp>
        <p:nvSpPr>
          <p:cNvPr id="2" name="Title 1"/>
          <p:cNvSpPr>
            <a:spLocks noGrp="1"/>
          </p:cNvSpPr>
          <p:nvPr>
            <p:ph type="title"/>
          </p:nvPr>
        </p:nvSpPr>
        <p:spPr>
          <a:xfrm>
            <a:off x="0" y="0"/>
            <a:ext cx="9144000" cy="838200"/>
          </a:xfrm>
        </p:spPr>
        <p:txBody>
          <a:bodyPr/>
          <a:lstStyle>
            <a:lvl1pPr algn="l">
              <a:defRPr/>
            </a:lvl1pPr>
          </a:lstStyle>
          <a:p>
            <a:r>
              <a:rPr lang="it-IT" dirty="0" smtClean="0"/>
              <a:t>Fare clic per modificare lo stile del titolo</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andara" pitchFamily="34" charset="0"/>
              </a:defRPr>
            </a:lvl1pPr>
            <a:lvl2pPr>
              <a:defRPr sz="3200" baseline="0">
                <a:latin typeface="Candara" pitchFamily="34" charset="0"/>
              </a:defRPr>
            </a:lvl2pPr>
            <a:lvl3pPr>
              <a:defRPr sz="2800" baseline="0">
                <a:latin typeface="Candara" pitchFamily="34" charset="0"/>
              </a:defRPr>
            </a:lvl3pPr>
            <a:lvl4pPr>
              <a:defRPr sz="2400" baseline="0">
                <a:latin typeface="Candara" pitchFamily="34" charset="0"/>
              </a:defRPr>
            </a:lvl4pPr>
            <a:lvl5pPr>
              <a:defRPr sz="2400" baseline="0">
                <a:latin typeface="Candar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preserve="1">
  <p:cSld name="1_Custom Layout">
    <p:spTree>
      <p:nvGrpSpPr>
        <p:cNvPr id="1" name=""/>
        <p:cNvGrpSpPr/>
        <p:nvPr/>
      </p:nvGrpSpPr>
      <p:grpSpPr>
        <a:xfrm>
          <a:off x="0" y="0"/>
          <a:ext cx="0" cy="0"/>
          <a:chOff x="0" y="0"/>
          <a:chExt cx="0" cy="0"/>
        </a:xfrm>
      </p:grpSpPr>
      <p:sp>
        <p:nvSpPr>
          <p:cNvPr id="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Box 13">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3"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5" name="Right Arrow 9"/>
          <p:cNvSpPr/>
          <p:nvPr/>
        </p:nvSpPr>
        <p:spPr>
          <a:xfrm>
            <a:off x="0" y="0"/>
            <a:ext cx="8991600" cy="1161633"/>
          </a:xfrm>
          <a:prstGeom prst="rightArrow">
            <a:avLst>
              <a:gd name="adj1" fmla="val 50000"/>
              <a:gd name="adj2" fmla="val 78749"/>
            </a:avLst>
          </a:prstGeom>
          <a:solidFill>
            <a:srgbClr val="F8EF59">
              <a:alpha val="38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pic>
        <p:nvPicPr>
          <p:cNvPr id="6" name="Picture 5"/>
          <p:cNvPicPr>
            <a:picLocks noChangeAspect="1"/>
          </p:cNvPicPr>
          <p:nvPr/>
        </p:nvPicPr>
        <p:blipFill>
          <a:blip r:embed="rId4"/>
          <a:srcRect/>
          <a:stretch>
            <a:fillRect/>
          </a:stretch>
        </p:blipFill>
        <p:spPr bwMode="auto">
          <a:xfrm>
            <a:off x="1828800" y="2438400"/>
            <a:ext cx="5245100" cy="3932238"/>
          </a:xfrm>
          <a:prstGeom prst="rect">
            <a:avLst/>
          </a:prstGeom>
          <a:noFill/>
          <a:ln w="9525">
            <a:noFill/>
            <a:miter lim="800000"/>
            <a:headEnd/>
            <a:tailEnd/>
          </a:ln>
        </p:spPr>
      </p:pic>
      <p:sp>
        <p:nvSpPr>
          <p:cNvPr id="8" name="Footer Placeholder 2"/>
          <p:cNvSpPr txBox="1">
            <a:spLocks/>
          </p:cNvSpPr>
          <p:nvPr userDrawn="1"/>
        </p:nvSpPr>
        <p:spPr>
          <a:xfrm>
            <a:off x="1390650" y="6756400"/>
            <a:ext cx="7097713"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kern="0" cap="all" spc="1060" smtClean="0">
                <a:solidFill>
                  <a:prstClr val="white">
                    <a:lumMod val="50000"/>
                  </a:prstClr>
                </a:solidFill>
                <a:latin typeface="Gill Sans"/>
                <a:cs typeface="Gill Sans"/>
              </a:rPr>
              <a:t>Copyright 2016 Worth Publishers    </a:t>
            </a:r>
            <a:endParaRPr lang="en-US" sz="1000" kern="0" cap="all" spc="1060" dirty="0">
              <a:solidFill>
                <a:prstClr val="white">
                  <a:lumMod val="50000"/>
                </a:prstClr>
              </a:solidFill>
              <a:latin typeface="Gill Sans"/>
              <a:cs typeface="Gill Sans"/>
            </a:endParaRPr>
          </a:p>
        </p:txBody>
      </p:sp>
      <p:sp>
        <p:nvSpPr>
          <p:cNvPr id="7" name="Content Placeholder 2"/>
          <p:cNvSpPr>
            <a:spLocks noGrp="1"/>
          </p:cNvSpPr>
          <p:nvPr>
            <p:ph idx="1"/>
          </p:nvPr>
        </p:nvSpPr>
        <p:spPr>
          <a:xfrm>
            <a:off x="457200" y="1143000"/>
            <a:ext cx="8686800" cy="1371600"/>
          </a:xfrm>
        </p:spPr>
        <p:txBody>
          <a:bodyPr>
            <a:noAutofit/>
          </a:bodyPr>
          <a:lstStyle>
            <a:lvl1pPr>
              <a:defRPr sz="3200" baseline="0">
                <a:latin typeface="Century Gothic"/>
                <a:cs typeface="Century Gothic"/>
              </a:defRPr>
            </a:lvl1pPr>
            <a:lvl2pPr>
              <a:defRPr sz="2800" baseline="0">
                <a:latin typeface="Century Gothic"/>
                <a:cs typeface="Century Gothic"/>
              </a:defRPr>
            </a:lvl2pPr>
            <a:lvl3pPr>
              <a:defRPr sz="2400" baseline="0">
                <a:latin typeface="Candara" pitchFamily="34" charset="0"/>
              </a:defRPr>
            </a:lvl3pPr>
            <a:lvl4pPr>
              <a:defRPr sz="2000" baseline="0">
                <a:latin typeface="Candara" pitchFamily="34" charset="0"/>
              </a:defRPr>
            </a:lvl4pPr>
            <a:lvl5pPr>
              <a:defRPr sz="2000" baseline="0">
                <a:latin typeface="Candara" pitchFamily="34" charset="0"/>
              </a:defRPr>
            </a:lvl5pPr>
          </a:lstStyle>
          <a:p>
            <a:pPr lvl="0"/>
            <a:r>
              <a:rPr lang="en-US" smtClean="0"/>
              <a:t>Click to edit Master text styles</a:t>
            </a:r>
          </a:p>
          <a:p>
            <a:pPr lvl="1"/>
            <a:r>
              <a:rPr lang="en-US" smtClean="0"/>
              <a:t>Second level</a:t>
            </a:r>
          </a:p>
        </p:txBody>
      </p:sp>
      <p:sp>
        <p:nvSpPr>
          <p:cNvPr id="9"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type="obj" preserve="1">
  <p:cSld name="1_Title and Content">
    <p:spTree>
      <p:nvGrpSpPr>
        <p:cNvPr id="1" name=""/>
        <p:cNvGrpSpPr/>
        <p:nvPr/>
      </p:nvGrpSpPr>
      <p:grpSpPr>
        <a:xfrm>
          <a:off x="0" y="0"/>
          <a:ext cx="0" cy="0"/>
          <a:chOff x="0" y="0"/>
          <a:chExt cx="0" cy="0"/>
        </a:xfrm>
      </p:grpSpPr>
      <p:sp>
        <p:nvSpPr>
          <p:cNvPr id="4"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TextBox 13">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3"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6" name="Right Arrow 9"/>
          <p:cNvSpPr/>
          <p:nvPr/>
        </p:nvSpPr>
        <p:spPr>
          <a:xfrm>
            <a:off x="0" y="0"/>
            <a:ext cx="8991600" cy="1161633"/>
          </a:xfrm>
          <a:prstGeom prst="rightArrow">
            <a:avLst>
              <a:gd name="adj1" fmla="val 50000"/>
              <a:gd name="adj2" fmla="val 78749"/>
            </a:avLst>
          </a:prstGeom>
          <a:solidFill>
            <a:srgbClr val="F8EF59">
              <a:alpha val="38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sp>
        <p:nvSpPr>
          <p:cNvPr id="7" name="Right Arrow 8"/>
          <p:cNvSpPr/>
          <p:nvPr userDrawn="1"/>
        </p:nvSpPr>
        <p:spPr>
          <a:xfrm>
            <a:off x="0" y="5952053"/>
            <a:ext cx="1143000" cy="905947"/>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r>
              <a:rPr lang="en-US" sz="1100" b="1" spc="60" dirty="0">
                <a:ln w="9000" cmpd="sng">
                  <a:noFill/>
                  <a:prstDash val="solid"/>
                </a:ln>
                <a:solidFill>
                  <a:srgbClr val="F79646">
                    <a:lumMod val="75000"/>
                  </a:srgbClr>
                </a:solidFill>
                <a:effectLst>
                  <a:reflection blurRad="12700" stA="28000" endPos="45000" dist="1000" dir="5400000" sy="-100000" algn="bl" rotWithShape="0"/>
                </a:effectLst>
                <a:latin typeface="Century Gothic" pitchFamily="34" charset="0"/>
                <a:cs typeface="Courier New" pitchFamily="49" charset="0"/>
                <a:hlinkClick r:id="" action="ppaction://noaction"/>
              </a:rPr>
              <a:t>To </a:t>
            </a:r>
            <a:r>
              <a:rPr lang="en-US" sz="1100" b="1" spc="60" dirty="0">
                <a:ln w="9000" cmpd="sng">
                  <a:noFill/>
                  <a:prstDash val="solid"/>
                </a:ln>
                <a:solidFill>
                  <a:srgbClr val="F79646">
                    <a:lumMod val="75000"/>
                  </a:srgbClr>
                </a:solidFill>
                <a:effectLst>
                  <a:reflection blurRad="12700" stA="28000" endPos="45000" dist="1000" dir="5400000" sy="-100000" algn="bl" rotWithShape="0"/>
                </a:effectLst>
                <a:latin typeface="Century Gothic" pitchFamily="34" charset="0"/>
                <a:cs typeface="Courier New" pitchFamily="49" charset="0"/>
              </a:rPr>
              <a:t>Active Learning</a:t>
            </a:r>
          </a:p>
        </p:txBody>
      </p:sp>
      <p:pic>
        <p:nvPicPr>
          <p:cNvPr id="8" name="Picture 9"/>
          <p:cNvPicPr>
            <a:picLocks noChangeAspect="1"/>
          </p:cNvPicPr>
          <p:nvPr userDrawn="1"/>
        </p:nvPicPr>
        <p:blipFill>
          <a:blip r:embed="rId4"/>
          <a:srcRect/>
          <a:stretch>
            <a:fillRect/>
          </a:stretch>
        </p:blipFill>
        <p:spPr bwMode="auto">
          <a:xfrm>
            <a:off x="7974013" y="6027738"/>
            <a:ext cx="1143000" cy="857250"/>
          </a:xfrm>
          <a:prstGeom prst="rect">
            <a:avLst/>
          </a:prstGeom>
          <a:noFill/>
          <a:ln w="9525">
            <a:noFill/>
            <a:miter lim="800000"/>
            <a:headEnd/>
            <a:tailEnd/>
          </a:ln>
        </p:spPr>
      </p:pic>
      <p:sp>
        <p:nvSpPr>
          <p:cNvPr id="9" name="TextBox 10"/>
          <p:cNvSpPr txBox="1"/>
          <p:nvPr userDrawn="1"/>
        </p:nvSpPr>
        <p:spPr>
          <a:xfrm>
            <a:off x="8126413" y="6210300"/>
            <a:ext cx="635000" cy="522288"/>
          </a:xfrm>
          <a:prstGeom prst="rect">
            <a:avLst/>
          </a:prstGeom>
          <a:noFill/>
        </p:spPr>
        <p:txBody>
          <a:bodyPr>
            <a:spAutoFit/>
          </a:bodyPr>
          <a:lstStyle/>
          <a:p>
            <a:pPr fontAlgn="auto">
              <a:spcBef>
                <a:spcPts val="0"/>
              </a:spcBef>
              <a:spcAft>
                <a:spcPts val="0"/>
              </a:spcAft>
              <a:defRPr/>
            </a:pPr>
            <a:r>
              <a:rPr lang="en-US" sz="1400" b="1" dirty="0">
                <a:solidFill>
                  <a:prstClr val="white"/>
                </a:solidFill>
                <a:effectLst>
                  <a:outerShdw blurRad="38100" dist="38100" dir="2700000" algn="tl">
                    <a:srgbClr val="000000">
                      <a:alpha val="43137"/>
                    </a:srgbClr>
                  </a:outerShdw>
                </a:effectLst>
                <a:latin typeface="Calibri"/>
                <a:cs typeface="+mn-cs"/>
              </a:rPr>
              <a:t>To Video</a:t>
            </a:r>
          </a:p>
        </p:txBody>
      </p:sp>
      <p:sp>
        <p:nvSpPr>
          <p:cNvPr id="2" name="Title 1"/>
          <p:cNvSpPr>
            <a:spLocks noGrp="1"/>
          </p:cNvSpPr>
          <p:nvPr>
            <p:ph type="title"/>
          </p:nvPr>
        </p:nvSpPr>
        <p:spPr>
          <a:xfrm>
            <a:off x="0" y="0"/>
            <a:ext cx="9144000" cy="838200"/>
          </a:xfrm>
          <a:prstGeom prst="rect">
            <a:avLst/>
          </a:prstGeo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showMasterPhAnim="0" type="obj" preserve="1">
  <p:cSld name="1_Title and Content">
    <p:spTree>
      <p:nvGrpSpPr>
        <p:cNvPr id="1" name=""/>
        <p:cNvGrpSpPr/>
        <p:nvPr/>
      </p:nvGrpSpPr>
      <p:grpSpPr>
        <a:xfrm>
          <a:off x="0" y="0"/>
          <a:ext cx="0" cy="0"/>
          <a:chOff x="0" y="0"/>
          <a:chExt cx="0" cy="0"/>
        </a:xfrm>
      </p:grpSpPr>
      <p:cxnSp>
        <p:nvCxnSpPr>
          <p:cNvPr id="4"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5"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2"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2" name="Title 1"/>
          <p:cNvSpPr>
            <a:spLocks noGrp="1"/>
          </p:cNvSpPr>
          <p:nvPr>
            <p:ph type="title"/>
          </p:nvPr>
        </p:nvSpPr>
        <p:spPr>
          <a:xfrm>
            <a:off x="0" y="0"/>
            <a:ext cx="9144000" cy="8382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lgn="ctr">
              <a:defRPr sz="1100" i="0" cap="small" spc="400" baseline="0" smtClean="0">
                <a:solidFill>
                  <a:prstClr val="black">
                    <a:lumMod val="50000"/>
                    <a:lumOff val="50000"/>
                  </a:prstClr>
                </a:solidFill>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ustom Layout">
    <p:spTree>
      <p:nvGrpSpPr>
        <p:cNvPr id="1" name=""/>
        <p:cNvGrpSpPr/>
        <p:nvPr/>
      </p:nvGrpSpPr>
      <p:grpSpPr>
        <a:xfrm>
          <a:off x="0" y="0"/>
          <a:ext cx="0" cy="0"/>
          <a:chOff x="0" y="0"/>
          <a:chExt cx="0" cy="0"/>
        </a:xfrm>
      </p:grpSpPr>
      <p:sp>
        <p:nvSpPr>
          <p:cNvPr id="3"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pic>
        <p:nvPicPr>
          <p:cNvPr id="5" name="Picture 8"/>
          <p:cNvPicPr>
            <a:picLocks noChangeAspect="1"/>
          </p:cNvPicPr>
          <p:nvPr userDrawn="1"/>
        </p:nvPicPr>
        <p:blipFill>
          <a:blip r:embed="rId4"/>
          <a:srcRect/>
          <a:stretch>
            <a:fillRect/>
          </a:stretch>
        </p:blipFill>
        <p:spPr bwMode="auto">
          <a:xfrm>
            <a:off x="0" y="-11113"/>
            <a:ext cx="990600" cy="1104901"/>
          </a:xfrm>
          <a:prstGeom prst="rect">
            <a:avLst/>
          </a:prstGeom>
          <a:noFill/>
          <a:ln w="9525">
            <a:noFill/>
            <a:miter lim="800000"/>
            <a:headEnd/>
            <a:tailEnd/>
          </a:ln>
        </p:spPr>
      </p:pic>
      <p:pic>
        <p:nvPicPr>
          <p:cNvPr id="6" name="Picture 5"/>
          <p:cNvPicPr>
            <a:picLocks noChangeAspect="1"/>
          </p:cNvPicPr>
          <p:nvPr userDrawn="1"/>
        </p:nvPicPr>
        <p:blipFill>
          <a:blip r:embed="rId5"/>
          <a:srcRect/>
          <a:stretch>
            <a:fillRect/>
          </a:stretch>
        </p:blipFill>
        <p:spPr bwMode="auto">
          <a:xfrm>
            <a:off x="1828800" y="2438400"/>
            <a:ext cx="5245100" cy="3932238"/>
          </a:xfrm>
          <a:prstGeom prst="rect">
            <a:avLst/>
          </a:prstGeom>
          <a:noFill/>
          <a:ln w="9525">
            <a:noFill/>
            <a:miter lim="800000"/>
            <a:headEnd/>
            <a:tailEnd/>
          </a:ln>
        </p:spPr>
      </p:pic>
      <p:sp>
        <p:nvSpPr>
          <p:cNvPr id="2" name="Title 1"/>
          <p:cNvSpPr>
            <a:spLocks noGrp="1"/>
          </p:cNvSpPr>
          <p:nvPr>
            <p:ph type="title"/>
          </p:nvPr>
        </p:nvSpPr>
        <p:spPr>
          <a:xfrm>
            <a:off x="990600" y="-31750"/>
            <a:ext cx="8153400" cy="946150"/>
          </a:xfrm>
          <a:noFill/>
        </p:spPr>
        <p:txBody>
          <a:bodyPr/>
          <a:lstStyle>
            <a:lvl1pPr algn="l">
              <a:defRPr sz="4400" b="0" spc="0" baseline="0">
                <a:solidFill>
                  <a:schemeClr val="accent6"/>
                </a:solidFill>
                <a:effectLst>
                  <a:innerShdw blurRad="63500" dist="50800" dir="13500000">
                    <a:prstClr val="black">
                      <a:alpha val="50000"/>
                    </a:prstClr>
                  </a:innerShdw>
                </a:effectLst>
              </a:defRPr>
            </a:lvl1pPr>
          </a:lstStyle>
          <a:p>
            <a:r>
              <a:rPr lang="it-IT" dirty="0" smtClean="0"/>
              <a:t>Fare clic per modificare lo stile del titolo</a:t>
            </a:r>
            <a:endParaRPr lang="en-US" dirty="0"/>
          </a:p>
        </p:txBody>
      </p:sp>
      <p:sp>
        <p:nvSpPr>
          <p:cNvPr id="7" name="Footer Placeholder 2"/>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cxnSp>
        <p:nvCxnSpPr>
          <p:cNvPr id="4"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5"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2"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pic>
        <p:nvPicPr>
          <p:cNvPr id="7" name="Picture 2"/>
          <p:cNvPicPr>
            <a:picLocks noChangeAspect="1" noChangeArrowheads="1"/>
          </p:cNvPicPr>
          <p:nvPr userDrawn="1"/>
        </p:nvPicPr>
        <p:blipFill>
          <a:blip r:embed="rId3"/>
          <a:srcRect/>
          <a:stretch>
            <a:fillRect/>
          </a:stretch>
        </p:blipFill>
        <p:spPr bwMode="auto">
          <a:xfrm>
            <a:off x="8004175" y="0"/>
            <a:ext cx="1139825" cy="771525"/>
          </a:xfrm>
          <a:prstGeom prst="rect">
            <a:avLst/>
          </a:prstGeom>
          <a:noFill/>
          <a:ln w="9525">
            <a:noFill/>
            <a:miter lim="800000"/>
            <a:headEnd/>
            <a:tailEnd/>
          </a:ln>
        </p:spPr>
      </p:pic>
      <p:sp>
        <p:nvSpPr>
          <p:cNvPr id="2" name="Title 1"/>
          <p:cNvSpPr>
            <a:spLocks noGrp="1"/>
          </p:cNvSpPr>
          <p:nvPr>
            <p:ph type="title"/>
          </p:nvPr>
        </p:nvSpPr>
        <p:spPr>
          <a:xfrm>
            <a:off x="0" y="0"/>
            <a:ext cx="9144000" cy="8382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lgn="ctr">
              <a:defRPr sz="1100" i="0" cap="small" spc="400" baseline="0" smtClean="0">
                <a:solidFill>
                  <a:prstClr val="black">
                    <a:lumMod val="50000"/>
                    <a:lumOff val="50000"/>
                  </a:prstClr>
                </a:solidFill>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Custom Layout">
    <p:spTree>
      <p:nvGrpSpPr>
        <p:cNvPr id="1" name=""/>
        <p:cNvGrpSpPr/>
        <p:nvPr/>
      </p:nvGrpSpPr>
      <p:grpSpPr>
        <a:xfrm>
          <a:off x="0" y="0"/>
          <a:ext cx="0" cy="0"/>
          <a:chOff x="0" y="0"/>
          <a:chExt cx="0" cy="0"/>
        </a:xfrm>
      </p:grpSpPr>
      <p:cxnSp>
        <p:nvCxnSpPr>
          <p:cNvPr id="2"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3"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2"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pic>
        <p:nvPicPr>
          <p:cNvPr id="5" name="Picture 8"/>
          <p:cNvPicPr>
            <a:picLocks noChangeAspect="1"/>
          </p:cNvPicPr>
          <p:nvPr userDrawn="1"/>
        </p:nvPicPr>
        <p:blipFill>
          <a:blip r:embed="rId3"/>
          <a:srcRect/>
          <a:stretch>
            <a:fillRect/>
          </a:stretch>
        </p:blipFill>
        <p:spPr bwMode="auto">
          <a:xfrm>
            <a:off x="1828800" y="2438400"/>
            <a:ext cx="5245100" cy="3932238"/>
          </a:xfrm>
          <a:prstGeom prst="rect">
            <a:avLst/>
          </a:prstGeom>
          <a:noFill/>
          <a:ln w="9525">
            <a:noFill/>
            <a:miter lim="800000"/>
            <a:headEnd/>
            <a:tailEnd/>
          </a:ln>
        </p:spPr>
      </p:pic>
      <p:sp>
        <p:nvSpPr>
          <p:cNvPr id="6" name="Date Placeholder 2"/>
          <p:cNvSpPr>
            <a:spLocks noGrp="1"/>
          </p:cNvSpPr>
          <p:nvPr>
            <p:ph type="dt" sz="half" idx="10"/>
          </p:nvPr>
        </p:nvSpPr>
        <p:spPr>
          <a:xfrm>
            <a:off x="457200" y="6356350"/>
            <a:ext cx="381000" cy="365125"/>
          </a:xfrm>
          <a:prstGeom prst="rect">
            <a:avLst/>
          </a:prstGeom>
        </p:spPr>
        <p:txBody>
          <a:bodyPr/>
          <a:lstStyle>
            <a:lvl1pPr fontAlgn="auto">
              <a:spcBef>
                <a:spcPts val="0"/>
              </a:spcBef>
              <a:spcAft>
                <a:spcPts val="0"/>
              </a:spcAft>
              <a:defRPr>
                <a:solidFill>
                  <a:prstClr val="black"/>
                </a:solidFill>
                <a:latin typeface="Calibri"/>
                <a:cs typeface="+mn-cs"/>
              </a:defRPr>
            </a:lvl1pPr>
          </a:lstStyle>
          <a:p>
            <a:pPr>
              <a:defRPr/>
            </a:pPr>
            <a:endParaRPr lang="en-US"/>
          </a:p>
        </p:txBody>
      </p:sp>
      <p:sp>
        <p:nvSpPr>
          <p:cNvPr id="7" name="Footer Placeholder 3"/>
          <p:cNvSpPr>
            <a:spLocks noGrp="1"/>
          </p:cNvSpPr>
          <p:nvPr>
            <p:ph type="ftr" sz="quarter" idx="11"/>
          </p:nvPr>
        </p:nvSpPr>
        <p:spPr/>
        <p:txBody>
          <a:bodyPr/>
          <a:lstStyle>
            <a:lvl1pPr>
              <a:defRPr smtClean="0"/>
            </a:lvl1pPr>
          </a:lstStyle>
          <a:p>
            <a:pPr>
              <a:defRPr/>
            </a:pPr>
            <a:r>
              <a:rPr lang="en-US"/>
              <a:t>Copyright 2015 Worth Publishers    </a:t>
            </a:r>
          </a:p>
        </p:txBody>
      </p:sp>
      <p:sp>
        <p:nvSpPr>
          <p:cNvPr id="8" name="Slide Number Placeholder 4"/>
          <p:cNvSpPr>
            <a:spLocks noGrp="1"/>
          </p:cNvSpPr>
          <p:nvPr>
            <p:ph type="sldNum" sz="quarter" idx="12"/>
          </p:nvPr>
        </p:nvSpPr>
        <p:spPr>
          <a:xfrm>
            <a:off x="8153400" y="6400800"/>
            <a:ext cx="457200" cy="228600"/>
          </a:xfrm>
          <a:prstGeom prst="rect">
            <a:avLst/>
          </a:prstGeom>
        </p:spPr>
        <p:txBody>
          <a:bodyPr/>
          <a:lstStyle>
            <a:lvl1pPr fontAlgn="auto">
              <a:spcBef>
                <a:spcPts val="0"/>
              </a:spcBef>
              <a:spcAft>
                <a:spcPts val="0"/>
              </a:spcAft>
              <a:defRPr>
                <a:solidFill>
                  <a:prstClr val="black"/>
                </a:solidFill>
                <a:latin typeface="Calibri"/>
                <a:cs typeface="+mn-cs"/>
              </a:defRPr>
            </a:lvl1pPr>
          </a:lstStyle>
          <a:p>
            <a:pPr>
              <a:defRPr/>
            </a:pPr>
            <a:fld id="{A5E5BC5C-0A57-4E33-B7C0-45C05A1FC05F}" type="slidenum">
              <a:rPr lang="en-US"/>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cxnSp>
        <p:nvCxnSpPr>
          <p:cNvPr id="5"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6"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2"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10"/>
          </p:nvPr>
        </p:nvSpPr>
        <p:spPr>
          <a:xfrm>
            <a:off x="914400" y="6629400"/>
            <a:ext cx="7315200" cy="212725"/>
          </a:xfrm>
        </p:spPr>
        <p:txBody>
          <a:bodyPr/>
          <a:lstStyle>
            <a:lvl1pPr>
              <a:defRPr smtClean="0">
                <a:solidFill>
                  <a:prstClr val="black">
                    <a:tint val="75000"/>
                  </a:prstClr>
                </a:solidFill>
              </a:defRPr>
            </a:lvl1pPr>
          </a:lstStyle>
          <a:p>
            <a:pPr>
              <a:defRPr/>
            </a:pPr>
            <a:r>
              <a:rPr lang="en-US"/>
              <a:t>Copyright 2015 Worth Publishers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4">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4">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4">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4">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P spid="4" grpId="0" build="p" autoUpdateAnimBg="0" advAuto="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showMasterPhAnim="0" type="obj" preserve="1">
  <p:cSld name="1_Title and Content">
    <p:spTree>
      <p:nvGrpSpPr>
        <p:cNvPr id="1" name=""/>
        <p:cNvGrpSpPr/>
        <p:nvPr/>
      </p:nvGrpSpPr>
      <p:grpSpPr>
        <a:xfrm>
          <a:off x="0" y="0"/>
          <a:ext cx="0" cy="0"/>
          <a:chOff x="0" y="0"/>
          <a:chExt cx="0" cy="0"/>
        </a:xfrm>
      </p:grpSpPr>
      <p:cxnSp>
        <p:nvCxnSpPr>
          <p:cNvPr id="4"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5"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2"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2" name="Title 1"/>
          <p:cNvSpPr>
            <a:spLocks noGrp="1"/>
          </p:cNvSpPr>
          <p:nvPr>
            <p:ph type="title"/>
          </p:nvPr>
        </p:nvSpPr>
        <p:spPr>
          <a:xfrm>
            <a:off x="0" y="0"/>
            <a:ext cx="9144000" cy="8382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lgn="ctr">
              <a:defRPr sz="1100" i="0" cap="small" spc="400" baseline="0" smtClean="0">
                <a:solidFill>
                  <a:prstClr val="black">
                    <a:lumMod val="50000"/>
                    <a:lumOff val="50000"/>
                  </a:prstClr>
                </a:solidFill>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cxnSp>
        <p:nvCxnSpPr>
          <p:cNvPr id="4"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5"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2"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pic>
        <p:nvPicPr>
          <p:cNvPr id="7" name="Picture 2"/>
          <p:cNvPicPr>
            <a:picLocks noChangeAspect="1" noChangeArrowheads="1"/>
          </p:cNvPicPr>
          <p:nvPr userDrawn="1"/>
        </p:nvPicPr>
        <p:blipFill>
          <a:blip r:embed="rId3"/>
          <a:srcRect/>
          <a:stretch>
            <a:fillRect/>
          </a:stretch>
        </p:blipFill>
        <p:spPr bwMode="auto">
          <a:xfrm>
            <a:off x="8004175" y="0"/>
            <a:ext cx="1139825" cy="771525"/>
          </a:xfrm>
          <a:prstGeom prst="rect">
            <a:avLst/>
          </a:prstGeom>
          <a:noFill/>
          <a:ln w="9525">
            <a:noFill/>
            <a:miter lim="800000"/>
            <a:headEnd/>
            <a:tailEnd/>
          </a:ln>
        </p:spPr>
      </p:pic>
      <p:sp>
        <p:nvSpPr>
          <p:cNvPr id="2" name="Title 1"/>
          <p:cNvSpPr>
            <a:spLocks noGrp="1"/>
          </p:cNvSpPr>
          <p:nvPr>
            <p:ph type="title"/>
          </p:nvPr>
        </p:nvSpPr>
        <p:spPr>
          <a:xfrm>
            <a:off x="0" y="0"/>
            <a:ext cx="9144000" cy="8382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lgn="ctr">
              <a:defRPr sz="1100" i="0" cap="small" spc="400" baseline="0" smtClean="0">
                <a:solidFill>
                  <a:prstClr val="black">
                    <a:lumMod val="50000"/>
                    <a:lumOff val="50000"/>
                  </a:prstClr>
                </a:solidFill>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Custom Layout">
    <p:spTree>
      <p:nvGrpSpPr>
        <p:cNvPr id="1" name=""/>
        <p:cNvGrpSpPr/>
        <p:nvPr/>
      </p:nvGrpSpPr>
      <p:grpSpPr>
        <a:xfrm>
          <a:off x="0" y="0"/>
          <a:ext cx="0" cy="0"/>
          <a:chOff x="0" y="0"/>
          <a:chExt cx="0" cy="0"/>
        </a:xfrm>
      </p:grpSpPr>
      <p:cxnSp>
        <p:nvCxnSpPr>
          <p:cNvPr id="2"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3"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2"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pic>
        <p:nvPicPr>
          <p:cNvPr id="5" name="Picture 8"/>
          <p:cNvPicPr>
            <a:picLocks noChangeAspect="1"/>
          </p:cNvPicPr>
          <p:nvPr userDrawn="1"/>
        </p:nvPicPr>
        <p:blipFill>
          <a:blip r:embed="rId3"/>
          <a:srcRect/>
          <a:stretch>
            <a:fillRect/>
          </a:stretch>
        </p:blipFill>
        <p:spPr bwMode="auto">
          <a:xfrm>
            <a:off x="1828800" y="2438400"/>
            <a:ext cx="5245100" cy="3932238"/>
          </a:xfrm>
          <a:prstGeom prst="rect">
            <a:avLst/>
          </a:prstGeom>
          <a:noFill/>
          <a:ln w="9525">
            <a:noFill/>
            <a:miter lim="800000"/>
            <a:headEnd/>
            <a:tailEnd/>
          </a:ln>
        </p:spPr>
      </p:pic>
      <p:sp>
        <p:nvSpPr>
          <p:cNvPr id="6" name="Date Placeholder 2"/>
          <p:cNvSpPr>
            <a:spLocks noGrp="1"/>
          </p:cNvSpPr>
          <p:nvPr>
            <p:ph type="dt" sz="half" idx="10"/>
          </p:nvPr>
        </p:nvSpPr>
        <p:spPr>
          <a:xfrm>
            <a:off x="457200" y="6356350"/>
            <a:ext cx="381000" cy="365125"/>
          </a:xfrm>
          <a:prstGeom prst="rect">
            <a:avLst/>
          </a:prstGeom>
        </p:spPr>
        <p:txBody>
          <a:bodyPr/>
          <a:lstStyle>
            <a:lvl1pPr fontAlgn="auto">
              <a:spcBef>
                <a:spcPts val="0"/>
              </a:spcBef>
              <a:spcAft>
                <a:spcPts val="0"/>
              </a:spcAft>
              <a:defRPr>
                <a:solidFill>
                  <a:prstClr val="black"/>
                </a:solidFill>
                <a:latin typeface="Calibri"/>
                <a:cs typeface="+mn-cs"/>
              </a:defRPr>
            </a:lvl1pPr>
          </a:lstStyle>
          <a:p>
            <a:pPr>
              <a:defRPr/>
            </a:pPr>
            <a:endParaRPr lang="en-US"/>
          </a:p>
        </p:txBody>
      </p:sp>
      <p:sp>
        <p:nvSpPr>
          <p:cNvPr id="7" name="Footer Placeholder 3"/>
          <p:cNvSpPr>
            <a:spLocks noGrp="1"/>
          </p:cNvSpPr>
          <p:nvPr>
            <p:ph type="ftr" sz="quarter" idx="11"/>
          </p:nvPr>
        </p:nvSpPr>
        <p:spPr/>
        <p:txBody>
          <a:bodyPr/>
          <a:lstStyle>
            <a:lvl1pPr>
              <a:defRPr smtClean="0"/>
            </a:lvl1pPr>
          </a:lstStyle>
          <a:p>
            <a:pPr>
              <a:defRPr/>
            </a:pPr>
            <a:r>
              <a:rPr lang="en-US"/>
              <a:t>Copyright 2015 Worth Publishers    </a:t>
            </a:r>
          </a:p>
        </p:txBody>
      </p:sp>
      <p:sp>
        <p:nvSpPr>
          <p:cNvPr id="8" name="Slide Number Placeholder 4"/>
          <p:cNvSpPr>
            <a:spLocks noGrp="1"/>
          </p:cNvSpPr>
          <p:nvPr>
            <p:ph type="sldNum" sz="quarter" idx="12"/>
          </p:nvPr>
        </p:nvSpPr>
        <p:spPr>
          <a:xfrm>
            <a:off x="8153400" y="6400800"/>
            <a:ext cx="457200" cy="228600"/>
          </a:xfrm>
          <a:prstGeom prst="rect">
            <a:avLst/>
          </a:prstGeom>
        </p:spPr>
        <p:txBody>
          <a:bodyPr/>
          <a:lstStyle>
            <a:lvl1pPr fontAlgn="auto">
              <a:spcBef>
                <a:spcPts val="0"/>
              </a:spcBef>
              <a:spcAft>
                <a:spcPts val="0"/>
              </a:spcAft>
              <a:defRPr>
                <a:solidFill>
                  <a:prstClr val="black"/>
                </a:solidFill>
                <a:latin typeface="Calibri"/>
                <a:cs typeface="+mn-cs"/>
              </a:defRPr>
            </a:lvl1pPr>
          </a:lstStyle>
          <a:p>
            <a:pPr>
              <a:defRPr/>
            </a:pPr>
            <a:fld id="{FDD51B6E-16EC-4327-A8D1-0A0A281F045F}" type="slidenum">
              <a:rPr lang="en-US"/>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cxnSp>
        <p:nvCxnSpPr>
          <p:cNvPr id="5"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6"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2"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10"/>
          </p:nvPr>
        </p:nvSpPr>
        <p:spPr>
          <a:xfrm>
            <a:off x="914400" y="6629400"/>
            <a:ext cx="7315200" cy="212725"/>
          </a:xfrm>
        </p:spPr>
        <p:txBody>
          <a:bodyPr/>
          <a:lstStyle>
            <a:lvl1pPr>
              <a:defRPr smtClean="0">
                <a:solidFill>
                  <a:prstClr val="black">
                    <a:tint val="75000"/>
                  </a:prstClr>
                </a:solidFill>
              </a:defRPr>
            </a:lvl1pPr>
          </a:lstStyle>
          <a:p>
            <a:pPr>
              <a:defRPr/>
            </a:pPr>
            <a:r>
              <a:rPr lang="en-US"/>
              <a:t>Copyright 2015 Worth Publishers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4">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4">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4">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4">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P spid="4" grpId="0" build="p" autoUpdateAnimBg="0" advAuto="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showMasterPhAnim="0" type="obj" preserve="1">
  <p:cSld name="1_Title and Content">
    <p:spTree>
      <p:nvGrpSpPr>
        <p:cNvPr id="1" name=""/>
        <p:cNvGrpSpPr/>
        <p:nvPr/>
      </p:nvGrpSpPr>
      <p:grpSpPr>
        <a:xfrm>
          <a:off x="0" y="0"/>
          <a:ext cx="0" cy="0"/>
          <a:chOff x="0" y="0"/>
          <a:chExt cx="0" cy="0"/>
        </a:xfrm>
      </p:grpSpPr>
      <p:cxnSp>
        <p:nvCxnSpPr>
          <p:cNvPr id="4"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5"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2"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2" name="Title 1"/>
          <p:cNvSpPr>
            <a:spLocks noGrp="1"/>
          </p:cNvSpPr>
          <p:nvPr>
            <p:ph type="title"/>
          </p:nvPr>
        </p:nvSpPr>
        <p:spPr>
          <a:xfrm>
            <a:off x="0" y="0"/>
            <a:ext cx="9144000" cy="8382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lgn="ctr">
              <a:defRPr sz="1100" i="0" cap="small" spc="400" baseline="0" smtClean="0">
                <a:solidFill>
                  <a:prstClr val="black">
                    <a:lumMod val="50000"/>
                    <a:lumOff val="50000"/>
                  </a:prstClr>
                </a:solidFill>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cxnSp>
        <p:nvCxnSpPr>
          <p:cNvPr id="4"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5"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2"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pic>
        <p:nvPicPr>
          <p:cNvPr id="7" name="Picture 2"/>
          <p:cNvPicPr>
            <a:picLocks noChangeAspect="1" noChangeArrowheads="1"/>
          </p:cNvPicPr>
          <p:nvPr userDrawn="1"/>
        </p:nvPicPr>
        <p:blipFill>
          <a:blip r:embed="rId3"/>
          <a:srcRect/>
          <a:stretch>
            <a:fillRect/>
          </a:stretch>
        </p:blipFill>
        <p:spPr bwMode="auto">
          <a:xfrm>
            <a:off x="8004175" y="0"/>
            <a:ext cx="1139825" cy="771525"/>
          </a:xfrm>
          <a:prstGeom prst="rect">
            <a:avLst/>
          </a:prstGeom>
          <a:noFill/>
          <a:ln w="9525">
            <a:noFill/>
            <a:miter lim="800000"/>
            <a:headEnd/>
            <a:tailEnd/>
          </a:ln>
        </p:spPr>
      </p:pic>
      <p:sp>
        <p:nvSpPr>
          <p:cNvPr id="2" name="Title 1"/>
          <p:cNvSpPr>
            <a:spLocks noGrp="1"/>
          </p:cNvSpPr>
          <p:nvPr>
            <p:ph type="title"/>
          </p:nvPr>
        </p:nvSpPr>
        <p:spPr>
          <a:xfrm>
            <a:off x="0" y="0"/>
            <a:ext cx="9144000" cy="8382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lgn="ctr">
              <a:defRPr sz="1100" i="0" cap="small" spc="400" baseline="0" smtClean="0">
                <a:solidFill>
                  <a:prstClr val="black">
                    <a:lumMod val="50000"/>
                    <a:lumOff val="50000"/>
                  </a:prstClr>
                </a:solidFill>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Custom Layout">
    <p:spTree>
      <p:nvGrpSpPr>
        <p:cNvPr id="1" name=""/>
        <p:cNvGrpSpPr/>
        <p:nvPr/>
      </p:nvGrpSpPr>
      <p:grpSpPr>
        <a:xfrm>
          <a:off x="0" y="0"/>
          <a:ext cx="0" cy="0"/>
          <a:chOff x="0" y="0"/>
          <a:chExt cx="0" cy="0"/>
        </a:xfrm>
      </p:grpSpPr>
      <p:cxnSp>
        <p:nvCxnSpPr>
          <p:cNvPr id="2"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3"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2"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pic>
        <p:nvPicPr>
          <p:cNvPr id="5" name="Picture 8"/>
          <p:cNvPicPr>
            <a:picLocks noChangeAspect="1"/>
          </p:cNvPicPr>
          <p:nvPr userDrawn="1"/>
        </p:nvPicPr>
        <p:blipFill>
          <a:blip r:embed="rId3"/>
          <a:srcRect/>
          <a:stretch>
            <a:fillRect/>
          </a:stretch>
        </p:blipFill>
        <p:spPr bwMode="auto">
          <a:xfrm>
            <a:off x="1828800" y="2438400"/>
            <a:ext cx="5245100" cy="3932238"/>
          </a:xfrm>
          <a:prstGeom prst="rect">
            <a:avLst/>
          </a:prstGeom>
          <a:noFill/>
          <a:ln w="9525">
            <a:noFill/>
            <a:miter lim="800000"/>
            <a:headEnd/>
            <a:tailEnd/>
          </a:ln>
        </p:spPr>
      </p:pic>
      <p:sp>
        <p:nvSpPr>
          <p:cNvPr id="6" name="Date Placeholder 2"/>
          <p:cNvSpPr>
            <a:spLocks noGrp="1"/>
          </p:cNvSpPr>
          <p:nvPr>
            <p:ph type="dt" sz="half" idx="10"/>
          </p:nvPr>
        </p:nvSpPr>
        <p:spPr>
          <a:xfrm>
            <a:off x="457200" y="6356350"/>
            <a:ext cx="381000" cy="365125"/>
          </a:xfrm>
          <a:prstGeom prst="rect">
            <a:avLst/>
          </a:prstGeom>
        </p:spPr>
        <p:txBody>
          <a:bodyPr/>
          <a:lstStyle>
            <a:lvl1pPr fontAlgn="auto">
              <a:spcBef>
                <a:spcPts val="0"/>
              </a:spcBef>
              <a:spcAft>
                <a:spcPts val="0"/>
              </a:spcAft>
              <a:defRPr>
                <a:solidFill>
                  <a:prstClr val="black"/>
                </a:solidFill>
                <a:latin typeface="Calibri"/>
                <a:cs typeface="+mn-cs"/>
              </a:defRPr>
            </a:lvl1pPr>
          </a:lstStyle>
          <a:p>
            <a:pPr>
              <a:defRPr/>
            </a:pPr>
            <a:endParaRPr lang="en-US"/>
          </a:p>
        </p:txBody>
      </p:sp>
      <p:sp>
        <p:nvSpPr>
          <p:cNvPr id="7" name="Footer Placeholder 3"/>
          <p:cNvSpPr>
            <a:spLocks noGrp="1"/>
          </p:cNvSpPr>
          <p:nvPr>
            <p:ph type="ftr" sz="quarter" idx="11"/>
          </p:nvPr>
        </p:nvSpPr>
        <p:spPr/>
        <p:txBody>
          <a:bodyPr/>
          <a:lstStyle>
            <a:lvl1pPr>
              <a:defRPr smtClean="0"/>
            </a:lvl1pPr>
          </a:lstStyle>
          <a:p>
            <a:pPr>
              <a:defRPr/>
            </a:pPr>
            <a:r>
              <a:rPr lang="en-US"/>
              <a:t>Copyright 2015 Worth Publishers    </a:t>
            </a:r>
          </a:p>
        </p:txBody>
      </p:sp>
      <p:sp>
        <p:nvSpPr>
          <p:cNvPr id="8" name="Slide Number Placeholder 4"/>
          <p:cNvSpPr>
            <a:spLocks noGrp="1"/>
          </p:cNvSpPr>
          <p:nvPr>
            <p:ph type="sldNum" sz="quarter" idx="12"/>
          </p:nvPr>
        </p:nvSpPr>
        <p:spPr>
          <a:xfrm>
            <a:off x="8153400" y="6400800"/>
            <a:ext cx="457200" cy="228600"/>
          </a:xfrm>
          <a:prstGeom prst="rect">
            <a:avLst/>
          </a:prstGeom>
        </p:spPr>
        <p:txBody>
          <a:bodyPr/>
          <a:lstStyle>
            <a:lvl1pPr fontAlgn="auto">
              <a:spcBef>
                <a:spcPts val="0"/>
              </a:spcBef>
              <a:spcAft>
                <a:spcPts val="0"/>
              </a:spcAft>
              <a:defRPr>
                <a:solidFill>
                  <a:prstClr val="black"/>
                </a:solidFill>
                <a:latin typeface="Calibri"/>
                <a:cs typeface="+mn-cs"/>
              </a:defRPr>
            </a:lvl1pPr>
          </a:lstStyle>
          <a:p>
            <a:pPr>
              <a:defRPr/>
            </a:pPr>
            <a:fld id="{355B9D2A-96C0-4A34-A012-B6BE8D3134E3}" type="slidenum">
              <a:rPr lang="en-US"/>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2_Title and Content">
    <p:spTree>
      <p:nvGrpSpPr>
        <p:cNvPr id="1" name=""/>
        <p:cNvGrpSpPr/>
        <p:nvPr/>
      </p:nvGrpSpPr>
      <p:grpSpPr>
        <a:xfrm>
          <a:off x="0" y="0"/>
          <a:ext cx="0" cy="0"/>
          <a:chOff x="0" y="0"/>
          <a:chExt cx="0" cy="0"/>
        </a:xfrm>
      </p:grpSpPr>
      <p:sp>
        <p:nvSpPr>
          <p:cNvPr id="4"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171700" y="6629400"/>
            <a:ext cx="4800600" cy="228600"/>
          </a:xfrm>
        </p:spPr>
        <p:txBody>
          <a:bodyPr/>
          <a:lstStyle>
            <a:lvl1pPr algn="ctr">
              <a:defRPr sz="1100" i="0" kern="1200" cap="small" spc="400" baseline="0" smtClean="0">
                <a:solidFill>
                  <a:schemeClr val="tx1">
                    <a:lumMod val="50000"/>
                    <a:lumOff val="50000"/>
                  </a:schemeClr>
                </a:solidFill>
                <a:latin typeface="+mn-lt"/>
                <a:cs typeface="+mn-cs"/>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cxnSp>
        <p:nvCxnSpPr>
          <p:cNvPr id="5"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6"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2"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10"/>
          </p:nvPr>
        </p:nvSpPr>
        <p:spPr>
          <a:xfrm>
            <a:off x="914400" y="6629400"/>
            <a:ext cx="7315200" cy="212725"/>
          </a:xfrm>
        </p:spPr>
        <p:txBody>
          <a:bodyPr/>
          <a:lstStyle>
            <a:lvl1pPr>
              <a:defRPr smtClean="0">
                <a:solidFill>
                  <a:prstClr val="black">
                    <a:tint val="75000"/>
                  </a:prstClr>
                </a:solidFill>
              </a:defRPr>
            </a:lvl1pPr>
          </a:lstStyle>
          <a:p>
            <a:pPr>
              <a:defRPr/>
            </a:pPr>
            <a:r>
              <a:rPr lang="en-US"/>
              <a:t>Copyright 2015 Worth Publishers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4">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4">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4">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4">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P spid="4" grpId="0" build="p" autoUpdateAnimBg="0" advAuto="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Copyright 2015 Worth Publishers    </a:t>
            </a:r>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Title and Content">
    <p:spTree>
      <p:nvGrpSpPr>
        <p:cNvPr id="1" name=""/>
        <p:cNvGrpSpPr/>
        <p:nvPr/>
      </p:nvGrpSpPr>
      <p:grpSpPr>
        <a:xfrm>
          <a:off x="0" y="0"/>
          <a:ext cx="0" cy="0"/>
          <a:chOff x="0" y="0"/>
          <a:chExt cx="0" cy="0"/>
        </a:xfrm>
      </p:grpSpPr>
      <p:sp>
        <p:nvSpPr>
          <p:cNvPr id="4" name="Title Placeholder 1"/>
          <p:cNvSpPr txBox="1">
            <a:spLocks/>
          </p:cNvSpPr>
          <p:nvPr/>
        </p:nvSpPr>
        <p:spPr>
          <a:xfrm>
            <a:off x="3854450" y="392113"/>
            <a:ext cx="2852738" cy="838200"/>
          </a:xfrm>
          <a:prstGeom prst="rect">
            <a:avLst/>
          </a:prstGeom>
          <a:noFill/>
        </p:spPr>
        <p:txBody>
          <a:bodyPr anchor="ct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pPr fontAlgn="auto">
              <a:spcAft>
                <a:spcPts val="0"/>
              </a:spcAft>
              <a:defRPr/>
            </a:pPr>
            <a:r>
              <a:rPr lang="en-US" dirty="0" smtClean="0">
                <a:solidFill>
                  <a:srgbClr val="F79646">
                    <a:lumMod val="75000"/>
                  </a:srgbClr>
                </a:solidFill>
              </a:rPr>
              <a:t>IN ACTION</a:t>
            </a:r>
            <a:endParaRPr lang="en-US" dirty="0">
              <a:solidFill>
                <a:srgbClr val="F79646">
                  <a:lumMod val="75000"/>
                </a:srgbClr>
              </a:solidFill>
            </a:endParaRPr>
          </a:p>
        </p:txBody>
      </p:sp>
      <p:sp>
        <p:nvSpPr>
          <p:cNvPr id="5" name="Oval 12"/>
          <p:cNvSpPr/>
          <p:nvPr/>
        </p:nvSpPr>
        <p:spPr>
          <a:xfrm>
            <a:off x="3263900" y="588963"/>
            <a:ext cx="474663" cy="487362"/>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b="1" dirty="0">
              <a:solidFill>
                <a:srgbClr val="F79646">
                  <a:lumMod val="75000"/>
                </a:srgbClr>
              </a:solidFill>
              <a:latin typeface="Verdana"/>
              <a:cs typeface="Verdana"/>
            </a:endParaRPr>
          </a:p>
        </p:txBody>
      </p:sp>
      <p:sp>
        <p:nvSpPr>
          <p:cNvPr id="6" name="Isosceles Triangle 3"/>
          <p:cNvSpPr/>
          <p:nvPr/>
        </p:nvSpPr>
        <p:spPr>
          <a:xfrm rot="5400000">
            <a:off x="3378994" y="640557"/>
            <a:ext cx="338137" cy="381000"/>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7" name="Straight Connector 5"/>
          <p:cNvCxnSpPr/>
          <p:nvPr/>
        </p:nvCxnSpPr>
        <p:spPr>
          <a:xfrm>
            <a:off x="0" y="116681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15"/>
          <p:cNvCxnSpPr/>
          <p:nvPr/>
        </p:nvCxnSpPr>
        <p:spPr>
          <a:xfrm>
            <a:off x="-12700" y="48101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
          <p:cNvSpPr txBox="1">
            <a:spLocks/>
          </p:cNvSpPr>
          <p:nvPr userDrawn="1"/>
        </p:nvSpPr>
        <p:spPr>
          <a:xfrm>
            <a:off x="0" y="392113"/>
            <a:ext cx="3263900" cy="838200"/>
          </a:xfrm>
          <a:prstGeom prst="rect">
            <a:avLst/>
          </a:prstGeom>
          <a:noFill/>
        </p:spPr>
        <p:txBody>
          <a:bodyPr anchor="ctr"/>
          <a:lst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a:lstStyle>
          <a:p>
            <a:pPr fontAlgn="auto">
              <a:spcAft>
                <a:spcPts val="0"/>
              </a:spcAft>
              <a:defRPr/>
            </a:pPr>
            <a:r>
              <a:rPr lang="en-US" smtClean="0">
                <a:solidFill>
                  <a:srgbClr val="4BACC6">
                    <a:lumMod val="75000"/>
                  </a:srgbClr>
                </a:solidFill>
              </a:rPr>
              <a:t>ECONOMICS</a:t>
            </a:r>
            <a:endParaRPr lang="en-US" dirty="0">
              <a:solidFill>
                <a:srgbClr val="4BACC6">
                  <a:lumMod val="75000"/>
                </a:srgbClr>
              </a:solidFill>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1"/>
          <p:cNvSpPr>
            <a:spLocks noGrp="1"/>
          </p:cNvSpPr>
          <p:nvPr>
            <p:ph type="ftr" sz="quarter" idx="10"/>
          </p:nvPr>
        </p:nvSpPr>
        <p:spPr>
          <a:xfrm>
            <a:off x="1455738" y="6604000"/>
            <a:ext cx="7096125" cy="228600"/>
          </a:xfrm>
        </p:spPr>
        <p:txBody>
          <a:bodyPr/>
          <a:lstStyle>
            <a:lvl1pPr>
              <a:defRPr smtClean="0">
                <a:solidFill>
                  <a:prstClr val="white">
                    <a:lumMod val="50000"/>
                  </a:prstClr>
                </a:solidFill>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4_Title and Content">
    <p:spTree>
      <p:nvGrpSpPr>
        <p:cNvPr id="1" name=""/>
        <p:cNvGrpSpPr/>
        <p:nvPr/>
      </p:nvGrpSpPr>
      <p:grpSpPr>
        <a:xfrm>
          <a:off x="0" y="0"/>
          <a:ext cx="0" cy="0"/>
          <a:chOff x="0" y="0"/>
          <a:chExt cx="0" cy="0"/>
        </a:xfrm>
      </p:grpSpPr>
      <p:sp>
        <p:nvSpPr>
          <p:cNvPr id="4"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11">
            <a:hlinkClick r:id="rId2"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3"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171700" y="6629400"/>
            <a:ext cx="4800600" cy="228600"/>
          </a:xfrm>
        </p:spPr>
        <p:txBody>
          <a:bodyPr/>
          <a:lstStyle>
            <a:lvl1pPr algn="ctr">
              <a:defRPr sz="1100" i="0" kern="1200" cap="small" spc="400" baseline="0" smtClean="0">
                <a:solidFill>
                  <a:schemeClr val="tx1">
                    <a:lumMod val="50000"/>
                    <a:lumOff val="50000"/>
                  </a:schemeClr>
                </a:solidFill>
                <a:latin typeface="+mn-lt"/>
                <a:cs typeface="+mn-cs"/>
              </a:defRPr>
            </a:lvl1p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3.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21.xml"/><Relationship Id="rId4" Type="http://schemas.openxmlformats.org/officeDocument/2006/relationships/slide" Target="../slides/slide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slide" Target="../slides/slide3.xml"/><Relationship Id="rId4" Type="http://schemas.openxmlformats.org/officeDocument/2006/relationships/slide" Target="../slides/slide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24.xml"/><Relationship Id="rId4" Type="http://schemas.openxmlformats.org/officeDocument/2006/relationships/slide" Target="../slides/slide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slide" Target="../slides/slid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1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slide" Target="../slides/slide3.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slide" Target="../slides/slide3.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slide" Target="../slides/slide3.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slide" Target="../slides/slide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slide" Target="../slides/slide3.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0.xml"/><Relationship Id="rId1" Type="http://schemas.openxmlformats.org/officeDocument/2006/relationships/slideLayout" Target="../slideLayouts/slideLayout43.xml"/><Relationship Id="rId4" Type="http://schemas.openxmlformats.org/officeDocument/2006/relationships/slide" Target="../slides/slide3.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slide" Target="../slides/slide3.xml"/><Relationship Id="rId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slide" Target="../slides/slide3.xml"/><Relationship Id="rId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3.xml"/><Relationship Id="rId1" Type="http://schemas.openxmlformats.org/officeDocument/2006/relationships/slideLayout" Target="../slideLayouts/slideLayout49.xml"/><Relationship Id="rId4" Type="http://schemas.openxmlformats.org/officeDocument/2006/relationships/slide" Target="../slides/slide3.xml"/></Relationships>
</file>

<file path=ppt/slideMasters/_rels/slideMaster2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4.xml"/><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slideLayout" Target="../slideLayouts/slideLayout52.xml"/><Relationship Id="rId7" Type="http://schemas.openxmlformats.org/officeDocument/2006/relationships/slide" Target="../slides/slid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2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slide" Target="../slides/slide3.xml"/><Relationship Id="rId4" Type="http://schemas.openxmlformats.org/officeDocument/2006/relationships/slide" Target="../slides/slide4.xm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5" Type="http://schemas.openxmlformats.org/officeDocument/2006/relationships/slide" Target="../slides/slide3.xml"/><Relationship Id="rId4" Type="http://schemas.openxmlformats.org/officeDocument/2006/relationships/slide" Target="../slides/slide4.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slide" Target="../slides/slide3.xml"/><Relationship Id="rId4" Type="http://schemas.openxmlformats.org/officeDocument/2006/relationships/slide" Target="../slides/slide4.xml"/></Relationships>
</file>

<file path=ppt/slideMasters/_rels/slideMaster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4.xml"/><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theme" Target="../theme/theme3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slide" Target="../slides/slide3.xml"/><Relationship Id="rId4" Type="http://schemas.openxmlformats.org/officeDocument/2006/relationships/slide" Target="../slides/slide4.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1.xml"/><Relationship Id="rId1" Type="http://schemas.openxmlformats.org/officeDocument/2006/relationships/slideLayout" Target="../slideLayouts/slideLayout66.xml"/><Relationship Id="rId4" Type="http://schemas.openxmlformats.org/officeDocument/2006/relationships/slide" Target="../slides/slide4.xml"/></Relationships>
</file>

<file path=ppt/slideMasters/_rels/slideMaster32.xml.rels><?xml version="1.0" encoding="UTF-8" standalone="yes"?>
<Relationships xmlns="http://schemas.openxmlformats.org/package/2006/relationships"><Relationship Id="rId3" Type="http://schemas.openxmlformats.org/officeDocument/2006/relationships/theme" Target="../theme/theme32.xml"/><Relationship Id="rId2" Type="http://schemas.openxmlformats.org/officeDocument/2006/relationships/slideLayout" Target="../slideLayouts/slideLayout68.xml"/><Relationship Id="rId1" Type="http://schemas.openxmlformats.org/officeDocument/2006/relationships/slideLayout" Target="../slideLayouts/slideLayout67.xml"/><Relationship Id="rId5" Type="http://schemas.openxmlformats.org/officeDocument/2006/relationships/slide" Target="../slides/slide3.xml"/><Relationship Id="rId4" Type="http://schemas.openxmlformats.org/officeDocument/2006/relationships/slide" Target="../slides/slide2.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 Target="../slides/slide3.xml"/><Relationship Id="rId5" Type="http://schemas.openxmlformats.org/officeDocument/2006/relationships/theme" Target="../theme/theme33.xml"/><Relationship Id="rId4" Type="http://schemas.openxmlformats.org/officeDocument/2006/relationships/slideLayout" Target="../slideLayouts/slideLayout72.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 Target="../slides/slide3.xml"/><Relationship Id="rId5" Type="http://schemas.openxmlformats.org/officeDocument/2006/relationships/theme" Target="../theme/theme34.xml"/><Relationship Id="rId4" Type="http://schemas.openxmlformats.org/officeDocument/2006/relationships/slideLayout" Target="../slideLayouts/slideLayout76.xml"/></Relationships>
</file>

<file path=ppt/slideMasters/_rels/slideMaster35.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 Target="../slides/slide3.xml"/><Relationship Id="rId5" Type="http://schemas.openxmlformats.org/officeDocument/2006/relationships/theme" Target="../theme/theme35.xml"/><Relationship Id="rId4" Type="http://schemas.openxmlformats.org/officeDocument/2006/relationships/slideLayout" Target="../slideLayouts/slideLayout80.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6.xml"/><Relationship Id="rId1" Type="http://schemas.openxmlformats.org/officeDocument/2006/relationships/slideLayout" Target="../slideLayouts/slideLayout81.xml"/><Relationship Id="rId4" Type="http://schemas.openxmlformats.org/officeDocument/2006/relationships/slide" Target="../slides/slide3.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slideLayout" Target="../slideLayouts/slideLayout7.xml"/><Relationship Id="rId7" Type="http://schemas.openxmlformats.org/officeDocument/2006/relationships/slide" Target="../slides/slid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4.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slide" Target="../slides/slide3.xml"/><Relationship Id="rId4" Type="http://schemas.openxmlformats.org/officeDocument/2006/relationships/slide" Target="../slides/slide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slide" Target="../slides/slide3.xml"/><Relationship Id="rId4" Type="http://schemas.openxmlformats.org/officeDocument/2006/relationships/slide" Target="../slides/slide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slide" Target="../slides/slide3.xml"/><Relationship Id="rId4" Type="http://schemas.openxmlformats.org/officeDocument/2006/relationships/slide" Target="../slides/slide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slide" Target="../slides/slide3.xml"/><Relationship Id="rId4" Type="http://schemas.openxmlformats.org/officeDocument/2006/relationships/slide" Target="../slides/slid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Footer Placeholder 4"/>
          <p:cNvSpPr>
            <a:spLocks noGrp="1"/>
          </p:cNvSpPr>
          <p:nvPr>
            <p:ph type="ftr" sz="quarter" idx="3"/>
          </p:nvPr>
        </p:nvSpPr>
        <p:spPr>
          <a:xfrm>
            <a:off x="2171700" y="6629400"/>
            <a:ext cx="4800600" cy="228600"/>
          </a:xfrm>
          <a:prstGeom prst="rect">
            <a:avLst/>
          </a:prstGeom>
        </p:spPr>
        <p:txBody>
          <a:bodyPr/>
          <a:lstStyle>
            <a:lvl1pPr algn="ctr" fontAlgn="auto">
              <a:spcBef>
                <a:spcPts val="0"/>
              </a:spcBef>
              <a:spcAft>
                <a:spcPts val="0"/>
              </a:spcAft>
              <a:defRPr sz="1100" i="0" cap="small" spc="400" baseline="0" smtClean="0">
                <a:solidFill>
                  <a:schemeClr val="tx1">
                    <a:lumMod val="50000"/>
                    <a:lumOff val="50000"/>
                  </a:schemeClr>
                </a:solidFill>
                <a:latin typeface="+mn-lt"/>
                <a:cs typeface="+mn-cs"/>
              </a:defRPr>
            </a:lvl1pPr>
          </a:lstStyle>
          <a:p>
            <a:pPr>
              <a:defRPr/>
            </a:pPr>
            <a:r>
              <a:rPr lang="en-US"/>
              <a:t>Copyright 2015 Worth Publishers    </a:t>
            </a:r>
          </a:p>
        </p:txBody>
      </p:sp>
      <p:sp>
        <p:nvSpPr>
          <p:cNvPr id="8" name="Title 1"/>
          <p:cNvSpPr txBox="1">
            <a:spLocks/>
          </p:cNvSpPr>
          <p:nvPr/>
        </p:nvSpPr>
        <p:spPr>
          <a:xfrm>
            <a:off x="990600" y="120650"/>
            <a:ext cx="8153400" cy="946150"/>
          </a:xfrm>
          <a:prstGeom prst="rect">
            <a:avLst/>
          </a:prstGeom>
          <a:noFill/>
        </p:spPr>
        <p:txBody>
          <a:bodyPr/>
          <a:lstStyle>
            <a:lvl1pPr algn="l" rtl="0" eaLnBrk="0" fontAlgn="base" hangingPunct="0">
              <a:spcBef>
                <a:spcPct val="0"/>
              </a:spcBef>
              <a:spcAft>
                <a:spcPct val="0"/>
              </a:spcAft>
              <a:defRPr sz="4000" b="1" i="1" kern="1200" baseline="0">
                <a:solidFill>
                  <a:schemeClr val="accent6">
                    <a:lumMod val="75000"/>
                  </a:schemeClr>
                </a:solidFill>
                <a:effectLst>
                  <a:outerShdw blurRad="38100" dist="38100" dir="2700000" algn="tl">
                    <a:srgbClr val="000000">
                      <a:alpha val="43137"/>
                    </a:srgbClr>
                  </a:outerShdw>
                </a:effectLst>
                <a:latin typeface="Century Gothic" pitchFamily="34" charset="0"/>
                <a:ea typeface="+mj-ea"/>
                <a:cs typeface="+mj-cs"/>
              </a:defRPr>
            </a:lvl1pPr>
            <a:lvl2pPr algn="ctr" rtl="0" eaLnBrk="0" fontAlgn="base" hangingPunct="0">
              <a:spcBef>
                <a:spcPct val="0"/>
              </a:spcBef>
              <a:spcAft>
                <a:spcPct val="0"/>
              </a:spcAft>
              <a:defRPr sz="4400" b="1" i="1">
                <a:solidFill>
                  <a:schemeClr val="tx1"/>
                </a:solidFill>
                <a:latin typeface="Century Gothic" pitchFamily="34" charset="0"/>
              </a:defRPr>
            </a:lvl2pPr>
            <a:lvl3pPr algn="ctr" rtl="0" eaLnBrk="0" fontAlgn="base" hangingPunct="0">
              <a:spcBef>
                <a:spcPct val="0"/>
              </a:spcBef>
              <a:spcAft>
                <a:spcPct val="0"/>
              </a:spcAft>
              <a:defRPr sz="4400" b="1" i="1">
                <a:solidFill>
                  <a:schemeClr val="tx1"/>
                </a:solidFill>
                <a:latin typeface="Century Gothic" pitchFamily="34" charset="0"/>
              </a:defRPr>
            </a:lvl3pPr>
            <a:lvl4pPr algn="ctr" rtl="0" eaLnBrk="0" fontAlgn="base" hangingPunct="0">
              <a:spcBef>
                <a:spcPct val="0"/>
              </a:spcBef>
              <a:spcAft>
                <a:spcPct val="0"/>
              </a:spcAft>
              <a:defRPr sz="4400" b="1" i="1">
                <a:solidFill>
                  <a:schemeClr val="tx1"/>
                </a:solidFill>
                <a:latin typeface="Century Gothic" pitchFamily="34" charset="0"/>
              </a:defRPr>
            </a:lvl4pPr>
            <a:lvl5pPr algn="ctr" rtl="0" eaLnBrk="0" fontAlgn="base" hangingPunct="0">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a:lstStyle>
          <a:p>
            <a:pPr>
              <a:defRPr/>
            </a:pPr>
            <a:r>
              <a:rPr lang="en-US" smtClean="0"/>
              <a:t>Take a look…..</a:t>
            </a:r>
            <a:endParaRPr lang="en-US" dirty="0"/>
          </a:p>
        </p:txBody>
      </p:sp>
      <p:pic>
        <p:nvPicPr>
          <p:cNvPr id="1029" name="Picture 10"/>
          <p:cNvPicPr>
            <a:picLocks noChangeAspect="1"/>
          </p:cNvPicPr>
          <p:nvPr/>
        </p:nvPicPr>
        <p:blipFill>
          <a:blip r:embed="rId5"/>
          <a:srcRect/>
          <a:stretch>
            <a:fillRect/>
          </a:stretch>
        </p:blipFill>
        <p:spPr bwMode="auto">
          <a:xfrm>
            <a:off x="0" y="-11113"/>
            <a:ext cx="990600" cy="1104901"/>
          </a:xfrm>
          <a:prstGeom prst="rect">
            <a:avLst/>
          </a:prstGeom>
          <a:noFill/>
          <a:ln w="9525">
            <a:noFill/>
            <a:miter lim="800000"/>
            <a:headEnd/>
            <a:tailEnd/>
          </a:ln>
        </p:spPr>
      </p:pic>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hlinkClick r:id="rId6"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6"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6">
                                            <p:txEl>
                                              <p:pRg st="4" end="4"/>
                                            </p:txEl>
                                          </p:spTgt>
                                        </p:tgtEl>
                                        <p:attrNameLst>
                                          <p:attrName>style.visibility</p:attrName>
                                        </p:attrNameLst>
                                      </p:cBhvr>
                                      <p:to>
                                        <p:strVal val="visible"/>
                                      </p:to>
                                    </p:set>
                                    <p:animEffect transition="in" filter="fade">
                                      <p:cBhvr>
                                        <p:cTn id="27"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0"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Lst>
      </p:bldP>
    </p:bld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andara" pitchFamily="34" charset="0"/>
          <a:ea typeface="+mn-ea"/>
          <a:cs typeface="Tahoma" pitchFamily="34" charset="0"/>
        </a:defRPr>
      </a:lvl1pPr>
      <a:lvl2pPr marL="457200" algn="l" rtl="0" fontAlgn="base">
        <a:spcBef>
          <a:spcPct val="20000"/>
        </a:spcBef>
        <a:spcAft>
          <a:spcPct val="0"/>
        </a:spcAft>
        <a:defRPr sz="3200" b="1" kern="1200" spc="100">
          <a:solidFill>
            <a:schemeClr val="tx1"/>
          </a:solidFill>
          <a:latin typeface="Candara" pitchFamily="34" charset="0"/>
          <a:ea typeface="+mn-ea"/>
          <a:cs typeface="Tahoma" pitchFamily="34" charset="0"/>
        </a:defRPr>
      </a:lvl2pPr>
      <a:lvl3pPr marL="914400" algn="l" rtl="0" fontAlgn="base">
        <a:spcBef>
          <a:spcPct val="20000"/>
        </a:spcBef>
        <a:spcAft>
          <a:spcPct val="0"/>
        </a:spcAft>
        <a:defRPr sz="2800" b="1" kern="1200" spc="100">
          <a:solidFill>
            <a:schemeClr val="tx1"/>
          </a:solidFill>
          <a:latin typeface="Candara" pitchFamily="34" charset="0"/>
          <a:ea typeface="+mn-ea"/>
          <a:cs typeface="Tahoma" pitchFamily="34" charset="0"/>
        </a:defRPr>
      </a:lvl3pPr>
      <a:lvl4pPr marL="1371600" algn="l" rtl="0" fontAlgn="base">
        <a:spcBef>
          <a:spcPct val="20000"/>
        </a:spcBef>
        <a:spcAft>
          <a:spcPct val="0"/>
        </a:spcAft>
        <a:defRPr sz="2400" b="1" kern="1200" spc="100">
          <a:solidFill>
            <a:schemeClr val="tx1"/>
          </a:solidFill>
          <a:latin typeface="Candara" pitchFamily="34" charset="0"/>
          <a:ea typeface="+mn-ea"/>
          <a:cs typeface="Tahoma" pitchFamily="34" charset="0"/>
        </a:defRPr>
      </a:lvl4pPr>
      <a:lvl5pPr marL="1828800" algn="l" rtl="0" fontAlgn="base">
        <a:spcBef>
          <a:spcPct val="20000"/>
        </a:spcBef>
        <a:spcAft>
          <a:spcPct val="0"/>
        </a:spcAft>
        <a:defRPr sz="2400" b="1" kern="1200" spc="100">
          <a:solidFill>
            <a:schemeClr val="tx1"/>
          </a:solidFill>
          <a:latin typeface="Candar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23" name="Picture 2"/>
          <p:cNvPicPr>
            <a:picLocks noChangeAspect="1" noChangeArrowheads="1"/>
          </p:cNvPicPr>
          <p:nvPr/>
        </p:nvPicPr>
        <p:blipFill>
          <a:blip r:embed="rId3"/>
          <a:srcRect/>
          <a:stretch>
            <a:fillRect/>
          </a:stretch>
        </p:blipFill>
        <p:spPr bwMode="auto">
          <a:xfrm>
            <a:off x="0" y="0"/>
            <a:ext cx="9144000" cy="847725"/>
          </a:xfrm>
          <a:prstGeom prst="rect">
            <a:avLst/>
          </a:prstGeom>
          <a:noFill/>
          <a:ln w="9525">
            <a:noFill/>
            <a:miter lim="800000"/>
            <a:headEnd/>
            <a:tailEnd/>
          </a:ln>
        </p:spPr>
      </p:pic>
      <p:sp>
        <p:nvSpPr>
          <p:cNvPr id="10" name="Oval 9"/>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4"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8"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890"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algn="l" rtl="0" fontAlgn="base">
        <a:spcBef>
          <a:spcPct val="20000"/>
        </a:spcBef>
        <a:spcAft>
          <a:spcPct val="0"/>
        </a:spcAft>
        <a:defRPr sz="3600" b="1" kern="12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TextBox 13">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5"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9"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
        <p:nvSpPr>
          <p:cNvPr id="10" name="Right Arrow 9"/>
          <p:cNvSpPr/>
          <p:nvPr/>
        </p:nvSpPr>
        <p:spPr>
          <a:xfrm>
            <a:off x="0" y="0"/>
            <a:ext cx="8991600" cy="1161633"/>
          </a:xfrm>
          <a:prstGeom prst="rightArrow">
            <a:avLst>
              <a:gd name="adj1" fmla="val 50000"/>
              <a:gd name="adj2" fmla="val 78749"/>
            </a:avLst>
          </a:prstGeom>
          <a:solidFill>
            <a:srgbClr val="F8EF59">
              <a:alpha val="38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6">
                                            <p:txEl>
                                              <p:pRg st="4" end="4"/>
                                            </p:txEl>
                                          </p:spTgt>
                                        </p:tgtEl>
                                        <p:attrNameLst>
                                          <p:attrName>style.visibility</p:attrName>
                                        </p:attrNameLst>
                                      </p:cBhvr>
                                      <p:to>
                                        <p:strVal val="visible"/>
                                      </p:to>
                                    </p:set>
                                    <p:animEffect transition="in" filter="fade">
                                      <p:cBhvr>
                                        <p:cTn id="27"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0"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Lst>
      </p:bldP>
    </p:bld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spc="1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spc="1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5843" name="Picture 2"/>
          <p:cNvPicPr>
            <a:picLocks noChangeAspect="1" noChangeArrowheads="1"/>
          </p:cNvPicPr>
          <p:nvPr/>
        </p:nvPicPr>
        <p:blipFill>
          <a:blip r:embed="rId3"/>
          <a:srcRect/>
          <a:stretch>
            <a:fillRect/>
          </a:stretch>
        </p:blipFill>
        <p:spPr bwMode="auto">
          <a:xfrm>
            <a:off x="0" y="0"/>
            <a:ext cx="9144000" cy="847725"/>
          </a:xfrm>
          <a:prstGeom prst="rect">
            <a:avLst/>
          </a:prstGeom>
          <a:noFill/>
          <a:ln w="9525">
            <a:noFill/>
            <a:miter lim="800000"/>
            <a:headEnd/>
            <a:tailEnd/>
          </a:ln>
        </p:spPr>
      </p:pic>
      <p:sp>
        <p:nvSpPr>
          <p:cNvPr id="10" name="Oval 9"/>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TextBox 10">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4"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7" name="Footer Placeholder 4"/>
          <p:cNvSpPr>
            <a:spLocks noGrp="1"/>
          </p:cNvSpPr>
          <p:nvPr>
            <p:ph type="ftr" sz="quarter" idx="3"/>
          </p:nvPr>
        </p:nvSpPr>
        <p:spPr>
          <a:xfrm>
            <a:off x="2171700" y="6629400"/>
            <a:ext cx="4800600" cy="228600"/>
          </a:xfrm>
          <a:prstGeom prst="rect">
            <a:avLst/>
          </a:prstGeom>
        </p:spPr>
        <p:txBody>
          <a:bodyPr/>
          <a:lstStyle>
            <a:lvl1pPr algn="ctr" fontAlgn="auto">
              <a:spcBef>
                <a:spcPts val="0"/>
              </a:spcBef>
              <a:spcAft>
                <a:spcPts val="0"/>
              </a:spcAft>
              <a:defRPr sz="1100" i="0" cap="small" spc="400" baseline="0" smtClean="0">
                <a:solidFill>
                  <a:prstClr val="black">
                    <a:lumMod val="50000"/>
                    <a:lumOff val="50000"/>
                  </a:prstClr>
                </a:solidFill>
                <a:latin typeface="Calibri"/>
                <a:cs typeface="+mn-c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89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algn="l" rtl="0" fontAlgn="base">
        <a:spcBef>
          <a:spcPct val="20000"/>
        </a:spcBef>
        <a:spcAft>
          <a:spcPct val="0"/>
        </a:spcAft>
        <a:defRPr sz="3600" b="1" kern="1200">
          <a:solidFill>
            <a:schemeClr val="tx1"/>
          </a:solidFill>
          <a:latin typeface="Candara" pitchFamily="34" charset="0"/>
          <a:ea typeface="+mn-ea"/>
          <a:cs typeface="+mn-cs"/>
        </a:defRPr>
      </a:lvl1pPr>
      <a:lvl2pPr marL="457200" algn="l" rtl="0" fontAlgn="base">
        <a:spcBef>
          <a:spcPct val="20000"/>
        </a:spcBef>
        <a:spcAft>
          <a:spcPct val="0"/>
        </a:spcAft>
        <a:defRPr sz="3200" b="1" kern="1200">
          <a:solidFill>
            <a:schemeClr val="tx1"/>
          </a:solidFill>
          <a:latin typeface="Candara" pitchFamily="34" charset="0"/>
          <a:ea typeface="+mn-ea"/>
          <a:cs typeface="+mn-cs"/>
        </a:defRPr>
      </a:lvl2pPr>
      <a:lvl3pPr marL="914400" algn="l" rtl="0" fontAlgn="base">
        <a:spcBef>
          <a:spcPct val="20000"/>
        </a:spcBef>
        <a:spcAft>
          <a:spcPct val="0"/>
        </a:spcAft>
        <a:defRPr sz="2800" b="1" kern="1200">
          <a:solidFill>
            <a:schemeClr val="tx1"/>
          </a:solidFill>
          <a:latin typeface="Candara" pitchFamily="34" charset="0"/>
          <a:ea typeface="+mn-ea"/>
          <a:cs typeface="+mn-cs"/>
        </a:defRPr>
      </a:lvl3pPr>
      <a:lvl4pPr marL="1371600" algn="l" rtl="0" fontAlgn="base">
        <a:spcBef>
          <a:spcPct val="20000"/>
        </a:spcBef>
        <a:spcAft>
          <a:spcPct val="0"/>
        </a:spcAft>
        <a:defRPr sz="2400" b="1" kern="1200">
          <a:solidFill>
            <a:schemeClr val="tx1"/>
          </a:solidFill>
          <a:latin typeface="Candara" pitchFamily="34" charset="0"/>
          <a:ea typeface="+mn-ea"/>
          <a:cs typeface="+mn-cs"/>
        </a:defRPr>
      </a:lvl4pPr>
      <a:lvl5pPr marL="1828800" algn="l" rtl="0" fontAlgn="base">
        <a:spcBef>
          <a:spcPct val="20000"/>
        </a:spcBef>
        <a:spcAft>
          <a:spcPct val="0"/>
        </a:spcAft>
        <a:defRPr sz="24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92113"/>
            <a:ext cx="3263900" cy="838200"/>
          </a:xfrm>
          <a:prstGeom prst="rect">
            <a:avLst/>
          </a:prstGeom>
          <a:noFill/>
        </p:spPr>
        <p:txBody>
          <a:bodyPr vert="horz" lIns="91440" tIns="45720" rIns="91440" bIns="45720" rtlCol="0" anchor="ctr">
            <a:noAutofit/>
          </a:bodyPr>
          <a:lstStyle/>
          <a:p>
            <a:r>
              <a:rPr lang="en-US" dirty="0" smtClean="0"/>
              <a:t>ECONOMICS</a:t>
            </a:r>
            <a:endParaRPr lang="en-US" dirty="0"/>
          </a:p>
        </p:txBody>
      </p:sp>
      <p:sp>
        <p:nvSpPr>
          <p:cNvPr id="3" name="Text Placeholder 2"/>
          <p:cNvSpPr>
            <a:spLocks noGrp="1"/>
          </p:cNvSpPr>
          <p:nvPr>
            <p:ph type="body" idx="1"/>
          </p:nvPr>
        </p:nvSpPr>
        <p:spPr bwMode="auto">
          <a:xfrm>
            <a:off x="228600" y="14097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Placeholder 1"/>
          <p:cNvSpPr txBox="1">
            <a:spLocks/>
          </p:cNvSpPr>
          <p:nvPr/>
        </p:nvSpPr>
        <p:spPr>
          <a:xfrm>
            <a:off x="3854450" y="392113"/>
            <a:ext cx="2852738" cy="838200"/>
          </a:xfrm>
          <a:prstGeom prst="rect">
            <a:avLst/>
          </a:prstGeom>
          <a:noFill/>
        </p:spPr>
        <p:txBody>
          <a:bodyPr anchor="ct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pPr fontAlgn="auto">
              <a:spcAft>
                <a:spcPts val="0"/>
              </a:spcAft>
              <a:defRPr/>
            </a:pPr>
            <a:r>
              <a:rPr lang="en-US" dirty="0" smtClean="0">
                <a:solidFill>
                  <a:srgbClr val="F79646">
                    <a:lumMod val="75000"/>
                  </a:srgbClr>
                </a:solidFill>
              </a:rPr>
              <a:t>IN ACTION</a:t>
            </a:r>
            <a:endParaRPr lang="en-US" dirty="0">
              <a:solidFill>
                <a:srgbClr val="F79646">
                  <a:lumMod val="75000"/>
                </a:srgbClr>
              </a:solidFill>
            </a:endParaRPr>
          </a:p>
        </p:txBody>
      </p:sp>
      <p:sp>
        <p:nvSpPr>
          <p:cNvPr id="13" name="Oval 12"/>
          <p:cNvSpPr/>
          <p:nvPr/>
        </p:nvSpPr>
        <p:spPr>
          <a:xfrm>
            <a:off x="3263900" y="588963"/>
            <a:ext cx="474663" cy="487362"/>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b="1" dirty="0">
              <a:solidFill>
                <a:srgbClr val="F79646">
                  <a:lumMod val="75000"/>
                </a:srgbClr>
              </a:solidFill>
              <a:latin typeface="Verdana"/>
              <a:cs typeface="Verdana"/>
            </a:endParaRPr>
          </a:p>
        </p:txBody>
      </p:sp>
      <p:sp>
        <p:nvSpPr>
          <p:cNvPr id="4" name="Isosceles Triangle 3"/>
          <p:cNvSpPr/>
          <p:nvPr/>
        </p:nvSpPr>
        <p:spPr>
          <a:xfrm rot="5400000">
            <a:off x="3378994" y="640557"/>
            <a:ext cx="338137" cy="381000"/>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5"/>
          <p:cNvCxnSpPr/>
          <p:nvPr/>
        </p:nvCxnSpPr>
        <p:spPr>
          <a:xfrm>
            <a:off x="0" y="116681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700" y="48101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2"/>
          <p:cNvSpPr>
            <a:spLocks noGrp="1"/>
          </p:cNvSpPr>
          <p:nvPr>
            <p:ph type="ftr" sz="quarter" idx="3"/>
          </p:nvPr>
        </p:nvSpPr>
        <p:spPr>
          <a:xfrm>
            <a:off x="1066800" y="6553200"/>
            <a:ext cx="7543800" cy="228600"/>
          </a:xfrm>
          <a:prstGeom prst="rect">
            <a:avLst/>
          </a:prstGeom>
        </p:spPr>
        <p:txBody>
          <a:bodyPr/>
          <a:lstStyle>
            <a:lvl1pPr algn="ctr" fontAlgn="auto">
              <a:spcBef>
                <a:spcPts val="0"/>
              </a:spcBef>
              <a:spcAft>
                <a:spcPts val="0"/>
              </a:spcAft>
              <a:defRPr sz="1000" kern="0" cap="all" spc="1060" smtClean="0">
                <a:solidFill>
                  <a:srgbClr val="7F7F7F"/>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22"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rtl="0" fontAlgn="base">
        <a:spcBef>
          <a:spcPct val="0"/>
        </a:spcBef>
        <a:spcAft>
          <a:spcPct val="0"/>
        </a:spcAft>
        <a:defRPr sz="3600" b="1" kern="1200" cap="all" spc="-200">
          <a:solidFill>
            <a:srgbClr val="31859C"/>
          </a:solidFill>
          <a:latin typeface="Verdana"/>
          <a:ea typeface="Verdana" pitchFamily="34" charset="0"/>
          <a:cs typeface="Verdana"/>
        </a:defRPr>
      </a:lvl1pPr>
      <a:lvl2pPr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2pPr>
      <a:lvl3pPr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3pPr>
      <a:lvl4pPr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4pPr>
      <a:lvl5pPr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5pPr>
      <a:lvl6pPr marL="457200"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6pPr>
      <a:lvl7pPr marL="914400"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7pPr>
      <a:lvl8pPr marL="1371600"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8pPr>
      <a:lvl9pPr marL="1828800"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9pPr>
    </p:titleStyle>
    <p:bodyStyle>
      <a:lvl1pPr algn="l" rtl="0" fontAlgn="base">
        <a:spcBef>
          <a:spcPct val="20000"/>
        </a:spcBef>
        <a:spcAft>
          <a:spcPct val="0"/>
        </a:spcAft>
        <a:defRPr sz="3200" b="1" kern="1200">
          <a:solidFill>
            <a:schemeClr val="tx1"/>
          </a:solidFill>
          <a:latin typeface="Candara" pitchFamily="34" charset="0"/>
          <a:ea typeface="+mn-ea"/>
          <a:cs typeface="+mn-cs"/>
        </a:defRPr>
      </a:lvl1pPr>
      <a:lvl2pPr marL="457200" algn="l" rtl="0" fontAlgn="base">
        <a:spcBef>
          <a:spcPct val="20000"/>
        </a:spcBef>
        <a:spcAft>
          <a:spcPct val="0"/>
        </a:spcAft>
        <a:defRPr sz="2800" b="1" kern="1200">
          <a:solidFill>
            <a:schemeClr val="tx1"/>
          </a:solidFill>
          <a:latin typeface="Candara" pitchFamily="34" charset="0"/>
          <a:ea typeface="+mn-ea"/>
          <a:cs typeface="+mn-cs"/>
        </a:defRPr>
      </a:lvl2pPr>
      <a:lvl3pPr marL="914400" algn="l" rtl="0" fontAlgn="base">
        <a:spcBef>
          <a:spcPct val="20000"/>
        </a:spcBef>
        <a:spcAft>
          <a:spcPct val="0"/>
        </a:spcAft>
        <a:defRPr sz="2400" b="1" kern="1200">
          <a:solidFill>
            <a:schemeClr val="tx1"/>
          </a:solidFill>
          <a:latin typeface="Candara" pitchFamily="34" charset="0"/>
          <a:ea typeface="+mn-ea"/>
          <a:cs typeface="+mn-cs"/>
        </a:defRPr>
      </a:lvl3pPr>
      <a:lvl4pPr marL="1371600" algn="l" rtl="0" fontAlgn="base">
        <a:spcBef>
          <a:spcPct val="20000"/>
        </a:spcBef>
        <a:spcAft>
          <a:spcPct val="0"/>
        </a:spcAft>
        <a:defRPr sz="2000" b="1" kern="1200">
          <a:solidFill>
            <a:schemeClr val="tx1"/>
          </a:solidFill>
          <a:latin typeface="Candara" pitchFamily="34" charset="0"/>
          <a:ea typeface="+mn-ea"/>
          <a:cs typeface="+mn-cs"/>
        </a:defRPr>
      </a:lvl4pPr>
      <a:lvl5pPr marL="1828800" algn="l" rtl="0" fontAlgn="base">
        <a:spcBef>
          <a:spcPct val="20000"/>
        </a:spcBef>
        <a:spcAft>
          <a:spcPct val="0"/>
        </a:spcAft>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hlinkClick r:id="rId7"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7"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9"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a:latin typeface="+mn-lt"/>
                <a:cs typeface="+mn-cs"/>
              </a:defRPr>
            </a:lvl1pPr>
          </a:lstStyle>
          <a:p>
            <a:pPr>
              <a:defRPr/>
            </a:pPr>
            <a:r>
              <a:rPr lang="en-US"/>
              <a:t>Copyright 2015 Worth Publishers    </a:t>
            </a:r>
          </a:p>
        </p:txBody>
      </p:sp>
      <p:sp>
        <p:nvSpPr>
          <p:cNvPr id="10" name="Right Arrow 9"/>
          <p:cNvSpPr/>
          <p:nvPr/>
        </p:nvSpPr>
        <p:spPr>
          <a:xfrm>
            <a:off x="0" y="0"/>
            <a:ext cx="8991600" cy="1161633"/>
          </a:xfrm>
          <a:prstGeom prst="rightArrow">
            <a:avLst>
              <a:gd name="adj1" fmla="val 50000"/>
              <a:gd name="adj2" fmla="val 78749"/>
            </a:avLst>
          </a:prstGeom>
          <a:solidFill>
            <a:srgbClr val="F8EF59">
              <a:alpha val="38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6">
                                            <p:txEl>
                                              <p:pRg st="4" end="4"/>
                                            </p:txEl>
                                          </p:spTgt>
                                        </p:tgtEl>
                                        <p:attrNameLst>
                                          <p:attrName>style.visibility</p:attrName>
                                        </p:attrNameLst>
                                      </p:cBhvr>
                                      <p:to>
                                        <p:strVal val="visible"/>
                                      </p:to>
                                    </p:set>
                                    <p:animEffect transition="in" filter="fade">
                                      <p:cBhvr>
                                        <p:cTn id="27"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0"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Lst>
      </p:bldP>
    </p:bld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spc="1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spc="1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76200"/>
            <a:ext cx="9144000" cy="83820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228600" y="9906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a:hlinkClick r:id="rId5"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5"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9"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rtl="0" fontAlgn="base">
        <a:spcBef>
          <a:spcPct val="0"/>
        </a:spcBef>
        <a:spcAft>
          <a:spcPct val="0"/>
        </a:spcAft>
        <a:defRPr sz="4400" kern="1200">
          <a:solidFill>
            <a:srgbClr val="9BBB59"/>
          </a:solidFill>
          <a:effectLst>
            <a:innerShdw blurRad="63500" dist="50800" dir="13500000">
              <a:prstClr val="black">
                <a:alpha val="50000"/>
              </a:prstClr>
            </a:innerShdw>
          </a:effectLst>
          <a:latin typeface="Century Gothic"/>
          <a:ea typeface="Century Gothic" pitchFamily="34" charset="0"/>
          <a:cs typeface="Century Gothic"/>
        </a:defRPr>
      </a:lvl1pPr>
      <a:lvl2pPr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2pPr>
      <a:lvl3pPr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3pPr>
      <a:lvl4pPr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4pPr>
      <a:lvl5pPr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5pPr>
      <a:lvl6pPr marL="457200"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6pPr>
      <a:lvl7pPr marL="914400"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7pPr>
      <a:lvl8pPr marL="1371600"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8pPr>
      <a:lvl9pPr marL="1828800"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9pPr>
    </p:titleStyle>
    <p:bodyStyle>
      <a:lvl1pPr algn="l" rtl="0" fontAlgn="base">
        <a:spcBef>
          <a:spcPct val="20000"/>
        </a:spcBef>
        <a:spcAft>
          <a:spcPct val="0"/>
        </a:spcAft>
        <a:defRPr sz="3200" b="1" kern="12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2800" b="1" kern="12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400" b="1" kern="12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000" b="1" kern="12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000" b="1" kern="12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Lst>
  <p:timing>
    <p:tnLst>
      <p:par>
        <p:cTn id="1" dur="indefinite" restart="never" nodeType="tmRoot"/>
      </p:par>
    </p:tnLst>
  </p:timing>
  <p:hf sldNum="0" hdr="0" dt="0"/>
  <p:txStyles>
    <p:titleStyle>
      <a:lvl1pPr algn="ctr" rtl="0" fontAlgn="base">
        <a:spcBef>
          <a:spcPct val="0"/>
        </a:spcBef>
        <a:spcAft>
          <a:spcPct val="0"/>
        </a:spcAft>
        <a:defRPr sz="4400" b="1" kern="1200">
          <a:solidFill>
            <a:schemeClr val="tx1"/>
          </a:solidFill>
          <a:latin typeface="Candara" pitchFamily="34" charset="0"/>
          <a:ea typeface="+mj-ea"/>
          <a:cs typeface="+mj-cs"/>
        </a:defRPr>
      </a:lvl1pPr>
      <a:lvl2pPr algn="ctr" rtl="0" fontAlgn="base">
        <a:spcBef>
          <a:spcPct val="0"/>
        </a:spcBef>
        <a:spcAft>
          <a:spcPct val="0"/>
        </a:spcAft>
        <a:defRPr sz="4400" b="1">
          <a:solidFill>
            <a:schemeClr val="tx1"/>
          </a:solidFill>
          <a:latin typeface="Candara" pitchFamily="34" charset="0"/>
        </a:defRPr>
      </a:lvl2pPr>
      <a:lvl3pPr algn="ctr" rtl="0" fontAlgn="base">
        <a:spcBef>
          <a:spcPct val="0"/>
        </a:spcBef>
        <a:spcAft>
          <a:spcPct val="0"/>
        </a:spcAft>
        <a:defRPr sz="4400" b="1">
          <a:solidFill>
            <a:schemeClr val="tx1"/>
          </a:solidFill>
          <a:latin typeface="Candara" pitchFamily="34" charset="0"/>
        </a:defRPr>
      </a:lvl3pPr>
      <a:lvl4pPr algn="ctr" rtl="0" fontAlgn="base">
        <a:spcBef>
          <a:spcPct val="0"/>
        </a:spcBef>
        <a:spcAft>
          <a:spcPct val="0"/>
        </a:spcAft>
        <a:defRPr sz="4400" b="1">
          <a:solidFill>
            <a:schemeClr val="tx1"/>
          </a:solidFill>
          <a:latin typeface="Candara" pitchFamily="34" charset="0"/>
        </a:defRPr>
      </a:lvl4pPr>
      <a:lvl5pPr algn="ctr" rtl="0" fontAlgn="base">
        <a:spcBef>
          <a:spcPct val="0"/>
        </a:spcBef>
        <a:spcAft>
          <a:spcPct val="0"/>
        </a:spcAft>
        <a:defRPr sz="4400" b="1">
          <a:solidFill>
            <a:schemeClr val="tx1"/>
          </a:solidFill>
          <a:latin typeface="Candara"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algn="l" rtl="0" fontAlgn="base">
        <a:spcBef>
          <a:spcPct val="20000"/>
        </a:spcBef>
        <a:spcAft>
          <a:spcPct val="0"/>
        </a:spcAft>
        <a:defRPr sz="3600" b="1" kern="12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ight Arrow 8"/>
          <p:cNvSpPr/>
          <p:nvPr/>
        </p:nvSpPr>
        <p:spPr>
          <a:xfrm>
            <a:off x="0" y="0"/>
            <a:ext cx="8991600" cy="1161633"/>
          </a:xfrm>
          <a:prstGeom prst="rightArrow">
            <a:avLst>
              <a:gd name="adj1" fmla="val 50000"/>
              <a:gd name="adj2" fmla="val 78749"/>
            </a:avLst>
          </a:prstGeom>
          <a:solidFill>
            <a:srgbClr val="CBF577">
              <a:alpha val="66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PRACTICE QUESTION</a:t>
            </a:r>
          </a:p>
        </p:txBody>
      </p:sp>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4"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8" name="Right Arrow 7"/>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0"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Lst>
  <p:transition>
    <p:fade thruBlk="1"/>
  </p:transition>
  <p:timing>
    <p:tnLst>
      <p:par>
        <p:cTn id="1" dur="indefinite" restart="never" nodeType="tmRoot"/>
      </p:par>
    </p:tn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spc="1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spc="1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Oval 9"/>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4"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8" name="Right Arrow 7"/>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2"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
        <p:nvSpPr>
          <p:cNvPr id="11" name="Right Arrow 10"/>
          <p:cNvSpPr/>
          <p:nvPr/>
        </p:nvSpPr>
        <p:spPr>
          <a:xfrm>
            <a:off x="0" y="0"/>
            <a:ext cx="8991600" cy="1161633"/>
          </a:xfrm>
          <a:prstGeom prst="rightArrow">
            <a:avLst>
              <a:gd name="adj1" fmla="val 50000"/>
              <a:gd name="adj2" fmla="val 78749"/>
            </a:avLst>
          </a:prstGeom>
          <a:solidFill>
            <a:schemeClr val="accent5">
              <a:lumMod val="40000"/>
              <a:lumOff val="60000"/>
              <a:alpha val="66000"/>
            </a:schemeClr>
          </a:solidFill>
          <a:ln>
            <a:noFill/>
          </a:ln>
        </p:spPr>
        <p:txBody>
          <a:bodyPr>
            <a:spAutoFit/>
          </a:bodyPr>
          <a:lstStyle/>
          <a:p>
            <a:pPr fontAlgn="auto">
              <a:spcBef>
                <a:spcPts val="0"/>
              </a:spcBef>
              <a:spcAft>
                <a:spcPts val="0"/>
              </a:spcAft>
              <a:defRPr/>
            </a:pPr>
            <a:r>
              <a:rPr lang="en-US" sz="3200" spc="6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BUSINESS CASE</a:t>
            </a:r>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Lst>
  <p:transition>
    <p:fade thruBlk="1"/>
  </p:transition>
  <p:timing>
    <p:tnLst>
      <p:par>
        <p:cTn id="1" dur="indefinite" restart="never" nodeType="tmRoot"/>
      </p:par>
    </p:tn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spc="1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spc="1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4"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11" name="Right Arrow 10"/>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5"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
        <p:nvSpPr>
          <p:cNvPr id="12" name="Right Arrow 11"/>
          <p:cNvSpPr/>
          <p:nvPr/>
        </p:nvSpPr>
        <p:spPr>
          <a:xfrm>
            <a:off x="0" y="0"/>
            <a:ext cx="8991600" cy="1161633"/>
          </a:xfrm>
          <a:prstGeom prst="rightArrow">
            <a:avLst>
              <a:gd name="adj1" fmla="val 50000"/>
              <a:gd name="adj2" fmla="val 78749"/>
            </a:avLst>
          </a:prstGeom>
          <a:solidFill>
            <a:schemeClr val="bg2">
              <a:lumMod val="90000"/>
              <a:alpha val="66000"/>
            </a:schemeClr>
          </a:solidFill>
          <a:ln>
            <a:noFill/>
          </a:ln>
        </p:spPr>
        <p:txBody>
          <a:bodyPr>
            <a:spAutoFit/>
          </a:bodyPr>
          <a:lstStyle/>
          <a:p>
            <a:pPr fontAlgn="auto">
              <a:spcBef>
                <a:spcPts val="0"/>
              </a:spcBef>
              <a:spcAft>
                <a:spcPts val="0"/>
              </a:spcAft>
              <a:defRPr/>
            </a:pPr>
            <a:r>
              <a:rPr lang="en-US" sz="3200" spc="60" dirty="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rPr>
              <a:t>LEARN BY DOING: DISCUSS</a:t>
            </a:r>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Lst>
  <p:transition>
    <p:fade thruBlk="1"/>
  </p:transition>
  <p:timing>
    <p:tnLst>
      <p:par>
        <p:cTn id="1" dur="indefinite" restart="never" nodeType="tmRoot"/>
      </p:par>
    </p:tn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andara" pitchFamily="34" charset="0"/>
          <a:ea typeface="+mn-ea"/>
          <a:cs typeface="Tahoma" pitchFamily="34" charset="0"/>
        </a:defRPr>
      </a:lvl1pPr>
      <a:lvl2pPr marL="457200" algn="l" rtl="0" fontAlgn="base">
        <a:spcBef>
          <a:spcPct val="20000"/>
        </a:spcBef>
        <a:spcAft>
          <a:spcPct val="0"/>
        </a:spcAft>
        <a:defRPr sz="3200" b="1" kern="1200" spc="100">
          <a:solidFill>
            <a:schemeClr val="tx1"/>
          </a:solidFill>
          <a:latin typeface="Candara" pitchFamily="34" charset="0"/>
          <a:ea typeface="+mn-ea"/>
          <a:cs typeface="Tahoma" pitchFamily="34" charset="0"/>
        </a:defRPr>
      </a:lvl2pPr>
      <a:lvl3pPr marL="914400" algn="l" rtl="0" fontAlgn="base">
        <a:spcBef>
          <a:spcPct val="20000"/>
        </a:spcBef>
        <a:spcAft>
          <a:spcPct val="0"/>
        </a:spcAft>
        <a:defRPr sz="2800" b="1" kern="1200" spc="100">
          <a:solidFill>
            <a:schemeClr val="tx1"/>
          </a:solidFill>
          <a:latin typeface="Candara" pitchFamily="34" charset="0"/>
          <a:ea typeface="+mn-ea"/>
          <a:cs typeface="Tahoma" pitchFamily="34" charset="0"/>
        </a:defRPr>
      </a:lvl3pPr>
      <a:lvl4pPr marL="1371600" algn="l" rtl="0" fontAlgn="base">
        <a:spcBef>
          <a:spcPct val="20000"/>
        </a:spcBef>
        <a:spcAft>
          <a:spcPct val="0"/>
        </a:spcAft>
        <a:defRPr sz="2400" b="1" kern="1200" spc="100">
          <a:solidFill>
            <a:schemeClr val="tx1"/>
          </a:solidFill>
          <a:latin typeface="Candara" pitchFamily="34" charset="0"/>
          <a:ea typeface="+mn-ea"/>
          <a:cs typeface="Tahoma" pitchFamily="34" charset="0"/>
        </a:defRPr>
      </a:lvl4pPr>
      <a:lvl5pPr marL="1828800" algn="l" rtl="0" fontAlgn="base">
        <a:spcBef>
          <a:spcPct val="20000"/>
        </a:spcBef>
        <a:spcAft>
          <a:spcPct val="0"/>
        </a:spcAft>
        <a:defRPr sz="2400" b="1" kern="1200" spc="100">
          <a:solidFill>
            <a:schemeClr val="tx1"/>
          </a:solidFill>
          <a:latin typeface="Candar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3" name="Picture 2"/>
          <p:cNvPicPr>
            <a:picLocks noChangeAspect="1" noChangeArrowheads="1"/>
          </p:cNvPicPr>
          <p:nvPr/>
        </p:nvPicPr>
        <p:blipFill>
          <a:blip r:embed="rId3"/>
          <a:srcRect/>
          <a:stretch>
            <a:fillRect/>
          </a:stretch>
        </p:blipFill>
        <p:spPr bwMode="auto">
          <a:xfrm>
            <a:off x="0" y="0"/>
            <a:ext cx="9144000" cy="847725"/>
          </a:xfrm>
          <a:prstGeom prst="rect">
            <a:avLst/>
          </a:prstGeom>
          <a:noFill/>
          <a:ln w="9525">
            <a:noFill/>
            <a:miter lim="800000"/>
            <a:headEnd/>
            <a:tailEnd/>
          </a:ln>
        </p:spPr>
      </p:pic>
      <p:sp>
        <p:nvSpPr>
          <p:cNvPr id="10" name="Oval 9"/>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4"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7" name="Footer Placeholder 4"/>
          <p:cNvSpPr>
            <a:spLocks noGrp="1"/>
          </p:cNvSpPr>
          <p:nvPr>
            <p:ph type="ftr" sz="quarter" idx="3"/>
          </p:nvPr>
        </p:nvSpPr>
        <p:spPr>
          <a:xfrm>
            <a:off x="2171700" y="6629400"/>
            <a:ext cx="4800600" cy="228600"/>
          </a:xfrm>
          <a:prstGeom prst="rect">
            <a:avLst/>
          </a:prstGeom>
        </p:spPr>
        <p:txBody>
          <a:bodyPr/>
          <a:lstStyle>
            <a:lvl1pPr algn="ctr" fontAlgn="auto">
              <a:spcBef>
                <a:spcPts val="0"/>
              </a:spcBef>
              <a:spcAft>
                <a:spcPts val="0"/>
              </a:spcAft>
              <a:defRPr sz="1100" i="0" cap="small" spc="400" baseline="0" smtClean="0">
                <a:solidFill>
                  <a:schemeClr val="tx1">
                    <a:lumMod val="50000"/>
                    <a:lumOff val="50000"/>
                  </a:schemeClr>
                </a:solidFill>
                <a:latin typeface="+mn-lt"/>
                <a:cs typeface="+mn-c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88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algn="l" rtl="0" fontAlgn="base">
        <a:spcBef>
          <a:spcPct val="20000"/>
        </a:spcBef>
        <a:spcAft>
          <a:spcPct val="0"/>
        </a:spcAft>
        <a:defRPr sz="3600" b="1" kern="1200">
          <a:solidFill>
            <a:schemeClr val="tx1"/>
          </a:solidFill>
          <a:latin typeface="Candara" pitchFamily="34" charset="0"/>
          <a:ea typeface="+mn-ea"/>
          <a:cs typeface="+mn-cs"/>
        </a:defRPr>
      </a:lvl1pPr>
      <a:lvl2pPr marL="457200" algn="l" rtl="0" fontAlgn="base">
        <a:spcBef>
          <a:spcPct val="20000"/>
        </a:spcBef>
        <a:spcAft>
          <a:spcPct val="0"/>
        </a:spcAft>
        <a:defRPr sz="3200" b="1" kern="1200">
          <a:solidFill>
            <a:schemeClr val="tx1"/>
          </a:solidFill>
          <a:latin typeface="Candara" pitchFamily="34" charset="0"/>
          <a:ea typeface="+mn-ea"/>
          <a:cs typeface="+mn-cs"/>
        </a:defRPr>
      </a:lvl2pPr>
      <a:lvl3pPr marL="914400" algn="l" rtl="0" fontAlgn="base">
        <a:spcBef>
          <a:spcPct val="20000"/>
        </a:spcBef>
        <a:spcAft>
          <a:spcPct val="0"/>
        </a:spcAft>
        <a:defRPr sz="2800" b="1" kern="1200">
          <a:solidFill>
            <a:schemeClr val="tx1"/>
          </a:solidFill>
          <a:latin typeface="Candara" pitchFamily="34" charset="0"/>
          <a:ea typeface="+mn-ea"/>
          <a:cs typeface="+mn-cs"/>
        </a:defRPr>
      </a:lvl3pPr>
      <a:lvl4pPr marL="1371600" algn="l" rtl="0" fontAlgn="base">
        <a:spcBef>
          <a:spcPct val="20000"/>
        </a:spcBef>
        <a:spcAft>
          <a:spcPct val="0"/>
        </a:spcAft>
        <a:defRPr sz="2400" b="1" kern="1200">
          <a:solidFill>
            <a:schemeClr val="tx1"/>
          </a:solidFill>
          <a:latin typeface="Candara" pitchFamily="34" charset="0"/>
          <a:ea typeface="+mn-ea"/>
          <a:cs typeface="+mn-cs"/>
        </a:defRPr>
      </a:lvl4pPr>
      <a:lvl5pPr marL="1828800" algn="l" rtl="0" fontAlgn="base">
        <a:spcBef>
          <a:spcPct val="20000"/>
        </a:spcBef>
        <a:spcAft>
          <a:spcPct val="0"/>
        </a:spcAft>
        <a:defRPr sz="24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3491" name="Picture 2"/>
          <p:cNvPicPr>
            <a:picLocks noChangeAspect="1" noChangeArrowheads="1"/>
          </p:cNvPicPr>
          <p:nvPr/>
        </p:nvPicPr>
        <p:blipFill>
          <a:blip r:embed="rId3"/>
          <a:srcRect/>
          <a:stretch>
            <a:fillRect/>
          </a:stretch>
        </p:blipFill>
        <p:spPr bwMode="auto">
          <a:xfrm>
            <a:off x="0" y="0"/>
            <a:ext cx="9144000" cy="847725"/>
          </a:xfrm>
          <a:prstGeom prst="rect">
            <a:avLst/>
          </a:prstGeom>
          <a:noFill/>
          <a:ln w="9525">
            <a:noFill/>
            <a:miter lim="800000"/>
            <a:headEnd/>
            <a:tailEnd/>
          </a:ln>
        </p:spPr>
      </p:pic>
      <p:sp>
        <p:nvSpPr>
          <p:cNvPr id="10" name="Oval 9"/>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4"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8"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898"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algn="l" rtl="0" fontAlgn="base">
        <a:spcBef>
          <a:spcPct val="20000"/>
        </a:spcBef>
        <a:spcAft>
          <a:spcPct val="0"/>
        </a:spcAft>
        <a:defRPr sz="3600" b="1" kern="12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txBox="1">
            <a:spLocks/>
          </p:cNvSpPr>
          <p:nvPr/>
        </p:nvSpPr>
        <p:spPr>
          <a:xfrm>
            <a:off x="990600" y="120650"/>
            <a:ext cx="8153400" cy="946150"/>
          </a:xfrm>
          <a:prstGeom prst="rect">
            <a:avLst/>
          </a:prstGeom>
          <a:noFill/>
        </p:spPr>
        <p:txBody>
          <a:bodyPr/>
          <a:lstStyle>
            <a:lvl1pPr algn="l" rtl="0" eaLnBrk="0" fontAlgn="base" hangingPunct="0">
              <a:spcBef>
                <a:spcPct val="0"/>
              </a:spcBef>
              <a:spcAft>
                <a:spcPct val="0"/>
              </a:spcAft>
              <a:defRPr sz="4000" b="1" i="1" kern="1200" baseline="0">
                <a:solidFill>
                  <a:schemeClr val="accent6">
                    <a:lumMod val="75000"/>
                  </a:schemeClr>
                </a:solidFill>
                <a:effectLst>
                  <a:outerShdw blurRad="38100" dist="38100" dir="2700000" algn="tl">
                    <a:srgbClr val="000000">
                      <a:alpha val="43137"/>
                    </a:srgbClr>
                  </a:outerShdw>
                </a:effectLst>
                <a:latin typeface="Century Gothic" pitchFamily="34" charset="0"/>
                <a:ea typeface="+mj-ea"/>
                <a:cs typeface="+mj-cs"/>
              </a:defRPr>
            </a:lvl1pPr>
            <a:lvl2pPr algn="ctr" rtl="0" eaLnBrk="0" fontAlgn="base" hangingPunct="0">
              <a:spcBef>
                <a:spcPct val="0"/>
              </a:spcBef>
              <a:spcAft>
                <a:spcPct val="0"/>
              </a:spcAft>
              <a:defRPr sz="4400" b="1" i="1">
                <a:solidFill>
                  <a:schemeClr val="tx1"/>
                </a:solidFill>
                <a:latin typeface="Century Gothic" pitchFamily="34" charset="0"/>
              </a:defRPr>
            </a:lvl2pPr>
            <a:lvl3pPr algn="ctr" rtl="0" eaLnBrk="0" fontAlgn="base" hangingPunct="0">
              <a:spcBef>
                <a:spcPct val="0"/>
              </a:spcBef>
              <a:spcAft>
                <a:spcPct val="0"/>
              </a:spcAft>
              <a:defRPr sz="4400" b="1" i="1">
                <a:solidFill>
                  <a:schemeClr val="tx1"/>
                </a:solidFill>
                <a:latin typeface="Century Gothic" pitchFamily="34" charset="0"/>
              </a:defRPr>
            </a:lvl3pPr>
            <a:lvl4pPr algn="ctr" rtl="0" eaLnBrk="0" fontAlgn="base" hangingPunct="0">
              <a:spcBef>
                <a:spcPct val="0"/>
              </a:spcBef>
              <a:spcAft>
                <a:spcPct val="0"/>
              </a:spcAft>
              <a:defRPr sz="4400" b="1" i="1">
                <a:solidFill>
                  <a:schemeClr val="tx1"/>
                </a:solidFill>
                <a:latin typeface="Century Gothic" pitchFamily="34" charset="0"/>
              </a:defRPr>
            </a:lvl4pPr>
            <a:lvl5pPr algn="ctr" rtl="0" eaLnBrk="0" fontAlgn="base" hangingPunct="0">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a:lstStyle>
          <a:p>
            <a:pPr>
              <a:defRPr/>
            </a:pPr>
            <a:r>
              <a:rPr lang="en-US" smtClean="0"/>
              <a:t>Take a look…..</a:t>
            </a:r>
            <a:endParaRPr lang="en-US" dirty="0"/>
          </a:p>
        </p:txBody>
      </p:sp>
      <p:pic>
        <p:nvPicPr>
          <p:cNvPr id="65540" name="Picture 10"/>
          <p:cNvPicPr>
            <a:picLocks noChangeAspect="1"/>
          </p:cNvPicPr>
          <p:nvPr/>
        </p:nvPicPr>
        <p:blipFill>
          <a:blip r:embed="rId4"/>
          <a:srcRect/>
          <a:stretch>
            <a:fillRect/>
          </a:stretch>
        </p:blipFill>
        <p:spPr bwMode="auto">
          <a:xfrm>
            <a:off x="0" y="-11113"/>
            <a:ext cx="990600" cy="1104901"/>
          </a:xfrm>
          <a:prstGeom prst="rect">
            <a:avLst/>
          </a:prstGeom>
          <a:noFill/>
          <a:ln w="9525">
            <a:noFill/>
            <a:miter lim="800000"/>
            <a:headEnd/>
            <a:tailEnd/>
          </a:ln>
        </p:spPr>
      </p:pic>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hlinkClick r:id="rId5"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5"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9"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6">
                                            <p:txEl>
                                              <p:pRg st="4" end="4"/>
                                            </p:txEl>
                                          </p:spTgt>
                                        </p:tgtEl>
                                        <p:attrNameLst>
                                          <p:attrName>style.visibility</p:attrName>
                                        </p:attrNameLst>
                                      </p:cBhvr>
                                      <p:to>
                                        <p:strVal val="visible"/>
                                      </p:to>
                                    </p:set>
                                    <p:animEffect transition="in" filter="fade">
                                      <p:cBhvr>
                                        <p:cTn id="27"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0"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Lst>
      </p:bldP>
    </p:bld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spc="1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spc="1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38200"/>
          </a:xfrm>
          <a:prstGeom prst="rect">
            <a:avLst/>
          </a:prstGeom>
          <a:solidFill>
            <a:schemeClr val="accent5">
              <a:lumMod val="20000"/>
              <a:lumOff val="80000"/>
              <a:alpha val="44000"/>
            </a:schemeClr>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228600" y="9906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10"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11"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a:hlinkClick r:id="rId5"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5"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8" name="Footer Placeholder 4"/>
          <p:cNvSpPr>
            <a:spLocks noGrp="1"/>
          </p:cNvSpPr>
          <p:nvPr>
            <p:ph type="ftr" sz="quarter" idx="3"/>
          </p:nvPr>
        </p:nvSpPr>
        <p:spPr>
          <a:xfrm>
            <a:off x="2171700" y="6629400"/>
            <a:ext cx="4800600" cy="228600"/>
          </a:xfrm>
          <a:prstGeom prst="rect">
            <a:avLst/>
          </a:prstGeom>
        </p:spPr>
        <p:txBody>
          <a:bodyPr/>
          <a:lstStyle>
            <a:lvl1pPr algn="ctr" fontAlgn="auto">
              <a:spcBef>
                <a:spcPts val="0"/>
              </a:spcBef>
              <a:spcAft>
                <a:spcPts val="0"/>
              </a:spcAft>
              <a:defRPr sz="1100" i="0" cap="small" spc="400" baseline="0" smtClean="0">
                <a:solidFill>
                  <a:schemeClr val="tx1">
                    <a:lumMod val="50000"/>
                    <a:lumOff val="50000"/>
                  </a:schemeClr>
                </a:solidFill>
                <a:latin typeface="+mn-lt"/>
                <a:cs typeface="+mn-cs"/>
              </a:defRPr>
            </a:lvl1pPr>
          </a:lstStyle>
          <a:p>
            <a:pPr>
              <a:defRPr/>
            </a:pPr>
            <a:r>
              <a:rPr lang="en-US"/>
              <a:t>Copyright 2015 Worth Publishers    </a:t>
            </a:r>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r" rtl="0" fontAlgn="base">
        <a:spcBef>
          <a:spcPct val="0"/>
        </a:spcBef>
        <a:spcAft>
          <a:spcPct val="0"/>
        </a:spcAft>
        <a:defRPr sz="4400" b="1" kern="1200" spc="-200">
          <a:solidFill>
            <a:srgbClr val="E46C0A"/>
          </a:solidFill>
          <a:latin typeface="Candara" pitchFamily="34" charset="0"/>
          <a:ea typeface="+mj-ea"/>
          <a:cs typeface="+mj-cs"/>
        </a:defRPr>
      </a:lvl1pPr>
      <a:lvl2pPr algn="r" rtl="0" fontAlgn="base">
        <a:spcBef>
          <a:spcPct val="0"/>
        </a:spcBef>
        <a:spcAft>
          <a:spcPct val="0"/>
        </a:spcAft>
        <a:defRPr sz="4400" b="1">
          <a:solidFill>
            <a:srgbClr val="E46C0A"/>
          </a:solidFill>
          <a:latin typeface="Candara" pitchFamily="34" charset="0"/>
        </a:defRPr>
      </a:lvl2pPr>
      <a:lvl3pPr algn="r" rtl="0" fontAlgn="base">
        <a:spcBef>
          <a:spcPct val="0"/>
        </a:spcBef>
        <a:spcAft>
          <a:spcPct val="0"/>
        </a:spcAft>
        <a:defRPr sz="4400" b="1">
          <a:solidFill>
            <a:srgbClr val="E46C0A"/>
          </a:solidFill>
          <a:latin typeface="Candara" pitchFamily="34" charset="0"/>
        </a:defRPr>
      </a:lvl3pPr>
      <a:lvl4pPr algn="r" rtl="0" fontAlgn="base">
        <a:spcBef>
          <a:spcPct val="0"/>
        </a:spcBef>
        <a:spcAft>
          <a:spcPct val="0"/>
        </a:spcAft>
        <a:defRPr sz="4400" b="1">
          <a:solidFill>
            <a:srgbClr val="E46C0A"/>
          </a:solidFill>
          <a:latin typeface="Candara" pitchFamily="34" charset="0"/>
        </a:defRPr>
      </a:lvl4pPr>
      <a:lvl5pPr algn="r" rtl="0" fontAlgn="base">
        <a:spcBef>
          <a:spcPct val="0"/>
        </a:spcBef>
        <a:spcAft>
          <a:spcPct val="0"/>
        </a:spcAft>
        <a:defRPr sz="4400" b="1">
          <a:solidFill>
            <a:srgbClr val="E46C0A"/>
          </a:solidFill>
          <a:latin typeface="Candara" pitchFamily="34" charset="0"/>
        </a:defRPr>
      </a:lvl5pPr>
      <a:lvl6pPr marL="457200" algn="r" rtl="0" fontAlgn="base">
        <a:spcBef>
          <a:spcPct val="0"/>
        </a:spcBef>
        <a:spcAft>
          <a:spcPct val="0"/>
        </a:spcAft>
        <a:defRPr sz="4400" b="1">
          <a:solidFill>
            <a:srgbClr val="E46C0A"/>
          </a:solidFill>
          <a:latin typeface="Candara" pitchFamily="34" charset="0"/>
        </a:defRPr>
      </a:lvl6pPr>
      <a:lvl7pPr marL="914400" algn="r" rtl="0" fontAlgn="base">
        <a:spcBef>
          <a:spcPct val="0"/>
        </a:spcBef>
        <a:spcAft>
          <a:spcPct val="0"/>
        </a:spcAft>
        <a:defRPr sz="4400" b="1">
          <a:solidFill>
            <a:srgbClr val="E46C0A"/>
          </a:solidFill>
          <a:latin typeface="Candara" pitchFamily="34" charset="0"/>
        </a:defRPr>
      </a:lvl7pPr>
      <a:lvl8pPr marL="1371600" algn="r" rtl="0" fontAlgn="base">
        <a:spcBef>
          <a:spcPct val="0"/>
        </a:spcBef>
        <a:spcAft>
          <a:spcPct val="0"/>
        </a:spcAft>
        <a:defRPr sz="4400" b="1">
          <a:solidFill>
            <a:srgbClr val="E46C0A"/>
          </a:solidFill>
          <a:latin typeface="Candara" pitchFamily="34" charset="0"/>
        </a:defRPr>
      </a:lvl8pPr>
      <a:lvl9pPr marL="1828800" algn="r" rtl="0" fontAlgn="base">
        <a:spcBef>
          <a:spcPct val="0"/>
        </a:spcBef>
        <a:spcAft>
          <a:spcPct val="0"/>
        </a:spcAft>
        <a:defRPr sz="4400" b="1">
          <a:solidFill>
            <a:srgbClr val="E46C0A"/>
          </a:solidFill>
          <a:latin typeface="Candara" pitchFamily="34" charset="0"/>
        </a:defRPr>
      </a:lvl9pPr>
    </p:titleStyle>
    <p:bodyStyle>
      <a:lvl1pPr algn="l" rtl="0" fontAlgn="base">
        <a:spcBef>
          <a:spcPct val="20000"/>
        </a:spcBef>
        <a:spcAft>
          <a:spcPct val="0"/>
        </a:spcAft>
        <a:defRPr sz="3200" b="1" kern="1200">
          <a:solidFill>
            <a:schemeClr val="tx1"/>
          </a:solidFill>
          <a:latin typeface="Candara" pitchFamily="34" charset="0"/>
          <a:ea typeface="+mn-ea"/>
          <a:cs typeface="+mn-cs"/>
        </a:defRPr>
      </a:lvl1pPr>
      <a:lvl2pPr marL="457200" algn="l" rtl="0" fontAlgn="base">
        <a:spcBef>
          <a:spcPct val="20000"/>
        </a:spcBef>
        <a:spcAft>
          <a:spcPct val="0"/>
        </a:spcAft>
        <a:defRPr sz="2800" b="1" kern="1200">
          <a:solidFill>
            <a:schemeClr val="tx1"/>
          </a:solidFill>
          <a:latin typeface="Candara" pitchFamily="34" charset="0"/>
          <a:ea typeface="+mn-ea"/>
          <a:cs typeface="+mn-cs"/>
        </a:defRPr>
      </a:lvl2pPr>
      <a:lvl3pPr marL="914400" algn="l" rtl="0" fontAlgn="base">
        <a:spcBef>
          <a:spcPct val="20000"/>
        </a:spcBef>
        <a:spcAft>
          <a:spcPct val="0"/>
        </a:spcAft>
        <a:defRPr sz="2400" b="1" kern="1200">
          <a:solidFill>
            <a:schemeClr val="tx1"/>
          </a:solidFill>
          <a:latin typeface="Candara" pitchFamily="34" charset="0"/>
          <a:ea typeface="+mn-ea"/>
          <a:cs typeface="+mn-cs"/>
        </a:defRPr>
      </a:lvl3pPr>
      <a:lvl4pPr marL="1371600" algn="l" rtl="0" fontAlgn="base">
        <a:spcBef>
          <a:spcPct val="20000"/>
        </a:spcBef>
        <a:spcAft>
          <a:spcPct val="0"/>
        </a:spcAft>
        <a:defRPr sz="2000" b="1" kern="1200">
          <a:solidFill>
            <a:schemeClr val="tx1"/>
          </a:solidFill>
          <a:latin typeface="Candara" pitchFamily="34" charset="0"/>
          <a:ea typeface="+mn-ea"/>
          <a:cs typeface="+mn-cs"/>
        </a:defRPr>
      </a:lvl4pPr>
      <a:lvl5pPr marL="1828800" algn="l" rtl="0" fontAlgn="base">
        <a:spcBef>
          <a:spcPct val="20000"/>
        </a:spcBef>
        <a:spcAft>
          <a:spcPct val="0"/>
        </a:spcAft>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2707" name="Picture 2"/>
          <p:cNvPicPr>
            <a:picLocks noChangeAspect="1" noChangeArrowheads="1"/>
          </p:cNvPicPr>
          <p:nvPr/>
        </p:nvPicPr>
        <p:blipFill>
          <a:blip r:embed="rId3"/>
          <a:srcRect/>
          <a:stretch>
            <a:fillRect/>
          </a:stretch>
        </p:blipFill>
        <p:spPr bwMode="auto">
          <a:xfrm>
            <a:off x="0" y="0"/>
            <a:ext cx="9144000" cy="847725"/>
          </a:xfrm>
          <a:prstGeom prst="rect">
            <a:avLst/>
          </a:prstGeom>
          <a:noFill/>
          <a:ln w="9525">
            <a:noFill/>
            <a:miter lim="800000"/>
            <a:headEnd/>
            <a:tailEnd/>
          </a:ln>
        </p:spPr>
      </p:pic>
      <p:sp>
        <p:nvSpPr>
          <p:cNvPr id="10" name="Oval 9"/>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4"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7" name="Footer Placeholder 4"/>
          <p:cNvSpPr>
            <a:spLocks noGrp="1"/>
          </p:cNvSpPr>
          <p:nvPr>
            <p:ph type="ftr" sz="quarter" idx="3"/>
          </p:nvPr>
        </p:nvSpPr>
        <p:spPr>
          <a:xfrm>
            <a:off x="2171700" y="6629400"/>
            <a:ext cx="4800600" cy="228600"/>
          </a:xfrm>
          <a:prstGeom prst="rect">
            <a:avLst/>
          </a:prstGeom>
        </p:spPr>
        <p:txBody>
          <a:bodyPr/>
          <a:lstStyle>
            <a:lvl1pPr algn="ctr" fontAlgn="auto">
              <a:spcBef>
                <a:spcPts val="0"/>
              </a:spcBef>
              <a:spcAft>
                <a:spcPts val="0"/>
              </a:spcAft>
              <a:defRPr sz="1100" i="0" cap="small" spc="400" baseline="0" smtClean="0">
                <a:solidFill>
                  <a:schemeClr val="tx1">
                    <a:lumMod val="50000"/>
                    <a:lumOff val="50000"/>
                  </a:schemeClr>
                </a:solidFill>
                <a:latin typeface="+mn-lt"/>
                <a:cs typeface="+mn-c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3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algn="l" rtl="0" fontAlgn="base">
        <a:spcBef>
          <a:spcPct val="20000"/>
        </a:spcBef>
        <a:spcAft>
          <a:spcPct val="0"/>
        </a:spcAft>
        <a:defRPr sz="3600" b="1" kern="1200">
          <a:solidFill>
            <a:schemeClr val="tx1"/>
          </a:solidFill>
          <a:latin typeface="Candara" pitchFamily="34" charset="0"/>
          <a:ea typeface="+mn-ea"/>
          <a:cs typeface="+mn-cs"/>
        </a:defRPr>
      </a:lvl1pPr>
      <a:lvl2pPr marL="457200" algn="l" rtl="0" fontAlgn="base">
        <a:spcBef>
          <a:spcPct val="20000"/>
        </a:spcBef>
        <a:spcAft>
          <a:spcPct val="0"/>
        </a:spcAft>
        <a:defRPr sz="3200" b="1" kern="1200">
          <a:solidFill>
            <a:schemeClr val="tx1"/>
          </a:solidFill>
          <a:latin typeface="Candara" pitchFamily="34" charset="0"/>
          <a:ea typeface="+mn-ea"/>
          <a:cs typeface="+mn-cs"/>
        </a:defRPr>
      </a:lvl2pPr>
      <a:lvl3pPr marL="914400" algn="l" rtl="0" fontAlgn="base">
        <a:spcBef>
          <a:spcPct val="20000"/>
        </a:spcBef>
        <a:spcAft>
          <a:spcPct val="0"/>
        </a:spcAft>
        <a:defRPr sz="2800" b="1" kern="1200">
          <a:solidFill>
            <a:schemeClr val="tx1"/>
          </a:solidFill>
          <a:latin typeface="Candara" pitchFamily="34" charset="0"/>
          <a:ea typeface="+mn-ea"/>
          <a:cs typeface="+mn-cs"/>
        </a:defRPr>
      </a:lvl3pPr>
      <a:lvl4pPr marL="1371600" algn="l" rtl="0" fontAlgn="base">
        <a:spcBef>
          <a:spcPct val="20000"/>
        </a:spcBef>
        <a:spcAft>
          <a:spcPct val="0"/>
        </a:spcAft>
        <a:defRPr sz="2400" b="1" kern="1200">
          <a:solidFill>
            <a:schemeClr val="tx1"/>
          </a:solidFill>
          <a:latin typeface="Candara" pitchFamily="34" charset="0"/>
          <a:ea typeface="+mn-ea"/>
          <a:cs typeface="+mn-cs"/>
        </a:defRPr>
      </a:lvl4pPr>
      <a:lvl5pPr marL="1828800" algn="l" rtl="0" fontAlgn="base">
        <a:spcBef>
          <a:spcPct val="20000"/>
        </a:spcBef>
        <a:spcAft>
          <a:spcPct val="0"/>
        </a:spcAft>
        <a:defRPr sz="24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hlinkClick r:id="rId2" action="ppaction://hlinksldjump"/>
          </p:cNvPr>
          <p:cNvSpPr txBox="1"/>
          <p:nvPr/>
        </p:nvSpPr>
        <p:spPr>
          <a:xfrm>
            <a:off x="8488363" y="6232525"/>
            <a:ext cx="655637" cy="614363"/>
          </a:xfrm>
          <a:prstGeom prst="rect">
            <a:avLst/>
          </a:prstGeom>
          <a:noFill/>
        </p:spPr>
        <p:txBody>
          <a:bodyPr>
            <a:spAutoFit/>
          </a:bodyPr>
          <a:lstStyle/>
          <a:p>
            <a:pPr fontAlgn="auto">
              <a:spcBef>
                <a:spcPts val="0"/>
              </a:spcBef>
              <a:spcAft>
                <a:spcPts val="0"/>
              </a:spcAft>
              <a:defRPr/>
            </a:pPr>
            <a:r>
              <a:rPr lang="en-US" sz="800" dirty="0">
                <a:latin typeface="Century Gothic"/>
                <a:cs typeface="Century Gothic"/>
                <a:hlinkClick r:id="rId3" action="ppaction://hlinksldjump"/>
              </a:rPr>
              <a:t>Back to Table of contents</a:t>
            </a:r>
            <a:endParaRPr lang="en-US" sz="800" dirty="0">
              <a:latin typeface="Century Gothic"/>
              <a:cs typeface="Century Gothic"/>
            </a:endParaRPr>
          </a:p>
          <a:p>
            <a:pPr fontAlgn="auto">
              <a:spcBef>
                <a:spcPts val="0"/>
              </a:spcBef>
              <a:spcAft>
                <a:spcPts val="0"/>
              </a:spcAft>
              <a:defRPr/>
            </a:pPr>
            <a:endParaRPr lang="en-US" sz="900" dirty="0">
              <a:latin typeface="Candara" pitchFamily="34" charset="0"/>
              <a:cs typeface="+mn-cs"/>
            </a:endParaRPr>
          </a:p>
        </p:txBody>
      </p:sp>
      <p:sp>
        <p:nvSpPr>
          <p:cNvPr id="10" name="Right Arrow 9"/>
          <p:cNvSpPr/>
          <p:nvPr/>
        </p:nvSpPr>
        <p:spPr>
          <a:xfrm>
            <a:off x="0" y="0"/>
            <a:ext cx="8991600" cy="1161633"/>
          </a:xfrm>
          <a:prstGeom prst="rightArrow">
            <a:avLst>
              <a:gd name="adj1" fmla="val 50000"/>
              <a:gd name="adj2" fmla="val 78749"/>
            </a:avLst>
          </a:prstGeom>
          <a:solidFill>
            <a:srgbClr val="CBF577">
              <a:alpha val="66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sp>
        <p:nvSpPr>
          <p:cNvPr id="7"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6">
                                            <p:txEl>
                                              <p:pRg st="4" end="4"/>
                                            </p:txEl>
                                          </p:spTgt>
                                        </p:tgtEl>
                                        <p:attrNameLst>
                                          <p:attrName>style.visibility</p:attrName>
                                        </p:attrNameLst>
                                      </p:cBhvr>
                                      <p:to>
                                        <p:strVal val="visible"/>
                                      </p:to>
                                    </p:set>
                                    <p:animEffect transition="in" filter="fade">
                                      <p:cBhvr>
                                        <p:cTn id="27"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0"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Lst>
      </p:bldP>
    </p:bld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spc="1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spc="1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76200"/>
            <a:ext cx="9144000" cy="83820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228600" y="9906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a:hlinkClick r:id="rId7"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8"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9"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rtl="0" fontAlgn="base">
        <a:spcBef>
          <a:spcPct val="0"/>
        </a:spcBef>
        <a:spcAft>
          <a:spcPct val="0"/>
        </a:spcAft>
        <a:defRPr sz="4400" kern="1200">
          <a:solidFill>
            <a:srgbClr val="9BBB59"/>
          </a:solidFill>
          <a:effectLst>
            <a:innerShdw blurRad="63500" dist="50800" dir="13500000">
              <a:prstClr val="black">
                <a:alpha val="50000"/>
              </a:prstClr>
            </a:innerShdw>
          </a:effectLst>
          <a:latin typeface="Century Gothic"/>
          <a:ea typeface="Century Gothic" pitchFamily="34" charset="0"/>
          <a:cs typeface="Century Gothic"/>
        </a:defRPr>
      </a:lvl1pPr>
      <a:lvl2pPr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2pPr>
      <a:lvl3pPr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3pPr>
      <a:lvl4pPr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4pPr>
      <a:lvl5pPr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5pPr>
      <a:lvl6pPr marL="457200"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6pPr>
      <a:lvl7pPr marL="914400"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7pPr>
      <a:lvl8pPr marL="1371600"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8pPr>
      <a:lvl9pPr marL="1828800"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9pPr>
    </p:titleStyle>
    <p:bodyStyle>
      <a:lvl1pPr algn="l" rtl="0" fontAlgn="base">
        <a:spcBef>
          <a:spcPct val="20000"/>
        </a:spcBef>
        <a:spcAft>
          <a:spcPct val="0"/>
        </a:spcAft>
        <a:defRPr sz="3200" b="1" kern="12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2800" b="1" kern="12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400" b="1" kern="12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000" b="1" kern="12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000" b="1" kern="12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Lst>
  <p:timing>
    <p:tnLst>
      <p:par>
        <p:cTn id="1" dur="indefinite" restart="never" nodeType="tmRoot"/>
      </p:par>
    </p:tnLst>
  </p:timing>
  <p:hf sldNum="0" hdr="0" dt="0"/>
  <p:txStyles>
    <p:titleStyle>
      <a:lvl1pPr algn="ctr" rtl="0" fontAlgn="base">
        <a:spcBef>
          <a:spcPct val="0"/>
        </a:spcBef>
        <a:spcAft>
          <a:spcPct val="0"/>
        </a:spcAft>
        <a:defRPr sz="4400" b="1" kern="1200">
          <a:solidFill>
            <a:schemeClr val="tx1"/>
          </a:solidFill>
          <a:latin typeface="Candara" pitchFamily="34" charset="0"/>
          <a:ea typeface="+mj-ea"/>
          <a:cs typeface="+mj-cs"/>
        </a:defRPr>
      </a:lvl1pPr>
      <a:lvl2pPr algn="ctr" rtl="0" fontAlgn="base">
        <a:spcBef>
          <a:spcPct val="0"/>
        </a:spcBef>
        <a:spcAft>
          <a:spcPct val="0"/>
        </a:spcAft>
        <a:defRPr sz="4400" b="1">
          <a:solidFill>
            <a:schemeClr val="tx1"/>
          </a:solidFill>
          <a:latin typeface="Candara" pitchFamily="34" charset="0"/>
        </a:defRPr>
      </a:lvl2pPr>
      <a:lvl3pPr algn="ctr" rtl="0" fontAlgn="base">
        <a:spcBef>
          <a:spcPct val="0"/>
        </a:spcBef>
        <a:spcAft>
          <a:spcPct val="0"/>
        </a:spcAft>
        <a:defRPr sz="4400" b="1">
          <a:solidFill>
            <a:schemeClr val="tx1"/>
          </a:solidFill>
          <a:latin typeface="Candara" pitchFamily="34" charset="0"/>
        </a:defRPr>
      </a:lvl3pPr>
      <a:lvl4pPr algn="ctr" rtl="0" fontAlgn="base">
        <a:spcBef>
          <a:spcPct val="0"/>
        </a:spcBef>
        <a:spcAft>
          <a:spcPct val="0"/>
        </a:spcAft>
        <a:defRPr sz="4400" b="1">
          <a:solidFill>
            <a:schemeClr val="tx1"/>
          </a:solidFill>
          <a:latin typeface="Candara" pitchFamily="34" charset="0"/>
        </a:defRPr>
      </a:lvl4pPr>
      <a:lvl5pPr algn="ctr" rtl="0" fontAlgn="base">
        <a:spcBef>
          <a:spcPct val="0"/>
        </a:spcBef>
        <a:spcAft>
          <a:spcPct val="0"/>
        </a:spcAft>
        <a:defRPr sz="4400" b="1">
          <a:solidFill>
            <a:schemeClr val="tx1"/>
          </a:solidFill>
          <a:latin typeface="Candara"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algn="l" rtl="0" fontAlgn="base">
        <a:spcBef>
          <a:spcPct val="20000"/>
        </a:spcBef>
        <a:spcAft>
          <a:spcPct val="0"/>
        </a:spcAft>
        <a:defRPr sz="3600" b="1" kern="12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ight Arrow 8"/>
          <p:cNvSpPr/>
          <p:nvPr/>
        </p:nvSpPr>
        <p:spPr>
          <a:xfrm>
            <a:off x="0" y="0"/>
            <a:ext cx="8991600" cy="1161633"/>
          </a:xfrm>
          <a:prstGeom prst="rightArrow">
            <a:avLst>
              <a:gd name="adj1" fmla="val 50000"/>
              <a:gd name="adj2" fmla="val 78749"/>
            </a:avLst>
          </a:prstGeom>
          <a:solidFill>
            <a:srgbClr val="CBF577">
              <a:alpha val="66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PRACTICE QUESTION</a:t>
            </a:r>
          </a:p>
        </p:txBody>
      </p:sp>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5"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8" name="Right Arrow 7"/>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0"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Lst>
  <p:transition>
    <p:fade thruBlk="1"/>
  </p:transition>
  <p:timing>
    <p:tnLst>
      <p:par>
        <p:cTn id="1" dur="indefinite" restart="never" nodeType="tmRoot"/>
      </p:par>
    </p:tn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spc="1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spc="1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Oval 9"/>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5"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8" name="Right Arrow 7"/>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2"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
        <p:nvSpPr>
          <p:cNvPr id="11" name="Right Arrow 10"/>
          <p:cNvSpPr/>
          <p:nvPr/>
        </p:nvSpPr>
        <p:spPr>
          <a:xfrm>
            <a:off x="0" y="0"/>
            <a:ext cx="8991600" cy="1161633"/>
          </a:xfrm>
          <a:prstGeom prst="rightArrow">
            <a:avLst>
              <a:gd name="adj1" fmla="val 50000"/>
              <a:gd name="adj2" fmla="val 78749"/>
            </a:avLst>
          </a:prstGeom>
          <a:solidFill>
            <a:schemeClr val="accent5">
              <a:lumMod val="40000"/>
              <a:lumOff val="60000"/>
              <a:alpha val="66000"/>
            </a:schemeClr>
          </a:solidFill>
          <a:ln>
            <a:noFill/>
          </a:ln>
        </p:spPr>
        <p:txBody>
          <a:bodyPr>
            <a:spAutoFit/>
          </a:bodyPr>
          <a:lstStyle/>
          <a:p>
            <a:pPr fontAlgn="auto">
              <a:spcBef>
                <a:spcPts val="0"/>
              </a:spcBef>
              <a:spcAft>
                <a:spcPts val="0"/>
              </a:spcAft>
              <a:defRPr/>
            </a:pPr>
            <a:r>
              <a:rPr lang="en-US" sz="3200" spc="6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BUSINESS CASE</a:t>
            </a: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Lst>
  <p:transition>
    <p:fade thruBlk="1"/>
  </p:transition>
  <p:timing>
    <p:tnLst>
      <p:par>
        <p:cTn id="1" dur="indefinite" restart="never" nodeType="tmRoot"/>
      </p:par>
    </p:tn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spc="1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spc="1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5"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11" name="Right Arrow 10"/>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5"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
        <p:nvSpPr>
          <p:cNvPr id="12" name="Right Arrow 11"/>
          <p:cNvSpPr/>
          <p:nvPr/>
        </p:nvSpPr>
        <p:spPr>
          <a:xfrm>
            <a:off x="0" y="0"/>
            <a:ext cx="8991600" cy="1161633"/>
          </a:xfrm>
          <a:prstGeom prst="rightArrow">
            <a:avLst>
              <a:gd name="adj1" fmla="val 50000"/>
              <a:gd name="adj2" fmla="val 78749"/>
            </a:avLst>
          </a:prstGeom>
          <a:solidFill>
            <a:schemeClr val="bg2">
              <a:lumMod val="90000"/>
              <a:alpha val="66000"/>
            </a:schemeClr>
          </a:solidFill>
          <a:ln>
            <a:noFill/>
          </a:ln>
        </p:spPr>
        <p:txBody>
          <a:bodyPr>
            <a:spAutoFit/>
          </a:bodyPr>
          <a:lstStyle/>
          <a:p>
            <a:pPr fontAlgn="auto">
              <a:spcBef>
                <a:spcPts val="0"/>
              </a:spcBef>
              <a:spcAft>
                <a:spcPts val="0"/>
              </a:spcAft>
              <a:defRPr/>
            </a:pPr>
            <a:r>
              <a:rPr lang="en-US" sz="3200" spc="60" dirty="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rPr>
              <a:t>LEARN BY DOING: DISCUSS</a:t>
            </a: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Lst>
  <p:transition>
    <p:fade thruBlk="1"/>
  </p:transition>
  <p:timing>
    <p:tnLst>
      <p:par>
        <p:cTn id="1" dur="indefinite" restart="never" nodeType="tmRoot"/>
      </p:par>
    </p:tn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andara" pitchFamily="34" charset="0"/>
          <a:ea typeface="+mn-ea"/>
          <a:cs typeface="Tahoma" pitchFamily="34" charset="0"/>
        </a:defRPr>
      </a:lvl1pPr>
      <a:lvl2pPr marL="457200" algn="l" rtl="0" fontAlgn="base">
        <a:spcBef>
          <a:spcPct val="20000"/>
        </a:spcBef>
        <a:spcAft>
          <a:spcPct val="0"/>
        </a:spcAft>
        <a:defRPr sz="3200" b="1" kern="1200" spc="100">
          <a:solidFill>
            <a:schemeClr val="tx1"/>
          </a:solidFill>
          <a:latin typeface="Candara" pitchFamily="34" charset="0"/>
          <a:ea typeface="+mn-ea"/>
          <a:cs typeface="Tahoma" pitchFamily="34" charset="0"/>
        </a:defRPr>
      </a:lvl2pPr>
      <a:lvl3pPr marL="914400" algn="l" rtl="0" fontAlgn="base">
        <a:spcBef>
          <a:spcPct val="20000"/>
        </a:spcBef>
        <a:spcAft>
          <a:spcPct val="0"/>
        </a:spcAft>
        <a:defRPr sz="2800" b="1" kern="1200" spc="100">
          <a:solidFill>
            <a:schemeClr val="tx1"/>
          </a:solidFill>
          <a:latin typeface="Candara" pitchFamily="34" charset="0"/>
          <a:ea typeface="+mn-ea"/>
          <a:cs typeface="Tahoma" pitchFamily="34" charset="0"/>
        </a:defRPr>
      </a:lvl3pPr>
      <a:lvl4pPr marL="1371600" algn="l" rtl="0" fontAlgn="base">
        <a:spcBef>
          <a:spcPct val="20000"/>
        </a:spcBef>
        <a:spcAft>
          <a:spcPct val="0"/>
        </a:spcAft>
        <a:defRPr sz="2400" b="1" kern="1200" spc="100">
          <a:solidFill>
            <a:schemeClr val="tx1"/>
          </a:solidFill>
          <a:latin typeface="Candara" pitchFamily="34" charset="0"/>
          <a:ea typeface="+mn-ea"/>
          <a:cs typeface="Tahoma" pitchFamily="34" charset="0"/>
        </a:defRPr>
      </a:lvl4pPr>
      <a:lvl5pPr marL="1828800" algn="l" rtl="0" fontAlgn="base">
        <a:spcBef>
          <a:spcPct val="20000"/>
        </a:spcBef>
        <a:spcAft>
          <a:spcPct val="0"/>
        </a:spcAft>
        <a:defRPr sz="2400" b="1" kern="1200" spc="100">
          <a:solidFill>
            <a:schemeClr val="tx1"/>
          </a:solidFill>
          <a:latin typeface="Candar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hlinkClick r:id="rId2" action="ppaction://hlinksldjump"/>
          </p:cNvPr>
          <p:cNvSpPr txBox="1"/>
          <p:nvPr/>
        </p:nvSpPr>
        <p:spPr>
          <a:xfrm>
            <a:off x="8488363" y="6232525"/>
            <a:ext cx="655637" cy="614363"/>
          </a:xfrm>
          <a:prstGeom prst="rect">
            <a:avLst/>
          </a:prstGeom>
          <a:noFill/>
        </p:spPr>
        <p:txBody>
          <a:bodyPr>
            <a:spAutoFit/>
          </a:bodyPr>
          <a:lstStyle/>
          <a:p>
            <a:pPr fontAlgn="auto">
              <a:spcBef>
                <a:spcPts val="0"/>
              </a:spcBef>
              <a:spcAft>
                <a:spcPts val="0"/>
              </a:spcAft>
              <a:defRPr/>
            </a:pPr>
            <a:r>
              <a:rPr lang="en-US" sz="800" dirty="0">
                <a:latin typeface="Century Gothic"/>
                <a:cs typeface="Century Gothic"/>
                <a:hlinkClick r:id="rId3" action="ppaction://hlinksldjump"/>
              </a:rPr>
              <a:t>Back to Table of contents</a:t>
            </a:r>
            <a:endParaRPr lang="en-US" sz="800" dirty="0">
              <a:latin typeface="Century Gothic"/>
              <a:cs typeface="Century Gothic"/>
            </a:endParaRPr>
          </a:p>
          <a:p>
            <a:pPr fontAlgn="auto">
              <a:spcBef>
                <a:spcPts val="0"/>
              </a:spcBef>
              <a:spcAft>
                <a:spcPts val="0"/>
              </a:spcAft>
              <a:defRPr/>
            </a:pPr>
            <a:endParaRPr lang="en-US" sz="900" dirty="0">
              <a:latin typeface="Candara" pitchFamily="34" charset="0"/>
              <a:cs typeface="+mn-cs"/>
            </a:endParaRPr>
          </a:p>
        </p:txBody>
      </p:sp>
      <p:sp>
        <p:nvSpPr>
          <p:cNvPr id="10" name="Right Arrow 9"/>
          <p:cNvSpPr/>
          <p:nvPr/>
        </p:nvSpPr>
        <p:spPr>
          <a:xfrm>
            <a:off x="0" y="0"/>
            <a:ext cx="8991600" cy="1161633"/>
          </a:xfrm>
          <a:prstGeom prst="rightArrow">
            <a:avLst>
              <a:gd name="adj1" fmla="val 50000"/>
              <a:gd name="adj2" fmla="val 78749"/>
            </a:avLst>
          </a:prstGeom>
          <a:solidFill>
            <a:srgbClr val="CBF577">
              <a:alpha val="66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sp>
        <p:nvSpPr>
          <p:cNvPr id="7"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6">
                                            <p:txEl>
                                              <p:pRg st="4" end="4"/>
                                            </p:txEl>
                                          </p:spTgt>
                                        </p:tgtEl>
                                        <p:attrNameLst>
                                          <p:attrName>style.visibility</p:attrName>
                                        </p:attrNameLst>
                                      </p:cBhvr>
                                      <p:to>
                                        <p:strVal val="visible"/>
                                      </p:to>
                                    </p:set>
                                    <p:animEffect transition="in" filter="fade">
                                      <p:cBhvr>
                                        <p:cTn id="27"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0"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Lst>
      </p:bldP>
    </p:bld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spc="1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spc="1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5"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11" name="Right Arrow 10"/>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5"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
        <p:nvSpPr>
          <p:cNvPr id="12" name="Right Arrow 11"/>
          <p:cNvSpPr/>
          <p:nvPr/>
        </p:nvSpPr>
        <p:spPr>
          <a:xfrm>
            <a:off x="0" y="0"/>
            <a:ext cx="8991600" cy="1161633"/>
          </a:xfrm>
          <a:prstGeom prst="rightArrow">
            <a:avLst>
              <a:gd name="adj1" fmla="val 50000"/>
              <a:gd name="adj2" fmla="val 78749"/>
            </a:avLst>
          </a:prstGeom>
          <a:solidFill>
            <a:schemeClr val="bg2">
              <a:lumMod val="90000"/>
              <a:alpha val="66000"/>
            </a:schemeClr>
          </a:solidFill>
          <a:ln>
            <a:noFill/>
          </a:ln>
        </p:spPr>
        <p:txBody>
          <a:bodyPr>
            <a:spAutoFit/>
          </a:bodyPr>
          <a:lstStyle/>
          <a:p>
            <a:pPr fontAlgn="auto">
              <a:spcBef>
                <a:spcPts val="0"/>
              </a:spcBef>
              <a:spcAft>
                <a:spcPts val="0"/>
              </a:spcAft>
              <a:defRPr/>
            </a:pPr>
            <a:r>
              <a:rPr lang="en-US" sz="3200" spc="60" dirty="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rPr>
              <a:t>LEARN BY DOING: DISCUSS</a:t>
            </a:r>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Lst>
  <p:transition>
    <p:fade thruBlk="1"/>
  </p:transition>
  <p:timing>
    <p:tnLst>
      <p:par>
        <p:cTn id="1" dur="indefinite" restart="never" nodeType="tmRoot"/>
      </p:par>
    </p:tn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andara" pitchFamily="34" charset="0"/>
          <a:ea typeface="+mn-ea"/>
          <a:cs typeface="Tahoma" pitchFamily="34" charset="0"/>
        </a:defRPr>
      </a:lvl1pPr>
      <a:lvl2pPr marL="457200" algn="l" rtl="0" fontAlgn="base">
        <a:spcBef>
          <a:spcPct val="20000"/>
        </a:spcBef>
        <a:spcAft>
          <a:spcPct val="0"/>
        </a:spcAft>
        <a:defRPr sz="3200" b="1" kern="1200" spc="100">
          <a:solidFill>
            <a:schemeClr val="tx1"/>
          </a:solidFill>
          <a:latin typeface="Candara" pitchFamily="34" charset="0"/>
          <a:ea typeface="+mn-ea"/>
          <a:cs typeface="Tahoma" pitchFamily="34" charset="0"/>
        </a:defRPr>
      </a:lvl2pPr>
      <a:lvl3pPr marL="914400" algn="l" rtl="0" fontAlgn="base">
        <a:spcBef>
          <a:spcPct val="20000"/>
        </a:spcBef>
        <a:spcAft>
          <a:spcPct val="0"/>
        </a:spcAft>
        <a:defRPr sz="2800" b="1" kern="1200" spc="100">
          <a:solidFill>
            <a:schemeClr val="tx1"/>
          </a:solidFill>
          <a:latin typeface="Candara" pitchFamily="34" charset="0"/>
          <a:ea typeface="+mn-ea"/>
          <a:cs typeface="Tahoma" pitchFamily="34" charset="0"/>
        </a:defRPr>
      </a:lvl3pPr>
      <a:lvl4pPr marL="1371600" algn="l" rtl="0" fontAlgn="base">
        <a:spcBef>
          <a:spcPct val="20000"/>
        </a:spcBef>
        <a:spcAft>
          <a:spcPct val="0"/>
        </a:spcAft>
        <a:defRPr sz="2400" b="1" kern="1200" spc="100">
          <a:solidFill>
            <a:schemeClr val="tx1"/>
          </a:solidFill>
          <a:latin typeface="Candara" pitchFamily="34" charset="0"/>
          <a:ea typeface="+mn-ea"/>
          <a:cs typeface="Tahoma" pitchFamily="34" charset="0"/>
        </a:defRPr>
      </a:lvl4pPr>
      <a:lvl5pPr marL="1828800" algn="l" rtl="0" fontAlgn="base">
        <a:spcBef>
          <a:spcPct val="20000"/>
        </a:spcBef>
        <a:spcAft>
          <a:spcPct val="0"/>
        </a:spcAft>
        <a:defRPr sz="2400" b="1" kern="1200" spc="100">
          <a:solidFill>
            <a:schemeClr val="tx1"/>
          </a:solidFill>
          <a:latin typeface="Candar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8307" name="Picture 2"/>
          <p:cNvPicPr>
            <a:picLocks noChangeAspect="1" noChangeArrowheads="1"/>
          </p:cNvPicPr>
          <p:nvPr/>
        </p:nvPicPr>
        <p:blipFill>
          <a:blip r:embed="rId3"/>
          <a:srcRect/>
          <a:stretch>
            <a:fillRect/>
          </a:stretch>
        </p:blipFill>
        <p:spPr bwMode="auto">
          <a:xfrm>
            <a:off x="0" y="0"/>
            <a:ext cx="9144000" cy="847725"/>
          </a:xfrm>
          <a:prstGeom prst="rect">
            <a:avLst/>
          </a:prstGeom>
          <a:noFill/>
          <a:ln w="9525">
            <a:noFill/>
            <a:miter lim="800000"/>
            <a:headEnd/>
            <a:tailEnd/>
          </a:ln>
        </p:spPr>
      </p:pic>
      <p:sp>
        <p:nvSpPr>
          <p:cNvPr id="10" name="Oval 9"/>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4"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8"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0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algn="l" rtl="0" fontAlgn="base">
        <a:spcBef>
          <a:spcPct val="20000"/>
        </a:spcBef>
        <a:spcAft>
          <a:spcPct val="0"/>
        </a:spcAft>
        <a:defRPr sz="3600" b="1" kern="12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TextBox 13">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5"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9"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
        <p:nvSpPr>
          <p:cNvPr id="10" name="Right Arrow 9"/>
          <p:cNvSpPr/>
          <p:nvPr/>
        </p:nvSpPr>
        <p:spPr>
          <a:xfrm>
            <a:off x="0" y="0"/>
            <a:ext cx="8991600" cy="1161633"/>
          </a:xfrm>
          <a:prstGeom prst="rightArrow">
            <a:avLst>
              <a:gd name="adj1" fmla="val 50000"/>
              <a:gd name="adj2" fmla="val 78749"/>
            </a:avLst>
          </a:prstGeom>
          <a:solidFill>
            <a:srgbClr val="F8EF59">
              <a:alpha val="38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6">
                                            <p:txEl>
                                              <p:pRg st="4" end="4"/>
                                            </p:txEl>
                                          </p:spTgt>
                                        </p:tgtEl>
                                        <p:attrNameLst>
                                          <p:attrName>style.visibility</p:attrName>
                                        </p:attrNameLst>
                                      </p:cBhvr>
                                      <p:to>
                                        <p:strVal val="visible"/>
                                      </p:to>
                                    </p:set>
                                    <p:animEffect transition="in" filter="fade">
                                      <p:cBhvr>
                                        <p:cTn id="27"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0"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Lst>
      </p:bldP>
    </p:bld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spc="1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spc="1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38200"/>
          </a:xfrm>
          <a:prstGeom prst="rect">
            <a:avLst/>
          </a:prstGeom>
          <a:solidFill>
            <a:schemeClr val="accent5">
              <a:lumMod val="20000"/>
              <a:lumOff val="80000"/>
              <a:alpha val="44000"/>
            </a:schemeClr>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228600" y="9906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10"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11"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TextBox 11">
            <a:hlinkClick r:id="rId6"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6"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8" name="Footer Placeholder 4"/>
          <p:cNvSpPr>
            <a:spLocks noGrp="1"/>
          </p:cNvSpPr>
          <p:nvPr>
            <p:ph type="ftr" sz="quarter" idx="3"/>
          </p:nvPr>
        </p:nvSpPr>
        <p:spPr>
          <a:xfrm>
            <a:off x="2171700" y="6629400"/>
            <a:ext cx="4800600" cy="228600"/>
          </a:xfrm>
          <a:prstGeom prst="rect">
            <a:avLst/>
          </a:prstGeom>
        </p:spPr>
        <p:txBody>
          <a:bodyPr/>
          <a:lstStyle>
            <a:lvl1pPr algn="ctr" fontAlgn="auto">
              <a:spcBef>
                <a:spcPts val="0"/>
              </a:spcBef>
              <a:spcAft>
                <a:spcPts val="0"/>
              </a:spcAft>
              <a:defRPr sz="1100" i="0" cap="small" spc="400" baseline="0" smtClean="0">
                <a:solidFill>
                  <a:prstClr val="black">
                    <a:lumMod val="50000"/>
                    <a:lumOff val="50000"/>
                  </a:prstClr>
                </a:solidFill>
                <a:latin typeface="Calibri"/>
                <a:cs typeface="+mn-c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r" rtl="0" fontAlgn="base">
        <a:spcBef>
          <a:spcPct val="0"/>
        </a:spcBef>
        <a:spcAft>
          <a:spcPct val="0"/>
        </a:spcAft>
        <a:defRPr sz="4400" b="1" kern="1200" spc="-200">
          <a:solidFill>
            <a:srgbClr val="E46C0A"/>
          </a:solidFill>
          <a:latin typeface="Candara" pitchFamily="34" charset="0"/>
          <a:ea typeface="+mj-ea"/>
          <a:cs typeface="+mj-cs"/>
        </a:defRPr>
      </a:lvl1pPr>
      <a:lvl2pPr algn="r" rtl="0" fontAlgn="base">
        <a:spcBef>
          <a:spcPct val="0"/>
        </a:spcBef>
        <a:spcAft>
          <a:spcPct val="0"/>
        </a:spcAft>
        <a:defRPr sz="4400" b="1">
          <a:solidFill>
            <a:srgbClr val="E46C0A"/>
          </a:solidFill>
          <a:latin typeface="Candara" pitchFamily="34" charset="0"/>
        </a:defRPr>
      </a:lvl2pPr>
      <a:lvl3pPr algn="r" rtl="0" fontAlgn="base">
        <a:spcBef>
          <a:spcPct val="0"/>
        </a:spcBef>
        <a:spcAft>
          <a:spcPct val="0"/>
        </a:spcAft>
        <a:defRPr sz="4400" b="1">
          <a:solidFill>
            <a:srgbClr val="E46C0A"/>
          </a:solidFill>
          <a:latin typeface="Candara" pitchFamily="34" charset="0"/>
        </a:defRPr>
      </a:lvl3pPr>
      <a:lvl4pPr algn="r" rtl="0" fontAlgn="base">
        <a:spcBef>
          <a:spcPct val="0"/>
        </a:spcBef>
        <a:spcAft>
          <a:spcPct val="0"/>
        </a:spcAft>
        <a:defRPr sz="4400" b="1">
          <a:solidFill>
            <a:srgbClr val="E46C0A"/>
          </a:solidFill>
          <a:latin typeface="Candara" pitchFamily="34" charset="0"/>
        </a:defRPr>
      </a:lvl4pPr>
      <a:lvl5pPr algn="r" rtl="0" fontAlgn="base">
        <a:spcBef>
          <a:spcPct val="0"/>
        </a:spcBef>
        <a:spcAft>
          <a:spcPct val="0"/>
        </a:spcAft>
        <a:defRPr sz="4400" b="1">
          <a:solidFill>
            <a:srgbClr val="E46C0A"/>
          </a:solidFill>
          <a:latin typeface="Candara" pitchFamily="34" charset="0"/>
        </a:defRPr>
      </a:lvl5pPr>
      <a:lvl6pPr marL="457200" algn="r" rtl="0" fontAlgn="base">
        <a:spcBef>
          <a:spcPct val="0"/>
        </a:spcBef>
        <a:spcAft>
          <a:spcPct val="0"/>
        </a:spcAft>
        <a:defRPr sz="4400" b="1">
          <a:solidFill>
            <a:srgbClr val="E46C0A"/>
          </a:solidFill>
          <a:latin typeface="Candara" pitchFamily="34" charset="0"/>
        </a:defRPr>
      </a:lvl6pPr>
      <a:lvl7pPr marL="914400" algn="r" rtl="0" fontAlgn="base">
        <a:spcBef>
          <a:spcPct val="0"/>
        </a:spcBef>
        <a:spcAft>
          <a:spcPct val="0"/>
        </a:spcAft>
        <a:defRPr sz="4400" b="1">
          <a:solidFill>
            <a:srgbClr val="E46C0A"/>
          </a:solidFill>
          <a:latin typeface="Candara" pitchFamily="34" charset="0"/>
        </a:defRPr>
      </a:lvl7pPr>
      <a:lvl8pPr marL="1371600" algn="r" rtl="0" fontAlgn="base">
        <a:spcBef>
          <a:spcPct val="0"/>
        </a:spcBef>
        <a:spcAft>
          <a:spcPct val="0"/>
        </a:spcAft>
        <a:defRPr sz="4400" b="1">
          <a:solidFill>
            <a:srgbClr val="E46C0A"/>
          </a:solidFill>
          <a:latin typeface="Candara" pitchFamily="34" charset="0"/>
        </a:defRPr>
      </a:lvl8pPr>
      <a:lvl9pPr marL="1828800" algn="r" rtl="0" fontAlgn="base">
        <a:spcBef>
          <a:spcPct val="0"/>
        </a:spcBef>
        <a:spcAft>
          <a:spcPct val="0"/>
        </a:spcAft>
        <a:defRPr sz="4400" b="1">
          <a:solidFill>
            <a:srgbClr val="E46C0A"/>
          </a:solidFill>
          <a:latin typeface="Candara" pitchFamily="34" charset="0"/>
        </a:defRPr>
      </a:lvl9pPr>
    </p:titleStyle>
    <p:bodyStyle>
      <a:lvl1pPr algn="l" rtl="0" fontAlgn="base">
        <a:spcBef>
          <a:spcPct val="20000"/>
        </a:spcBef>
        <a:spcAft>
          <a:spcPct val="0"/>
        </a:spcAft>
        <a:defRPr sz="3200" b="1" kern="1200">
          <a:solidFill>
            <a:schemeClr val="tx1"/>
          </a:solidFill>
          <a:latin typeface="Candara" pitchFamily="34" charset="0"/>
          <a:ea typeface="+mn-ea"/>
          <a:cs typeface="+mn-cs"/>
        </a:defRPr>
      </a:lvl1pPr>
      <a:lvl2pPr marL="457200" algn="l" rtl="0" fontAlgn="base">
        <a:spcBef>
          <a:spcPct val="20000"/>
        </a:spcBef>
        <a:spcAft>
          <a:spcPct val="0"/>
        </a:spcAft>
        <a:defRPr sz="2800" b="1" kern="1200">
          <a:solidFill>
            <a:schemeClr val="tx1"/>
          </a:solidFill>
          <a:latin typeface="Candara" pitchFamily="34" charset="0"/>
          <a:ea typeface="+mn-ea"/>
          <a:cs typeface="+mn-cs"/>
        </a:defRPr>
      </a:lvl2pPr>
      <a:lvl3pPr marL="914400" algn="l" rtl="0" fontAlgn="base">
        <a:spcBef>
          <a:spcPct val="20000"/>
        </a:spcBef>
        <a:spcAft>
          <a:spcPct val="0"/>
        </a:spcAft>
        <a:defRPr sz="2400" b="1" kern="1200">
          <a:solidFill>
            <a:schemeClr val="tx1"/>
          </a:solidFill>
          <a:latin typeface="Candara" pitchFamily="34" charset="0"/>
          <a:ea typeface="+mn-ea"/>
          <a:cs typeface="+mn-cs"/>
        </a:defRPr>
      </a:lvl3pPr>
      <a:lvl4pPr marL="1371600" algn="l" rtl="0" fontAlgn="base">
        <a:spcBef>
          <a:spcPct val="20000"/>
        </a:spcBef>
        <a:spcAft>
          <a:spcPct val="0"/>
        </a:spcAft>
        <a:defRPr sz="2000" b="1" kern="1200">
          <a:solidFill>
            <a:schemeClr val="tx1"/>
          </a:solidFill>
          <a:latin typeface="Candara" pitchFamily="34" charset="0"/>
          <a:ea typeface="+mn-ea"/>
          <a:cs typeface="+mn-cs"/>
        </a:defRPr>
      </a:lvl4pPr>
      <a:lvl5pPr marL="1828800" algn="l" rtl="0" fontAlgn="base">
        <a:spcBef>
          <a:spcPct val="20000"/>
        </a:spcBef>
        <a:spcAft>
          <a:spcPct val="0"/>
        </a:spcAft>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38200"/>
          </a:xfrm>
          <a:prstGeom prst="rect">
            <a:avLst/>
          </a:prstGeom>
          <a:solidFill>
            <a:schemeClr val="accent5">
              <a:lumMod val="20000"/>
              <a:lumOff val="80000"/>
              <a:alpha val="44000"/>
            </a:schemeClr>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228600" y="9906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10"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11"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TextBox 11">
            <a:hlinkClick r:id="rId6"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6"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8" name="Footer Placeholder 4"/>
          <p:cNvSpPr>
            <a:spLocks noGrp="1"/>
          </p:cNvSpPr>
          <p:nvPr>
            <p:ph type="ftr" sz="quarter" idx="3"/>
          </p:nvPr>
        </p:nvSpPr>
        <p:spPr>
          <a:xfrm>
            <a:off x="2171700" y="6629400"/>
            <a:ext cx="4800600" cy="228600"/>
          </a:xfrm>
          <a:prstGeom prst="rect">
            <a:avLst/>
          </a:prstGeom>
        </p:spPr>
        <p:txBody>
          <a:bodyPr/>
          <a:lstStyle>
            <a:lvl1pPr algn="ctr" fontAlgn="auto">
              <a:spcBef>
                <a:spcPts val="0"/>
              </a:spcBef>
              <a:spcAft>
                <a:spcPts val="0"/>
              </a:spcAft>
              <a:defRPr sz="1100" i="0" cap="small" spc="400" baseline="0" smtClean="0">
                <a:solidFill>
                  <a:prstClr val="black">
                    <a:lumMod val="50000"/>
                    <a:lumOff val="50000"/>
                  </a:prstClr>
                </a:solidFill>
                <a:latin typeface="Calibri"/>
                <a:cs typeface="+mn-c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r" rtl="0" fontAlgn="base">
        <a:spcBef>
          <a:spcPct val="0"/>
        </a:spcBef>
        <a:spcAft>
          <a:spcPct val="0"/>
        </a:spcAft>
        <a:defRPr sz="4400" b="1" kern="1200" spc="-200">
          <a:solidFill>
            <a:srgbClr val="E46C0A"/>
          </a:solidFill>
          <a:latin typeface="Candara" pitchFamily="34" charset="0"/>
          <a:ea typeface="+mj-ea"/>
          <a:cs typeface="+mj-cs"/>
        </a:defRPr>
      </a:lvl1pPr>
      <a:lvl2pPr algn="r" rtl="0" fontAlgn="base">
        <a:spcBef>
          <a:spcPct val="0"/>
        </a:spcBef>
        <a:spcAft>
          <a:spcPct val="0"/>
        </a:spcAft>
        <a:defRPr sz="4400" b="1">
          <a:solidFill>
            <a:srgbClr val="E46C0A"/>
          </a:solidFill>
          <a:latin typeface="Candara" pitchFamily="34" charset="0"/>
        </a:defRPr>
      </a:lvl2pPr>
      <a:lvl3pPr algn="r" rtl="0" fontAlgn="base">
        <a:spcBef>
          <a:spcPct val="0"/>
        </a:spcBef>
        <a:spcAft>
          <a:spcPct val="0"/>
        </a:spcAft>
        <a:defRPr sz="4400" b="1">
          <a:solidFill>
            <a:srgbClr val="E46C0A"/>
          </a:solidFill>
          <a:latin typeface="Candara" pitchFamily="34" charset="0"/>
        </a:defRPr>
      </a:lvl3pPr>
      <a:lvl4pPr algn="r" rtl="0" fontAlgn="base">
        <a:spcBef>
          <a:spcPct val="0"/>
        </a:spcBef>
        <a:spcAft>
          <a:spcPct val="0"/>
        </a:spcAft>
        <a:defRPr sz="4400" b="1">
          <a:solidFill>
            <a:srgbClr val="E46C0A"/>
          </a:solidFill>
          <a:latin typeface="Candara" pitchFamily="34" charset="0"/>
        </a:defRPr>
      </a:lvl4pPr>
      <a:lvl5pPr algn="r" rtl="0" fontAlgn="base">
        <a:spcBef>
          <a:spcPct val="0"/>
        </a:spcBef>
        <a:spcAft>
          <a:spcPct val="0"/>
        </a:spcAft>
        <a:defRPr sz="4400" b="1">
          <a:solidFill>
            <a:srgbClr val="E46C0A"/>
          </a:solidFill>
          <a:latin typeface="Candara" pitchFamily="34" charset="0"/>
        </a:defRPr>
      </a:lvl5pPr>
      <a:lvl6pPr marL="457200" algn="r" rtl="0" fontAlgn="base">
        <a:spcBef>
          <a:spcPct val="0"/>
        </a:spcBef>
        <a:spcAft>
          <a:spcPct val="0"/>
        </a:spcAft>
        <a:defRPr sz="4400" b="1">
          <a:solidFill>
            <a:srgbClr val="E46C0A"/>
          </a:solidFill>
          <a:latin typeface="Candara" pitchFamily="34" charset="0"/>
        </a:defRPr>
      </a:lvl6pPr>
      <a:lvl7pPr marL="914400" algn="r" rtl="0" fontAlgn="base">
        <a:spcBef>
          <a:spcPct val="0"/>
        </a:spcBef>
        <a:spcAft>
          <a:spcPct val="0"/>
        </a:spcAft>
        <a:defRPr sz="4400" b="1">
          <a:solidFill>
            <a:srgbClr val="E46C0A"/>
          </a:solidFill>
          <a:latin typeface="Candara" pitchFamily="34" charset="0"/>
        </a:defRPr>
      </a:lvl7pPr>
      <a:lvl8pPr marL="1371600" algn="r" rtl="0" fontAlgn="base">
        <a:spcBef>
          <a:spcPct val="0"/>
        </a:spcBef>
        <a:spcAft>
          <a:spcPct val="0"/>
        </a:spcAft>
        <a:defRPr sz="4400" b="1">
          <a:solidFill>
            <a:srgbClr val="E46C0A"/>
          </a:solidFill>
          <a:latin typeface="Candara" pitchFamily="34" charset="0"/>
        </a:defRPr>
      </a:lvl8pPr>
      <a:lvl9pPr marL="1828800" algn="r" rtl="0" fontAlgn="base">
        <a:spcBef>
          <a:spcPct val="0"/>
        </a:spcBef>
        <a:spcAft>
          <a:spcPct val="0"/>
        </a:spcAft>
        <a:defRPr sz="4400" b="1">
          <a:solidFill>
            <a:srgbClr val="E46C0A"/>
          </a:solidFill>
          <a:latin typeface="Candara" pitchFamily="34" charset="0"/>
        </a:defRPr>
      </a:lvl9pPr>
    </p:titleStyle>
    <p:bodyStyle>
      <a:lvl1pPr algn="l" rtl="0" fontAlgn="base">
        <a:spcBef>
          <a:spcPct val="20000"/>
        </a:spcBef>
        <a:spcAft>
          <a:spcPct val="0"/>
        </a:spcAft>
        <a:defRPr sz="3200" b="1" kern="1200">
          <a:solidFill>
            <a:schemeClr val="tx1"/>
          </a:solidFill>
          <a:latin typeface="Candara" pitchFamily="34" charset="0"/>
          <a:ea typeface="+mn-ea"/>
          <a:cs typeface="+mn-cs"/>
        </a:defRPr>
      </a:lvl1pPr>
      <a:lvl2pPr marL="457200" algn="l" rtl="0" fontAlgn="base">
        <a:spcBef>
          <a:spcPct val="20000"/>
        </a:spcBef>
        <a:spcAft>
          <a:spcPct val="0"/>
        </a:spcAft>
        <a:defRPr sz="2800" b="1" kern="1200">
          <a:solidFill>
            <a:schemeClr val="tx1"/>
          </a:solidFill>
          <a:latin typeface="Candara" pitchFamily="34" charset="0"/>
          <a:ea typeface="+mn-ea"/>
          <a:cs typeface="+mn-cs"/>
        </a:defRPr>
      </a:lvl2pPr>
      <a:lvl3pPr marL="914400" algn="l" rtl="0" fontAlgn="base">
        <a:spcBef>
          <a:spcPct val="20000"/>
        </a:spcBef>
        <a:spcAft>
          <a:spcPct val="0"/>
        </a:spcAft>
        <a:defRPr sz="2400" b="1" kern="1200">
          <a:solidFill>
            <a:schemeClr val="tx1"/>
          </a:solidFill>
          <a:latin typeface="Candara" pitchFamily="34" charset="0"/>
          <a:ea typeface="+mn-ea"/>
          <a:cs typeface="+mn-cs"/>
        </a:defRPr>
      </a:lvl3pPr>
      <a:lvl4pPr marL="1371600" algn="l" rtl="0" fontAlgn="base">
        <a:spcBef>
          <a:spcPct val="20000"/>
        </a:spcBef>
        <a:spcAft>
          <a:spcPct val="0"/>
        </a:spcAft>
        <a:defRPr sz="2000" b="1" kern="1200">
          <a:solidFill>
            <a:schemeClr val="tx1"/>
          </a:solidFill>
          <a:latin typeface="Candara" pitchFamily="34" charset="0"/>
          <a:ea typeface="+mn-ea"/>
          <a:cs typeface="+mn-cs"/>
        </a:defRPr>
      </a:lvl4pPr>
      <a:lvl5pPr marL="1828800" algn="l" rtl="0" fontAlgn="base">
        <a:spcBef>
          <a:spcPct val="20000"/>
        </a:spcBef>
        <a:spcAft>
          <a:spcPct val="0"/>
        </a:spcAft>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38200"/>
          </a:xfrm>
          <a:prstGeom prst="rect">
            <a:avLst/>
          </a:prstGeom>
          <a:solidFill>
            <a:schemeClr val="accent5">
              <a:lumMod val="20000"/>
              <a:lumOff val="80000"/>
              <a:alpha val="44000"/>
            </a:schemeClr>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228600" y="9906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10" name="Straight Connector 9"/>
          <p:cNvCxnSpPr/>
          <p:nvPr/>
        </p:nvCxnSpPr>
        <p:spPr>
          <a:xfrm>
            <a:off x="0" y="838200"/>
            <a:ext cx="9144000" cy="0"/>
          </a:xfrm>
          <a:prstGeom prst="line">
            <a:avLst/>
          </a:prstGeom>
          <a:ln w="127000" cmpd="sng">
            <a:solidFill>
              <a:schemeClr val="tx2">
                <a:lumMod val="20000"/>
                <a:lumOff val="80000"/>
                <a:alpha val="71000"/>
              </a:schemeClr>
            </a:solidFill>
            <a:prstDash val="solid"/>
          </a:ln>
        </p:spPr>
        <p:style>
          <a:lnRef idx="1">
            <a:schemeClr val="accent5"/>
          </a:lnRef>
          <a:fillRef idx="0">
            <a:schemeClr val="accent5"/>
          </a:fillRef>
          <a:effectRef idx="0">
            <a:schemeClr val="accent5"/>
          </a:effectRef>
          <a:fontRef idx="minor">
            <a:schemeClr val="tx1"/>
          </a:fontRef>
        </p:style>
      </p:cxnSp>
      <p:sp>
        <p:nvSpPr>
          <p:cNvPr id="11"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TextBox 11">
            <a:hlinkClick r:id="rId6"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6"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8" name="Footer Placeholder 4"/>
          <p:cNvSpPr>
            <a:spLocks noGrp="1"/>
          </p:cNvSpPr>
          <p:nvPr>
            <p:ph type="ftr" sz="quarter" idx="3"/>
          </p:nvPr>
        </p:nvSpPr>
        <p:spPr>
          <a:xfrm>
            <a:off x="2171700" y="6629400"/>
            <a:ext cx="4800600" cy="228600"/>
          </a:xfrm>
          <a:prstGeom prst="rect">
            <a:avLst/>
          </a:prstGeom>
        </p:spPr>
        <p:txBody>
          <a:bodyPr/>
          <a:lstStyle>
            <a:lvl1pPr algn="ctr" fontAlgn="auto">
              <a:spcBef>
                <a:spcPts val="0"/>
              </a:spcBef>
              <a:spcAft>
                <a:spcPts val="0"/>
              </a:spcAft>
              <a:defRPr sz="1100" i="0" cap="small" spc="400" baseline="0" smtClean="0">
                <a:solidFill>
                  <a:prstClr val="black">
                    <a:lumMod val="50000"/>
                    <a:lumOff val="50000"/>
                  </a:prstClr>
                </a:solidFill>
                <a:latin typeface="Calibri"/>
                <a:cs typeface="+mn-c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r" rtl="0" fontAlgn="base">
        <a:spcBef>
          <a:spcPct val="0"/>
        </a:spcBef>
        <a:spcAft>
          <a:spcPct val="0"/>
        </a:spcAft>
        <a:defRPr sz="4400" b="1" kern="1200" spc="-200">
          <a:solidFill>
            <a:srgbClr val="E46C0A"/>
          </a:solidFill>
          <a:latin typeface="Candara" pitchFamily="34" charset="0"/>
          <a:ea typeface="+mj-ea"/>
          <a:cs typeface="+mj-cs"/>
        </a:defRPr>
      </a:lvl1pPr>
      <a:lvl2pPr algn="r" rtl="0" fontAlgn="base">
        <a:spcBef>
          <a:spcPct val="0"/>
        </a:spcBef>
        <a:spcAft>
          <a:spcPct val="0"/>
        </a:spcAft>
        <a:defRPr sz="4400" b="1">
          <a:solidFill>
            <a:srgbClr val="E46C0A"/>
          </a:solidFill>
          <a:latin typeface="Candara" pitchFamily="34" charset="0"/>
        </a:defRPr>
      </a:lvl2pPr>
      <a:lvl3pPr algn="r" rtl="0" fontAlgn="base">
        <a:spcBef>
          <a:spcPct val="0"/>
        </a:spcBef>
        <a:spcAft>
          <a:spcPct val="0"/>
        </a:spcAft>
        <a:defRPr sz="4400" b="1">
          <a:solidFill>
            <a:srgbClr val="E46C0A"/>
          </a:solidFill>
          <a:latin typeface="Candara" pitchFamily="34" charset="0"/>
        </a:defRPr>
      </a:lvl3pPr>
      <a:lvl4pPr algn="r" rtl="0" fontAlgn="base">
        <a:spcBef>
          <a:spcPct val="0"/>
        </a:spcBef>
        <a:spcAft>
          <a:spcPct val="0"/>
        </a:spcAft>
        <a:defRPr sz="4400" b="1">
          <a:solidFill>
            <a:srgbClr val="E46C0A"/>
          </a:solidFill>
          <a:latin typeface="Candara" pitchFamily="34" charset="0"/>
        </a:defRPr>
      </a:lvl4pPr>
      <a:lvl5pPr algn="r" rtl="0" fontAlgn="base">
        <a:spcBef>
          <a:spcPct val="0"/>
        </a:spcBef>
        <a:spcAft>
          <a:spcPct val="0"/>
        </a:spcAft>
        <a:defRPr sz="4400" b="1">
          <a:solidFill>
            <a:srgbClr val="E46C0A"/>
          </a:solidFill>
          <a:latin typeface="Candara" pitchFamily="34" charset="0"/>
        </a:defRPr>
      </a:lvl5pPr>
      <a:lvl6pPr marL="457200" algn="r" rtl="0" fontAlgn="base">
        <a:spcBef>
          <a:spcPct val="0"/>
        </a:spcBef>
        <a:spcAft>
          <a:spcPct val="0"/>
        </a:spcAft>
        <a:defRPr sz="4400" b="1">
          <a:solidFill>
            <a:srgbClr val="E46C0A"/>
          </a:solidFill>
          <a:latin typeface="Candara" pitchFamily="34" charset="0"/>
        </a:defRPr>
      </a:lvl6pPr>
      <a:lvl7pPr marL="914400" algn="r" rtl="0" fontAlgn="base">
        <a:spcBef>
          <a:spcPct val="0"/>
        </a:spcBef>
        <a:spcAft>
          <a:spcPct val="0"/>
        </a:spcAft>
        <a:defRPr sz="4400" b="1">
          <a:solidFill>
            <a:srgbClr val="E46C0A"/>
          </a:solidFill>
          <a:latin typeface="Candara" pitchFamily="34" charset="0"/>
        </a:defRPr>
      </a:lvl7pPr>
      <a:lvl8pPr marL="1371600" algn="r" rtl="0" fontAlgn="base">
        <a:spcBef>
          <a:spcPct val="0"/>
        </a:spcBef>
        <a:spcAft>
          <a:spcPct val="0"/>
        </a:spcAft>
        <a:defRPr sz="4400" b="1">
          <a:solidFill>
            <a:srgbClr val="E46C0A"/>
          </a:solidFill>
          <a:latin typeface="Candara" pitchFamily="34" charset="0"/>
        </a:defRPr>
      </a:lvl8pPr>
      <a:lvl9pPr marL="1828800" algn="r" rtl="0" fontAlgn="base">
        <a:spcBef>
          <a:spcPct val="0"/>
        </a:spcBef>
        <a:spcAft>
          <a:spcPct val="0"/>
        </a:spcAft>
        <a:defRPr sz="4400" b="1">
          <a:solidFill>
            <a:srgbClr val="E46C0A"/>
          </a:solidFill>
          <a:latin typeface="Candara" pitchFamily="34" charset="0"/>
        </a:defRPr>
      </a:lvl9pPr>
    </p:titleStyle>
    <p:bodyStyle>
      <a:lvl1pPr algn="l" rtl="0" fontAlgn="base">
        <a:spcBef>
          <a:spcPct val="20000"/>
        </a:spcBef>
        <a:spcAft>
          <a:spcPct val="0"/>
        </a:spcAft>
        <a:defRPr sz="3200" b="1" kern="1200">
          <a:solidFill>
            <a:schemeClr val="tx1"/>
          </a:solidFill>
          <a:latin typeface="Candara" pitchFamily="34" charset="0"/>
          <a:ea typeface="+mn-ea"/>
          <a:cs typeface="+mn-cs"/>
        </a:defRPr>
      </a:lvl1pPr>
      <a:lvl2pPr marL="457200" algn="l" rtl="0" fontAlgn="base">
        <a:spcBef>
          <a:spcPct val="20000"/>
        </a:spcBef>
        <a:spcAft>
          <a:spcPct val="0"/>
        </a:spcAft>
        <a:defRPr sz="2800" b="1" kern="1200">
          <a:solidFill>
            <a:schemeClr val="tx1"/>
          </a:solidFill>
          <a:latin typeface="Candara" pitchFamily="34" charset="0"/>
          <a:ea typeface="+mn-ea"/>
          <a:cs typeface="+mn-cs"/>
        </a:defRPr>
      </a:lvl2pPr>
      <a:lvl3pPr marL="914400" algn="l" rtl="0" fontAlgn="base">
        <a:spcBef>
          <a:spcPct val="20000"/>
        </a:spcBef>
        <a:spcAft>
          <a:spcPct val="0"/>
        </a:spcAft>
        <a:defRPr sz="2400" b="1" kern="1200">
          <a:solidFill>
            <a:schemeClr val="tx1"/>
          </a:solidFill>
          <a:latin typeface="Candara" pitchFamily="34" charset="0"/>
          <a:ea typeface="+mn-ea"/>
          <a:cs typeface="+mn-cs"/>
        </a:defRPr>
      </a:lvl3pPr>
      <a:lvl4pPr marL="1371600" algn="l" rtl="0" fontAlgn="base">
        <a:spcBef>
          <a:spcPct val="20000"/>
        </a:spcBef>
        <a:spcAft>
          <a:spcPct val="0"/>
        </a:spcAft>
        <a:defRPr sz="2000" b="1" kern="1200">
          <a:solidFill>
            <a:schemeClr val="tx1"/>
          </a:solidFill>
          <a:latin typeface="Candara" pitchFamily="34" charset="0"/>
          <a:ea typeface="+mn-ea"/>
          <a:cs typeface="+mn-cs"/>
        </a:defRPr>
      </a:lvl4pPr>
      <a:lvl5pPr marL="1828800" algn="l" rtl="0" fontAlgn="base">
        <a:spcBef>
          <a:spcPct val="20000"/>
        </a:spcBef>
        <a:spcAft>
          <a:spcPct val="0"/>
        </a:spcAft>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18787" name="Picture 2"/>
          <p:cNvPicPr>
            <a:picLocks noChangeAspect="1" noChangeArrowheads="1"/>
          </p:cNvPicPr>
          <p:nvPr/>
        </p:nvPicPr>
        <p:blipFill>
          <a:blip r:embed="rId3"/>
          <a:srcRect/>
          <a:stretch>
            <a:fillRect/>
          </a:stretch>
        </p:blipFill>
        <p:spPr bwMode="auto">
          <a:xfrm>
            <a:off x="0" y="0"/>
            <a:ext cx="9144000" cy="847725"/>
          </a:xfrm>
          <a:prstGeom prst="rect">
            <a:avLst/>
          </a:prstGeom>
          <a:noFill/>
          <a:ln w="9525">
            <a:noFill/>
            <a:miter lim="800000"/>
            <a:headEnd/>
            <a:tailEnd/>
          </a:ln>
        </p:spPr>
      </p:pic>
      <p:sp>
        <p:nvSpPr>
          <p:cNvPr id="10" name="Oval 9"/>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TextBox 10">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solidFill>
                  <a:prstClr val="black"/>
                </a:solidFill>
                <a:latin typeface="Candara" pitchFamily="34" charset="0"/>
                <a:cs typeface="+mn-cs"/>
                <a:hlinkClick r:id="rId4" action="ppaction://hlinksldjump"/>
              </a:rPr>
              <a:t>Back to Table of contents</a:t>
            </a:r>
            <a:endParaRPr lang="en-US" sz="800" b="1" dirty="0">
              <a:solidFill>
                <a:prstClr val="black"/>
              </a:solidFill>
              <a:latin typeface="Candara" pitchFamily="34" charset="0"/>
              <a:cs typeface="+mn-cs"/>
            </a:endParaRPr>
          </a:p>
          <a:p>
            <a:pPr fontAlgn="auto">
              <a:spcBef>
                <a:spcPts val="0"/>
              </a:spcBef>
              <a:spcAft>
                <a:spcPts val="0"/>
              </a:spcAft>
              <a:defRPr/>
            </a:pPr>
            <a:endParaRPr lang="en-US" sz="1000" dirty="0">
              <a:solidFill>
                <a:prstClr val="black"/>
              </a:solidFill>
              <a:latin typeface="Candara" pitchFamily="34" charset="0"/>
              <a:cs typeface="+mn-cs"/>
            </a:endParaRPr>
          </a:p>
        </p:txBody>
      </p:sp>
      <p:sp>
        <p:nvSpPr>
          <p:cNvPr id="7" name="Footer Placeholder 4"/>
          <p:cNvSpPr>
            <a:spLocks noGrp="1"/>
          </p:cNvSpPr>
          <p:nvPr>
            <p:ph type="ftr" sz="quarter" idx="3"/>
          </p:nvPr>
        </p:nvSpPr>
        <p:spPr>
          <a:xfrm>
            <a:off x="2171700" y="6629400"/>
            <a:ext cx="4800600" cy="228600"/>
          </a:xfrm>
          <a:prstGeom prst="rect">
            <a:avLst/>
          </a:prstGeom>
        </p:spPr>
        <p:txBody>
          <a:bodyPr/>
          <a:lstStyle>
            <a:lvl1pPr algn="ctr" fontAlgn="auto">
              <a:spcBef>
                <a:spcPts val="0"/>
              </a:spcBef>
              <a:spcAft>
                <a:spcPts val="0"/>
              </a:spcAft>
              <a:defRPr sz="1100" i="0" cap="small" spc="400" baseline="0" smtClean="0">
                <a:solidFill>
                  <a:prstClr val="black">
                    <a:lumMod val="50000"/>
                    <a:lumOff val="50000"/>
                  </a:prstClr>
                </a:solidFill>
                <a:latin typeface="Calibri"/>
                <a:cs typeface="+mn-c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08"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algn="l" rtl="0" fontAlgn="base">
        <a:spcBef>
          <a:spcPct val="20000"/>
        </a:spcBef>
        <a:spcAft>
          <a:spcPct val="0"/>
        </a:spcAft>
        <a:defRPr sz="3600" b="1" kern="1200">
          <a:solidFill>
            <a:schemeClr val="tx1"/>
          </a:solidFill>
          <a:latin typeface="Candara" pitchFamily="34" charset="0"/>
          <a:ea typeface="+mn-ea"/>
          <a:cs typeface="+mn-cs"/>
        </a:defRPr>
      </a:lvl1pPr>
      <a:lvl2pPr marL="457200" algn="l" rtl="0" fontAlgn="base">
        <a:spcBef>
          <a:spcPct val="20000"/>
        </a:spcBef>
        <a:spcAft>
          <a:spcPct val="0"/>
        </a:spcAft>
        <a:defRPr sz="3200" b="1" kern="1200">
          <a:solidFill>
            <a:schemeClr val="tx1"/>
          </a:solidFill>
          <a:latin typeface="Candara" pitchFamily="34" charset="0"/>
          <a:ea typeface="+mn-ea"/>
          <a:cs typeface="+mn-cs"/>
        </a:defRPr>
      </a:lvl2pPr>
      <a:lvl3pPr marL="914400" algn="l" rtl="0" fontAlgn="base">
        <a:spcBef>
          <a:spcPct val="20000"/>
        </a:spcBef>
        <a:spcAft>
          <a:spcPct val="0"/>
        </a:spcAft>
        <a:defRPr sz="2800" b="1" kern="1200">
          <a:solidFill>
            <a:schemeClr val="tx1"/>
          </a:solidFill>
          <a:latin typeface="Candara" pitchFamily="34" charset="0"/>
          <a:ea typeface="+mn-ea"/>
          <a:cs typeface="+mn-cs"/>
        </a:defRPr>
      </a:lvl3pPr>
      <a:lvl4pPr marL="1371600" algn="l" rtl="0" fontAlgn="base">
        <a:spcBef>
          <a:spcPct val="20000"/>
        </a:spcBef>
        <a:spcAft>
          <a:spcPct val="0"/>
        </a:spcAft>
        <a:defRPr sz="2400" b="1" kern="1200">
          <a:solidFill>
            <a:schemeClr val="tx1"/>
          </a:solidFill>
          <a:latin typeface="Candara" pitchFamily="34" charset="0"/>
          <a:ea typeface="+mn-ea"/>
          <a:cs typeface="+mn-cs"/>
        </a:defRPr>
      </a:lvl4pPr>
      <a:lvl5pPr marL="1828800" algn="l" rtl="0" fontAlgn="base">
        <a:spcBef>
          <a:spcPct val="20000"/>
        </a:spcBef>
        <a:spcAft>
          <a:spcPct val="0"/>
        </a:spcAft>
        <a:defRPr sz="24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92113"/>
            <a:ext cx="3263900" cy="838200"/>
          </a:xfrm>
          <a:prstGeom prst="rect">
            <a:avLst/>
          </a:prstGeom>
          <a:noFill/>
        </p:spPr>
        <p:txBody>
          <a:bodyPr vert="horz" lIns="91440" tIns="45720" rIns="91440" bIns="45720" rtlCol="0" anchor="ctr">
            <a:noAutofit/>
          </a:bodyPr>
          <a:lstStyle/>
          <a:p>
            <a:r>
              <a:rPr lang="en-US" dirty="0" smtClean="0"/>
              <a:t>ECONOMICS</a:t>
            </a:r>
            <a:endParaRPr lang="en-US" dirty="0"/>
          </a:p>
        </p:txBody>
      </p:sp>
      <p:sp>
        <p:nvSpPr>
          <p:cNvPr id="3" name="Text Placeholder 2"/>
          <p:cNvSpPr>
            <a:spLocks noGrp="1"/>
          </p:cNvSpPr>
          <p:nvPr>
            <p:ph type="body" idx="1"/>
          </p:nvPr>
        </p:nvSpPr>
        <p:spPr bwMode="auto">
          <a:xfrm>
            <a:off x="228600" y="14097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Placeholder 1"/>
          <p:cNvSpPr txBox="1">
            <a:spLocks/>
          </p:cNvSpPr>
          <p:nvPr/>
        </p:nvSpPr>
        <p:spPr>
          <a:xfrm>
            <a:off x="3854450" y="392113"/>
            <a:ext cx="2852738" cy="838200"/>
          </a:xfrm>
          <a:prstGeom prst="rect">
            <a:avLst/>
          </a:prstGeom>
          <a:noFill/>
        </p:spPr>
        <p:txBody>
          <a:bodyPr anchor="ct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pPr fontAlgn="auto">
              <a:spcAft>
                <a:spcPts val="0"/>
              </a:spcAft>
              <a:defRPr/>
            </a:pPr>
            <a:r>
              <a:rPr lang="en-US" dirty="0" smtClean="0">
                <a:solidFill>
                  <a:srgbClr val="F79646">
                    <a:lumMod val="75000"/>
                  </a:srgbClr>
                </a:solidFill>
              </a:rPr>
              <a:t>IN ACTION</a:t>
            </a:r>
            <a:endParaRPr lang="en-US" dirty="0">
              <a:solidFill>
                <a:srgbClr val="F79646">
                  <a:lumMod val="75000"/>
                </a:srgbClr>
              </a:solidFill>
            </a:endParaRPr>
          </a:p>
        </p:txBody>
      </p:sp>
      <p:sp>
        <p:nvSpPr>
          <p:cNvPr id="13" name="Oval 12"/>
          <p:cNvSpPr/>
          <p:nvPr/>
        </p:nvSpPr>
        <p:spPr>
          <a:xfrm>
            <a:off x="3263900" y="588963"/>
            <a:ext cx="474663" cy="487362"/>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b="1" dirty="0">
              <a:solidFill>
                <a:srgbClr val="F79646">
                  <a:lumMod val="75000"/>
                </a:srgbClr>
              </a:solidFill>
              <a:latin typeface="Verdana"/>
              <a:cs typeface="Verdana"/>
            </a:endParaRPr>
          </a:p>
        </p:txBody>
      </p:sp>
      <p:sp>
        <p:nvSpPr>
          <p:cNvPr id="4" name="Isosceles Triangle 3"/>
          <p:cNvSpPr/>
          <p:nvPr/>
        </p:nvSpPr>
        <p:spPr>
          <a:xfrm rot="5400000">
            <a:off x="3378994" y="640557"/>
            <a:ext cx="338137" cy="381000"/>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5"/>
          <p:cNvCxnSpPr/>
          <p:nvPr/>
        </p:nvCxnSpPr>
        <p:spPr>
          <a:xfrm>
            <a:off x="0" y="116681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700" y="48101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2"/>
          <p:cNvSpPr>
            <a:spLocks noGrp="1"/>
          </p:cNvSpPr>
          <p:nvPr>
            <p:ph type="ftr" sz="quarter" idx="3"/>
          </p:nvPr>
        </p:nvSpPr>
        <p:spPr>
          <a:xfrm>
            <a:off x="1066800" y="6553200"/>
            <a:ext cx="7543800" cy="228600"/>
          </a:xfrm>
          <a:prstGeom prst="rect">
            <a:avLst/>
          </a:prstGeom>
        </p:spPr>
        <p:txBody>
          <a:bodyPr/>
          <a:lstStyle>
            <a:lvl1pPr algn="ctr" fontAlgn="auto">
              <a:spcBef>
                <a:spcPts val="0"/>
              </a:spcBef>
              <a:spcAft>
                <a:spcPts val="0"/>
              </a:spcAft>
              <a:defRPr sz="1000" kern="0" cap="all" spc="1060" smtClean="0">
                <a:solidFill>
                  <a:srgbClr val="7F7F7F"/>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62"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rtl="0" fontAlgn="base">
        <a:spcBef>
          <a:spcPct val="0"/>
        </a:spcBef>
        <a:spcAft>
          <a:spcPct val="0"/>
        </a:spcAft>
        <a:defRPr sz="3600" b="1" kern="1200" cap="all" spc="-200">
          <a:solidFill>
            <a:srgbClr val="31859C"/>
          </a:solidFill>
          <a:latin typeface="Verdana"/>
          <a:ea typeface="Verdana" pitchFamily="34" charset="0"/>
          <a:cs typeface="Verdana"/>
        </a:defRPr>
      </a:lvl1pPr>
      <a:lvl2pPr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2pPr>
      <a:lvl3pPr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3pPr>
      <a:lvl4pPr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4pPr>
      <a:lvl5pPr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5pPr>
      <a:lvl6pPr marL="457200"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6pPr>
      <a:lvl7pPr marL="914400"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7pPr>
      <a:lvl8pPr marL="1371600"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8pPr>
      <a:lvl9pPr marL="1828800" algn="l" rtl="0" fontAlgn="base">
        <a:spcBef>
          <a:spcPct val="0"/>
        </a:spcBef>
        <a:spcAft>
          <a:spcPct val="0"/>
        </a:spcAft>
        <a:defRPr sz="3600" b="1">
          <a:solidFill>
            <a:srgbClr val="31859C"/>
          </a:solidFill>
          <a:latin typeface="Verdana" pitchFamily="34" charset="0"/>
          <a:ea typeface="Verdana" pitchFamily="34" charset="0"/>
          <a:cs typeface="Verdana" pitchFamily="34" charset="0"/>
        </a:defRPr>
      </a:lvl9pPr>
    </p:titleStyle>
    <p:bodyStyle>
      <a:lvl1pPr algn="l" rtl="0" fontAlgn="base">
        <a:spcBef>
          <a:spcPct val="20000"/>
        </a:spcBef>
        <a:spcAft>
          <a:spcPct val="0"/>
        </a:spcAft>
        <a:defRPr sz="3200" b="1" kern="1200">
          <a:solidFill>
            <a:schemeClr val="tx1"/>
          </a:solidFill>
          <a:latin typeface="Candara" pitchFamily="34" charset="0"/>
          <a:ea typeface="+mn-ea"/>
          <a:cs typeface="+mn-cs"/>
        </a:defRPr>
      </a:lvl1pPr>
      <a:lvl2pPr marL="457200" algn="l" rtl="0" fontAlgn="base">
        <a:spcBef>
          <a:spcPct val="20000"/>
        </a:spcBef>
        <a:spcAft>
          <a:spcPct val="0"/>
        </a:spcAft>
        <a:defRPr sz="2800" b="1" kern="1200">
          <a:solidFill>
            <a:schemeClr val="tx1"/>
          </a:solidFill>
          <a:latin typeface="Candara" pitchFamily="34" charset="0"/>
          <a:ea typeface="+mn-ea"/>
          <a:cs typeface="+mn-cs"/>
        </a:defRPr>
      </a:lvl2pPr>
      <a:lvl3pPr marL="914400" algn="l" rtl="0" fontAlgn="base">
        <a:spcBef>
          <a:spcPct val="20000"/>
        </a:spcBef>
        <a:spcAft>
          <a:spcPct val="0"/>
        </a:spcAft>
        <a:defRPr sz="2400" b="1" kern="1200">
          <a:solidFill>
            <a:schemeClr val="tx1"/>
          </a:solidFill>
          <a:latin typeface="Candara" pitchFamily="34" charset="0"/>
          <a:ea typeface="+mn-ea"/>
          <a:cs typeface="+mn-cs"/>
        </a:defRPr>
      </a:lvl3pPr>
      <a:lvl4pPr marL="1371600" algn="l" rtl="0" fontAlgn="base">
        <a:spcBef>
          <a:spcPct val="20000"/>
        </a:spcBef>
        <a:spcAft>
          <a:spcPct val="0"/>
        </a:spcAft>
        <a:defRPr sz="2000" b="1" kern="1200">
          <a:solidFill>
            <a:schemeClr val="tx1"/>
          </a:solidFill>
          <a:latin typeface="Candara" pitchFamily="34" charset="0"/>
          <a:ea typeface="+mn-ea"/>
          <a:cs typeface="+mn-cs"/>
        </a:defRPr>
      </a:lvl4pPr>
      <a:lvl5pPr marL="1828800" algn="l" rtl="0" fontAlgn="base">
        <a:spcBef>
          <a:spcPct val="20000"/>
        </a:spcBef>
        <a:spcAft>
          <a:spcPct val="0"/>
        </a:spcAft>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76200"/>
            <a:ext cx="9144000" cy="83820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228600" y="9906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Oval 10"/>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a:hlinkClick r:id="rId7"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8"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9"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rtl="0" fontAlgn="base">
        <a:spcBef>
          <a:spcPct val="0"/>
        </a:spcBef>
        <a:spcAft>
          <a:spcPct val="0"/>
        </a:spcAft>
        <a:defRPr sz="4400" kern="1200">
          <a:solidFill>
            <a:srgbClr val="9BBB59"/>
          </a:solidFill>
          <a:effectLst>
            <a:innerShdw blurRad="63500" dist="50800" dir="13500000">
              <a:prstClr val="black">
                <a:alpha val="50000"/>
              </a:prstClr>
            </a:innerShdw>
          </a:effectLst>
          <a:latin typeface="Century Gothic"/>
          <a:ea typeface="Century Gothic" pitchFamily="34" charset="0"/>
          <a:cs typeface="Century Gothic"/>
        </a:defRPr>
      </a:lvl1pPr>
      <a:lvl2pPr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2pPr>
      <a:lvl3pPr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3pPr>
      <a:lvl4pPr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4pPr>
      <a:lvl5pPr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5pPr>
      <a:lvl6pPr marL="457200"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6pPr>
      <a:lvl7pPr marL="914400"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7pPr>
      <a:lvl8pPr marL="1371600"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8pPr>
      <a:lvl9pPr marL="1828800" algn="l" rtl="0" fontAlgn="base">
        <a:spcBef>
          <a:spcPct val="0"/>
        </a:spcBef>
        <a:spcAft>
          <a:spcPct val="0"/>
        </a:spcAft>
        <a:defRPr sz="4400">
          <a:solidFill>
            <a:srgbClr val="9BBB59"/>
          </a:solidFill>
          <a:latin typeface="Century Gothic" pitchFamily="34" charset="0"/>
          <a:ea typeface="Century Gothic" pitchFamily="34" charset="0"/>
          <a:cs typeface="Century Gothic" pitchFamily="34" charset="0"/>
        </a:defRPr>
      </a:lvl9pPr>
    </p:titleStyle>
    <p:bodyStyle>
      <a:lvl1pPr algn="l" rtl="0" fontAlgn="base">
        <a:spcBef>
          <a:spcPct val="20000"/>
        </a:spcBef>
        <a:spcAft>
          <a:spcPct val="0"/>
        </a:spcAft>
        <a:defRPr sz="3200" b="1" kern="12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2800" b="1" kern="12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400" b="1" kern="12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000" b="1" kern="12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000" b="1" kern="12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Lst>
  <p:timing>
    <p:tnLst>
      <p:par>
        <p:cTn id="1" dur="indefinite" restart="never" nodeType="tmRoot"/>
      </p:par>
    </p:tnLst>
  </p:timing>
  <p:hf sldNum="0" hdr="0" dt="0"/>
  <p:txStyles>
    <p:titleStyle>
      <a:lvl1pPr algn="ctr" rtl="0" fontAlgn="base">
        <a:spcBef>
          <a:spcPct val="0"/>
        </a:spcBef>
        <a:spcAft>
          <a:spcPct val="0"/>
        </a:spcAft>
        <a:defRPr sz="4400" b="1" kern="1200">
          <a:solidFill>
            <a:schemeClr val="tx1"/>
          </a:solidFill>
          <a:latin typeface="Candara" pitchFamily="34" charset="0"/>
          <a:ea typeface="+mj-ea"/>
          <a:cs typeface="+mj-cs"/>
        </a:defRPr>
      </a:lvl1pPr>
      <a:lvl2pPr algn="ctr" rtl="0" fontAlgn="base">
        <a:spcBef>
          <a:spcPct val="0"/>
        </a:spcBef>
        <a:spcAft>
          <a:spcPct val="0"/>
        </a:spcAft>
        <a:defRPr sz="4400" b="1">
          <a:solidFill>
            <a:schemeClr val="tx1"/>
          </a:solidFill>
          <a:latin typeface="Candara" pitchFamily="34" charset="0"/>
        </a:defRPr>
      </a:lvl2pPr>
      <a:lvl3pPr algn="ctr" rtl="0" fontAlgn="base">
        <a:spcBef>
          <a:spcPct val="0"/>
        </a:spcBef>
        <a:spcAft>
          <a:spcPct val="0"/>
        </a:spcAft>
        <a:defRPr sz="4400" b="1">
          <a:solidFill>
            <a:schemeClr val="tx1"/>
          </a:solidFill>
          <a:latin typeface="Candara" pitchFamily="34" charset="0"/>
        </a:defRPr>
      </a:lvl3pPr>
      <a:lvl4pPr algn="ctr" rtl="0" fontAlgn="base">
        <a:spcBef>
          <a:spcPct val="0"/>
        </a:spcBef>
        <a:spcAft>
          <a:spcPct val="0"/>
        </a:spcAft>
        <a:defRPr sz="4400" b="1">
          <a:solidFill>
            <a:schemeClr val="tx1"/>
          </a:solidFill>
          <a:latin typeface="Candara" pitchFamily="34" charset="0"/>
        </a:defRPr>
      </a:lvl4pPr>
      <a:lvl5pPr algn="ctr" rtl="0" fontAlgn="base">
        <a:spcBef>
          <a:spcPct val="0"/>
        </a:spcBef>
        <a:spcAft>
          <a:spcPct val="0"/>
        </a:spcAft>
        <a:defRPr sz="4400" b="1">
          <a:solidFill>
            <a:schemeClr val="tx1"/>
          </a:solidFill>
          <a:latin typeface="Candara"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algn="l" rtl="0" fontAlgn="base">
        <a:spcBef>
          <a:spcPct val="20000"/>
        </a:spcBef>
        <a:spcAft>
          <a:spcPct val="0"/>
        </a:spcAft>
        <a:defRPr sz="3600" b="1" kern="12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ight Arrow 8"/>
          <p:cNvSpPr/>
          <p:nvPr/>
        </p:nvSpPr>
        <p:spPr>
          <a:xfrm>
            <a:off x="0" y="0"/>
            <a:ext cx="8991600" cy="1161633"/>
          </a:xfrm>
          <a:prstGeom prst="rightArrow">
            <a:avLst>
              <a:gd name="adj1" fmla="val 50000"/>
              <a:gd name="adj2" fmla="val 78749"/>
            </a:avLst>
          </a:prstGeom>
          <a:solidFill>
            <a:srgbClr val="CBF577">
              <a:alpha val="66000"/>
            </a:srgbClr>
          </a:solidFill>
          <a:ln>
            <a:noFill/>
          </a:ln>
        </p:spPr>
        <p:txBody>
          <a:bodyPr>
            <a:spAutoFit/>
          </a:bodyPr>
          <a:lstStyle/>
          <a:p>
            <a:pPr fontAlgn="auto">
              <a:spcBef>
                <a:spcPts val="0"/>
              </a:spcBef>
              <a:spcAft>
                <a:spcPts val="0"/>
              </a:spcAft>
              <a:defRPr/>
            </a:pPr>
            <a:r>
              <a:rPr lang="en-US" sz="3200" spc="60" dirty="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PRACTICE QUESTION</a:t>
            </a:r>
          </a:p>
        </p:txBody>
      </p:sp>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5"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8" name="Right Arrow 7"/>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0"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Lst>
  <p:transition>
    <p:fade thruBlk="1"/>
  </p:transition>
  <p:timing>
    <p:tnLst>
      <p:par>
        <p:cTn id="1" dur="indefinite" restart="never" nodeType="tmRoot"/>
      </p:par>
    </p:tn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spc="1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spc="1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Oval 9"/>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5"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8" name="Right Arrow 7"/>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2"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
        <p:nvSpPr>
          <p:cNvPr id="11" name="Right Arrow 10"/>
          <p:cNvSpPr/>
          <p:nvPr/>
        </p:nvSpPr>
        <p:spPr>
          <a:xfrm>
            <a:off x="0" y="0"/>
            <a:ext cx="8991600" cy="1161633"/>
          </a:xfrm>
          <a:prstGeom prst="rightArrow">
            <a:avLst>
              <a:gd name="adj1" fmla="val 50000"/>
              <a:gd name="adj2" fmla="val 78749"/>
            </a:avLst>
          </a:prstGeom>
          <a:solidFill>
            <a:schemeClr val="accent5">
              <a:lumMod val="40000"/>
              <a:lumOff val="60000"/>
              <a:alpha val="66000"/>
            </a:schemeClr>
          </a:solidFill>
          <a:ln>
            <a:noFill/>
          </a:ln>
        </p:spPr>
        <p:txBody>
          <a:bodyPr>
            <a:spAutoFit/>
          </a:bodyPr>
          <a:lstStyle/>
          <a:p>
            <a:pPr fontAlgn="auto">
              <a:spcBef>
                <a:spcPts val="0"/>
              </a:spcBef>
              <a:spcAft>
                <a:spcPts val="0"/>
              </a:spcAft>
              <a:defRPr/>
            </a:pPr>
            <a:r>
              <a:rPr lang="en-US" sz="3200" spc="6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BUSINESS CASE</a:t>
            </a: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Lst>
  <p:transition>
    <p:fade thruBlk="1"/>
  </p:transition>
  <p:timing>
    <p:tnLst>
      <p:par>
        <p:cTn id="1" dur="indefinite" restart="never" nodeType="tmRoot"/>
      </p:par>
    </p:tn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entury Gothic"/>
          <a:ea typeface="Century Gothic" pitchFamily="34" charset="0"/>
          <a:cs typeface="Century Gothic"/>
        </a:defRPr>
      </a:lvl1pPr>
      <a:lvl2pPr marL="457200" algn="l" rtl="0" fontAlgn="base">
        <a:spcBef>
          <a:spcPct val="20000"/>
        </a:spcBef>
        <a:spcAft>
          <a:spcPct val="0"/>
        </a:spcAft>
        <a:defRPr sz="3200" b="1" kern="1200" spc="100">
          <a:solidFill>
            <a:schemeClr val="tx1"/>
          </a:solidFill>
          <a:latin typeface="Century Gothic"/>
          <a:ea typeface="Century Gothic" pitchFamily="34" charset="0"/>
          <a:cs typeface="Century Gothic"/>
        </a:defRPr>
      </a:lvl2pPr>
      <a:lvl3pPr marL="914400" algn="l" rtl="0" fontAlgn="base">
        <a:spcBef>
          <a:spcPct val="20000"/>
        </a:spcBef>
        <a:spcAft>
          <a:spcPct val="0"/>
        </a:spcAft>
        <a:defRPr sz="2800" b="1" kern="1200" spc="100">
          <a:solidFill>
            <a:schemeClr val="tx1"/>
          </a:solidFill>
          <a:latin typeface="Century Gothic"/>
          <a:ea typeface="Century Gothic" pitchFamily="34" charset="0"/>
          <a:cs typeface="Century Gothic"/>
        </a:defRPr>
      </a:lvl3pPr>
      <a:lvl4pPr marL="13716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4pPr>
      <a:lvl5pPr marL="1828800" algn="l" rtl="0" fontAlgn="base">
        <a:spcBef>
          <a:spcPct val="20000"/>
        </a:spcBef>
        <a:spcAft>
          <a:spcPct val="0"/>
        </a:spcAft>
        <a:defRPr sz="2400" b="1" kern="1200" spc="100">
          <a:solidFill>
            <a:schemeClr val="tx1"/>
          </a:solidFill>
          <a:latin typeface="Century Gothic"/>
          <a:ea typeface="Century Gothic"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5"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11" name="Right Arrow 10"/>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5"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
        <p:nvSpPr>
          <p:cNvPr id="12" name="Right Arrow 11"/>
          <p:cNvSpPr/>
          <p:nvPr/>
        </p:nvSpPr>
        <p:spPr>
          <a:xfrm>
            <a:off x="0" y="0"/>
            <a:ext cx="8991600" cy="1161633"/>
          </a:xfrm>
          <a:prstGeom prst="rightArrow">
            <a:avLst>
              <a:gd name="adj1" fmla="val 50000"/>
              <a:gd name="adj2" fmla="val 78749"/>
            </a:avLst>
          </a:prstGeom>
          <a:solidFill>
            <a:schemeClr val="bg2">
              <a:lumMod val="90000"/>
              <a:alpha val="66000"/>
            </a:schemeClr>
          </a:solidFill>
          <a:ln>
            <a:noFill/>
          </a:ln>
        </p:spPr>
        <p:txBody>
          <a:bodyPr>
            <a:spAutoFit/>
          </a:bodyPr>
          <a:lstStyle/>
          <a:p>
            <a:pPr fontAlgn="auto">
              <a:spcBef>
                <a:spcPts val="0"/>
              </a:spcBef>
              <a:spcAft>
                <a:spcPts val="0"/>
              </a:spcAft>
              <a:defRPr/>
            </a:pPr>
            <a:r>
              <a:rPr lang="en-US" sz="3200" spc="60" dirty="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rPr>
              <a:t>LEARN BY DOING: DISCUSS</a:t>
            </a: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Lst>
  <p:transition>
    <p:fade thruBlk="1"/>
  </p:transition>
  <p:timing>
    <p:tnLst>
      <p:par>
        <p:cTn id="1" dur="indefinite" restart="never" nodeType="tmRoot"/>
      </p:par>
    </p:tn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andara" pitchFamily="34" charset="0"/>
          <a:ea typeface="+mn-ea"/>
          <a:cs typeface="Tahoma" pitchFamily="34" charset="0"/>
        </a:defRPr>
      </a:lvl1pPr>
      <a:lvl2pPr marL="457200" algn="l" rtl="0" fontAlgn="base">
        <a:spcBef>
          <a:spcPct val="20000"/>
        </a:spcBef>
        <a:spcAft>
          <a:spcPct val="0"/>
        </a:spcAft>
        <a:defRPr sz="3200" b="1" kern="1200" spc="100">
          <a:solidFill>
            <a:schemeClr val="tx1"/>
          </a:solidFill>
          <a:latin typeface="Candara" pitchFamily="34" charset="0"/>
          <a:ea typeface="+mn-ea"/>
          <a:cs typeface="Tahoma" pitchFamily="34" charset="0"/>
        </a:defRPr>
      </a:lvl2pPr>
      <a:lvl3pPr marL="914400" algn="l" rtl="0" fontAlgn="base">
        <a:spcBef>
          <a:spcPct val="20000"/>
        </a:spcBef>
        <a:spcAft>
          <a:spcPct val="0"/>
        </a:spcAft>
        <a:defRPr sz="2800" b="1" kern="1200" spc="100">
          <a:solidFill>
            <a:schemeClr val="tx1"/>
          </a:solidFill>
          <a:latin typeface="Candara" pitchFamily="34" charset="0"/>
          <a:ea typeface="+mn-ea"/>
          <a:cs typeface="Tahoma" pitchFamily="34" charset="0"/>
        </a:defRPr>
      </a:lvl3pPr>
      <a:lvl4pPr marL="1371600" algn="l" rtl="0" fontAlgn="base">
        <a:spcBef>
          <a:spcPct val="20000"/>
        </a:spcBef>
        <a:spcAft>
          <a:spcPct val="0"/>
        </a:spcAft>
        <a:defRPr sz="2400" b="1" kern="1200" spc="100">
          <a:solidFill>
            <a:schemeClr val="tx1"/>
          </a:solidFill>
          <a:latin typeface="Candara" pitchFamily="34" charset="0"/>
          <a:ea typeface="+mn-ea"/>
          <a:cs typeface="Tahoma" pitchFamily="34" charset="0"/>
        </a:defRPr>
      </a:lvl4pPr>
      <a:lvl5pPr marL="1828800" algn="l" rtl="0" fontAlgn="base">
        <a:spcBef>
          <a:spcPct val="20000"/>
        </a:spcBef>
        <a:spcAft>
          <a:spcPct val="0"/>
        </a:spcAft>
        <a:defRPr sz="2400" b="1" kern="1200" spc="100">
          <a:solidFill>
            <a:schemeClr val="tx1"/>
          </a:solidFill>
          <a:latin typeface="Candar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963" y="6169025"/>
            <a:ext cx="609600" cy="62547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hlinkClick r:id="rId4" action="ppaction://hlinksldjump"/>
          </p:cNvPr>
          <p:cNvSpPr txBox="1"/>
          <p:nvPr/>
        </p:nvSpPr>
        <p:spPr>
          <a:xfrm>
            <a:off x="8493125" y="6262688"/>
            <a:ext cx="655638" cy="615950"/>
          </a:xfrm>
          <a:prstGeom prst="rect">
            <a:avLst/>
          </a:prstGeom>
          <a:noFill/>
        </p:spPr>
        <p:txBody>
          <a:bodyPr>
            <a:spAutoFit/>
          </a:bodyPr>
          <a:lstStyle/>
          <a:p>
            <a:pPr fontAlgn="auto">
              <a:spcBef>
                <a:spcPts val="0"/>
              </a:spcBef>
              <a:spcAft>
                <a:spcPts val="0"/>
              </a:spcAft>
              <a:defRPr/>
            </a:pPr>
            <a:r>
              <a:rPr lang="en-US" sz="800" b="1" dirty="0">
                <a:latin typeface="Candara" pitchFamily="34" charset="0"/>
                <a:cs typeface="+mn-cs"/>
                <a:hlinkClick r:id="rId5" action="ppaction://hlinksldjump"/>
              </a:rPr>
              <a:t>Back to Table of contents</a:t>
            </a:r>
            <a:endParaRPr lang="en-US" sz="800" b="1" dirty="0">
              <a:latin typeface="Candara" pitchFamily="34" charset="0"/>
              <a:cs typeface="+mn-cs"/>
            </a:endParaRPr>
          </a:p>
          <a:p>
            <a:pPr fontAlgn="auto">
              <a:spcBef>
                <a:spcPts val="0"/>
              </a:spcBef>
              <a:spcAft>
                <a:spcPts val="0"/>
              </a:spcAft>
              <a:defRPr/>
            </a:pPr>
            <a:endParaRPr lang="en-US" sz="1000" dirty="0">
              <a:latin typeface="Candara" pitchFamily="34" charset="0"/>
              <a:cs typeface="+mn-cs"/>
            </a:endParaRPr>
          </a:p>
        </p:txBody>
      </p:sp>
      <p:sp>
        <p:nvSpPr>
          <p:cNvPr id="11" name="Right Arrow 10"/>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5" name="Footer Placeholder 2"/>
          <p:cNvSpPr>
            <a:spLocks noGrp="1"/>
          </p:cNvSpPr>
          <p:nvPr>
            <p:ph type="ftr" sz="quarter" idx="3"/>
          </p:nvPr>
        </p:nvSpPr>
        <p:spPr>
          <a:xfrm>
            <a:off x="1238250" y="6604000"/>
            <a:ext cx="7097713" cy="228600"/>
          </a:xfrm>
          <a:prstGeom prst="rect">
            <a:avLst/>
          </a:prstGeom>
        </p:spPr>
        <p:txBody>
          <a:bodyPr/>
          <a:lstStyle>
            <a:lvl1pPr fontAlgn="auto">
              <a:spcBef>
                <a:spcPts val="0"/>
              </a:spcBef>
              <a:spcAft>
                <a:spcPts val="0"/>
              </a:spcAft>
              <a:defRPr sz="1000" kern="0" cap="all" spc="1060">
                <a:solidFill>
                  <a:prstClr val="white">
                    <a:lumMod val="50000"/>
                  </a:prstClr>
                </a:solidFill>
                <a:latin typeface="Gill Sans"/>
                <a:cs typeface="Gill Sans"/>
              </a:defRPr>
            </a:lvl1pPr>
          </a:lstStyle>
          <a:p>
            <a:pPr>
              <a:defRPr/>
            </a:pPr>
            <a:r>
              <a:rPr lang="en-US"/>
              <a:t>Copyright 2015 Worth Publishers    </a:t>
            </a:r>
            <a:endParaRPr lang="en-US" dirty="0"/>
          </a:p>
        </p:txBody>
      </p:sp>
      <p:sp>
        <p:nvSpPr>
          <p:cNvPr id="12" name="Right Arrow 11"/>
          <p:cNvSpPr/>
          <p:nvPr/>
        </p:nvSpPr>
        <p:spPr>
          <a:xfrm>
            <a:off x="0" y="0"/>
            <a:ext cx="8991600" cy="1161633"/>
          </a:xfrm>
          <a:prstGeom prst="rightArrow">
            <a:avLst>
              <a:gd name="adj1" fmla="val 50000"/>
              <a:gd name="adj2" fmla="val 78749"/>
            </a:avLst>
          </a:prstGeom>
          <a:solidFill>
            <a:schemeClr val="bg2">
              <a:lumMod val="90000"/>
              <a:alpha val="66000"/>
            </a:schemeClr>
          </a:solidFill>
          <a:ln>
            <a:noFill/>
          </a:ln>
        </p:spPr>
        <p:txBody>
          <a:bodyPr>
            <a:spAutoFit/>
          </a:bodyPr>
          <a:lstStyle/>
          <a:p>
            <a:pPr fontAlgn="auto">
              <a:spcBef>
                <a:spcPts val="0"/>
              </a:spcBef>
              <a:spcAft>
                <a:spcPts val="0"/>
              </a:spcAft>
              <a:defRPr/>
            </a:pPr>
            <a:r>
              <a:rPr lang="en-US" sz="3200" spc="60" dirty="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rPr>
              <a:t>LEARN BY DOING: DISCUSS</a:t>
            </a:r>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Lst>
  <p:transition>
    <p:fade thruBlk="1"/>
  </p:transition>
  <p:timing>
    <p:tnLst>
      <p:par>
        <p:cTn id="1" dur="indefinite" restart="never" nodeType="tmRoot"/>
      </p:par>
    </p:tnLst>
  </p:timing>
  <p:hf sldNum="0" hdr="0" dt="0"/>
  <p:txStyles>
    <p:titleStyle>
      <a:lvl1pPr algn="ctr" rtl="0" fontAlgn="base">
        <a:spcBef>
          <a:spcPct val="0"/>
        </a:spcBef>
        <a:spcAft>
          <a:spcPct val="0"/>
        </a:spcAft>
        <a:defRPr sz="4400" b="1" i="1" kern="1200">
          <a:noFill/>
          <a:latin typeface="Century Gothic" pitchFamily="34" charset="0"/>
          <a:ea typeface="+mj-ea"/>
          <a:cs typeface="+mj-cs"/>
        </a:defRPr>
      </a:lvl1pPr>
      <a:lvl2pPr algn="ctr" rtl="0" fontAlgn="base">
        <a:spcBef>
          <a:spcPct val="0"/>
        </a:spcBef>
        <a:spcAft>
          <a:spcPct val="0"/>
        </a:spcAft>
        <a:defRPr sz="4400" b="1" i="1">
          <a:solidFill>
            <a:schemeClr val="tx1"/>
          </a:solidFill>
          <a:latin typeface="Century Gothic" pitchFamily="34" charset="0"/>
        </a:defRPr>
      </a:lvl2pPr>
      <a:lvl3pPr algn="ctr" rtl="0" fontAlgn="base">
        <a:spcBef>
          <a:spcPct val="0"/>
        </a:spcBef>
        <a:spcAft>
          <a:spcPct val="0"/>
        </a:spcAft>
        <a:defRPr sz="4400" b="1" i="1">
          <a:solidFill>
            <a:schemeClr val="tx1"/>
          </a:solidFill>
          <a:latin typeface="Century Gothic" pitchFamily="34" charset="0"/>
        </a:defRPr>
      </a:lvl3pPr>
      <a:lvl4pPr algn="ctr" rtl="0" fontAlgn="base">
        <a:spcBef>
          <a:spcPct val="0"/>
        </a:spcBef>
        <a:spcAft>
          <a:spcPct val="0"/>
        </a:spcAft>
        <a:defRPr sz="4400" b="1" i="1">
          <a:solidFill>
            <a:schemeClr val="tx1"/>
          </a:solidFill>
          <a:latin typeface="Century Gothic" pitchFamily="34" charset="0"/>
        </a:defRPr>
      </a:lvl4pPr>
      <a:lvl5pPr algn="ctr" rtl="0" fontAlgn="base">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algn="l" rtl="0" fontAlgn="base">
        <a:spcBef>
          <a:spcPct val="20000"/>
        </a:spcBef>
        <a:spcAft>
          <a:spcPct val="0"/>
        </a:spcAft>
        <a:defRPr sz="3600" b="1" kern="1200" spc="100">
          <a:solidFill>
            <a:schemeClr val="tx1"/>
          </a:solidFill>
          <a:latin typeface="Candara" pitchFamily="34" charset="0"/>
          <a:ea typeface="+mn-ea"/>
          <a:cs typeface="Tahoma" pitchFamily="34" charset="0"/>
        </a:defRPr>
      </a:lvl1pPr>
      <a:lvl2pPr marL="457200" algn="l" rtl="0" fontAlgn="base">
        <a:spcBef>
          <a:spcPct val="20000"/>
        </a:spcBef>
        <a:spcAft>
          <a:spcPct val="0"/>
        </a:spcAft>
        <a:defRPr sz="3200" b="1" kern="1200" spc="100">
          <a:solidFill>
            <a:schemeClr val="tx1"/>
          </a:solidFill>
          <a:latin typeface="Candara" pitchFamily="34" charset="0"/>
          <a:ea typeface="+mn-ea"/>
          <a:cs typeface="Tahoma" pitchFamily="34" charset="0"/>
        </a:defRPr>
      </a:lvl2pPr>
      <a:lvl3pPr marL="914400" algn="l" rtl="0" fontAlgn="base">
        <a:spcBef>
          <a:spcPct val="20000"/>
        </a:spcBef>
        <a:spcAft>
          <a:spcPct val="0"/>
        </a:spcAft>
        <a:defRPr sz="2800" b="1" kern="1200" spc="100">
          <a:solidFill>
            <a:schemeClr val="tx1"/>
          </a:solidFill>
          <a:latin typeface="Candara" pitchFamily="34" charset="0"/>
          <a:ea typeface="+mn-ea"/>
          <a:cs typeface="Tahoma" pitchFamily="34" charset="0"/>
        </a:defRPr>
      </a:lvl3pPr>
      <a:lvl4pPr marL="1371600" algn="l" rtl="0" fontAlgn="base">
        <a:spcBef>
          <a:spcPct val="20000"/>
        </a:spcBef>
        <a:spcAft>
          <a:spcPct val="0"/>
        </a:spcAft>
        <a:defRPr sz="2400" b="1" kern="1200" spc="100">
          <a:solidFill>
            <a:schemeClr val="tx1"/>
          </a:solidFill>
          <a:latin typeface="Candara" pitchFamily="34" charset="0"/>
          <a:ea typeface="+mn-ea"/>
          <a:cs typeface="Tahoma" pitchFamily="34" charset="0"/>
        </a:defRPr>
      </a:lvl4pPr>
      <a:lvl5pPr marL="1828800" algn="l" rtl="0" fontAlgn="base">
        <a:spcBef>
          <a:spcPct val="20000"/>
        </a:spcBef>
        <a:spcAft>
          <a:spcPct val="0"/>
        </a:spcAft>
        <a:defRPr sz="2400" b="1" kern="1200" spc="100">
          <a:solidFill>
            <a:schemeClr val="tx1"/>
          </a:solidFill>
          <a:latin typeface="Candar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slide" Target="slide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1.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31.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5.xml"/><Relationship Id="rId7"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35.xml"/><Relationship Id="rId5" Type="http://schemas.openxmlformats.org/officeDocument/2006/relationships/slide" Target="slide22.xml"/><Relationship Id="rId10" Type="http://schemas.openxmlformats.org/officeDocument/2006/relationships/slide" Target="slide8.xml"/><Relationship Id="rId4" Type="http://schemas.openxmlformats.org/officeDocument/2006/relationships/slide" Target="slide13.xml"/><Relationship Id="rId9" Type="http://schemas.openxmlformats.org/officeDocument/2006/relationships/slide" Target="slide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buFont typeface="Arial" charset="0"/>
              <a:buNone/>
              <a:defRPr/>
            </a:pPr>
            <a:r>
              <a:rPr lang="en-US" sz="2800" dirty="0" smtClean="0">
                <a:ea typeface="+mn-ea"/>
              </a:rPr>
              <a:t>If the price is $2010, what is the consumer surplus?</a:t>
            </a:r>
          </a:p>
          <a:p>
            <a:pPr marL="514350" indent="-514350">
              <a:buFont typeface="+mj-lt"/>
              <a:buAutoNum type="alphaLcParenR"/>
              <a:defRPr/>
            </a:pPr>
            <a:r>
              <a:rPr lang="en-US" sz="2800" dirty="0" smtClean="0">
                <a:ea typeface="+mn-ea"/>
              </a:rPr>
              <a:t>$3.588 million</a:t>
            </a:r>
          </a:p>
          <a:p>
            <a:pPr marL="514350" indent="-514350">
              <a:buFont typeface="+mj-lt"/>
              <a:buAutoNum type="alphaLcParenR"/>
              <a:defRPr/>
            </a:pPr>
            <a:r>
              <a:rPr lang="en-US" sz="2800" dirty="0" smtClean="0">
                <a:ea typeface="+mn-ea"/>
              </a:rPr>
              <a:t>$1.794 million</a:t>
            </a:r>
          </a:p>
          <a:p>
            <a:pPr marL="514350" indent="-514350">
              <a:buFont typeface="+mj-lt"/>
              <a:buAutoNum type="alphaLcParenR"/>
              <a:defRPr/>
            </a:pPr>
            <a:r>
              <a:rPr lang="en-US" sz="2800" dirty="0" smtClean="0">
                <a:ea typeface="+mn-ea"/>
              </a:rPr>
              <a:t>$6 million</a:t>
            </a:r>
          </a:p>
          <a:p>
            <a:pPr marL="514350" indent="-514350">
              <a:buFont typeface="+mj-lt"/>
              <a:buAutoNum type="alphaLcParenR"/>
              <a:defRPr/>
            </a:pPr>
            <a:r>
              <a:rPr lang="en-US" sz="2800" dirty="0" smtClean="0">
                <a:ea typeface="+mn-ea"/>
              </a:rPr>
              <a:t>$3 million</a:t>
            </a:r>
            <a:endParaRPr lang="en-US" sz="2800" dirty="0">
              <a:ea typeface="+mn-ea"/>
            </a:endParaRPr>
          </a:p>
        </p:txBody>
      </p:sp>
      <p:sp>
        <p:nvSpPr>
          <p:cNvPr id="5" name="Footer Placeholder 4"/>
          <p:cNvSpPr>
            <a:spLocks noGrp="1"/>
          </p:cNvSpPr>
          <p:nvPr>
            <p:ph type="ftr" sz="quarter" idx="10"/>
          </p:nvPr>
        </p:nvSpPr>
        <p:spPr/>
        <p:txBody>
          <a:bodyPr/>
          <a:lstStyle/>
          <a:p>
            <a:pPr>
              <a:defRPr/>
            </a:pPr>
            <a:r>
              <a:rPr lang="en-US"/>
              <a:t>Copyright 2015 Worth Publishers    </a:t>
            </a:r>
            <a:endParaRPr lang="en-US" dirty="0"/>
          </a:p>
        </p:txBody>
      </p:sp>
      <p:pic>
        <p:nvPicPr>
          <p:cNvPr id="143364" name="Picture 2"/>
          <p:cNvPicPr>
            <a:picLocks noChangeAspect="1" noChangeArrowheads="1"/>
          </p:cNvPicPr>
          <p:nvPr/>
        </p:nvPicPr>
        <p:blipFill>
          <a:blip r:embed="rId3"/>
          <a:srcRect/>
          <a:stretch>
            <a:fillRect/>
          </a:stretch>
        </p:blipFill>
        <p:spPr bwMode="auto">
          <a:xfrm>
            <a:off x="4114800" y="2017713"/>
            <a:ext cx="4267200" cy="3821112"/>
          </a:xfrm>
          <a:prstGeom prst="rect">
            <a:avLst/>
          </a:prstGeom>
          <a:noFill/>
          <a:ln w="9525">
            <a:noFill/>
            <a:miter lim="800000"/>
            <a:headEnd/>
            <a:tailEnd/>
          </a:ln>
        </p:spPr>
      </p:pic>
      <p:sp>
        <p:nvSpPr>
          <p:cNvPr id="8" name="Rectangle 7"/>
          <p:cNvSpPr/>
          <p:nvPr/>
        </p:nvSpPr>
        <p:spPr>
          <a:xfrm>
            <a:off x="25705" y="6307666"/>
            <a:ext cx="1172116" cy="369332"/>
          </a:xfrm>
          <a:prstGeom prst="rect">
            <a:avLst/>
          </a:prstGeom>
        </p:spPr>
        <p:txBody>
          <a:bodyPr wrap="none">
            <a:spAutoFit/>
          </a:bodyPr>
          <a:lstStyle/>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4" action="ppaction://hlinksldjump"/>
              </a:rPr>
              <a:t>To Next </a:t>
            </a:r>
          </a:p>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4" action="ppaction://hlinksldjump"/>
              </a:rPr>
              <a:t>Active Learning</a:t>
            </a: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880" name="Group 416"/>
          <p:cNvGrpSpPr>
            <a:grpSpLocks/>
          </p:cNvGrpSpPr>
          <p:nvPr/>
        </p:nvGrpSpPr>
        <p:grpSpPr bwMode="auto">
          <a:xfrm>
            <a:off x="3598863" y="4397375"/>
            <a:ext cx="3335337" cy="1457325"/>
            <a:chOff x="2267" y="2576"/>
            <a:chExt cx="2101" cy="918"/>
          </a:xfrm>
        </p:grpSpPr>
        <p:sp>
          <p:nvSpPr>
            <p:cNvPr id="145614" name="Freeform 211"/>
            <p:cNvSpPr>
              <a:spLocks/>
            </p:cNvSpPr>
            <p:nvPr/>
          </p:nvSpPr>
          <p:spPr bwMode="auto">
            <a:xfrm>
              <a:off x="3435" y="3031"/>
              <a:ext cx="645" cy="463"/>
            </a:xfrm>
            <a:custGeom>
              <a:avLst/>
              <a:gdLst>
                <a:gd name="T0" fmla="*/ 581 w 160"/>
                <a:gd name="T1" fmla="*/ 463 h 133"/>
                <a:gd name="T2" fmla="*/ 645 w 160"/>
                <a:gd name="T3" fmla="*/ 404 h 133"/>
                <a:gd name="T4" fmla="*/ 645 w 160"/>
                <a:gd name="T5" fmla="*/ 59 h 133"/>
                <a:gd name="T6" fmla="*/ 581 w 160"/>
                <a:gd name="T7" fmla="*/ 0 h 133"/>
                <a:gd name="T8" fmla="*/ 65 w 160"/>
                <a:gd name="T9" fmla="*/ 0 h 133"/>
                <a:gd name="T10" fmla="*/ 0 w 160"/>
                <a:gd name="T11" fmla="*/ 59 h 133"/>
                <a:gd name="T12" fmla="*/ 0 w 160"/>
                <a:gd name="T13" fmla="*/ 404 h 133"/>
                <a:gd name="T14" fmla="*/ 65 w 160"/>
                <a:gd name="T15" fmla="*/ 463 h 133"/>
                <a:gd name="T16" fmla="*/ 581 w 160"/>
                <a:gd name="T17" fmla="*/ 463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33"/>
                <a:gd name="T29" fmla="*/ 160 w 160"/>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33">
                  <a:moveTo>
                    <a:pt x="144" y="133"/>
                  </a:moveTo>
                  <a:cubicBezTo>
                    <a:pt x="153" y="133"/>
                    <a:pt x="160" y="125"/>
                    <a:pt x="160" y="116"/>
                  </a:cubicBezTo>
                  <a:cubicBezTo>
                    <a:pt x="160" y="17"/>
                    <a:pt x="160" y="17"/>
                    <a:pt x="160" y="17"/>
                  </a:cubicBezTo>
                  <a:cubicBezTo>
                    <a:pt x="160" y="7"/>
                    <a:pt x="153" y="0"/>
                    <a:pt x="144" y="0"/>
                  </a:cubicBezTo>
                  <a:cubicBezTo>
                    <a:pt x="16" y="0"/>
                    <a:pt x="16" y="0"/>
                    <a:pt x="16" y="0"/>
                  </a:cubicBezTo>
                  <a:cubicBezTo>
                    <a:pt x="7" y="0"/>
                    <a:pt x="0" y="7"/>
                    <a:pt x="0" y="17"/>
                  </a:cubicBezTo>
                  <a:cubicBezTo>
                    <a:pt x="0" y="116"/>
                    <a:pt x="0" y="116"/>
                    <a:pt x="0" y="116"/>
                  </a:cubicBezTo>
                  <a:cubicBezTo>
                    <a:pt x="0" y="125"/>
                    <a:pt x="7" y="133"/>
                    <a:pt x="16" y="133"/>
                  </a:cubicBezTo>
                  <a:lnTo>
                    <a:pt x="144" y="133"/>
                  </a:lnTo>
                  <a:close/>
                </a:path>
              </a:pathLst>
            </a:custGeom>
            <a:solidFill>
              <a:srgbClr val="D7E2E0"/>
            </a:solidFill>
            <a:ln w="9525">
              <a:noFill/>
              <a:round/>
              <a:headEnd/>
              <a:tailEnd/>
            </a:ln>
          </p:spPr>
          <p:txBody>
            <a:bodyPr/>
            <a:lstStyle/>
            <a:p>
              <a:endParaRPr lang="it-IT"/>
            </a:p>
          </p:txBody>
        </p:sp>
        <p:grpSp>
          <p:nvGrpSpPr>
            <p:cNvPr id="145615" name="Group 415"/>
            <p:cNvGrpSpPr>
              <a:grpSpLocks/>
            </p:cNvGrpSpPr>
            <p:nvPr/>
          </p:nvGrpSpPr>
          <p:grpSpPr bwMode="auto">
            <a:xfrm>
              <a:off x="2267" y="2576"/>
              <a:ext cx="2101" cy="878"/>
              <a:chOff x="2267" y="2576"/>
              <a:chExt cx="2101" cy="878"/>
            </a:xfrm>
          </p:grpSpPr>
          <p:sp>
            <p:nvSpPr>
              <p:cNvPr id="145616" name="Rectangle 209"/>
              <p:cNvSpPr>
                <a:spLocks noChangeArrowheads="1"/>
              </p:cNvSpPr>
              <p:nvPr/>
            </p:nvSpPr>
            <p:spPr bwMode="auto">
              <a:xfrm>
                <a:off x="2267" y="2576"/>
                <a:ext cx="334" cy="215"/>
              </a:xfrm>
              <a:prstGeom prst="rect">
                <a:avLst/>
              </a:prstGeom>
              <a:solidFill>
                <a:srgbClr val="C7D6EE"/>
              </a:solidFill>
              <a:ln w="9525">
                <a:noFill/>
                <a:miter lim="800000"/>
                <a:headEnd/>
                <a:tailEnd/>
              </a:ln>
            </p:spPr>
            <p:txBody>
              <a:bodyPr/>
              <a:lstStyle/>
              <a:p>
                <a:endParaRPr lang="it-IT">
                  <a:latin typeface="Century Gothic" pitchFamily="34" charset="0"/>
                </a:endParaRPr>
              </a:p>
            </p:txBody>
          </p:sp>
          <p:sp>
            <p:nvSpPr>
              <p:cNvPr id="145617" name="Line 210"/>
              <p:cNvSpPr>
                <a:spLocks noChangeShapeType="1"/>
              </p:cNvSpPr>
              <p:nvPr/>
            </p:nvSpPr>
            <p:spPr bwMode="auto">
              <a:xfrm>
                <a:off x="2435" y="2685"/>
                <a:ext cx="1028" cy="385"/>
              </a:xfrm>
              <a:prstGeom prst="line">
                <a:avLst/>
              </a:prstGeom>
              <a:noFill/>
              <a:ln w="7938">
                <a:solidFill>
                  <a:srgbClr val="000000"/>
                </a:solidFill>
                <a:miter lim="800000"/>
                <a:headEnd/>
                <a:tailEnd/>
              </a:ln>
            </p:spPr>
            <p:txBody>
              <a:bodyPr/>
              <a:lstStyle/>
              <a:p>
                <a:endParaRPr lang="it-IT"/>
              </a:p>
            </p:txBody>
          </p:sp>
          <p:sp>
            <p:nvSpPr>
              <p:cNvPr id="145618" name="Rectangle 212"/>
              <p:cNvSpPr>
                <a:spLocks noChangeArrowheads="1"/>
              </p:cNvSpPr>
              <p:nvPr/>
            </p:nvSpPr>
            <p:spPr bwMode="auto">
              <a:xfrm>
                <a:off x="3502" y="3047"/>
                <a:ext cx="866" cy="407"/>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Darren’s consumer surplus</a:t>
                </a:r>
                <a:endParaRPr lang="en-US" sz="1400">
                  <a:latin typeface="Century Gothic" pitchFamily="34" charset="0"/>
                  <a:ea typeface="MS PGothic" pitchFamily="34" charset="-128"/>
                  <a:cs typeface="Century Gothic" pitchFamily="34" charset="0"/>
                </a:endParaRPr>
              </a:p>
            </p:txBody>
          </p:sp>
        </p:grpSp>
      </p:grpSp>
      <p:grpSp>
        <p:nvGrpSpPr>
          <p:cNvPr id="318878" name="Group 414"/>
          <p:cNvGrpSpPr>
            <a:grpSpLocks/>
          </p:cNvGrpSpPr>
          <p:nvPr/>
        </p:nvGrpSpPr>
        <p:grpSpPr bwMode="auto">
          <a:xfrm>
            <a:off x="2016125" y="1674813"/>
            <a:ext cx="4689475" cy="3063875"/>
            <a:chOff x="1270" y="861"/>
            <a:chExt cx="2954" cy="1930"/>
          </a:xfrm>
        </p:grpSpPr>
        <p:sp>
          <p:nvSpPr>
            <p:cNvPr id="145602" name="Freeform 219"/>
            <p:cNvSpPr>
              <a:spLocks/>
            </p:cNvSpPr>
            <p:nvPr/>
          </p:nvSpPr>
          <p:spPr bwMode="auto">
            <a:xfrm>
              <a:off x="2135" y="861"/>
              <a:ext cx="1081" cy="433"/>
            </a:xfrm>
            <a:custGeom>
              <a:avLst/>
              <a:gdLst>
                <a:gd name="T0" fmla="*/ 1081 w 306"/>
                <a:gd name="T1" fmla="*/ 359 h 94"/>
                <a:gd name="T2" fmla="*/ 1024 w 306"/>
                <a:gd name="T3" fmla="*/ 433 h 94"/>
                <a:gd name="T4" fmla="*/ 57 w 306"/>
                <a:gd name="T5" fmla="*/ 433 h 94"/>
                <a:gd name="T6" fmla="*/ 0 w 306"/>
                <a:gd name="T7" fmla="*/ 359 h 94"/>
                <a:gd name="T8" fmla="*/ 0 w 306"/>
                <a:gd name="T9" fmla="*/ 74 h 94"/>
                <a:gd name="T10" fmla="*/ 57 w 306"/>
                <a:gd name="T11" fmla="*/ 0 h 94"/>
                <a:gd name="T12" fmla="*/ 1024 w 306"/>
                <a:gd name="T13" fmla="*/ 0 h 94"/>
                <a:gd name="T14" fmla="*/ 1081 w 306"/>
                <a:gd name="T15" fmla="*/ 74 h 94"/>
                <a:gd name="T16" fmla="*/ 1081 w 306"/>
                <a:gd name="T17" fmla="*/ 359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
                <a:gd name="T28" fmla="*/ 0 h 94"/>
                <a:gd name="T29" fmla="*/ 306 w 30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 h="94">
                  <a:moveTo>
                    <a:pt x="306" y="78"/>
                  </a:moveTo>
                  <a:cubicBezTo>
                    <a:pt x="306" y="87"/>
                    <a:pt x="299" y="94"/>
                    <a:pt x="290" y="94"/>
                  </a:cubicBezTo>
                  <a:cubicBezTo>
                    <a:pt x="16" y="94"/>
                    <a:pt x="16" y="94"/>
                    <a:pt x="16" y="94"/>
                  </a:cubicBezTo>
                  <a:cubicBezTo>
                    <a:pt x="7" y="94"/>
                    <a:pt x="0" y="87"/>
                    <a:pt x="0" y="78"/>
                  </a:cubicBezTo>
                  <a:cubicBezTo>
                    <a:pt x="0" y="16"/>
                    <a:pt x="0" y="16"/>
                    <a:pt x="0" y="16"/>
                  </a:cubicBezTo>
                  <a:cubicBezTo>
                    <a:pt x="0" y="7"/>
                    <a:pt x="7" y="0"/>
                    <a:pt x="16" y="0"/>
                  </a:cubicBezTo>
                  <a:cubicBezTo>
                    <a:pt x="290" y="0"/>
                    <a:pt x="290" y="0"/>
                    <a:pt x="290" y="0"/>
                  </a:cubicBezTo>
                  <a:cubicBezTo>
                    <a:pt x="299" y="0"/>
                    <a:pt x="306" y="7"/>
                    <a:pt x="306" y="16"/>
                  </a:cubicBezTo>
                  <a:lnTo>
                    <a:pt x="306" y="78"/>
                  </a:lnTo>
                  <a:close/>
                </a:path>
              </a:pathLst>
            </a:custGeom>
            <a:solidFill>
              <a:srgbClr val="D7E2E0"/>
            </a:solidFill>
            <a:ln w="9525">
              <a:noFill/>
              <a:round/>
              <a:headEnd/>
              <a:tailEnd/>
            </a:ln>
          </p:spPr>
          <p:txBody>
            <a:bodyPr/>
            <a:lstStyle/>
            <a:p>
              <a:endParaRPr lang="it-IT"/>
            </a:p>
          </p:txBody>
        </p:sp>
        <p:grpSp>
          <p:nvGrpSpPr>
            <p:cNvPr id="145603" name="Group 413"/>
            <p:cNvGrpSpPr>
              <a:grpSpLocks/>
            </p:cNvGrpSpPr>
            <p:nvPr/>
          </p:nvGrpSpPr>
          <p:grpSpPr bwMode="auto">
            <a:xfrm>
              <a:off x="1270" y="887"/>
              <a:ext cx="2954" cy="1904"/>
              <a:chOff x="1270" y="887"/>
              <a:chExt cx="2954" cy="1904"/>
            </a:xfrm>
          </p:grpSpPr>
          <p:sp>
            <p:nvSpPr>
              <p:cNvPr id="145604" name="Freeform 218"/>
              <p:cNvSpPr>
                <a:spLocks/>
              </p:cNvSpPr>
              <p:nvPr/>
            </p:nvSpPr>
            <p:spPr bwMode="auto">
              <a:xfrm>
                <a:off x="2365" y="1344"/>
                <a:ext cx="1091" cy="336"/>
              </a:xfrm>
              <a:custGeom>
                <a:avLst/>
                <a:gdLst>
                  <a:gd name="T0" fmla="*/ 1027 w 272"/>
                  <a:gd name="T1" fmla="*/ 336 h 96"/>
                  <a:gd name="T2" fmla="*/ 1091 w 272"/>
                  <a:gd name="T3" fmla="*/ 277 h 96"/>
                  <a:gd name="T4" fmla="*/ 1091 w 272"/>
                  <a:gd name="T5" fmla="*/ 60 h 96"/>
                  <a:gd name="T6" fmla="*/ 1027 w 272"/>
                  <a:gd name="T7" fmla="*/ 0 h 96"/>
                  <a:gd name="T8" fmla="*/ 64 w 272"/>
                  <a:gd name="T9" fmla="*/ 0 h 96"/>
                  <a:gd name="T10" fmla="*/ 0 w 272"/>
                  <a:gd name="T11" fmla="*/ 60 h 96"/>
                  <a:gd name="T12" fmla="*/ 0 w 272"/>
                  <a:gd name="T13" fmla="*/ 277 h 96"/>
                  <a:gd name="T14" fmla="*/ 64 w 272"/>
                  <a:gd name="T15" fmla="*/ 336 h 96"/>
                  <a:gd name="T16" fmla="*/ 1027 w 272"/>
                  <a:gd name="T17" fmla="*/ 336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2"/>
                  <a:gd name="T28" fmla="*/ 0 h 96"/>
                  <a:gd name="T29" fmla="*/ 272 w 272"/>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2" h="96">
                    <a:moveTo>
                      <a:pt x="256" y="96"/>
                    </a:moveTo>
                    <a:cubicBezTo>
                      <a:pt x="265" y="96"/>
                      <a:pt x="272" y="88"/>
                      <a:pt x="272" y="79"/>
                    </a:cubicBezTo>
                    <a:cubicBezTo>
                      <a:pt x="272" y="17"/>
                      <a:pt x="272" y="17"/>
                      <a:pt x="272" y="17"/>
                    </a:cubicBezTo>
                    <a:cubicBezTo>
                      <a:pt x="272" y="7"/>
                      <a:pt x="265" y="0"/>
                      <a:pt x="256" y="0"/>
                    </a:cubicBezTo>
                    <a:cubicBezTo>
                      <a:pt x="16" y="0"/>
                      <a:pt x="16" y="0"/>
                      <a:pt x="16" y="0"/>
                    </a:cubicBezTo>
                    <a:cubicBezTo>
                      <a:pt x="7" y="0"/>
                      <a:pt x="0" y="7"/>
                      <a:pt x="0" y="17"/>
                    </a:cubicBezTo>
                    <a:cubicBezTo>
                      <a:pt x="0" y="79"/>
                      <a:pt x="0" y="79"/>
                      <a:pt x="0" y="79"/>
                    </a:cubicBezTo>
                    <a:cubicBezTo>
                      <a:pt x="0" y="88"/>
                      <a:pt x="7" y="96"/>
                      <a:pt x="16" y="96"/>
                    </a:cubicBezTo>
                    <a:lnTo>
                      <a:pt x="256" y="96"/>
                    </a:lnTo>
                    <a:close/>
                  </a:path>
                </a:pathLst>
              </a:custGeom>
              <a:solidFill>
                <a:srgbClr val="D7E2E0"/>
              </a:solidFill>
              <a:ln w="9525">
                <a:noFill/>
                <a:round/>
                <a:headEnd/>
                <a:tailEnd/>
              </a:ln>
            </p:spPr>
            <p:txBody>
              <a:bodyPr/>
              <a:lstStyle/>
              <a:p>
                <a:endParaRPr lang="it-IT"/>
              </a:p>
            </p:txBody>
          </p:sp>
          <p:grpSp>
            <p:nvGrpSpPr>
              <p:cNvPr id="145605" name="Group 412"/>
              <p:cNvGrpSpPr>
                <a:grpSpLocks/>
              </p:cNvGrpSpPr>
              <p:nvPr/>
            </p:nvGrpSpPr>
            <p:grpSpPr bwMode="auto">
              <a:xfrm>
                <a:off x="1270" y="887"/>
                <a:ext cx="2954" cy="1904"/>
                <a:chOff x="1270" y="887"/>
                <a:chExt cx="2954" cy="1904"/>
              </a:xfrm>
            </p:grpSpPr>
            <p:sp>
              <p:nvSpPr>
                <p:cNvPr id="145606" name="Rectangle 214"/>
                <p:cNvSpPr>
                  <a:spLocks noChangeArrowheads="1"/>
                </p:cNvSpPr>
                <p:nvPr/>
              </p:nvSpPr>
              <p:spPr bwMode="auto">
                <a:xfrm>
                  <a:off x="1270" y="2367"/>
                  <a:ext cx="997" cy="424"/>
                </a:xfrm>
                <a:prstGeom prst="rect">
                  <a:avLst/>
                </a:prstGeom>
                <a:solidFill>
                  <a:srgbClr val="7DA7D8"/>
                </a:solidFill>
                <a:ln w="9525">
                  <a:noFill/>
                  <a:miter lim="800000"/>
                  <a:headEnd/>
                  <a:tailEnd/>
                </a:ln>
              </p:spPr>
              <p:txBody>
                <a:bodyPr/>
                <a:lstStyle/>
                <a:p>
                  <a:endParaRPr lang="it-IT">
                    <a:latin typeface="Century Gothic" pitchFamily="34" charset="0"/>
                  </a:endParaRPr>
                </a:p>
              </p:txBody>
            </p:sp>
            <p:sp>
              <p:nvSpPr>
                <p:cNvPr id="145607" name="Line 215"/>
                <p:cNvSpPr>
                  <a:spLocks noChangeShapeType="1"/>
                </p:cNvSpPr>
                <p:nvPr/>
              </p:nvSpPr>
              <p:spPr bwMode="auto">
                <a:xfrm flipV="1">
                  <a:off x="1435" y="1135"/>
                  <a:ext cx="728" cy="1337"/>
                </a:xfrm>
                <a:prstGeom prst="line">
                  <a:avLst/>
                </a:prstGeom>
                <a:noFill/>
                <a:ln w="7938">
                  <a:solidFill>
                    <a:srgbClr val="000000"/>
                  </a:solidFill>
                  <a:miter lim="800000"/>
                  <a:headEnd/>
                  <a:tailEnd/>
                </a:ln>
              </p:spPr>
              <p:txBody>
                <a:bodyPr/>
                <a:lstStyle/>
                <a:p>
                  <a:endParaRPr lang="it-IT"/>
                </a:p>
              </p:txBody>
            </p:sp>
            <p:sp>
              <p:nvSpPr>
                <p:cNvPr id="145608" name="Line 216"/>
                <p:cNvSpPr>
                  <a:spLocks noChangeShapeType="1"/>
                </p:cNvSpPr>
                <p:nvPr/>
              </p:nvSpPr>
              <p:spPr bwMode="auto">
                <a:xfrm flipV="1">
                  <a:off x="1763" y="1655"/>
                  <a:ext cx="623" cy="846"/>
                </a:xfrm>
                <a:prstGeom prst="line">
                  <a:avLst/>
                </a:prstGeom>
                <a:noFill/>
                <a:ln w="7938">
                  <a:solidFill>
                    <a:srgbClr val="000000"/>
                  </a:solidFill>
                  <a:miter lim="800000"/>
                  <a:headEnd/>
                  <a:tailEnd/>
                </a:ln>
              </p:spPr>
              <p:txBody>
                <a:bodyPr/>
                <a:lstStyle/>
                <a:p>
                  <a:endParaRPr lang="it-IT"/>
                </a:p>
              </p:txBody>
            </p:sp>
            <p:sp>
              <p:nvSpPr>
                <p:cNvPr id="145609" name="Line 217"/>
                <p:cNvSpPr>
                  <a:spLocks noChangeShapeType="1"/>
                </p:cNvSpPr>
                <p:nvPr/>
              </p:nvSpPr>
              <p:spPr bwMode="auto">
                <a:xfrm flipV="1">
                  <a:off x="2113" y="2141"/>
                  <a:ext cx="782" cy="367"/>
                </a:xfrm>
                <a:prstGeom prst="line">
                  <a:avLst/>
                </a:prstGeom>
                <a:noFill/>
                <a:ln w="7938">
                  <a:solidFill>
                    <a:srgbClr val="000000"/>
                  </a:solidFill>
                  <a:miter lim="800000"/>
                  <a:headEnd/>
                  <a:tailEnd/>
                </a:ln>
              </p:spPr>
              <p:txBody>
                <a:bodyPr/>
                <a:lstStyle/>
                <a:p>
                  <a:endParaRPr lang="it-IT"/>
                </a:p>
              </p:txBody>
            </p:sp>
            <p:sp>
              <p:nvSpPr>
                <p:cNvPr id="145610" name="Rectangle 220"/>
                <p:cNvSpPr>
                  <a:spLocks noChangeArrowheads="1"/>
                </p:cNvSpPr>
                <p:nvPr/>
              </p:nvSpPr>
              <p:spPr bwMode="auto">
                <a:xfrm>
                  <a:off x="2183" y="887"/>
                  <a:ext cx="933" cy="407"/>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Increase in Aleisha’s consumer surplus</a:t>
                  </a:r>
                  <a:endParaRPr lang="en-US" sz="1400">
                    <a:latin typeface="Century Gothic" pitchFamily="34" charset="0"/>
                    <a:ea typeface="MS PGothic" pitchFamily="34" charset="-128"/>
                    <a:cs typeface="Century Gothic" pitchFamily="34" charset="0"/>
                  </a:endParaRPr>
                </a:p>
              </p:txBody>
            </p:sp>
            <p:sp>
              <p:nvSpPr>
                <p:cNvPr id="145611" name="Freeform 221"/>
                <p:cNvSpPr>
                  <a:spLocks/>
                </p:cNvSpPr>
                <p:nvPr/>
              </p:nvSpPr>
              <p:spPr bwMode="auto">
                <a:xfrm>
                  <a:off x="2873" y="1920"/>
                  <a:ext cx="1351" cy="336"/>
                </a:xfrm>
                <a:custGeom>
                  <a:avLst/>
                  <a:gdLst>
                    <a:gd name="T0" fmla="*/ 1281 w 308"/>
                    <a:gd name="T1" fmla="*/ 336 h 96"/>
                    <a:gd name="T2" fmla="*/ 1351 w 308"/>
                    <a:gd name="T3" fmla="*/ 277 h 96"/>
                    <a:gd name="T4" fmla="*/ 1351 w 308"/>
                    <a:gd name="T5" fmla="*/ 60 h 96"/>
                    <a:gd name="T6" fmla="*/ 1281 w 308"/>
                    <a:gd name="T7" fmla="*/ 0 h 96"/>
                    <a:gd name="T8" fmla="*/ 70 w 308"/>
                    <a:gd name="T9" fmla="*/ 0 h 96"/>
                    <a:gd name="T10" fmla="*/ 0 w 308"/>
                    <a:gd name="T11" fmla="*/ 60 h 96"/>
                    <a:gd name="T12" fmla="*/ 0 w 308"/>
                    <a:gd name="T13" fmla="*/ 277 h 96"/>
                    <a:gd name="T14" fmla="*/ 70 w 308"/>
                    <a:gd name="T15" fmla="*/ 336 h 96"/>
                    <a:gd name="T16" fmla="*/ 1281 w 308"/>
                    <a:gd name="T17" fmla="*/ 336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8"/>
                    <a:gd name="T28" fmla="*/ 0 h 96"/>
                    <a:gd name="T29" fmla="*/ 308 w 308"/>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8" h="96">
                      <a:moveTo>
                        <a:pt x="292" y="96"/>
                      </a:moveTo>
                      <a:cubicBezTo>
                        <a:pt x="301" y="96"/>
                        <a:pt x="308" y="88"/>
                        <a:pt x="308" y="79"/>
                      </a:cubicBezTo>
                      <a:cubicBezTo>
                        <a:pt x="308" y="17"/>
                        <a:pt x="308" y="17"/>
                        <a:pt x="308" y="17"/>
                      </a:cubicBezTo>
                      <a:cubicBezTo>
                        <a:pt x="308" y="7"/>
                        <a:pt x="301" y="0"/>
                        <a:pt x="292" y="0"/>
                      </a:cubicBezTo>
                      <a:cubicBezTo>
                        <a:pt x="16" y="0"/>
                        <a:pt x="16" y="0"/>
                        <a:pt x="16" y="0"/>
                      </a:cubicBezTo>
                      <a:cubicBezTo>
                        <a:pt x="7" y="0"/>
                        <a:pt x="0" y="7"/>
                        <a:pt x="0" y="17"/>
                      </a:cubicBezTo>
                      <a:cubicBezTo>
                        <a:pt x="0" y="79"/>
                        <a:pt x="0" y="79"/>
                        <a:pt x="0" y="79"/>
                      </a:cubicBezTo>
                      <a:cubicBezTo>
                        <a:pt x="0" y="88"/>
                        <a:pt x="7" y="96"/>
                        <a:pt x="16" y="96"/>
                      </a:cubicBezTo>
                      <a:lnTo>
                        <a:pt x="292" y="96"/>
                      </a:lnTo>
                      <a:close/>
                    </a:path>
                  </a:pathLst>
                </a:custGeom>
                <a:solidFill>
                  <a:srgbClr val="D7E2E0"/>
                </a:solidFill>
                <a:ln w="9525">
                  <a:noFill/>
                  <a:round/>
                  <a:headEnd/>
                  <a:tailEnd/>
                </a:ln>
              </p:spPr>
              <p:txBody>
                <a:bodyPr/>
                <a:lstStyle/>
                <a:p>
                  <a:endParaRPr lang="it-IT"/>
                </a:p>
              </p:txBody>
            </p:sp>
            <p:sp>
              <p:nvSpPr>
                <p:cNvPr id="145612" name="Rectangle 222"/>
                <p:cNvSpPr>
                  <a:spLocks noChangeArrowheads="1"/>
                </p:cNvSpPr>
                <p:nvPr/>
              </p:nvSpPr>
              <p:spPr bwMode="auto">
                <a:xfrm>
                  <a:off x="2433" y="1382"/>
                  <a:ext cx="1094" cy="271"/>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Increase in Brad’s consumer surplus</a:t>
                  </a:r>
                  <a:endParaRPr lang="en-US" sz="1400">
                    <a:latin typeface="Century Gothic" pitchFamily="34" charset="0"/>
                    <a:ea typeface="MS PGothic" pitchFamily="34" charset="-128"/>
                    <a:cs typeface="Century Gothic" pitchFamily="34" charset="0"/>
                  </a:endParaRPr>
                </a:p>
              </p:txBody>
            </p:sp>
            <p:sp>
              <p:nvSpPr>
                <p:cNvPr id="145613" name="Rectangle 223"/>
                <p:cNvSpPr>
                  <a:spLocks noChangeArrowheads="1"/>
                </p:cNvSpPr>
                <p:nvPr/>
              </p:nvSpPr>
              <p:spPr bwMode="auto">
                <a:xfrm>
                  <a:off x="2928" y="1958"/>
                  <a:ext cx="1296" cy="271"/>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Increase in Claudia’s consumer surplus</a:t>
                  </a:r>
                  <a:endParaRPr lang="en-US" sz="1400">
                    <a:latin typeface="Century Gothic" pitchFamily="34" charset="0"/>
                    <a:ea typeface="MS PGothic" pitchFamily="34" charset="-128"/>
                    <a:cs typeface="Century Gothic" pitchFamily="34" charset="0"/>
                  </a:endParaRPr>
                </a:p>
              </p:txBody>
            </p:sp>
          </p:grpSp>
        </p:grpSp>
      </p:grpSp>
      <p:grpSp>
        <p:nvGrpSpPr>
          <p:cNvPr id="318688" name="Group 224"/>
          <p:cNvGrpSpPr>
            <a:grpSpLocks/>
          </p:cNvGrpSpPr>
          <p:nvPr/>
        </p:nvGrpSpPr>
        <p:grpSpPr bwMode="auto">
          <a:xfrm>
            <a:off x="941388" y="1241425"/>
            <a:ext cx="7064375" cy="5235575"/>
            <a:chOff x="593" y="588"/>
            <a:chExt cx="4450" cy="3298"/>
          </a:xfrm>
        </p:grpSpPr>
        <p:sp>
          <p:nvSpPr>
            <p:cNvPr id="145421" name="Line 225"/>
            <p:cNvSpPr>
              <a:spLocks noChangeShapeType="1"/>
            </p:cNvSpPr>
            <p:nvPr/>
          </p:nvSpPr>
          <p:spPr bwMode="auto">
            <a:xfrm>
              <a:off x="1270" y="2367"/>
              <a:ext cx="73" cy="0"/>
            </a:xfrm>
            <a:prstGeom prst="line">
              <a:avLst/>
            </a:prstGeom>
            <a:noFill/>
            <a:ln w="7938">
              <a:solidFill>
                <a:srgbClr val="000000"/>
              </a:solidFill>
              <a:miter lim="800000"/>
              <a:headEnd/>
              <a:tailEnd/>
            </a:ln>
          </p:spPr>
          <p:txBody>
            <a:bodyPr/>
            <a:lstStyle/>
            <a:p>
              <a:endParaRPr lang="it-IT"/>
            </a:p>
          </p:txBody>
        </p:sp>
        <p:sp>
          <p:nvSpPr>
            <p:cNvPr id="145422" name="Line 226"/>
            <p:cNvSpPr>
              <a:spLocks noChangeShapeType="1"/>
            </p:cNvSpPr>
            <p:nvPr/>
          </p:nvSpPr>
          <p:spPr bwMode="auto">
            <a:xfrm>
              <a:off x="1270" y="2791"/>
              <a:ext cx="73" cy="0"/>
            </a:xfrm>
            <a:prstGeom prst="line">
              <a:avLst/>
            </a:prstGeom>
            <a:noFill/>
            <a:ln w="7938">
              <a:solidFill>
                <a:srgbClr val="000000"/>
              </a:solidFill>
              <a:miter lim="800000"/>
              <a:headEnd/>
              <a:tailEnd/>
            </a:ln>
          </p:spPr>
          <p:txBody>
            <a:bodyPr/>
            <a:lstStyle/>
            <a:p>
              <a:endParaRPr lang="it-IT"/>
            </a:p>
          </p:txBody>
        </p:sp>
        <p:sp>
          <p:nvSpPr>
            <p:cNvPr id="145423" name="Oval 227"/>
            <p:cNvSpPr>
              <a:spLocks noChangeArrowheads="1"/>
            </p:cNvSpPr>
            <p:nvPr/>
          </p:nvSpPr>
          <p:spPr bwMode="auto">
            <a:xfrm>
              <a:off x="1726" y="2571"/>
              <a:ext cx="13"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24" name="Rectangle 228"/>
            <p:cNvSpPr>
              <a:spLocks noChangeArrowheads="1"/>
            </p:cNvSpPr>
            <p:nvPr/>
          </p:nvSpPr>
          <p:spPr bwMode="auto">
            <a:xfrm>
              <a:off x="2907" y="3664"/>
              <a:ext cx="54"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5</a:t>
              </a:r>
              <a:endParaRPr lang="en-US">
                <a:latin typeface="Century Gothic" pitchFamily="34" charset="0"/>
                <a:ea typeface="MS PGothic" pitchFamily="34" charset="-128"/>
                <a:cs typeface="Century Gothic" pitchFamily="34" charset="0"/>
              </a:endParaRPr>
            </a:p>
          </p:txBody>
        </p:sp>
        <p:sp>
          <p:nvSpPr>
            <p:cNvPr id="145425" name="Line 229"/>
            <p:cNvSpPr>
              <a:spLocks noChangeShapeType="1"/>
            </p:cNvSpPr>
            <p:nvPr/>
          </p:nvSpPr>
          <p:spPr bwMode="auto">
            <a:xfrm>
              <a:off x="1273" y="1724"/>
              <a:ext cx="73" cy="0"/>
            </a:xfrm>
            <a:prstGeom prst="line">
              <a:avLst/>
            </a:prstGeom>
            <a:noFill/>
            <a:ln w="7938">
              <a:solidFill>
                <a:srgbClr val="000000"/>
              </a:solidFill>
              <a:miter lim="800000"/>
              <a:headEnd/>
              <a:tailEnd/>
            </a:ln>
          </p:spPr>
          <p:txBody>
            <a:bodyPr/>
            <a:lstStyle/>
            <a:p>
              <a:endParaRPr lang="it-IT"/>
            </a:p>
          </p:txBody>
        </p:sp>
        <p:sp>
          <p:nvSpPr>
            <p:cNvPr id="145426" name="Line 230"/>
            <p:cNvSpPr>
              <a:spLocks noChangeShapeType="1"/>
            </p:cNvSpPr>
            <p:nvPr/>
          </p:nvSpPr>
          <p:spPr bwMode="auto">
            <a:xfrm>
              <a:off x="1273" y="2150"/>
              <a:ext cx="73" cy="0"/>
            </a:xfrm>
            <a:prstGeom prst="line">
              <a:avLst/>
            </a:prstGeom>
            <a:noFill/>
            <a:ln w="7938">
              <a:solidFill>
                <a:srgbClr val="000000"/>
              </a:solidFill>
              <a:miter lim="800000"/>
              <a:headEnd/>
              <a:tailEnd/>
            </a:ln>
          </p:spPr>
          <p:txBody>
            <a:bodyPr/>
            <a:lstStyle/>
            <a:p>
              <a:endParaRPr lang="it-IT"/>
            </a:p>
          </p:txBody>
        </p:sp>
        <p:sp>
          <p:nvSpPr>
            <p:cNvPr id="145427" name="Line 231"/>
            <p:cNvSpPr>
              <a:spLocks noChangeShapeType="1"/>
            </p:cNvSpPr>
            <p:nvPr/>
          </p:nvSpPr>
          <p:spPr bwMode="auto">
            <a:xfrm>
              <a:off x="1273" y="2573"/>
              <a:ext cx="73" cy="1"/>
            </a:xfrm>
            <a:prstGeom prst="line">
              <a:avLst/>
            </a:prstGeom>
            <a:noFill/>
            <a:ln w="7938">
              <a:solidFill>
                <a:srgbClr val="000000"/>
              </a:solidFill>
              <a:miter lim="800000"/>
              <a:headEnd/>
              <a:tailEnd/>
            </a:ln>
          </p:spPr>
          <p:txBody>
            <a:bodyPr/>
            <a:lstStyle/>
            <a:p>
              <a:endParaRPr lang="it-IT"/>
            </a:p>
          </p:txBody>
        </p:sp>
        <p:sp>
          <p:nvSpPr>
            <p:cNvPr id="145428" name="Line 232"/>
            <p:cNvSpPr>
              <a:spLocks noChangeShapeType="1"/>
            </p:cNvSpPr>
            <p:nvPr/>
          </p:nvSpPr>
          <p:spPr bwMode="auto">
            <a:xfrm>
              <a:off x="1273" y="3214"/>
              <a:ext cx="73" cy="1"/>
            </a:xfrm>
            <a:prstGeom prst="line">
              <a:avLst/>
            </a:prstGeom>
            <a:noFill/>
            <a:ln w="7938">
              <a:solidFill>
                <a:srgbClr val="000000"/>
              </a:solidFill>
              <a:miter lim="800000"/>
              <a:headEnd/>
              <a:tailEnd/>
            </a:ln>
          </p:spPr>
          <p:txBody>
            <a:bodyPr/>
            <a:lstStyle/>
            <a:p>
              <a:endParaRPr lang="it-IT"/>
            </a:p>
          </p:txBody>
        </p:sp>
        <p:sp>
          <p:nvSpPr>
            <p:cNvPr id="145429" name="Line 233"/>
            <p:cNvSpPr>
              <a:spLocks noChangeShapeType="1"/>
            </p:cNvSpPr>
            <p:nvPr/>
          </p:nvSpPr>
          <p:spPr bwMode="auto">
            <a:xfrm flipV="1">
              <a:off x="1604" y="3566"/>
              <a:ext cx="1" cy="71"/>
            </a:xfrm>
            <a:prstGeom prst="line">
              <a:avLst/>
            </a:prstGeom>
            <a:noFill/>
            <a:ln w="7938">
              <a:solidFill>
                <a:srgbClr val="000000"/>
              </a:solidFill>
              <a:miter lim="800000"/>
              <a:headEnd/>
              <a:tailEnd/>
            </a:ln>
          </p:spPr>
          <p:txBody>
            <a:bodyPr/>
            <a:lstStyle/>
            <a:p>
              <a:endParaRPr lang="it-IT"/>
            </a:p>
          </p:txBody>
        </p:sp>
        <p:sp>
          <p:nvSpPr>
            <p:cNvPr id="145430" name="Line 234"/>
            <p:cNvSpPr>
              <a:spLocks noChangeShapeType="1"/>
            </p:cNvSpPr>
            <p:nvPr/>
          </p:nvSpPr>
          <p:spPr bwMode="auto">
            <a:xfrm flipV="1">
              <a:off x="1938" y="3566"/>
              <a:ext cx="1" cy="71"/>
            </a:xfrm>
            <a:prstGeom prst="line">
              <a:avLst/>
            </a:prstGeom>
            <a:noFill/>
            <a:ln w="7938">
              <a:solidFill>
                <a:srgbClr val="000000"/>
              </a:solidFill>
              <a:miter lim="800000"/>
              <a:headEnd/>
              <a:tailEnd/>
            </a:ln>
          </p:spPr>
          <p:txBody>
            <a:bodyPr/>
            <a:lstStyle/>
            <a:p>
              <a:endParaRPr lang="it-IT"/>
            </a:p>
          </p:txBody>
        </p:sp>
        <p:sp>
          <p:nvSpPr>
            <p:cNvPr id="145431" name="Line 235"/>
            <p:cNvSpPr>
              <a:spLocks noChangeShapeType="1"/>
            </p:cNvSpPr>
            <p:nvPr/>
          </p:nvSpPr>
          <p:spPr bwMode="auto">
            <a:xfrm flipV="1">
              <a:off x="2270" y="3566"/>
              <a:ext cx="1" cy="71"/>
            </a:xfrm>
            <a:prstGeom prst="line">
              <a:avLst/>
            </a:prstGeom>
            <a:noFill/>
            <a:ln w="7938">
              <a:solidFill>
                <a:srgbClr val="000000"/>
              </a:solidFill>
              <a:miter lim="800000"/>
              <a:headEnd/>
              <a:tailEnd/>
            </a:ln>
          </p:spPr>
          <p:txBody>
            <a:bodyPr/>
            <a:lstStyle/>
            <a:p>
              <a:endParaRPr lang="it-IT"/>
            </a:p>
          </p:txBody>
        </p:sp>
        <p:sp>
          <p:nvSpPr>
            <p:cNvPr id="145432" name="Line 236"/>
            <p:cNvSpPr>
              <a:spLocks noChangeShapeType="1"/>
            </p:cNvSpPr>
            <p:nvPr/>
          </p:nvSpPr>
          <p:spPr bwMode="auto">
            <a:xfrm flipV="1">
              <a:off x="2604" y="3566"/>
              <a:ext cx="1" cy="71"/>
            </a:xfrm>
            <a:prstGeom prst="line">
              <a:avLst/>
            </a:prstGeom>
            <a:noFill/>
            <a:ln w="7938">
              <a:solidFill>
                <a:srgbClr val="000000"/>
              </a:solidFill>
              <a:miter lim="800000"/>
              <a:headEnd/>
              <a:tailEnd/>
            </a:ln>
          </p:spPr>
          <p:txBody>
            <a:bodyPr/>
            <a:lstStyle/>
            <a:p>
              <a:endParaRPr lang="it-IT"/>
            </a:p>
          </p:txBody>
        </p:sp>
        <p:sp>
          <p:nvSpPr>
            <p:cNvPr id="145433" name="Rectangle 237"/>
            <p:cNvSpPr>
              <a:spLocks noChangeArrowheads="1"/>
            </p:cNvSpPr>
            <p:nvPr/>
          </p:nvSpPr>
          <p:spPr bwMode="auto">
            <a:xfrm>
              <a:off x="2574" y="3664"/>
              <a:ext cx="54"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4</a:t>
              </a:r>
              <a:endParaRPr lang="en-US">
                <a:latin typeface="Century Gothic" pitchFamily="34" charset="0"/>
                <a:ea typeface="MS PGothic" pitchFamily="34" charset="-128"/>
                <a:cs typeface="Century Gothic" pitchFamily="34" charset="0"/>
              </a:endParaRPr>
            </a:p>
          </p:txBody>
        </p:sp>
        <p:sp>
          <p:nvSpPr>
            <p:cNvPr id="145434" name="Rectangle 238"/>
            <p:cNvSpPr>
              <a:spLocks noChangeArrowheads="1"/>
            </p:cNvSpPr>
            <p:nvPr/>
          </p:nvSpPr>
          <p:spPr bwMode="auto">
            <a:xfrm>
              <a:off x="2242" y="3664"/>
              <a:ext cx="54"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3</a:t>
              </a:r>
              <a:endParaRPr lang="en-US">
                <a:latin typeface="Century Gothic" pitchFamily="34" charset="0"/>
                <a:ea typeface="MS PGothic" pitchFamily="34" charset="-128"/>
                <a:cs typeface="Century Gothic" pitchFamily="34" charset="0"/>
              </a:endParaRPr>
            </a:p>
          </p:txBody>
        </p:sp>
        <p:sp>
          <p:nvSpPr>
            <p:cNvPr id="145435" name="Rectangle 239"/>
            <p:cNvSpPr>
              <a:spLocks noChangeArrowheads="1"/>
            </p:cNvSpPr>
            <p:nvPr/>
          </p:nvSpPr>
          <p:spPr bwMode="auto">
            <a:xfrm>
              <a:off x="1910" y="3664"/>
              <a:ext cx="54"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2</a:t>
              </a:r>
              <a:endParaRPr lang="en-US">
                <a:latin typeface="Century Gothic" pitchFamily="34" charset="0"/>
                <a:ea typeface="MS PGothic" pitchFamily="34" charset="-128"/>
                <a:cs typeface="Century Gothic" pitchFamily="34" charset="0"/>
              </a:endParaRPr>
            </a:p>
          </p:txBody>
        </p:sp>
        <p:sp>
          <p:nvSpPr>
            <p:cNvPr id="145436" name="Rectangle 240"/>
            <p:cNvSpPr>
              <a:spLocks noChangeArrowheads="1"/>
            </p:cNvSpPr>
            <p:nvPr/>
          </p:nvSpPr>
          <p:spPr bwMode="auto">
            <a:xfrm>
              <a:off x="1574" y="3664"/>
              <a:ext cx="54"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1</a:t>
              </a:r>
              <a:endParaRPr lang="en-US">
                <a:latin typeface="Century Gothic" pitchFamily="34" charset="0"/>
                <a:ea typeface="MS PGothic" pitchFamily="34" charset="-128"/>
                <a:cs typeface="Century Gothic" pitchFamily="34" charset="0"/>
              </a:endParaRPr>
            </a:p>
          </p:txBody>
        </p:sp>
        <p:sp>
          <p:nvSpPr>
            <p:cNvPr id="145437" name="Rectangle 241"/>
            <p:cNvSpPr>
              <a:spLocks noChangeArrowheads="1"/>
            </p:cNvSpPr>
            <p:nvPr/>
          </p:nvSpPr>
          <p:spPr bwMode="auto">
            <a:xfrm>
              <a:off x="1162" y="3664"/>
              <a:ext cx="54"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0</a:t>
              </a:r>
              <a:endParaRPr lang="en-US">
                <a:latin typeface="Century Gothic" pitchFamily="34" charset="0"/>
                <a:ea typeface="MS PGothic" pitchFamily="34" charset="-128"/>
                <a:cs typeface="Century Gothic" pitchFamily="34" charset="0"/>
              </a:endParaRPr>
            </a:p>
          </p:txBody>
        </p:sp>
        <p:sp>
          <p:nvSpPr>
            <p:cNvPr id="145438" name="Rectangle 242"/>
            <p:cNvSpPr>
              <a:spLocks noChangeArrowheads="1"/>
            </p:cNvSpPr>
            <p:nvPr/>
          </p:nvSpPr>
          <p:spPr bwMode="auto">
            <a:xfrm>
              <a:off x="3007" y="3494"/>
              <a:ext cx="78" cy="126"/>
            </a:xfrm>
            <a:prstGeom prst="rect">
              <a:avLst/>
            </a:prstGeom>
            <a:noFill/>
            <a:ln w="9525">
              <a:noFill/>
              <a:miter lim="800000"/>
              <a:headEnd/>
              <a:tailEnd/>
            </a:ln>
          </p:spPr>
          <p:txBody>
            <a:bodyPr wrap="none" lIns="0" tIns="0" rIns="0" bIns="0">
              <a:spAutoFit/>
            </a:bodyPr>
            <a:lstStyle/>
            <a:p>
              <a:pPr marL="1588" indent="-1588"/>
              <a:r>
                <a:rPr lang="en-US" sz="1300">
                  <a:solidFill>
                    <a:srgbClr val="000000"/>
                  </a:solidFill>
                  <a:latin typeface="Century Gothic" pitchFamily="34" charset="0"/>
                  <a:ea typeface="MS PGothic" pitchFamily="34" charset="-128"/>
                  <a:cs typeface="Century Gothic" pitchFamily="34" charset="0"/>
                </a:rPr>
                <a:t>D</a:t>
              </a:r>
              <a:endParaRPr lang="en-US">
                <a:latin typeface="Century Gothic" pitchFamily="34" charset="0"/>
                <a:ea typeface="MS PGothic" pitchFamily="34" charset="-128"/>
                <a:cs typeface="Century Gothic" pitchFamily="34" charset="0"/>
              </a:endParaRPr>
            </a:p>
          </p:txBody>
        </p:sp>
        <p:sp>
          <p:nvSpPr>
            <p:cNvPr id="145439" name="Rectangle 243"/>
            <p:cNvSpPr>
              <a:spLocks noChangeArrowheads="1"/>
            </p:cNvSpPr>
            <p:nvPr/>
          </p:nvSpPr>
          <p:spPr bwMode="auto">
            <a:xfrm>
              <a:off x="1054" y="1069"/>
              <a:ext cx="161"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$59</a:t>
              </a:r>
              <a:endParaRPr lang="en-US">
                <a:latin typeface="Century Gothic" pitchFamily="34" charset="0"/>
                <a:ea typeface="MS PGothic" pitchFamily="34" charset="-128"/>
                <a:cs typeface="Century Gothic" pitchFamily="34" charset="0"/>
              </a:endParaRPr>
            </a:p>
          </p:txBody>
        </p:sp>
        <p:sp>
          <p:nvSpPr>
            <p:cNvPr id="145440" name="Rectangle 244"/>
            <p:cNvSpPr>
              <a:spLocks noChangeArrowheads="1"/>
            </p:cNvSpPr>
            <p:nvPr/>
          </p:nvSpPr>
          <p:spPr bwMode="auto">
            <a:xfrm>
              <a:off x="1110" y="1667"/>
              <a:ext cx="107"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45</a:t>
              </a:r>
              <a:endParaRPr lang="en-US">
                <a:latin typeface="Century Gothic" pitchFamily="34" charset="0"/>
                <a:ea typeface="MS PGothic" pitchFamily="34" charset="-128"/>
                <a:cs typeface="Century Gothic" pitchFamily="34" charset="0"/>
              </a:endParaRPr>
            </a:p>
          </p:txBody>
        </p:sp>
        <p:sp>
          <p:nvSpPr>
            <p:cNvPr id="145441" name="Rectangle 245"/>
            <p:cNvSpPr>
              <a:spLocks noChangeArrowheads="1"/>
            </p:cNvSpPr>
            <p:nvPr/>
          </p:nvSpPr>
          <p:spPr bwMode="auto">
            <a:xfrm>
              <a:off x="1110" y="2088"/>
              <a:ext cx="107"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35</a:t>
              </a:r>
              <a:endParaRPr lang="en-US">
                <a:latin typeface="Century Gothic" pitchFamily="34" charset="0"/>
                <a:ea typeface="MS PGothic" pitchFamily="34" charset="-128"/>
                <a:cs typeface="Century Gothic" pitchFamily="34" charset="0"/>
              </a:endParaRPr>
            </a:p>
          </p:txBody>
        </p:sp>
        <p:sp>
          <p:nvSpPr>
            <p:cNvPr id="145442" name="Rectangle 246"/>
            <p:cNvSpPr>
              <a:spLocks noChangeArrowheads="1"/>
            </p:cNvSpPr>
            <p:nvPr/>
          </p:nvSpPr>
          <p:spPr bwMode="auto">
            <a:xfrm>
              <a:off x="1107" y="2301"/>
              <a:ext cx="107"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30</a:t>
              </a:r>
              <a:endParaRPr lang="en-US">
                <a:latin typeface="Century Gothic" pitchFamily="34" charset="0"/>
                <a:ea typeface="MS PGothic" pitchFamily="34" charset="-128"/>
                <a:cs typeface="Century Gothic" pitchFamily="34" charset="0"/>
              </a:endParaRPr>
            </a:p>
          </p:txBody>
        </p:sp>
        <p:sp>
          <p:nvSpPr>
            <p:cNvPr id="145443" name="Rectangle 247"/>
            <p:cNvSpPr>
              <a:spLocks noChangeArrowheads="1"/>
            </p:cNvSpPr>
            <p:nvPr/>
          </p:nvSpPr>
          <p:spPr bwMode="auto">
            <a:xfrm>
              <a:off x="1110" y="3160"/>
              <a:ext cx="107"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10</a:t>
              </a:r>
              <a:endParaRPr lang="en-US">
                <a:latin typeface="Century Gothic" pitchFamily="34" charset="0"/>
                <a:ea typeface="MS PGothic" pitchFamily="34" charset="-128"/>
                <a:cs typeface="Century Gothic" pitchFamily="34" charset="0"/>
              </a:endParaRPr>
            </a:p>
          </p:txBody>
        </p:sp>
        <p:sp>
          <p:nvSpPr>
            <p:cNvPr id="145444" name="Rectangle 248"/>
            <p:cNvSpPr>
              <a:spLocks noChangeArrowheads="1"/>
            </p:cNvSpPr>
            <p:nvPr/>
          </p:nvSpPr>
          <p:spPr bwMode="auto">
            <a:xfrm>
              <a:off x="1110" y="2519"/>
              <a:ext cx="107"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25</a:t>
              </a:r>
              <a:endParaRPr lang="en-US">
                <a:latin typeface="Century Gothic" pitchFamily="34" charset="0"/>
                <a:ea typeface="MS PGothic" pitchFamily="34" charset="-128"/>
                <a:cs typeface="Century Gothic" pitchFamily="34" charset="0"/>
              </a:endParaRPr>
            </a:p>
          </p:txBody>
        </p:sp>
        <p:sp>
          <p:nvSpPr>
            <p:cNvPr id="145445" name="Rectangle 249"/>
            <p:cNvSpPr>
              <a:spLocks noChangeArrowheads="1"/>
            </p:cNvSpPr>
            <p:nvPr/>
          </p:nvSpPr>
          <p:spPr bwMode="auto">
            <a:xfrm>
              <a:off x="1110" y="2730"/>
              <a:ext cx="107"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20</a:t>
              </a:r>
              <a:endParaRPr lang="en-US">
                <a:latin typeface="Century Gothic" pitchFamily="34" charset="0"/>
                <a:ea typeface="MS PGothic" pitchFamily="34" charset="-128"/>
                <a:cs typeface="Century Gothic" pitchFamily="34" charset="0"/>
              </a:endParaRPr>
            </a:p>
          </p:txBody>
        </p:sp>
        <p:sp>
          <p:nvSpPr>
            <p:cNvPr id="145446" name="Freeform 250"/>
            <p:cNvSpPr>
              <a:spLocks/>
            </p:cNvSpPr>
            <p:nvPr/>
          </p:nvSpPr>
          <p:spPr bwMode="auto">
            <a:xfrm>
              <a:off x="1284" y="632"/>
              <a:ext cx="1651" cy="3001"/>
            </a:xfrm>
            <a:custGeom>
              <a:avLst/>
              <a:gdLst>
                <a:gd name="T0" fmla="*/ 1651 w 1442"/>
                <a:gd name="T1" fmla="*/ 3001 h 2677"/>
                <a:gd name="T2" fmla="*/ 1651 w 1442"/>
                <a:gd name="T3" fmla="*/ 2577 h 2677"/>
                <a:gd name="T4" fmla="*/ 1320 w 1442"/>
                <a:gd name="T5" fmla="*/ 2577 h 2677"/>
                <a:gd name="T6" fmla="*/ 1320 w 1442"/>
                <a:gd name="T7" fmla="*/ 1937 h 2677"/>
                <a:gd name="T8" fmla="*/ 986 w 1442"/>
                <a:gd name="T9" fmla="*/ 1937 h 2677"/>
                <a:gd name="T10" fmla="*/ 986 w 1442"/>
                <a:gd name="T11" fmla="*/ 1513 h 2677"/>
                <a:gd name="T12" fmla="*/ 654 w 1442"/>
                <a:gd name="T13" fmla="*/ 1513 h 2677"/>
                <a:gd name="T14" fmla="*/ 654 w 1442"/>
                <a:gd name="T15" fmla="*/ 1087 h 2677"/>
                <a:gd name="T16" fmla="*/ 319 w 1442"/>
                <a:gd name="T17" fmla="*/ 1087 h 2677"/>
                <a:gd name="T18" fmla="*/ 319 w 1442"/>
                <a:gd name="T19" fmla="*/ 492 h 2677"/>
                <a:gd name="T20" fmla="*/ 0 w 1442"/>
                <a:gd name="T21" fmla="*/ 492 h 2677"/>
                <a:gd name="T22" fmla="*/ 0 w 1442"/>
                <a:gd name="T23" fmla="*/ 0 h 26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2"/>
                <a:gd name="T37" fmla="*/ 0 h 2677"/>
                <a:gd name="T38" fmla="*/ 1442 w 1442"/>
                <a:gd name="T39" fmla="*/ 2677 h 26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2" h="2677">
                  <a:moveTo>
                    <a:pt x="1442" y="2677"/>
                  </a:moveTo>
                  <a:lnTo>
                    <a:pt x="1442" y="2299"/>
                  </a:lnTo>
                  <a:lnTo>
                    <a:pt x="1153" y="2299"/>
                  </a:lnTo>
                  <a:lnTo>
                    <a:pt x="1153" y="1728"/>
                  </a:lnTo>
                  <a:lnTo>
                    <a:pt x="861" y="1728"/>
                  </a:lnTo>
                  <a:lnTo>
                    <a:pt x="861" y="1350"/>
                  </a:lnTo>
                  <a:lnTo>
                    <a:pt x="571" y="1350"/>
                  </a:lnTo>
                  <a:lnTo>
                    <a:pt x="571" y="970"/>
                  </a:lnTo>
                  <a:lnTo>
                    <a:pt x="279" y="970"/>
                  </a:lnTo>
                  <a:lnTo>
                    <a:pt x="279" y="439"/>
                  </a:lnTo>
                  <a:lnTo>
                    <a:pt x="0" y="439"/>
                  </a:lnTo>
                  <a:lnTo>
                    <a:pt x="0" y="0"/>
                  </a:lnTo>
                </a:path>
              </a:pathLst>
            </a:custGeom>
            <a:noFill/>
            <a:ln w="33338" cap="flat">
              <a:solidFill>
                <a:srgbClr val="3C5DAA"/>
              </a:solidFill>
              <a:prstDash val="solid"/>
              <a:miter lim="800000"/>
              <a:headEnd/>
              <a:tailEnd/>
            </a:ln>
          </p:spPr>
          <p:txBody>
            <a:bodyPr/>
            <a:lstStyle/>
            <a:p>
              <a:endParaRPr lang="it-IT"/>
            </a:p>
          </p:txBody>
        </p:sp>
        <p:sp>
          <p:nvSpPr>
            <p:cNvPr id="145447" name="Freeform 251"/>
            <p:cNvSpPr>
              <a:spLocks/>
            </p:cNvSpPr>
            <p:nvPr/>
          </p:nvSpPr>
          <p:spPr bwMode="auto">
            <a:xfrm>
              <a:off x="1273" y="632"/>
              <a:ext cx="3221" cy="3001"/>
            </a:xfrm>
            <a:custGeom>
              <a:avLst/>
              <a:gdLst>
                <a:gd name="T0" fmla="*/ 3221 w 2814"/>
                <a:gd name="T1" fmla="*/ 3001 h 2677"/>
                <a:gd name="T2" fmla="*/ 0 w 2814"/>
                <a:gd name="T3" fmla="*/ 3001 h 2677"/>
                <a:gd name="T4" fmla="*/ 0 w 2814"/>
                <a:gd name="T5" fmla="*/ 0 h 2677"/>
                <a:gd name="T6" fmla="*/ 0 60000 65536"/>
                <a:gd name="T7" fmla="*/ 0 60000 65536"/>
                <a:gd name="T8" fmla="*/ 0 60000 65536"/>
                <a:gd name="T9" fmla="*/ 0 w 2814"/>
                <a:gd name="T10" fmla="*/ 0 h 2677"/>
                <a:gd name="T11" fmla="*/ 2814 w 2814"/>
                <a:gd name="T12" fmla="*/ 2677 h 2677"/>
              </a:gdLst>
              <a:ahLst/>
              <a:cxnLst>
                <a:cxn ang="T6">
                  <a:pos x="T0" y="T1"/>
                </a:cxn>
                <a:cxn ang="T7">
                  <a:pos x="T2" y="T3"/>
                </a:cxn>
                <a:cxn ang="T8">
                  <a:pos x="T4" y="T5"/>
                </a:cxn>
              </a:cxnLst>
              <a:rect l="T9" t="T10" r="T11" b="T12"/>
              <a:pathLst>
                <a:path w="2814" h="2677">
                  <a:moveTo>
                    <a:pt x="2814" y="2677"/>
                  </a:moveTo>
                  <a:lnTo>
                    <a:pt x="0" y="2677"/>
                  </a:lnTo>
                  <a:lnTo>
                    <a:pt x="0" y="0"/>
                  </a:lnTo>
                </a:path>
              </a:pathLst>
            </a:custGeom>
            <a:noFill/>
            <a:ln w="7938" cap="flat">
              <a:solidFill>
                <a:srgbClr val="000000"/>
              </a:solidFill>
              <a:prstDash val="solid"/>
              <a:miter lim="800000"/>
              <a:headEnd/>
              <a:tailEnd/>
            </a:ln>
          </p:spPr>
          <p:txBody>
            <a:bodyPr/>
            <a:lstStyle/>
            <a:p>
              <a:endParaRPr lang="it-IT"/>
            </a:p>
          </p:txBody>
        </p:sp>
        <p:sp>
          <p:nvSpPr>
            <p:cNvPr id="145448" name="Oval 252"/>
            <p:cNvSpPr>
              <a:spLocks noChangeArrowheads="1"/>
            </p:cNvSpPr>
            <p:nvPr/>
          </p:nvSpPr>
          <p:spPr bwMode="auto">
            <a:xfrm>
              <a:off x="1598" y="2237"/>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49" name="Oval 253"/>
            <p:cNvSpPr>
              <a:spLocks noChangeArrowheads="1"/>
            </p:cNvSpPr>
            <p:nvPr/>
          </p:nvSpPr>
          <p:spPr bwMode="auto">
            <a:xfrm>
              <a:off x="1598" y="2285"/>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50" name="Oval 254"/>
            <p:cNvSpPr>
              <a:spLocks noChangeArrowheads="1"/>
            </p:cNvSpPr>
            <p:nvPr/>
          </p:nvSpPr>
          <p:spPr bwMode="auto">
            <a:xfrm>
              <a:off x="1598" y="2334"/>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51" name="Oval 255"/>
            <p:cNvSpPr>
              <a:spLocks noChangeArrowheads="1"/>
            </p:cNvSpPr>
            <p:nvPr/>
          </p:nvSpPr>
          <p:spPr bwMode="auto">
            <a:xfrm>
              <a:off x="1598" y="2382"/>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52" name="Oval 256"/>
            <p:cNvSpPr>
              <a:spLocks noChangeArrowheads="1"/>
            </p:cNvSpPr>
            <p:nvPr/>
          </p:nvSpPr>
          <p:spPr bwMode="auto">
            <a:xfrm>
              <a:off x="1598" y="2427"/>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53" name="Oval 257"/>
            <p:cNvSpPr>
              <a:spLocks noChangeArrowheads="1"/>
            </p:cNvSpPr>
            <p:nvPr/>
          </p:nvSpPr>
          <p:spPr bwMode="auto">
            <a:xfrm>
              <a:off x="1598" y="2475"/>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54" name="Oval 258"/>
            <p:cNvSpPr>
              <a:spLocks noChangeArrowheads="1"/>
            </p:cNvSpPr>
            <p:nvPr/>
          </p:nvSpPr>
          <p:spPr bwMode="auto">
            <a:xfrm>
              <a:off x="1598" y="2523"/>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55" name="Oval 259"/>
            <p:cNvSpPr>
              <a:spLocks noChangeArrowheads="1"/>
            </p:cNvSpPr>
            <p:nvPr/>
          </p:nvSpPr>
          <p:spPr bwMode="auto">
            <a:xfrm>
              <a:off x="1598" y="1955"/>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56" name="Oval 260"/>
            <p:cNvSpPr>
              <a:spLocks noChangeArrowheads="1"/>
            </p:cNvSpPr>
            <p:nvPr/>
          </p:nvSpPr>
          <p:spPr bwMode="auto">
            <a:xfrm>
              <a:off x="1598" y="2003"/>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57" name="Oval 261"/>
            <p:cNvSpPr>
              <a:spLocks noChangeArrowheads="1"/>
            </p:cNvSpPr>
            <p:nvPr/>
          </p:nvSpPr>
          <p:spPr bwMode="auto">
            <a:xfrm>
              <a:off x="1598" y="204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58" name="Oval 262"/>
            <p:cNvSpPr>
              <a:spLocks noChangeArrowheads="1"/>
            </p:cNvSpPr>
            <p:nvPr/>
          </p:nvSpPr>
          <p:spPr bwMode="auto">
            <a:xfrm>
              <a:off x="1598" y="2096"/>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59" name="Oval 263"/>
            <p:cNvSpPr>
              <a:spLocks noChangeArrowheads="1"/>
            </p:cNvSpPr>
            <p:nvPr/>
          </p:nvSpPr>
          <p:spPr bwMode="auto">
            <a:xfrm>
              <a:off x="1598" y="1813"/>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60" name="Oval 264"/>
            <p:cNvSpPr>
              <a:spLocks noChangeArrowheads="1"/>
            </p:cNvSpPr>
            <p:nvPr/>
          </p:nvSpPr>
          <p:spPr bwMode="auto">
            <a:xfrm>
              <a:off x="1598" y="1765"/>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61" name="Oval 265"/>
            <p:cNvSpPr>
              <a:spLocks noChangeArrowheads="1"/>
            </p:cNvSpPr>
            <p:nvPr/>
          </p:nvSpPr>
          <p:spPr bwMode="auto">
            <a:xfrm>
              <a:off x="1598" y="1859"/>
              <a:ext cx="12"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62" name="Oval 266"/>
            <p:cNvSpPr>
              <a:spLocks noChangeArrowheads="1"/>
            </p:cNvSpPr>
            <p:nvPr/>
          </p:nvSpPr>
          <p:spPr bwMode="auto">
            <a:xfrm>
              <a:off x="1598" y="1906"/>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63" name="Oval 267"/>
            <p:cNvSpPr>
              <a:spLocks noChangeArrowheads="1"/>
            </p:cNvSpPr>
            <p:nvPr/>
          </p:nvSpPr>
          <p:spPr bwMode="auto">
            <a:xfrm>
              <a:off x="1598" y="2192"/>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64" name="Oval 268"/>
            <p:cNvSpPr>
              <a:spLocks noChangeArrowheads="1"/>
            </p:cNvSpPr>
            <p:nvPr/>
          </p:nvSpPr>
          <p:spPr bwMode="auto">
            <a:xfrm>
              <a:off x="1598" y="2619"/>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65" name="Oval 269"/>
            <p:cNvSpPr>
              <a:spLocks noChangeArrowheads="1"/>
            </p:cNvSpPr>
            <p:nvPr/>
          </p:nvSpPr>
          <p:spPr bwMode="auto">
            <a:xfrm>
              <a:off x="1598" y="2664"/>
              <a:ext cx="12"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66" name="Oval 270"/>
            <p:cNvSpPr>
              <a:spLocks noChangeArrowheads="1"/>
            </p:cNvSpPr>
            <p:nvPr/>
          </p:nvSpPr>
          <p:spPr bwMode="auto">
            <a:xfrm>
              <a:off x="1598" y="2712"/>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67" name="Oval 271"/>
            <p:cNvSpPr>
              <a:spLocks noChangeArrowheads="1"/>
            </p:cNvSpPr>
            <p:nvPr/>
          </p:nvSpPr>
          <p:spPr bwMode="auto">
            <a:xfrm>
              <a:off x="1598" y="2760"/>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68" name="Oval 272"/>
            <p:cNvSpPr>
              <a:spLocks noChangeArrowheads="1"/>
            </p:cNvSpPr>
            <p:nvPr/>
          </p:nvSpPr>
          <p:spPr bwMode="auto">
            <a:xfrm>
              <a:off x="1598" y="280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69" name="Oval 273"/>
            <p:cNvSpPr>
              <a:spLocks noChangeArrowheads="1"/>
            </p:cNvSpPr>
            <p:nvPr/>
          </p:nvSpPr>
          <p:spPr bwMode="auto">
            <a:xfrm>
              <a:off x="1598" y="2854"/>
              <a:ext cx="12"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70" name="Oval 274"/>
            <p:cNvSpPr>
              <a:spLocks noChangeArrowheads="1"/>
            </p:cNvSpPr>
            <p:nvPr/>
          </p:nvSpPr>
          <p:spPr bwMode="auto">
            <a:xfrm>
              <a:off x="1598" y="2901"/>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71" name="Oval 275"/>
            <p:cNvSpPr>
              <a:spLocks noChangeArrowheads="1"/>
            </p:cNvSpPr>
            <p:nvPr/>
          </p:nvSpPr>
          <p:spPr bwMode="auto">
            <a:xfrm>
              <a:off x="1598" y="2949"/>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72" name="Oval 276"/>
            <p:cNvSpPr>
              <a:spLocks noChangeArrowheads="1"/>
            </p:cNvSpPr>
            <p:nvPr/>
          </p:nvSpPr>
          <p:spPr bwMode="auto">
            <a:xfrm>
              <a:off x="1598" y="2997"/>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73" name="Oval 277"/>
            <p:cNvSpPr>
              <a:spLocks noChangeArrowheads="1"/>
            </p:cNvSpPr>
            <p:nvPr/>
          </p:nvSpPr>
          <p:spPr bwMode="auto">
            <a:xfrm>
              <a:off x="1598" y="3042"/>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74" name="Oval 278"/>
            <p:cNvSpPr>
              <a:spLocks noChangeArrowheads="1"/>
            </p:cNvSpPr>
            <p:nvPr/>
          </p:nvSpPr>
          <p:spPr bwMode="auto">
            <a:xfrm>
              <a:off x="1598" y="3090"/>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75" name="Oval 279"/>
            <p:cNvSpPr>
              <a:spLocks noChangeArrowheads="1"/>
            </p:cNvSpPr>
            <p:nvPr/>
          </p:nvSpPr>
          <p:spPr bwMode="auto">
            <a:xfrm>
              <a:off x="1598" y="3139"/>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76" name="Oval 280"/>
            <p:cNvSpPr>
              <a:spLocks noChangeArrowheads="1"/>
            </p:cNvSpPr>
            <p:nvPr/>
          </p:nvSpPr>
          <p:spPr bwMode="auto">
            <a:xfrm>
              <a:off x="1598" y="3187"/>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77" name="Oval 281"/>
            <p:cNvSpPr>
              <a:spLocks noChangeArrowheads="1"/>
            </p:cNvSpPr>
            <p:nvPr/>
          </p:nvSpPr>
          <p:spPr bwMode="auto">
            <a:xfrm>
              <a:off x="1598" y="3232"/>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78" name="Oval 282"/>
            <p:cNvSpPr>
              <a:spLocks noChangeArrowheads="1"/>
            </p:cNvSpPr>
            <p:nvPr/>
          </p:nvSpPr>
          <p:spPr bwMode="auto">
            <a:xfrm>
              <a:off x="1598" y="3280"/>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79" name="Oval 283"/>
            <p:cNvSpPr>
              <a:spLocks noChangeArrowheads="1"/>
            </p:cNvSpPr>
            <p:nvPr/>
          </p:nvSpPr>
          <p:spPr bwMode="auto">
            <a:xfrm>
              <a:off x="1598" y="332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80" name="Oval 284"/>
            <p:cNvSpPr>
              <a:spLocks noChangeArrowheads="1"/>
            </p:cNvSpPr>
            <p:nvPr/>
          </p:nvSpPr>
          <p:spPr bwMode="auto">
            <a:xfrm>
              <a:off x="1598" y="3376"/>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81" name="Oval 285"/>
            <p:cNvSpPr>
              <a:spLocks noChangeArrowheads="1"/>
            </p:cNvSpPr>
            <p:nvPr/>
          </p:nvSpPr>
          <p:spPr bwMode="auto">
            <a:xfrm>
              <a:off x="1598" y="3421"/>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82" name="Oval 286"/>
            <p:cNvSpPr>
              <a:spLocks noChangeArrowheads="1"/>
            </p:cNvSpPr>
            <p:nvPr/>
          </p:nvSpPr>
          <p:spPr bwMode="auto">
            <a:xfrm>
              <a:off x="1598" y="351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83" name="Oval 287"/>
            <p:cNvSpPr>
              <a:spLocks noChangeArrowheads="1"/>
            </p:cNvSpPr>
            <p:nvPr/>
          </p:nvSpPr>
          <p:spPr bwMode="auto">
            <a:xfrm>
              <a:off x="1598" y="3469"/>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84" name="Oval 288"/>
            <p:cNvSpPr>
              <a:spLocks noChangeArrowheads="1"/>
            </p:cNvSpPr>
            <p:nvPr/>
          </p:nvSpPr>
          <p:spPr bwMode="auto">
            <a:xfrm>
              <a:off x="1935" y="2237"/>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85" name="Oval 289"/>
            <p:cNvSpPr>
              <a:spLocks noChangeArrowheads="1"/>
            </p:cNvSpPr>
            <p:nvPr/>
          </p:nvSpPr>
          <p:spPr bwMode="auto">
            <a:xfrm>
              <a:off x="1935" y="2285"/>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86" name="Oval 290"/>
            <p:cNvSpPr>
              <a:spLocks noChangeArrowheads="1"/>
            </p:cNvSpPr>
            <p:nvPr/>
          </p:nvSpPr>
          <p:spPr bwMode="auto">
            <a:xfrm>
              <a:off x="1935" y="2334"/>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87" name="Oval 291"/>
            <p:cNvSpPr>
              <a:spLocks noChangeArrowheads="1"/>
            </p:cNvSpPr>
            <p:nvPr/>
          </p:nvSpPr>
          <p:spPr bwMode="auto">
            <a:xfrm>
              <a:off x="1935" y="2382"/>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88" name="Oval 292"/>
            <p:cNvSpPr>
              <a:spLocks noChangeArrowheads="1"/>
            </p:cNvSpPr>
            <p:nvPr/>
          </p:nvSpPr>
          <p:spPr bwMode="auto">
            <a:xfrm>
              <a:off x="1935" y="2427"/>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89" name="Oval 293"/>
            <p:cNvSpPr>
              <a:spLocks noChangeArrowheads="1"/>
            </p:cNvSpPr>
            <p:nvPr/>
          </p:nvSpPr>
          <p:spPr bwMode="auto">
            <a:xfrm>
              <a:off x="1935" y="2475"/>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90" name="Oval 294"/>
            <p:cNvSpPr>
              <a:spLocks noChangeArrowheads="1"/>
            </p:cNvSpPr>
            <p:nvPr/>
          </p:nvSpPr>
          <p:spPr bwMode="auto">
            <a:xfrm>
              <a:off x="1935" y="2523"/>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91" name="Oval 295"/>
            <p:cNvSpPr>
              <a:spLocks noChangeArrowheads="1"/>
            </p:cNvSpPr>
            <p:nvPr/>
          </p:nvSpPr>
          <p:spPr bwMode="auto">
            <a:xfrm>
              <a:off x="1935" y="2192"/>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92" name="Oval 296"/>
            <p:cNvSpPr>
              <a:spLocks noChangeArrowheads="1"/>
            </p:cNvSpPr>
            <p:nvPr/>
          </p:nvSpPr>
          <p:spPr bwMode="auto">
            <a:xfrm>
              <a:off x="1935" y="2571"/>
              <a:ext cx="12"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93" name="Oval 297"/>
            <p:cNvSpPr>
              <a:spLocks noChangeArrowheads="1"/>
            </p:cNvSpPr>
            <p:nvPr/>
          </p:nvSpPr>
          <p:spPr bwMode="auto">
            <a:xfrm>
              <a:off x="1935" y="2619"/>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94" name="Oval 298"/>
            <p:cNvSpPr>
              <a:spLocks noChangeArrowheads="1"/>
            </p:cNvSpPr>
            <p:nvPr/>
          </p:nvSpPr>
          <p:spPr bwMode="auto">
            <a:xfrm>
              <a:off x="1935" y="2664"/>
              <a:ext cx="12"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95" name="Oval 299"/>
            <p:cNvSpPr>
              <a:spLocks noChangeArrowheads="1"/>
            </p:cNvSpPr>
            <p:nvPr/>
          </p:nvSpPr>
          <p:spPr bwMode="auto">
            <a:xfrm>
              <a:off x="1935" y="2712"/>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96" name="Oval 300"/>
            <p:cNvSpPr>
              <a:spLocks noChangeArrowheads="1"/>
            </p:cNvSpPr>
            <p:nvPr/>
          </p:nvSpPr>
          <p:spPr bwMode="auto">
            <a:xfrm>
              <a:off x="1935" y="2760"/>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97" name="Oval 301"/>
            <p:cNvSpPr>
              <a:spLocks noChangeArrowheads="1"/>
            </p:cNvSpPr>
            <p:nvPr/>
          </p:nvSpPr>
          <p:spPr bwMode="auto">
            <a:xfrm>
              <a:off x="1935" y="280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98" name="Oval 302"/>
            <p:cNvSpPr>
              <a:spLocks noChangeArrowheads="1"/>
            </p:cNvSpPr>
            <p:nvPr/>
          </p:nvSpPr>
          <p:spPr bwMode="auto">
            <a:xfrm>
              <a:off x="1935" y="2854"/>
              <a:ext cx="12"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499" name="Oval 303"/>
            <p:cNvSpPr>
              <a:spLocks noChangeArrowheads="1"/>
            </p:cNvSpPr>
            <p:nvPr/>
          </p:nvSpPr>
          <p:spPr bwMode="auto">
            <a:xfrm>
              <a:off x="1935" y="2901"/>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00" name="Oval 304"/>
            <p:cNvSpPr>
              <a:spLocks noChangeArrowheads="1"/>
            </p:cNvSpPr>
            <p:nvPr/>
          </p:nvSpPr>
          <p:spPr bwMode="auto">
            <a:xfrm>
              <a:off x="1935" y="2949"/>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01" name="Oval 305"/>
            <p:cNvSpPr>
              <a:spLocks noChangeArrowheads="1"/>
            </p:cNvSpPr>
            <p:nvPr/>
          </p:nvSpPr>
          <p:spPr bwMode="auto">
            <a:xfrm>
              <a:off x="1935" y="2997"/>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02" name="Oval 306"/>
            <p:cNvSpPr>
              <a:spLocks noChangeArrowheads="1"/>
            </p:cNvSpPr>
            <p:nvPr/>
          </p:nvSpPr>
          <p:spPr bwMode="auto">
            <a:xfrm>
              <a:off x="1935" y="3042"/>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03" name="Oval 307"/>
            <p:cNvSpPr>
              <a:spLocks noChangeArrowheads="1"/>
            </p:cNvSpPr>
            <p:nvPr/>
          </p:nvSpPr>
          <p:spPr bwMode="auto">
            <a:xfrm>
              <a:off x="1935" y="3090"/>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04" name="Oval 308"/>
            <p:cNvSpPr>
              <a:spLocks noChangeArrowheads="1"/>
            </p:cNvSpPr>
            <p:nvPr/>
          </p:nvSpPr>
          <p:spPr bwMode="auto">
            <a:xfrm>
              <a:off x="1935" y="3139"/>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05" name="Oval 309"/>
            <p:cNvSpPr>
              <a:spLocks noChangeArrowheads="1"/>
            </p:cNvSpPr>
            <p:nvPr/>
          </p:nvSpPr>
          <p:spPr bwMode="auto">
            <a:xfrm>
              <a:off x="1935" y="3187"/>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06" name="Oval 310"/>
            <p:cNvSpPr>
              <a:spLocks noChangeArrowheads="1"/>
            </p:cNvSpPr>
            <p:nvPr/>
          </p:nvSpPr>
          <p:spPr bwMode="auto">
            <a:xfrm>
              <a:off x="1935" y="3232"/>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07" name="Oval 311"/>
            <p:cNvSpPr>
              <a:spLocks noChangeArrowheads="1"/>
            </p:cNvSpPr>
            <p:nvPr/>
          </p:nvSpPr>
          <p:spPr bwMode="auto">
            <a:xfrm>
              <a:off x="1935" y="3280"/>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08" name="Oval 312"/>
            <p:cNvSpPr>
              <a:spLocks noChangeArrowheads="1"/>
            </p:cNvSpPr>
            <p:nvPr/>
          </p:nvSpPr>
          <p:spPr bwMode="auto">
            <a:xfrm>
              <a:off x="1935" y="332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09" name="Oval 313"/>
            <p:cNvSpPr>
              <a:spLocks noChangeArrowheads="1"/>
            </p:cNvSpPr>
            <p:nvPr/>
          </p:nvSpPr>
          <p:spPr bwMode="auto">
            <a:xfrm>
              <a:off x="1935" y="3376"/>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10" name="Oval 314"/>
            <p:cNvSpPr>
              <a:spLocks noChangeArrowheads="1"/>
            </p:cNvSpPr>
            <p:nvPr/>
          </p:nvSpPr>
          <p:spPr bwMode="auto">
            <a:xfrm>
              <a:off x="1935" y="3421"/>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11" name="Oval 315"/>
            <p:cNvSpPr>
              <a:spLocks noChangeArrowheads="1"/>
            </p:cNvSpPr>
            <p:nvPr/>
          </p:nvSpPr>
          <p:spPr bwMode="auto">
            <a:xfrm>
              <a:off x="1935" y="351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12" name="Oval 316"/>
            <p:cNvSpPr>
              <a:spLocks noChangeArrowheads="1"/>
            </p:cNvSpPr>
            <p:nvPr/>
          </p:nvSpPr>
          <p:spPr bwMode="auto">
            <a:xfrm>
              <a:off x="1935" y="3469"/>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13" name="Oval 317"/>
            <p:cNvSpPr>
              <a:spLocks noChangeArrowheads="1"/>
            </p:cNvSpPr>
            <p:nvPr/>
          </p:nvSpPr>
          <p:spPr bwMode="auto">
            <a:xfrm>
              <a:off x="2266" y="2619"/>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14" name="Oval 318"/>
            <p:cNvSpPr>
              <a:spLocks noChangeArrowheads="1"/>
            </p:cNvSpPr>
            <p:nvPr/>
          </p:nvSpPr>
          <p:spPr bwMode="auto">
            <a:xfrm>
              <a:off x="2266" y="2664"/>
              <a:ext cx="13"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15" name="Oval 319"/>
            <p:cNvSpPr>
              <a:spLocks noChangeArrowheads="1"/>
            </p:cNvSpPr>
            <p:nvPr/>
          </p:nvSpPr>
          <p:spPr bwMode="auto">
            <a:xfrm>
              <a:off x="2266" y="2712"/>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16" name="Oval 320"/>
            <p:cNvSpPr>
              <a:spLocks noChangeArrowheads="1"/>
            </p:cNvSpPr>
            <p:nvPr/>
          </p:nvSpPr>
          <p:spPr bwMode="auto">
            <a:xfrm>
              <a:off x="2266" y="2760"/>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17" name="Oval 321"/>
            <p:cNvSpPr>
              <a:spLocks noChangeArrowheads="1"/>
            </p:cNvSpPr>
            <p:nvPr/>
          </p:nvSpPr>
          <p:spPr bwMode="auto">
            <a:xfrm>
              <a:off x="2266" y="2808"/>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18" name="Oval 322"/>
            <p:cNvSpPr>
              <a:spLocks noChangeArrowheads="1"/>
            </p:cNvSpPr>
            <p:nvPr/>
          </p:nvSpPr>
          <p:spPr bwMode="auto">
            <a:xfrm>
              <a:off x="2266" y="2854"/>
              <a:ext cx="13"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19" name="Oval 323"/>
            <p:cNvSpPr>
              <a:spLocks noChangeArrowheads="1"/>
            </p:cNvSpPr>
            <p:nvPr/>
          </p:nvSpPr>
          <p:spPr bwMode="auto">
            <a:xfrm>
              <a:off x="2266" y="2901"/>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20" name="Oval 324"/>
            <p:cNvSpPr>
              <a:spLocks noChangeArrowheads="1"/>
            </p:cNvSpPr>
            <p:nvPr/>
          </p:nvSpPr>
          <p:spPr bwMode="auto">
            <a:xfrm>
              <a:off x="2266" y="2949"/>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21" name="Oval 325"/>
            <p:cNvSpPr>
              <a:spLocks noChangeArrowheads="1"/>
            </p:cNvSpPr>
            <p:nvPr/>
          </p:nvSpPr>
          <p:spPr bwMode="auto">
            <a:xfrm>
              <a:off x="2266" y="2997"/>
              <a:ext cx="13"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22" name="Oval 326"/>
            <p:cNvSpPr>
              <a:spLocks noChangeArrowheads="1"/>
            </p:cNvSpPr>
            <p:nvPr/>
          </p:nvSpPr>
          <p:spPr bwMode="auto">
            <a:xfrm>
              <a:off x="2266" y="3042"/>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23" name="Oval 327"/>
            <p:cNvSpPr>
              <a:spLocks noChangeArrowheads="1"/>
            </p:cNvSpPr>
            <p:nvPr/>
          </p:nvSpPr>
          <p:spPr bwMode="auto">
            <a:xfrm>
              <a:off x="2266" y="3090"/>
              <a:ext cx="13"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24" name="Oval 328"/>
            <p:cNvSpPr>
              <a:spLocks noChangeArrowheads="1"/>
            </p:cNvSpPr>
            <p:nvPr/>
          </p:nvSpPr>
          <p:spPr bwMode="auto">
            <a:xfrm>
              <a:off x="2266" y="3139"/>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25" name="Oval 329"/>
            <p:cNvSpPr>
              <a:spLocks noChangeArrowheads="1"/>
            </p:cNvSpPr>
            <p:nvPr/>
          </p:nvSpPr>
          <p:spPr bwMode="auto">
            <a:xfrm>
              <a:off x="2266" y="3187"/>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26" name="Oval 330"/>
            <p:cNvSpPr>
              <a:spLocks noChangeArrowheads="1"/>
            </p:cNvSpPr>
            <p:nvPr/>
          </p:nvSpPr>
          <p:spPr bwMode="auto">
            <a:xfrm>
              <a:off x="2266" y="3232"/>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27" name="Oval 331"/>
            <p:cNvSpPr>
              <a:spLocks noChangeArrowheads="1"/>
            </p:cNvSpPr>
            <p:nvPr/>
          </p:nvSpPr>
          <p:spPr bwMode="auto">
            <a:xfrm>
              <a:off x="2266" y="3280"/>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28" name="Oval 332"/>
            <p:cNvSpPr>
              <a:spLocks noChangeArrowheads="1"/>
            </p:cNvSpPr>
            <p:nvPr/>
          </p:nvSpPr>
          <p:spPr bwMode="auto">
            <a:xfrm>
              <a:off x="2266" y="3328"/>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29" name="Oval 333"/>
            <p:cNvSpPr>
              <a:spLocks noChangeArrowheads="1"/>
            </p:cNvSpPr>
            <p:nvPr/>
          </p:nvSpPr>
          <p:spPr bwMode="auto">
            <a:xfrm>
              <a:off x="2266" y="3376"/>
              <a:ext cx="13"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30" name="Oval 334"/>
            <p:cNvSpPr>
              <a:spLocks noChangeArrowheads="1"/>
            </p:cNvSpPr>
            <p:nvPr/>
          </p:nvSpPr>
          <p:spPr bwMode="auto">
            <a:xfrm>
              <a:off x="2266" y="3421"/>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31" name="Oval 335"/>
            <p:cNvSpPr>
              <a:spLocks noChangeArrowheads="1"/>
            </p:cNvSpPr>
            <p:nvPr/>
          </p:nvSpPr>
          <p:spPr bwMode="auto">
            <a:xfrm>
              <a:off x="2266" y="3518"/>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32" name="Oval 336"/>
            <p:cNvSpPr>
              <a:spLocks noChangeArrowheads="1"/>
            </p:cNvSpPr>
            <p:nvPr/>
          </p:nvSpPr>
          <p:spPr bwMode="auto">
            <a:xfrm>
              <a:off x="2266" y="3469"/>
              <a:ext cx="13"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33" name="Oval 337"/>
            <p:cNvSpPr>
              <a:spLocks noChangeArrowheads="1"/>
            </p:cNvSpPr>
            <p:nvPr/>
          </p:nvSpPr>
          <p:spPr bwMode="auto">
            <a:xfrm>
              <a:off x="2598" y="3232"/>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34" name="Oval 338"/>
            <p:cNvSpPr>
              <a:spLocks noChangeArrowheads="1"/>
            </p:cNvSpPr>
            <p:nvPr/>
          </p:nvSpPr>
          <p:spPr bwMode="auto">
            <a:xfrm>
              <a:off x="2598" y="3280"/>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35" name="Oval 339"/>
            <p:cNvSpPr>
              <a:spLocks noChangeArrowheads="1"/>
            </p:cNvSpPr>
            <p:nvPr/>
          </p:nvSpPr>
          <p:spPr bwMode="auto">
            <a:xfrm>
              <a:off x="2598" y="332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36" name="Oval 340"/>
            <p:cNvSpPr>
              <a:spLocks noChangeArrowheads="1"/>
            </p:cNvSpPr>
            <p:nvPr/>
          </p:nvSpPr>
          <p:spPr bwMode="auto">
            <a:xfrm>
              <a:off x="2598" y="3376"/>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37" name="Oval 341"/>
            <p:cNvSpPr>
              <a:spLocks noChangeArrowheads="1"/>
            </p:cNvSpPr>
            <p:nvPr/>
          </p:nvSpPr>
          <p:spPr bwMode="auto">
            <a:xfrm>
              <a:off x="2598" y="3421"/>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38" name="Oval 342"/>
            <p:cNvSpPr>
              <a:spLocks noChangeArrowheads="1"/>
            </p:cNvSpPr>
            <p:nvPr/>
          </p:nvSpPr>
          <p:spPr bwMode="auto">
            <a:xfrm>
              <a:off x="2598" y="351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39" name="Oval 343"/>
            <p:cNvSpPr>
              <a:spLocks noChangeArrowheads="1"/>
            </p:cNvSpPr>
            <p:nvPr/>
          </p:nvSpPr>
          <p:spPr bwMode="auto">
            <a:xfrm>
              <a:off x="2598" y="3469"/>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40" name="Oval 344"/>
            <p:cNvSpPr>
              <a:spLocks noChangeArrowheads="1"/>
            </p:cNvSpPr>
            <p:nvPr/>
          </p:nvSpPr>
          <p:spPr bwMode="auto">
            <a:xfrm>
              <a:off x="1368" y="320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41" name="Oval 345"/>
            <p:cNvSpPr>
              <a:spLocks noChangeArrowheads="1"/>
            </p:cNvSpPr>
            <p:nvPr/>
          </p:nvSpPr>
          <p:spPr bwMode="auto">
            <a:xfrm>
              <a:off x="1419" y="3208"/>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42" name="Oval 346"/>
            <p:cNvSpPr>
              <a:spLocks noChangeArrowheads="1"/>
            </p:cNvSpPr>
            <p:nvPr/>
          </p:nvSpPr>
          <p:spPr bwMode="auto">
            <a:xfrm>
              <a:off x="1468" y="3208"/>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43" name="Oval 347"/>
            <p:cNvSpPr>
              <a:spLocks noChangeArrowheads="1"/>
            </p:cNvSpPr>
            <p:nvPr/>
          </p:nvSpPr>
          <p:spPr bwMode="auto">
            <a:xfrm>
              <a:off x="1521" y="3208"/>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44" name="Oval 348"/>
            <p:cNvSpPr>
              <a:spLocks noChangeArrowheads="1"/>
            </p:cNvSpPr>
            <p:nvPr/>
          </p:nvSpPr>
          <p:spPr bwMode="auto">
            <a:xfrm>
              <a:off x="1573" y="320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45" name="Oval 349"/>
            <p:cNvSpPr>
              <a:spLocks noChangeArrowheads="1"/>
            </p:cNvSpPr>
            <p:nvPr/>
          </p:nvSpPr>
          <p:spPr bwMode="auto">
            <a:xfrm>
              <a:off x="1625" y="3208"/>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46" name="Oval 350"/>
            <p:cNvSpPr>
              <a:spLocks noChangeArrowheads="1"/>
            </p:cNvSpPr>
            <p:nvPr/>
          </p:nvSpPr>
          <p:spPr bwMode="auto">
            <a:xfrm>
              <a:off x="1675" y="320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47" name="Oval 351"/>
            <p:cNvSpPr>
              <a:spLocks noChangeArrowheads="1"/>
            </p:cNvSpPr>
            <p:nvPr/>
          </p:nvSpPr>
          <p:spPr bwMode="auto">
            <a:xfrm>
              <a:off x="1726" y="3208"/>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48" name="Oval 352"/>
            <p:cNvSpPr>
              <a:spLocks noChangeArrowheads="1"/>
            </p:cNvSpPr>
            <p:nvPr/>
          </p:nvSpPr>
          <p:spPr bwMode="auto">
            <a:xfrm>
              <a:off x="1779" y="320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49" name="Oval 353"/>
            <p:cNvSpPr>
              <a:spLocks noChangeArrowheads="1"/>
            </p:cNvSpPr>
            <p:nvPr/>
          </p:nvSpPr>
          <p:spPr bwMode="auto">
            <a:xfrm>
              <a:off x="1830" y="3208"/>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50" name="Oval 354"/>
            <p:cNvSpPr>
              <a:spLocks noChangeArrowheads="1"/>
            </p:cNvSpPr>
            <p:nvPr/>
          </p:nvSpPr>
          <p:spPr bwMode="auto">
            <a:xfrm>
              <a:off x="1883" y="320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51" name="Oval 355"/>
            <p:cNvSpPr>
              <a:spLocks noChangeArrowheads="1"/>
            </p:cNvSpPr>
            <p:nvPr/>
          </p:nvSpPr>
          <p:spPr bwMode="auto">
            <a:xfrm>
              <a:off x="1985" y="3208"/>
              <a:ext cx="11"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52" name="Oval 356"/>
            <p:cNvSpPr>
              <a:spLocks noChangeArrowheads="1"/>
            </p:cNvSpPr>
            <p:nvPr/>
          </p:nvSpPr>
          <p:spPr bwMode="auto">
            <a:xfrm>
              <a:off x="2036" y="3208"/>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53" name="Oval 357"/>
            <p:cNvSpPr>
              <a:spLocks noChangeArrowheads="1"/>
            </p:cNvSpPr>
            <p:nvPr/>
          </p:nvSpPr>
          <p:spPr bwMode="auto">
            <a:xfrm>
              <a:off x="2089" y="3208"/>
              <a:ext cx="11"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54" name="Oval 358"/>
            <p:cNvSpPr>
              <a:spLocks noChangeArrowheads="1"/>
            </p:cNvSpPr>
            <p:nvPr/>
          </p:nvSpPr>
          <p:spPr bwMode="auto">
            <a:xfrm>
              <a:off x="2140" y="3208"/>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55" name="Oval 359"/>
            <p:cNvSpPr>
              <a:spLocks noChangeArrowheads="1"/>
            </p:cNvSpPr>
            <p:nvPr/>
          </p:nvSpPr>
          <p:spPr bwMode="auto">
            <a:xfrm>
              <a:off x="2190" y="320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56" name="Oval 360"/>
            <p:cNvSpPr>
              <a:spLocks noChangeArrowheads="1"/>
            </p:cNvSpPr>
            <p:nvPr/>
          </p:nvSpPr>
          <p:spPr bwMode="auto">
            <a:xfrm>
              <a:off x="2242" y="320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57" name="Oval 361"/>
            <p:cNvSpPr>
              <a:spLocks noChangeArrowheads="1"/>
            </p:cNvSpPr>
            <p:nvPr/>
          </p:nvSpPr>
          <p:spPr bwMode="auto">
            <a:xfrm>
              <a:off x="1368" y="2571"/>
              <a:ext cx="12"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58" name="Oval 362"/>
            <p:cNvSpPr>
              <a:spLocks noChangeArrowheads="1"/>
            </p:cNvSpPr>
            <p:nvPr/>
          </p:nvSpPr>
          <p:spPr bwMode="auto">
            <a:xfrm>
              <a:off x="1419" y="2571"/>
              <a:ext cx="13"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59" name="Oval 363"/>
            <p:cNvSpPr>
              <a:spLocks noChangeArrowheads="1"/>
            </p:cNvSpPr>
            <p:nvPr/>
          </p:nvSpPr>
          <p:spPr bwMode="auto">
            <a:xfrm>
              <a:off x="1468" y="2571"/>
              <a:ext cx="13"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60" name="Oval 364"/>
            <p:cNvSpPr>
              <a:spLocks noChangeArrowheads="1"/>
            </p:cNvSpPr>
            <p:nvPr/>
          </p:nvSpPr>
          <p:spPr bwMode="auto">
            <a:xfrm>
              <a:off x="1521" y="2571"/>
              <a:ext cx="13"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61" name="Oval 365"/>
            <p:cNvSpPr>
              <a:spLocks noChangeArrowheads="1"/>
            </p:cNvSpPr>
            <p:nvPr/>
          </p:nvSpPr>
          <p:spPr bwMode="auto">
            <a:xfrm>
              <a:off x="1573" y="2571"/>
              <a:ext cx="12"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62" name="Oval 366"/>
            <p:cNvSpPr>
              <a:spLocks noChangeArrowheads="1"/>
            </p:cNvSpPr>
            <p:nvPr/>
          </p:nvSpPr>
          <p:spPr bwMode="auto">
            <a:xfrm>
              <a:off x="1625" y="2571"/>
              <a:ext cx="13"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63" name="Oval 367"/>
            <p:cNvSpPr>
              <a:spLocks noChangeArrowheads="1"/>
            </p:cNvSpPr>
            <p:nvPr/>
          </p:nvSpPr>
          <p:spPr bwMode="auto">
            <a:xfrm>
              <a:off x="1675" y="2571"/>
              <a:ext cx="12"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64" name="Oval 368"/>
            <p:cNvSpPr>
              <a:spLocks noChangeArrowheads="1"/>
            </p:cNvSpPr>
            <p:nvPr/>
          </p:nvSpPr>
          <p:spPr bwMode="auto">
            <a:xfrm>
              <a:off x="1779" y="2571"/>
              <a:ext cx="12"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65" name="Oval 369"/>
            <p:cNvSpPr>
              <a:spLocks noChangeArrowheads="1"/>
            </p:cNvSpPr>
            <p:nvPr/>
          </p:nvSpPr>
          <p:spPr bwMode="auto">
            <a:xfrm>
              <a:off x="1830" y="2571"/>
              <a:ext cx="13"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66" name="Oval 370"/>
            <p:cNvSpPr>
              <a:spLocks noChangeArrowheads="1"/>
            </p:cNvSpPr>
            <p:nvPr/>
          </p:nvSpPr>
          <p:spPr bwMode="auto">
            <a:xfrm>
              <a:off x="1883" y="2571"/>
              <a:ext cx="12"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67" name="Oval 371"/>
            <p:cNvSpPr>
              <a:spLocks noChangeArrowheads="1"/>
            </p:cNvSpPr>
            <p:nvPr/>
          </p:nvSpPr>
          <p:spPr bwMode="auto">
            <a:xfrm>
              <a:off x="1368" y="2144"/>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68" name="Oval 372"/>
            <p:cNvSpPr>
              <a:spLocks noChangeArrowheads="1"/>
            </p:cNvSpPr>
            <p:nvPr/>
          </p:nvSpPr>
          <p:spPr bwMode="auto">
            <a:xfrm>
              <a:off x="1419" y="2144"/>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69" name="Oval 373"/>
            <p:cNvSpPr>
              <a:spLocks noChangeArrowheads="1"/>
            </p:cNvSpPr>
            <p:nvPr/>
          </p:nvSpPr>
          <p:spPr bwMode="auto">
            <a:xfrm>
              <a:off x="1468" y="2144"/>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70" name="Oval 374"/>
            <p:cNvSpPr>
              <a:spLocks noChangeArrowheads="1"/>
            </p:cNvSpPr>
            <p:nvPr/>
          </p:nvSpPr>
          <p:spPr bwMode="auto">
            <a:xfrm>
              <a:off x="1521" y="2144"/>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71" name="Oval 375"/>
            <p:cNvSpPr>
              <a:spLocks noChangeArrowheads="1"/>
            </p:cNvSpPr>
            <p:nvPr/>
          </p:nvSpPr>
          <p:spPr bwMode="auto">
            <a:xfrm>
              <a:off x="1573" y="2144"/>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72" name="Oval 376"/>
            <p:cNvSpPr>
              <a:spLocks noChangeArrowheads="1"/>
            </p:cNvSpPr>
            <p:nvPr/>
          </p:nvSpPr>
          <p:spPr bwMode="auto">
            <a:xfrm>
              <a:off x="1368" y="1720"/>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73" name="Oval 377"/>
            <p:cNvSpPr>
              <a:spLocks noChangeArrowheads="1"/>
            </p:cNvSpPr>
            <p:nvPr/>
          </p:nvSpPr>
          <p:spPr bwMode="auto">
            <a:xfrm>
              <a:off x="1419" y="1720"/>
              <a:ext cx="13"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74" name="Oval 378"/>
            <p:cNvSpPr>
              <a:spLocks noChangeArrowheads="1"/>
            </p:cNvSpPr>
            <p:nvPr/>
          </p:nvSpPr>
          <p:spPr bwMode="auto">
            <a:xfrm>
              <a:off x="1468" y="1720"/>
              <a:ext cx="13"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75" name="Oval 379"/>
            <p:cNvSpPr>
              <a:spLocks noChangeArrowheads="1"/>
            </p:cNvSpPr>
            <p:nvPr/>
          </p:nvSpPr>
          <p:spPr bwMode="auto">
            <a:xfrm>
              <a:off x="1521" y="1720"/>
              <a:ext cx="13"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76" name="Oval 380"/>
            <p:cNvSpPr>
              <a:spLocks noChangeArrowheads="1"/>
            </p:cNvSpPr>
            <p:nvPr/>
          </p:nvSpPr>
          <p:spPr bwMode="auto">
            <a:xfrm>
              <a:off x="1573" y="1720"/>
              <a:ext cx="12" cy="1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77" name="Oval 381"/>
            <p:cNvSpPr>
              <a:spLocks noChangeArrowheads="1"/>
            </p:cNvSpPr>
            <p:nvPr/>
          </p:nvSpPr>
          <p:spPr bwMode="auto">
            <a:xfrm>
              <a:off x="1625" y="2144"/>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78" name="Oval 382"/>
            <p:cNvSpPr>
              <a:spLocks noChangeArrowheads="1"/>
            </p:cNvSpPr>
            <p:nvPr/>
          </p:nvSpPr>
          <p:spPr bwMode="auto">
            <a:xfrm>
              <a:off x="1675" y="2144"/>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79" name="Oval 383"/>
            <p:cNvSpPr>
              <a:spLocks noChangeArrowheads="1"/>
            </p:cNvSpPr>
            <p:nvPr/>
          </p:nvSpPr>
          <p:spPr bwMode="auto">
            <a:xfrm>
              <a:off x="1726" y="2144"/>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80" name="Oval 384"/>
            <p:cNvSpPr>
              <a:spLocks noChangeArrowheads="1"/>
            </p:cNvSpPr>
            <p:nvPr/>
          </p:nvSpPr>
          <p:spPr bwMode="auto">
            <a:xfrm>
              <a:off x="1779" y="2144"/>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81" name="Oval 385"/>
            <p:cNvSpPr>
              <a:spLocks noChangeArrowheads="1"/>
            </p:cNvSpPr>
            <p:nvPr/>
          </p:nvSpPr>
          <p:spPr bwMode="auto">
            <a:xfrm>
              <a:off x="1830" y="2144"/>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82" name="Oval 386"/>
            <p:cNvSpPr>
              <a:spLocks noChangeArrowheads="1"/>
            </p:cNvSpPr>
            <p:nvPr/>
          </p:nvSpPr>
          <p:spPr bwMode="auto">
            <a:xfrm>
              <a:off x="1883" y="2144"/>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83" name="Oval 387"/>
            <p:cNvSpPr>
              <a:spLocks noChangeArrowheads="1"/>
            </p:cNvSpPr>
            <p:nvPr/>
          </p:nvSpPr>
          <p:spPr bwMode="auto">
            <a:xfrm>
              <a:off x="1985" y="2571"/>
              <a:ext cx="11"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84" name="Oval 388"/>
            <p:cNvSpPr>
              <a:spLocks noChangeArrowheads="1"/>
            </p:cNvSpPr>
            <p:nvPr/>
          </p:nvSpPr>
          <p:spPr bwMode="auto">
            <a:xfrm>
              <a:off x="2036" y="2571"/>
              <a:ext cx="13"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85" name="Oval 389"/>
            <p:cNvSpPr>
              <a:spLocks noChangeArrowheads="1"/>
            </p:cNvSpPr>
            <p:nvPr/>
          </p:nvSpPr>
          <p:spPr bwMode="auto">
            <a:xfrm>
              <a:off x="2089" y="2571"/>
              <a:ext cx="11"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86" name="Oval 390"/>
            <p:cNvSpPr>
              <a:spLocks noChangeArrowheads="1"/>
            </p:cNvSpPr>
            <p:nvPr/>
          </p:nvSpPr>
          <p:spPr bwMode="auto">
            <a:xfrm>
              <a:off x="2140" y="2571"/>
              <a:ext cx="13"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87" name="Oval 391"/>
            <p:cNvSpPr>
              <a:spLocks noChangeArrowheads="1"/>
            </p:cNvSpPr>
            <p:nvPr/>
          </p:nvSpPr>
          <p:spPr bwMode="auto">
            <a:xfrm>
              <a:off x="2190" y="2571"/>
              <a:ext cx="12"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88" name="Oval 392"/>
            <p:cNvSpPr>
              <a:spLocks noChangeArrowheads="1"/>
            </p:cNvSpPr>
            <p:nvPr/>
          </p:nvSpPr>
          <p:spPr bwMode="auto">
            <a:xfrm>
              <a:off x="2242" y="2571"/>
              <a:ext cx="12" cy="1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89" name="Oval 393"/>
            <p:cNvSpPr>
              <a:spLocks noChangeArrowheads="1"/>
            </p:cNvSpPr>
            <p:nvPr/>
          </p:nvSpPr>
          <p:spPr bwMode="auto">
            <a:xfrm>
              <a:off x="2294" y="320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90" name="Oval 394"/>
            <p:cNvSpPr>
              <a:spLocks noChangeArrowheads="1"/>
            </p:cNvSpPr>
            <p:nvPr/>
          </p:nvSpPr>
          <p:spPr bwMode="auto">
            <a:xfrm>
              <a:off x="2346" y="3208"/>
              <a:ext cx="12"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91" name="Oval 395"/>
            <p:cNvSpPr>
              <a:spLocks noChangeArrowheads="1"/>
            </p:cNvSpPr>
            <p:nvPr/>
          </p:nvSpPr>
          <p:spPr bwMode="auto">
            <a:xfrm>
              <a:off x="2396" y="3208"/>
              <a:ext cx="11"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92" name="Oval 396"/>
            <p:cNvSpPr>
              <a:spLocks noChangeArrowheads="1"/>
            </p:cNvSpPr>
            <p:nvPr/>
          </p:nvSpPr>
          <p:spPr bwMode="auto">
            <a:xfrm>
              <a:off x="2447" y="3208"/>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93" name="Oval 397"/>
            <p:cNvSpPr>
              <a:spLocks noChangeArrowheads="1"/>
            </p:cNvSpPr>
            <p:nvPr/>
          </p:nvSpPr>
          <p:spPr bwMode="auto">
            <a:xfrm>
              <a:off x="2500" y="3208"/>
              <a:ext cx="11"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94" name="Oval 398"/>
            <p:cNvSpPr>
              <a:spLocks noChangeArrowheads="1"/>
            </p:cNvSpPr>
            <p:nvPr/>
          </p:nvSpPr>
          <p:spPr bwMode="auto">
            <a:xfrm>
              <a:off x="2551" y="3208"/>
              <a:ext cx="13" cy="1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5595" name="Rectangle 29"/>
            <p:cNvSpPr>
              <a:spLocks noChangeArrowheads="1"/>
            </p:cNvSpPr>
            <p:nvPr/>
          </p:nvSpPr>
          <p:spPr bwMode="auto">
            <a:xfrm>
              <a:off x="1637" y="1117"/>
              <a:ext cx="39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Aleisha</a:t>
              </a:r>
              <a:endParaRPr lang="en-US" sz="1400">
                <a:latin typeface="Century Gothic" pitchFamily="34" charset="0"/>
                <a:ea typeface="MS PGothic" pitchFamily="34" charset="-128"/>
                <a:cs typeface="Century Gothic" pitchFamily="34" charset="0"/>
              </a:endParaRPr>
            </a:p>
          </p:txBody>
        </p:sp>
        <p:sp>
          <p:nvSpPr>
            <p:cNvPr id="145596" name="Rectangle 31"/>
            <p:cNvSpPr>
              <a:spLocks noChangeArrowheads="1"/>
            </p:cNvSpPr>
            <p:nvPr/>
          </p:nvSpPr>
          <p:spPr bwMode="auto">
            <a:xfrm>
              <a:off x="1989" y="1679"/>
              <a:ext cx="254"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Brad</a:t>
              </a:r>
              <a:endParaRPr lang="en-US" sz="1400">
                <a:latin typeface="Century Gothic" pitchFamily="34" charset="0"/>
                <a:ea typeface="MS PGothic" pitchFamily="34" charset="-128"/>
                <a:cs typeface="Century Gothic" pitchFamily="34" charset="0"/>
              </a:endParaRPr>
            </a:p>
          </p:txBody>
        </p:sp>
        <p:sp>
          <p:nvSpPr>
            <p:cNvPr id="145597" name="Rectangle 34"/>
            <p:cNvSpPr>
              <a:spLocks noChangeArrowheads="1"/>
            </p:cNvSpPr>
            <p:nvPr/>
          </p:nvSpPr>
          <p:spPr bwMode="auto">
            <a:xfrm>
              <a:off x="2337" y="2079"/>
              <a:ext cx="438"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Claudia</a:t>
              </a:r>
              <a:endParaRPr lang="en-US" sz="1400">
                <a:latin typeface="Century Gothic" pitchFamily="34" charset="0"/>
                <a:ea typeface="MS PGothic" pitchFamily="34" charset="-128"/>
                <a:cs typeface="Century Gothic" pitchFamily="34" charset="0"/>
              </a:endParaRPr>
            </a:p>
          </p:txBody>
        </p:sp>
        <p:sp>
          <p:nvSpPr>
            <p:cNvPr id="145598" name="Rectangle 35"/>
            <p:cNvSpPr>
              <a:spLocks noChangeArrowheads="1"/>
            </p:cNvSpPr>
            <p:nvPr/>
          </p:nvSpPr>
          <p:spPr bwMode="auto">
            <a:xfrm>
              <a:off x="2685" y="2480"/>
              <a:ext cx="371"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Darren</a:t>
              </a:r>
              <a:endParaRPr lang="en-US" sz="1400">
                <a:latin typeface="Century Gothic" pitchFamily="34" charset="0"/>
                <a:ea typeface="MS PGothic" pitchFamily="34" charset="-128"/>
                <a:cs typeface="Century Gothic" pitchFamily="34" charset="0"/>
              </a:endParaRPr>
            </a:p>
          </p:txBody>
        </p:sp>
        <p:sp>
          <p:nvSpPr>
            <p:cNvPr id="145599" name="Rectangle 40"/>
            <p:cNvSpPr>
              <a:spLocks noChangeArrowheads="1"/>
            </p:cNvSpPr>
            <p:nvPr/>
          </p:nvSpPr>
          <p:spPr bwMode="auto">
            <a:xfrm>
              <a:off x="2984" y="3162"/>
              <a:ext cx="401"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Edwina</a:t>
              </a:r>
              <a:endParaRPr lang="en-US" sz="1400">
                <a:latin typeface="Century Gothic" pitchFamily="34" charset="0"/>
                <a:ea typeface="MS PGothic" pitchFamily="34" charset="-128"/>
                <a:cs typeface="Century Gothic" pitchFamily="34" charset="0"/>
              </a:endParaRPr>
            </a:p>
          </p:txBody>
        </p:sp>
        <p:sp>
          <p:nvSpPr>
            <p:cNvPr id="145600" name="Rectangle 36"/>
            <p:cNvSpPr>
              <a:spLocks noChangeArrowheads="1"/>
            </p:cNvSpPr>
            <p:nvPr/>
          </p:nvSpPr>
          <p:spPr bwMode="auto">
            <a:xfrm>
              <a:off x="593" y="588"/>
              <a:ext cx="549" cy="271"/>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Price of book</a:t>
              </a:r>
              <a:endParaRPr lang="en-US" sz="1400" b="1">
                <a:latin typeface="Century Gothic" pitchFamily="34" charset="0"/>
                <a:ea typeface="MS PGothic" pitchFamily="34" charset="-128"/>
                <a:cs typeface="Century Gothic" pitchFamily="34" charset="0"/>
              </a:endParaRPr>
            </a:p>
          </p:txBody>
        </p:sp>
        <p:sp>
          <p:nvSpPr>
            <p:cNvPr id="145601" name="Rectangle 101"/>
            <p:cNvSpPr>
              <a:spLocks noChangeArrowheads="1"/>
            </p:cNvSpPr>
            <p:nvPr/>
          </p:nvSpPr>
          <p:spPr bwMode="auto">
            <a:xfrm>
              <a:off x="3450" y="3750"/>
              <a:ext cx="1593" cy="136"/>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Quantity of books</a:t>
              </a:r>
              <a:endParaRPr lang="en-US" sz="1400" b="1">
                <a:latin typeface="Century Gothic" pitchFamily="34" charset="0"/>
                <a:ea typeface="MS PGothic" pitchFamily="34" charset="-128"/>
                <a:cs typeface="Century Gothic" pitchFamily="34" charset="0"/>
              </a:endParaRPr>
            </a:p>
          </p:txBody>
        </p:sp>
      </p:grpSp>
      <p:grpSp>
        <p:nvGrpSpPr>
          <p:cNvPr id="318870" name="Group 406"/>
          <p:cNvGrpSpPr>
            <a:grpSpLocks/>
          </p:cNvGrpSpPr>
          <p:nvPr/>
        </p:nvGrpSpPr>
        <p:grpSpPr bwMode="auto">
          <a:xfrm>
            <a:off x="2016125" y="3965575"/>
            <a:ext cx="5240338" cy="215900"/>
            <a:chOff x="1270" y="2307"/>
            <a:chExt cx="3301" cy="136"/>
          </a:xfrm>
        </p:grpSpPr>
        <p:sp>
          <p:nvSpPr>
            <p:cNvPr id="145419" name="Line 407"/>
            <p:cNvSpPr>
              <a:spLocks noChangeShapeType="1"/>
            </p:cNvSpPr>
            <p:nvPr/>
          </p:nvSpPr>
          <p:spPr bwMode="auto">
            <a:xfrm>
              <a:off x="1270" y="2367"/>
              <a:ext cx="2202" cy="0"/>
            </a:xfrm>
            <a:prstGeom prst="line">
              <a:avLst/>
            </a:prstGeom>
            <a:noFill/>
            <a:ln w="25400">
              <a:solidFill>
                <a:srgbClr val="000000"/>
              </a:solidFill>
              <a:miter lim="800000"/>
              <a:headEnd/>
              <a:tailEnd/>
            </a:ln>
          </p:spPr>
          <p:txBody>
            <a:bodyPr/>
            <a:lstStyle/>
            <a:p>
              <a:endParaRPr lang="it-IT"/>
            </a:p>
          </p:txBody>
        </p:sp>
        <p:sp>
          <p:nvSpPr>
            <p:cNvPr id="145420" name="Rectangle 408"/>
            <p:cNvSpPr>
              <a:spLocks noChangeArrowheads="1"/>
            </p:cNvSpPr>
            <p:nvPr/>
          </p:nvSpPr>
          <p:spPr bwMode="auto">
            <a:xfrm>
              <a:off x="3517" y="2307"/>
              <a:ext cx="1054"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Original price = $30</a:t>
              </a:r>
              <a:endParaRPr lang="en-US" sz="1400">
                <a:latin typeface="Century Gothic" pitchFamily="34" charset="0"/>
                <a:ea typeface="MS PGothic" pitchFamily="34" charset="-128"/>
                <a:cs typeface="Century Gothic" pitchFamily="34" charset="0"/>
              </a:endParaRPr>
            </a:p>
          </p:txBody>
        </p:sp>
      </p:grpSp>
      <p:grpSp>
        <p:nvGrpSpPr>
          <p:cNvPr id="318873" name="Group 409"/>
          <p:cNvGrpSpPr>
            <a:grpSpLocks/>
          </p:cNvGrpSpPr>
          <p:nvPr/>
        </p:nvGrpSpPr>
        <p:grpSpPr bwMode="auto">
          <a:xfrm>
            <a:off x="2016125" y="4633913"/>
            <a:ext cx="4967288" cy="215900"/>
            <a:chOff x="1270" y="2729"/>
            <a:chExt cx="3129" cy="136"/>
          </a:xfrm>
        </p:grpSpPr>
        <p:sp>
          <p:nvSpPr>
            <p:cNvPr id="145417" name="Line 410"/>
            <p:cNvSpPr>
              <a:spLocks noChangeShapeType="1"/>
            </p:cNvSpPr>
            <p:nvPr/>
          </p:nvSpPr>
          <p:spPr bwMode="auto">
            <a:xfrm>
              <a:off x="1270" y="2791"/>
              <a:ext cx="2202" cy="0"/>
            </a:xfrm>
            <a:prstGeom prst="line">
              <a:avLst/>
            </a:prstGeom>
            <a:noFill/>
            <a:ln w="25400">
              <a:solidFill>
                <a:srgbClr val="000000"/>
              </a:solidFill>
              <a:miter lim="800000"/>
              <a:headEnd/>
              <a:tailEnd/>
            </a:ln>
          </p:spPr>
          <p:txBody>
            <a:bodyPr/>
            <a:lstStyle/>
            <a:p>
              <a:endParaRPr lang="it-IT"/>
            </a:p>
          </p:txBody>
        </p:sp>
        <p:sp>
          <p:nvSpPr>
            <p:cNvPr id="145418" name="Rectangle 411"/>
            <p:cNvSpPr>
              <a:spLocks noChangeArrowheads="1"/>
            </p:cNvSpPr>
            <p:nvPr/>
          </p:nvSpPr>
          <p:spPr bwMode="auto">
            <a:xfrm>
              <a:off x="3517" y="2729"/>
              <a:ext cx="882"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New price = $20</a:t>
              </a:r>
              <a:endParaRPr lang="en-US" sz="1400">
                <a:latin typeface="Century Gothic" pitchFamily="34" charset="0"/>
                <a:ea typeface="MS PGothic" pitchFamily="34" charset="-128"/>
                <a:cs typeface="Century Gothic" pitchFamily="34" charset="0"/>
              </a:endParaRPr>
            </a:p>
          </p:txBody>
        </p:sp>
      </p:grpSp>
      <p:sp>
        <p:nvSpPr>
          <p:cNvPr id="2" name="Title 1"/>
          <p:cNvSpPr>
            <a:spLocks noGrp="1"/>
          </p:cNvSpPr>
          <p:nvPr>
            <p:ph type="title"/>
          </p:nvPr>
        </p:nvSpPr>
        <p:spPr>
          <a:xfrm>
            <a:off x="0" y="0"/>
            <a:ext cx="9144000" cy="990600"/>
          </a:xfrm>
        </p:spPr>
        <p:txBody>
          <a:bodyPr>
            <a:noAutofit/>
          </a:bodyPr>
          <a:lstStyle/>
          <a:p>
            <a:pPr fontAlgn="auto">
              <a:spcAft>
                <a:spcPts val="0"/>
              </a:spcAft>
              <a:defRPr/>
            </a:pPr>
            <a:r>
              <a:rPr lang="en-US" sz="4000" dirty="0" smtClean="0">
                <a:solidFill>
                  <a:schemeClr val="accent3"/>
                </a:solidFill>
                <a:ea typeface="+mj-ea"/>
              </a:rPr>
              <a:t>CONSUMER SURPLUS RISES WITH A FALL IN PRICE</a:t>
            </a:r>
            <a:endParaRPr lang="en-US" sz="4000" dirty="0">
              <a:solidFill>
                <a:schemeClr val="accent3"/>
              </a:solidFill>
              <a:ea typeface="+mj-ea"/>
            </a:endParaRPr>
          </a:p>
        </p:txBody>
      </p:sp>
      <p:sp>
        <p:nvSpPr>
          <p:cNvPr id="4" name="TextBox 3"/>
          <p:cNvSpPr txBox="1">
            <a:spLocks noChangeArrowheads="1"/>
          </p:cNvSpPr>
          <p:nvPr/>
        </p:nvSpPr>
        <p:spPr bwMode="auto">
          <a:xfrm>
            <a:off x="5453063" y="1411288"/>
            <a:ext cx="3386137" cy="1477962"/>
          </a:xfrm>
          <a:prstGeom prst="rect">
            <a:avLst/>
          </a:prstGeom>
          <a:noFill/>
          <a:ln w="9525">
            <a:noFill/>
            <a:miter lim="800000"/>
            <a:headEnd/>
            <a:tailEnd/>
          </a:ln>
        </p:spPr>
        <p:txBody>
          <a:bodyPr>
            <a:spAutoFit/>
          </a:bodyPr>
          <a:lstStyle/>
          <a:p>
            <a:r>
              <a:rPr lang="en-US">
                <a:latin typeface="Century Gothic" pitchFamily="34" charset="0"/>
              </a:rPr>
              <a:t>Original buyers get an increase in consumer surplus, and new buyers add more consumer surplus.</a:t>
            </a:r>
          </a:p>
          <a:p>
            <a:endParaRPr lang="en-US">
              <a:latin typeface="Century Gothic" pitchFamily="34" charset="0"/>
            </a:endParaRPr>
          </a:p>
        </p:txBody>
      </p:sp>
      <p:sp>
        <p:nvSpPr>
          <p:cNvPr id="5" name="Footer Placeholder 4"/>
          <p:cNvSpPr>
            <a:spLocks noGrp="1"/>
          </p:cNvSpPr>
          <p:nvPr>
            <p:ph type="ftr" sz="quarter" idx="10"/>
          </p:nvPr>
        </p:nvSpPr>
        <p:spPr/>
        <p:txBody>
          <a:bodyPr/>
          <a:lstStyle/>
          <a:p>
            <a:pPr>
              <a:defRPr/>
            </a:pPr>
            <a:r>
              <a:rPr lang="en-US">
                <a:latin typeface="Century Gothic"/>
                <a:cs typeface="Century Gothic"/>
              </a:rPr>
              <a:t>Copyright 2015 Worth Publishers    </a:t>
            </a:r>
            <a:endParaRPr lang="en-US" dirty="0">
              <a:latin typeface="Century Gothic"/>
              <a:cs typeface="Century Gothic"/>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18688"/>
                                        </p:tgtEl>
                                        <p:attrNameLst>
                                          <p:attrName>style.visibility</p:attrName>
                                        </p:attrNameLst>
                                      </p:cBhvr>
                                      <p:to>
                                        <p:strVal val="visible"/>
                                      </p:to>
                                    </p:set>
                                    <p:animEffect transition="in" filter="fade">
                                      <p:cBhvr>
                                        <p:cTn id="7" dur="500"/>
                                        <p:tgtEl>
                                          <p:spTgt spid="318688"/>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18870"/>
                                        </p:tgtEl>
                                        <p:attrNameLst>
                                          <p:attrName>style.visibility</p:attrName>
                                        </p:attrNameLst>
                                      </p:cBhvr>
                                      <p:to>
                                        <p:strVal val="visible"/>
                                      </p:to>
                                    </p:set>
                                    <p:animEffect transition="in" filter="fade">
                                      <p:cBhvr>
                                        <p:cTn id="11" dur="500"/>
                                        <p:tgtEl>
                                          <p:spTgt spid="318870"/>
                                        </p:tgtEl>
                                      </p:cBhvr>
                                    </p:animEffect>
                                  </p:childTnLst>
                                </p:cTn>
                              </p:par>
                            </p:childTnLst>
                          </p:cTn>
                        </p:par>
                      </p:childTnLst>
                    </p:cTn>
                  </p:par>
                  <p:par>
                    <p:cTn id="12" fill="hold">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18873"/>
                                        </p:tgtEl>
                                        <p:attrNameLst>
                                          <p:attrName>style.visibility</p:attrName>
                                        </p:attrNameLst>
                                      </p:cBhvr>
                                      <p:to>
                                        <p:strVal val="visible"/>
                                      </p:to>
                                    </p:set>
                                    <p:animEffect transition="in" filter="fade">
                                      <p:cBhvr>
                                        <p:cTn id="16" dur="500"/>
                                        <p:tgtEl>
                                          <p:spTgt spid="318873"/>
                                        </p:tgtEl>
                                      </p:cBhvr>
                                    </p:animEffect>
                                  </p:childTnLst>
                                </p:cTn>
                              </p:par>
                            </p:childTnLst>
                          </p:cTn>
                        </p:par>
                      </p:childTnLst>
                    </p:cTn>
                  </p:par>
                  <p:par>
                    <p:cTn id="17" fill="hold">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18878"/>
                                        </p:tgtEl>
                                        <p:attrNameLst>
                                          <p:attrName>style.visibility</p:attrName>
                                        </p:attrNameLst>
                                      </p:cBhvr>
                                      <p:to>
                                        <p:strVal val="visible"/>
                                      </p:to>
                                    </p:set>
                                    <p:animEffect transition="in" filter="fade">
                                      <p:cBhvr>
                                        <p:cTn id="25" dur="500"/>
                                        <p:tgtEl>
                                          <p:spTgt spid="318878"/>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18880"/>
                                        </p:tgtEl>
                                        <p:attrNameLst>
                                          <p:attrName>style.visibility</p:attrName>
                                        </p:attrNameLst>
                                      </p:cBhvr>
                                      <p:to>
                                        <p:strVal val="visible"/>
                                      </p:to>
                                    </p:set>
                                    <p:animEffect transition="in" filter="fade">
                                      <p:cBhvr>
                                        <p:cTn id="29" dur="500"/>
                                        <p:tgtEl>
                                          <p:spTgt spid="318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4"/>
          <p:cNvSpPr txBox="1">
            <a:spLocks noChangeArrowheads="1"/>
          </p:cNvSpPr>
          <p:nvPr/>
        </p:nvSpPr>
        <p:spPr bwMode="auto">
          <a:xfrm>
            <a:off x="304800" y="393700"/>
            <a:ext cx="8839200" cy="762000"/>
          </a:xfrm>
          <a:prstGeom prst="rect">
            <a:avLst/>
          </a:prstGeom>
          <a:noFill/>
          <a:ln w="9525">
            <a:noFill/>
            <a:miter lim="800000"/>
            <a:headEnd/>
            <a:tailEnd/>
          </a:ln>
        </p:spPr>
        <p:txBody>
          <a:bodyPr anchor="ctr"/>
          <a:lstStyle/>
          <a:p>
            <a:pPr marL="1588" indent="-1588"/>
            <a:endParaRPr lang="it-IT" sz="2600" b="1">
              <a:solidFill>
                <a:srgbClr val="993366"/>
              </a:solidFill>
              <a:latin typeface="Century Gothic" pitchFamily="34" charset="0"/>
            </a:endParaRPr>
          </a:p>
        </p:txBody>
      </p:sp>
      <p:grpSp>
        <p:nvGrpSpPr>
          <p:cNvPr id="320819" name="Group 307"/>
          <p:cNvGrpSpPr>
            <a:grpSpLocks/>
          </p:cNvGrpSpPr>
          <p:nvPr/>
        </p:nvGrpSpPr>
        <p:grpSpPr bwMode="auto">
          <a:xfrm>
            <a:off x="2333625" y="2301875"/>
            <a:ext cx="3457575" cy="2659063"/>
            <a:chOff x="1470" y="1202"/>
            <a:chExt cx="2178" cy="1675"/>
          </a:xfrm>
        </p:grpSpPr>
        <p:sp>
          <p:nvSpPr>
            <p:cNvPr id="147562" name="Rectangle 308"/>
            <p:cNvSpPr>
              <a:spLocks noChangeArrowheads="1"/>
            </p:cNvSpPr>
            <p:nvPr/>
          </p:nvSpPr>
          <p:spPr bwMode="auto">
            <a:xfrm>
              <a:off x="1470" y="1494"/>
              <a:ext cx="461" cy="1383"/>
            </a:xfrm>
            <a:prstGeom prst="rect">
              <a:avLst/>
            </a:prstGeom>
            <a:solidFill>
              <a:srgbClr val="7DA7D8"/>
            </a:solidFill>
            <a:ln w="9525">
              <a:noFill/>
              <a:miter lim="800000"/>
              <a:headEnd/>
              <a:tailEnd/>
            </a:ln>
          </p:spPr>
          <p:txBody>
            <a:bodyPr/>
            <a:lstStyle/>
            <a:p>
              <a:endParaRPr lang="it-IT">
                <a:latin typeface="Century Gothic" pitchFamily="34" charset="0"/>
              </a:endParaRPr>
            </a:p>
          </p:txBody>
        </p:sp>
        <p:sp>
          <p:nvSpPr>
            <p:cNvPr id="147563" name="Freeform 310"/>
            <p:cNvSpPr>
              <a:spLocks/>
            </p:cNvSpPr>
            <p:nvPr/>
          </p:nvSpPr>
          <p:spPr bwMode="auto">
            <a:xfrm>
              <a:off x="2406" y="1202"/>
              <a:ext cx="1242" cy="460"/>
            </a:xfrm>
            <a:custGeom>
              <a:avLst/>
              <a:gdLst>
                <a:gd name="T0" fmla="*/ 1192 w 371"/>
                <a:gd name="T1" fmla="*/ 460 h 100"/>
                <a:gd name="T2" fmla="*/ 1242 w 371"/>
                <a:gd name="T3" fmla="*/ 382 h 100"/>
                <a:gd name="T4" fmla="*/ 1242 w 371"/>
                <a:gd name="T5" fmla="*/ 78 h 100"/>
                <a:gd name="T6" fmla="*/ 1192 w 371"/>
                <a:gd name="T7" fmla="*/ 0 h 100"/>
                <a:gd name="T8" fmla="*/ 47 w 371"/>
                <a:gd name="T9" fmla="*/ 0 h 100"/>
                <a:gd name="T10" fmla="*/ 0 w 371"/>
                <a:gd name="T11" fmla="*/ 78 h 100"/>
                <a:gd name="T12" fmla="*/ 0 w 371"/>
                <a:gd name="T13" fmla="*/ 382 h 100"/>
                <a:gd name="T14" fmla="*/ 47 w 371"/>
                <a:gd name="T15" fmla="*/ 460 h 100"/>
                <a:gd name="T16" fmla="*/ 1192 w 371"/>
                <a:gd name="T17" fmla="*/ 46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1"/>
                <a:gd name="T28" fmla="*/ 0 h 100"/>
                <a:gd name="T29" fmla="*/ 371 w 371"/>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1" h="100">
                  <a:moveTo>
                    <a:pt x="356" y="100"/>
                  </a:moveTo>
                  <a:cubicBezTo>
                    <a:pt x="364" y="100"/>
                    <a:pt x="371" y="92"/>
                    <a:pt x="371" y="83"/>
                  </a:cubicBezTo>
                  <a:cubicBezTo>
                    <a:pt x="371" y="17"/>
                    <a:pt x="371" y="17"/>
                    <a:pt x="371" y="17"/>
                  </a:cubicBezTo>
                  <a:cubicBezTo>
                    <a:pt x="371" y="8"/>
                    <a:pt x="364" y="0"/>
                    <a:pt x="356" y="0"/>
                  </a:cubicBezTo>
                  <a:cubicBezTo>
                    <a:pt x="14" y="0"/>
                    <a:pt x="14" y="0"/>
                    <a:pt x="14" y="0"/>
                  </a:cubicBezTo>
                  <a:cubicBezTo>
                    <a:pt x="6" y="0"/>
                    <a:pt x="0" y="8"/>
                    <a:pt x="0" y="17"/>
                  </a:cubicBezTo>
                  <a:cubicBezTo>
                    <a:pt x="0" y="83"/>
                    <a:pt x="0" y="83"/>
                    <a:pt x="0" y="83"/>
                  </a:cubicBezTo>
                  <a:cubicBezTo>
                    <a:pt x="0" y="92"/>
                    <a:pt x="6" y="100"/>
                    <a:pt x="14" y="100"/>
                  </a:cubicBezTo>
                  <a:lnTo>
                    <a:pt x="356" y="100"/>
                  </a:lnTo>
                  <a:close/>
                </a:path>
              </a:pathLst>
            </a:custGeom>
            <a:solidFill>
              <a:srgbClr val="D7E2E0"/>
            </a:solidFill>
            <a:ln w="9525">
              <a:noFill/>
              <a:round/>
              <a:headEnd/>
              <a:tailEnd/>
            </a:ln>
          </p:spPr>
          <p:txBody>
            <a:bodyPr/>
            <a:lstStyle/>
            <a:p>
              <a:endParaRPr lang="it-IT"/>
            </a:p>
          </p:txBody>
        </p:sp>
        <p:sp>
          <p:nvSpPr>
            <p:cNvPr id="147564" name="Rectangle 311"/>
            <p:cNvSpPr>
              <a:spLocks noChangeArrowheads="1"/>
            </p:cNvSpPr>
            <p:nvPr/>
          </p:nvSpPr>
          <p:spPr bwMode="auto">
            <a:xfrm>
              <a:off x="2443" y="1207"/>
              <a:ext cx="1201" cy="407"/>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Increase in consumer surplus to original buyers</a:t>
              </a:r>
              <a:endParaRPr lang="en-US" sz="1400">
                <a:latin typeface="Century Gothic" pitchFamily="34" charset="0"/>
                <a:ea typeface="MS PGothic" pitchFamily="34" charset="-128"/>
                <a:cs typeface="Century Gothic" pitchFamily="34" charset="0"/>
              </a:endParaRPr>
            </a:p>
          </p:txBody>
        </p:sp>
      </p:grpSp>
      <p:grpSp>
        <p:nvGrpSpPr>
          <p:cNvPr id="147459" name="Group 312"/>
          <p:cNvGrpSpPr>
            <a:grpSpLocks/>
          </p:cNvGrpSpPr>
          <p:nvPr/>
        </p:nvGrpSpPr>
        <p:grpSpPr bwMode="auto">
          <a:xfrm>
            <a:off x="1143000" y="1308100"/>
            <a:ext cx="7726363" cy="4864100"/>
            <a:chOff x="720" y="576"/>
            <a:chExt cx="4867" cy="3064"/>
          </a:xfrm>
        </p:grpSpPr>
        <p:sp>
          <p:nvSpPr>
            <p:cNvPr id="147550" name="Rectangle 313"/>
            <p:cNvSpPr>
              <a:spLocks noChangeArrowheads="1"/>
            </p:cNvSpPr>
            <p:nvPr/>
          </p:nvSpPr>
          <p:spPr bwMode="auto">
            <a:xfrm>
              <a:off x="3530" y="3493"/>
              <a:ext cx="434"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 million</a:t>
              </a:r>
              <a:endParaRPr lang="en-US" sz="1400">
                <a:latin typeface="Century Gothic" pitchFamily="34" charset="0"/>
                <a:ea typeface="MS PGothic" pitchFamily="34" charset="-128"/>
                <a:cs typeface="Century Gothic" pitchFamily="34" charset="0"/>
              </a:endParaRPr>
            </a:p>
          </p:txBody>
        </p:sp>
        <p:sp>
          <p:nvSpPr>
            <p:cNvPr id="147551" name="Rectangle 314"/>
            <p:cNvSpPr>
              <a:spLocks noChangeArrowheads="1"/>
            </p:cNvSpPr>
            <p:nvPr/>
          </p:nvSpPr>
          <p:spPr bwMode="auto">
            <a:xfrm>
              <a:off x="1346" y="3493"/>
              <a:ext cx="58" cy="126"/>
            </a:xfrm>
            <a:prstGeom prst="rect">
              <a:avLst/>
            </a:prstGeom>
            <a:noFill/>
            <a:ln w="9525">
              <a:noFill/>
              <a:miter lim="800000"/>
              <a:headEnd/>
              <a:tailEnd/>
            </a:ln>
          </p:spPr>
          <p:txBody>
            <a:bodyPr wrap="none" lIns="0" tIns="0" rIns="0" bIns="0">
              <a:spAutoFit/>
            </a:bodyPr>
            <a:lstStyle/>
            <a:p>
              <a:pPr marL="1588" indent="-1588"/>
              <a:r>
                <a:rPr lang="en-US" sz="1300">
                  <a:solidFill>
                    <a:srgbClr val="000000"/>
                  </a:solidFill>
                  <a:latin typeface="Century Gothic" pitchFamily="34" charset="0"/>
                  <a:ea typeface="MS PGothic" pitchFamily="34" charset="-128"/>
                  <a:cs typeface="Century Gothic" pitchFamily="34" charset="0"/>
                </a:rPr>
                <a:t>0</a:t>
              </a:r>
              <a:endParaRPr lang="en-US">
                <a:latin typeface="Century Gothic" pitchFamily="34" charset="0"/>
                <a:ea typeface="MS PGothic" pitchFamily="34" charset="-128"/>
                <a:cs typeface="Century Gothic" pitchFamily="34" charset="0"/>
              </a:endParaRPr>
            </a:p>
          </p:txBody>
        </p:sp>
        <p:sp>
          <p:nvSpPr>
            <p:cNvPr id="147552" name="Line 315"/>
            <p:cNvSpPr>
              <a:spLocks noChangeShapeType="1"/>
            </p:cNvSpPr>
            <p:nvPr/>
          </p:nvSpPr>
          <p:spPr bwMode="auto">
            <a:xfrm flipV="1">
              <a:off x="3765" y="3383"/>
              <a:ext cx="0" cy="85"/>
            </a:xfrm>
            <a:prstGeom prst="line">
              <a:avLst/>
            </a:prstGeom>
            <a:noFill/>
            <a:ln w="7938">
              <a:solidFill>
                <a:srgbClr val="000000"/>
              </a:solidFill>
              <a:miter lim="800000"/>
              <a:headEnd/>
              <a:tailEnd/>
            </a:ln>
          </p:spPr>
          <p:txBody>
            <a:bodyPr/>
            <a:lstStyle/>
            <a:p>
              <a:endParaRPr lang="it-IT"/>
            </a:p>
          </p:txBody>
        </p:sp>
        <p:sp>
          <p:nvSpPr>
            <p:cNvPr id="147553" name="Rectangle 316"/>
            <p:cNvSpPr>
              <a:spLocks noChangeArrowheads="1"/>
            </p:cNvSpPr>
            <p:nvPr/>
          </p:nvSpPr>
          <p:spPr bwMode="auto">
            <a:xfrm>
              <a:off x="1718" y="3493"/>
              <a:ext cx="407"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200,000</a:t>
              </a:r>
              <a:endParaRPr lang="en-US" sz="1400">
                <a:latin typeface="Century Gothic" pitchFamily="34" charset="0"/>
                <a:ea typeface="MS PGothic" pitchFamily="34" charset="-128"/>
                <a:cs typeface="Century Gothic" pitchFamily="34" charset="0"/>
              </a:endParaRPr>
            </a:p>
          </p:txBody>
        </p:sp>
        <p:sp>
          <p:nvSpPr>
            <p:cNvPr id="147554" name="Line 317"/>
            <p:cNvSpPr>
              <a:spLocks noChangeShapeType="1"/>
            </p:cNvSpPr>
            <p:nvPr/>
          </p:nvSpPr>
          <p:spPr bwMode="auto">
            <a:xfrm flipV="1">
              <a:off x="1931" y="3383"/>
              <a:ext cx="0" cy="85"/>
            </a:xfrm>
            <a:prstGeom prst="line">
              <a:avLst/>
            </a:prstGeom>
            <a:noFill/>
            <a:ln w="7938">
              <a:solidFill>
                <a:srgbClr val="000000"/>
              </a:solidFill>
              <a:miter lim="800000"/>
              <a:headEnd/>
              <a:tailEnd/>
            </a:ln>
          </p:spPr>
          <p:txBody>
            <a:bodyPr/>
            <a:lstStyle/>
            <a:p>
              <a:endParaRPr lang="it-IT"/>
            </a:p>
          </p:txBody>
        </p:sp>
        <p:sp>
          <p:nvSpPr>
            <p:cNvPr id="147555" name="Rectangle 318"/>
            <p:cNvSpPr>
              <a:spLocks noChangeArrowheads="1"/>
            </p:cNvSpPr>
            <p:nvPr/>
          </p:nvSpPr>
          <p:spPr bwMode="auto">
            <a:xfrm>
              <a:off x="1119" y="2800"/>
              <a:ext cx="282"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1,500</a:t>
              </a:r>
              <a:endParaRPr lang="en-US" sz="1400">
                <a:latin typeface="Century Gothic" pitchFamily="34" charset="0"/>
                <a:ea typeface="MS PGothic" pitchFamily="34" charset="-128"/>
                <a:cs typeface="Century Gothic" pitchFamily="34" charset="0"/>
              </a:endParaRPr>
            </a:p>
          </p:txBody>
        </p:sp>
        <p:sp>
          <p:nvSpPr>
            <p:cNvPr id="147556" name="Freeform 319"/>
            <p:cNvSpPr>
              <a:spLocks/>
            </p:cNvSpPr>
            <p:nvPr/>
          </p:nvSpPr>
          <p:spPr bwMode="auto">
            <a:xfrm>
              <a:off x="1470" y="674"/>
              <a:ext cx="3383" cy="2794"/>
            </a:xfrm>
            <a:custGeom>
              <a:avLst/>
              <a:gdLst>
                <a:gd name="T0" fmla="*/ 3383 w 2624"/>
                <a:gd name="T1" fmla="*/ 2794 h 2192"/>
                <a:gd name="T2" fmla="*/ 0 w 2624"/>
                <a:gd name="T3" fmla="*/ 2794 h 2192"/>
                <a:gd name="T4" fmla="*/ 0 w 2624"/>
                <a:gd name="T5" fmla="*/ 0 h 2192"/>
                <a:gd name="T6" fmla="*/ 0 60000 65536"/>
                <a:gd name="T7" fmla="*/ 0 60000 65536"/>
                <a:gd name="T8" fmla="*/ 0 60000 65536"/>
                <a:gd name="T9" fmla="*/ 0 w 2624"/>
                <a:gd name="T10" fmla="*/ 0 h 2192"/>
                <a:gd name="T11" fmla="*/ 2624 w 2624"/>
                <a:gd name="T12" fmla="*/ 2192 h 2192"/>
              </a:gdLst>
              <a:ahLst/>
              <a:cxnLst>
                <a:cxn ang="T6">
                  <a:pos x="T0" y="T1"/>
                </a:cxn>
                <a:cxn ang="T7">
                  <a:pos x="T2" y="T3"/>
                </a:cxn>
                <a:cxn ang="T8">
                  <a:pos x="T4" y="T5"/>
                </a:cxn>
              </a:cxnLst>
              <a:rect l="T9" t="T10" r="T11" b="T12"/>
              <a:pathLst>
                <a:path w="2624" h="2192">
                  <a:moveTo>
                    <a:pt x="2624" y="2192"/>
                  </a:moveTo>
                  <a:lnTo>
                    <a:pt x="0" y="2192"/>
                  </a:lnTo>
                  <a:lnTo>
                    <a:pt x="0" y="0"/>
                  </a:lnTo>
                </a:path>
              </a:pathLst>
            </a:custGeom>
            <a:noFill/>
            <a:ln w="7938" cap="flat">
              <a:solidFill>
                <a:srgbClr val="000000"/>
              </a:solidFill>
              <a:prstDash val="solid"/>
              <a:miter lim="800000"/>
              <a:headEnd/>
              <a:tailEnd/>
            </a:ln>
          </p:spPr>
          <p:txBody>
            <a:bodyPr/>
            <a:lstStyle/>
            <a:p>
              <a:endParaRPr lang="it-IT"/>
            </a:p>
          </p:txBody>
        </p:sp>
        <p:sp>
          <p:nvSpPr>
            <p:cNvPr id="147557" name="Rectangle 320"/>
            <p:cNvSpPr>
              <a:spLocks noChangeArrowheads="1"/>
            </p:cNvSpPr>
            <p:nvPr/>
          </p:nvSpPr>
          <p:spPr bwMode="auto">
            <a:xfrm>
              <a:off x="1053" y="1418"/>
              <a:ext cx="34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$5,000</a:t>
              </a:r>
              <a:endParaRPr lang="en-US" sz="1400">
                <a:latin typeface="Century Gothic" pitchFamily="34" charset="0"/>
                <a:ea typeface="MS PGothic" pitchFamily="34" charset="-128"/>
                <a:cs typeface="Century Gothic" pitchFamily="34" charset="0"/>
              </a:endParaRPr>
            </a:p>
          </p:txBody>
        </p:sp>
        <p:sp>
          <p:nvSpPr>
            <p:cNvPr id="147558" name="Line 321"/>
            <p:cNvSpPr>
              <a:spLocks noChangeShapeType="1"/>
            </p:cNvSpPr>
            <p:nvPr/>
          </p:nvSpPr>
          <p:spPr bwMode="auto">
            <a:xfrm>
              <a:off x="1470" y="1494"/>
              <a:ext cx="86" cy="0"/>
            </a:xfrm>
            <a:prstGeom prst="line">
              <a:avLst/>
            </a:prstGeom>
            <a:noFill/>
            <a:ln w="7938">
              <a:solidFill>
                <a:srgbClr val="000000"/>
              </a:solidFill>
              <a:miter lim="800000"/>
              <a:headEnd/>
              <a:tailEnd/>
            </a:ln>
          </p:spPr>
          <p:txBody>
            <a:bodyPr/>
            <a:lstStyle/>
            <a:p>
              <a:endParaRPr lang="it-IT"/>
            </a:p>
          </p:txBody>
        </p:sp>
        <p:sp>
          <p:nvSpPr>
            <p:cNvPr id="147559" name="Line 322"/>
            <p:cNvSpPr>
              <a:spLocks noChangeShapeType="1"/>
            </p:cNvSpPr>
            <p:nvPr/>
          </p:nvSpPr>
          <p:spPr bwMode="auto">
            <a:xfrm>
              <a:off x="1470" y="2877"/>
              <a:ext cx="86" cy="0"/>
            </a:xfrm>
            <a:prstGeom prst="line">
              <a:avLst/>
            </a:prstGeom>
            <a:noFill/>
            <a:ln w="7938">
              <a:solidFill>
                <a:srgbClr val="000000"/>
              </a:solidFill>
              <a:miter lim="800000"/>
              <a:headEnd/>
              <a:tailEnd/>
            </a:ln>
          </p:spPr>
          <p:txBody>
            <a:bodyPr/>
            <a:lstStyle/>
            <a:p>
              <a:endParaRPr lang="it-IT"/>
            </a:p>
          </p:txBody>
        </p:sp>
        <p:sp>
          <p:nvSpPr>
            <p:cNvPr id="147560" name="Rectangle 36"/>
            <p:cNvSpPr>
              <a:spLocks noChangeArrowheads="1"/>
            </p:cNvSpPr>
            <p:nvPr/>
          </p:nvSpPr>
          <p:spPr bwMode="auto">
            <a:xfrm>
              <a:off x="720" y="576"/>
              <a:ext cx="743" cy="271"/>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Price of computers</a:t>
              </a:r>
              <a:endParaRPr lang="en-US" sz="1400" b="1">
                <a:latin typeface="Century Gothic" pitchFamily="34" charset="0"/>
                <a:ea typeface="MS PGothic" pitchFamily="34" charset="-128"/>
                <a:cs typeface="Century Gothic" pitchFamily="34" charset="0"/>
              </a:endParaRPr>
            </a:p>
          </p:txBody>
        </p:sp>
        <p:sp>
          <p:nvSpPr>
            <p:cNvPr id="147561" name="Rectangle 101"/>
            <p:cNvSpPr>
              <a:spLocks noChangeArrowheads="1"/>
            </p:cNvSpPr>
            <p:nvPr/>
          </p:nvSpPr>
          <p:spPr bwMode="auto">
            <a:xfrm>
              <a:off x="3792" y="3504"/>
              <a:ext cx="1795" cy="136"/>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Quantity of computers</a:t>
              </a:r>
              <a:endParaRPr lang="en-US" sz="1400" b="1">
                <a:latin typeface="Century Gothic" pitchFamily="34" charset="0"/>
                <a:ea typeface="MS PGothic" pitchFamily="34" charset="-128"/>
                <a:cs typeface="Century Gothic" pitchFamily="34" charset="0"/>
              </a:endParaRPr>
            </a:p>
          </p:txBody>
        </p:sp>
      </p:grpSp>
      <p:grpSp>
        <p:nvGrpSpPr>
          <p:cNvPr id="320837" name="Group 325"/>
          <p:cNvGrpSpPr>
            <a:grpSpLocks/>
          </p:cNvGrpSpPr>
          <p:nvPr/>
        </p:nvGrpSpPr>
        <p:grpSpPr bwMode="auto">
          <a:xfrm>
            <a:off x="3065463" y="2765425"/>
            <a:ext cx="3411537" cy="2195513"/>
            <a:chOff x="1931" y="1494"/>
            <a:chExt cx="2149" cy="1383"/>
          </a:xfrm>
        </p:grpSpPr>
        <p:sp>
          <p:nvSpPr>
            <p:cNvPr id="147546" name="Freeform 326"/>
            <p:cNvSpPr>
              <a:spLocks/>
            </p:cNvSpPr>
            <p:nvPr/>
          </p:nvSpPr>
          <p:spPr bwMode="auto">
            <a:xfrm>
              <a:off x="1931" y="1494"/>
              <a:ext cx="1834" cy="1383"/>
            </a:xfrm>
            <a:custGeom>
              <a:avLst/>
              <a:gdLst>
                <a:gd name="T0" fmla="*/ 0 w 1422"/>
                <a:gd name="T1" fmla="*/ 1383 h 1085"/>
                <a:gd name="T2" fmla="*/ 0 w 1422"/>
                <a:gd name="T3" fmla="*/ 0 h 1085"/>
                <a:gd name="T4" fmla="*/ 1834 w 1422"/>
                <a:gd name="T5" fmla="*/ 1383 h 1085"/>
                <a:gd name="T6" fmla="*/ 0 w 1422"/>
                <a:gd name="T7" fmla="*/ 1383 h 1085"/>
                <a:gd name="T8" fmla="*/ 0 60000 65536"/>
                <a:gd name="T9" fmla="*/ 0 60000 65536"/>
                <a:gd name="T10" fmla="*/ 0 60000 65536"/>
                <a:gd name="T11" fmla="*/ 0 60000 65536"/>
                <a:gd name="T12" fmla="*/ 0 w 1422"/>
                <a:gd name="T13" fmla="*/ 0 h 1085"/>
                <a:gd name="T14" fmla="*/ 1422 w 1422"/>
                <a:gd name="T15" fmla="*/ 1085 h 1085"/>
              </a:gdLst>
              <a:ahLst/>
              <a:cxnLst>
                <a:cxn ang="T8">
                  <a:pos x="T0" y="T1"/>
                </a:cxn>
                <a:cxn ang="T9">
                  <a:pos x="T2" y="T3"/>
                </a:cxn>
                <a:cxn ang="T10">
                  <a:pos x="T4" y="T5"/>
                </a:cxn>
                <a:cxn ang="T11">
                  <a:pos x="T6" y="T7"/>
                </a:cxn>
              </a:cxnLst>
              <a:rect l="T12" t="T13" r="T14" b="T15"/>
              <a:pathLst>
                <a:path w="1422" h="1085">
                  <a:moveTo>
                    <a:pt x="0" y="1085"/>
                  </a:moveTo>
                  <a:lnTo>
                    <a:pt x="0" y="0"/>
                  </a:lnTo>
                  <a:lnTo>
                    <a:pt x="1422" y="1085"/>
                  </a:lnTo>
                  <a:lnTo>
                    <a:pt x="0" y="1085"/>
                  </a:lnTo>
                  <a:close/>
                </a:path>
              </a:pathLst>
            </a:custGeom>
            <a:solidFill>
              <a:srgbClr val="C7D6EE"/>
            </a:solidFill>
            <a:ln w="9525">
              <a:noFill/>
              <a:round/>
              <a:headEnd/>
              <a:tailEnd/>
            </a:ln>
          </p:spPr>
          <p:txBody>
            <a:bodyPr/>
            <a:lstStyle/>
            <a:p>
              <a:endParaRPr lang="it-IT"/>
            </a:p>
          </p:txBody>
        </p:sp>
        <p:sp>
          <p:nvSpPr>
            <p:cNvPr id="147547" name="Line 327"/>
            <p:cNvSpPr>
              <a:spLocks noChangeShapeType="1"/>
            </p:cNvSpPr>
            <p:nvPr/>
          </p:nvSpPr>
          <p:spPr bwMode="auto">
            <a:xfrm flipV="1">
              <a:off x="2464" y="2011"/>
              <a:ext cx="660" cy="332"/>
            </a:xfrm>
            <a:prstGeom prst="line">
              <a:avLst/>
            </a:prstGeom>
            <a:noFill/>
            <a:ln w="7938">
              <a:solidFill>
                <a:srgbClr val="000000"/>
              </a:solidFill>
              <a:miter lim="800000"/>
              <a:headEnd/>
              <a:tailEnd/>
            </a:ln>
          </p:spPr>
          <p:txBody>
            <a:bodyPr/>
            <a:lstStyle/>
            <a:p>
              <a:endParaRPr lang="it-IT"/>
            </a:p>
          </p:txBody>
        </p:sp>
        <p:sp>
          <p:nvSpPr>
            <p:cNvPr id="147548" name="Freeform 328"/>
            <p:cNvSpPr>
              <a:spLocks/>
            </p:cNvSpPr>
            <p:nvPr/>
          </p:nvSpPr>
          <p:spPr bwMode="auto">
            <a:xfrm>
              <a:off x="3102" y="1722"/>
              <a:ext cx="978" cy="486"/>
            </a:xfrm>
            <a:custGeom>
              <a:avLst/>
              <a:gdLst>
                <a:gd name="T0" fmla="*/ 936 w 324"/>
                <a:gd name="T1" fmla="*/ 486 h 100"/>
                <a:gd name="T2" fmla="*/ 978 w 324"/>
                <a:gd name="T3" fmla="*/ 403 h 100"/>
                <a:gd name="T4" fmla="*/ 978 w 324"/>
                <a:gd name="T5" fmla="*/ 83 h 100"/>
                <a:gd name="T6" fmla="*/ 936 w 324"/>
                <a:gd name="T7" fmla="*/ 0 h 100"/>
                <a:gd name="T8" fmla="*/ 45 w 324"/>
                <a:gd name="T9" fmla="*/ 0 h 100"/>
                <a:gd name="T10" fmla="*/ 0 w 324"/>
                <a:gd name="T11" fmla="*/ 83 h 100"/>
                <a:gd name="T12" fmla="*/ 0 w 324"/>
                <a:gd name="T13" fmla="*/ 403 h 100"/>
                <a:gd name="T14" fmla="*/ 45 w 324"/>
                <a:gd name="T15" fmla="*/ 486 h 100"/>
                <a:gd name="T16" fmla="*/ 936 w 324"/>
                <a:gd name="T17" fmla="*/ 486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100"/>
                <a:gd name="T29" fmla="*/ 324 w 324"/>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100">
                  <a:moveTo>
                    <a:pt x="310" y="100"/>
                  </a:moveTo>
                  <a:cubicBezTo>
                    <a:pt x="318" y="100"/>
                    <a:pt x="324" y="92"/>
                    <a:pt x="324" y="83"/>
                  </a:cubicBezTo>
                  <a:cubicBezTo>
                    <a:pt x="324" y="17"/>
                    <a:pt x="324" y="17"/>
                    <a:pt x="324" y="17"/>
                  </a:cubicBezTo>
                  <a:cubicBezTo>
                    <a:pt x="324" y="8"/>
                    <a:pt x="318" y="0"/>
                    <a:pt x="310" y="0"/>
                  </a:cubicBezTo>
                  <a:cubicBezTo>
                    <a:pt x="15" y="0"/>
                    <a:pt x="15" y="0"/>
                    <a:pt x="15" y="0"/>
                  </a:cubicBezTo>
                  <a:cubicBezTo>
                    <a:pt x="7" y="0"/>
                    <a:pt x="0" y="8"/>
                    <a:pt x="0" y="17"/>
                  </a:cubicBezTo>
                  <a:cubicBezTo>
                    <a:pt x="0" y="83"/>
                    <a:pt x="0" y="83"/>
                    <a:pt x="0" y="83"/>
                  </a:cubicBezTo>
                  <a:cubicBezTo>
                    <a:pt x="0" y="92"/>
                    <a:pt x="7" y="100"/>
                    <a:pt x="15" y="100"/>
                  </a:cubicBezTo>
                  <a:lnTo>
                    <a:pt x="310" y="100"/>
                  </a:lnTo>
                  <a:close/>
                </a:path>
              </a:pathLst>
            </a:custGeom>
            <a:solidFill>
              <a:srgbClr val="D7E2E0"/>
            </a:solidFill>
            <a:ln w="9525">
              <a:noFill/>
              <a:round/>
              <a:headEnd/>
              <a:tailEnd/>
            </a:ln>
          </p:spPr>
          <p:txBody>
            <a:bodyPr/>
            <a:lstStyle/>
            <a:p>
              <a:endParaRPr lang="it-IT"/>
            </a:p>
          </p:txBody>
        </p:sp>
        <p:sp>
          <p:nvSpPr>
            <p:cNvPr id="147549" name="Rectangle 329"/>
            <p:cNvSpPr>
              <a:spLocks noChangeArrowheads="1"/>
            </p:cNvSpPr>
            <p:nvPr/>
          </p:nvSpPr>
          <p:spPr bwMode="auto">
            <a:xfrm>
              <a:off x="3135" y="1764"/>
              <a:ext cx="928" cy="407"/>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Consumer surplus gained by new buyers</a:t>
              </a:r>
              <a:endParaRPr lang="en-US" sz="1400">
                <a:latin typeface="Century Gothic" pitchFamily="34" charset="0"/>
                <a:ea typeface="MS PGothic" pitchFamily="34" charset="-128"/>
                <a:cs typeface="Century Gothic" pitchFamily="34" charset="0"/>
              </a:endParaRPr>
            </a:p>
          </p:txBody>
        </p:sp>
      </p:grpSp>
      <p:grpSp>
        <p:nvGrpSpPr>
          <p:cNvPr id="320842" name="Group 330"/>
          <p:cNvGrpSpPr>
            <a:grpSpLocks/>
          </p:cNvGrpSpPr>
          <p:nvPr/>
        </p:nvGrpSpPr>
        <p:grpSpPr bwMode="auto">
          <a:xfrm>
            <a:off x="2320925" y="2200275"/>
            <a:ext cx="4389438" cy="3328988"/>
            <a:chOff x="1462" y="1138"/>
            <a:chExt cx="2765" cy="2097"/>
          </a:xfrm>
        </p:grpSpPr>
        <p:sp>
          <p:nvSpPr>
            <p:cNvPr id="147544" name="Rectangle 331"/>
            <p:cNvSpPr>
              <a:spLocks noChangeArrowheads="1"/>
            </p:cNvSpPr>
            <p:nvPr/>
          </p:nvSpPr>
          <p:spPr bwMode="auto">
            <a:xfrm>
              <a:off x="4143" y="3099"/>
              <a:ext cx="84"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D</a:t>
              </a:r>
              <a:endParaRPr lang="en-US">
                <a:latin typeface="Century Gothic" pitchFamily="34" charset="0"/>
                <a:ea typeface="MS PGothic" pitchFamily="34" charset="-128"/>
                <a:cs typeface="Century Gothic" pitchFamily="34" charset="0"/>
              </a:endParaRPr>
            </a:p>
          </p:txBody>
        </p:sp>
        <p:sp>
          <p:nvSpPr>
            <p:cNvPr id="147545" name="Line 332"/>
            <p:cNvSpPr>
              <a:spLocks noChangeShapeType="1"/>
            </p:cNvSpPr>
            <p:nvPr/>
          </p:nvSpPr>
          <p:spPr bwMode="auto">
            <a:xfrm>
              <a:off x="1462" y="1138"/>
              <a:ext cx="2656" cy="2003"/>
            </a:xfrm>
            <a:prstGeom prst="line">
              <a:avLst/>
            </a:prstGeom>
            <a:noFill/>
            <a:ln w="34925">
              <a:solidFill>
                <a:srgbClr val="3C5DAA"/>
              </a:solidFill>
              <a:miter lim="800000"/>
              <a:headEnd/>
              <a:tailEnd/>
            </a:ln>
          </p:spPr>
          <p:txBody>
            <a:bodyPr/>
            <a:lstStyle/>
            <a:p>
              <a:endParaRPr lang="it-IT"/>
            </a:p>
          </p:txBody>
        </p:sp>
      </p:grpSp>
      <p:grpSp>
        <p:nvGrpSpPr>
          <p:cNvPr id="320845" name="Group 333"/>
          <p:cNvGrpSpPr>
            <a:grpSpLocks/>
          </p:cNvGrpSpPr>
          <p:nvPr/>
        </p:nvGrpSpPr>
        <p:grpSpPr bwMode="auto">
          <a:xfrm>
            <a:off x="1966913" y="2708275"/>
            <a:ext cx="4067175" cy="3389313"/>
            <a:chOff x="1239" y="1458"/>
            <a:chExt cx="2562" cy="2135"/>
          </a:xfrm>
        </p:grpSpPr>
        <p:sp>
          <p:nvSpPr>
            <p:cNvPr id="147466" name="Oval 334"/>
            <p:cNvSpPr>
              <a:spLocks noChangeArrowheads="1"/>
            </p:cNvSpPr>
            <p:nvPr/>
          </p:nvSpPr>
          <p:spPr bwMode="auto">
            <a:xfrm>
              <a:off x="3729" y="2841"/>
              <a:ext cx="72" cy="7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67" name="Oval 335"/>
            <p:cNvSpPr>
              <a:spLocks noChangeArrowheads="1"/>
            </p:cNvSpPr>
            <p:nvPr/>
          </p:nvSpPr>
          <p:spPr bwMode="auto">
            <a:xfrm>
              <a:off x="1895" y="1458"/>
              <a:ext cx="71" cy="71"/>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68" name="Line 336"/>
            <p:cNvSpPr>
              <a:spLocks noChangeShapeType="1"/>
            </p:cNvSpPr>
            <p:nvPr/>
          </p:nvSpPr>
          <p:spPr bwMode="auto">
            <a:xfrm>
              <a:off x="2241" y="3572"/>
              <a:ext cx="1138" cy="0"/>
            </a:xfrm>
            <a:prstGeom prst="line">
              <a:avLst/>
            </a:prstGeom>
            <a:noFill/>
            <a:ln w="12700">
              <a:solidFill>
                <a:srgbClr val="000000"/>
              </a:solidFill>
              <a:miter lim="800000"/>
              <a:headEnd/>
              <a:tailEnd/>
            </a:ln>
          </p:spPr>
          <p:txBody>
            <a:bodyPr/>
            <a:lstStyle/>
            <a:p>
              <a:endParaRPr lang="it-IT"/>
            </a:p>
          </p:txBody>
        </p:sp>
        <p:sp>
          <p:nvSpPr>
            <p:cNvPr id="147469" name="Freeform 337"/>
            <p:cNvSpPr>
              <a:spLocks/>
            </p:cNvSpPr>
            <p:nvPr/>
          </p:nvSpPr>
          <p:spPr bwMode="auto">
            <a:xfrm>
              <a:off x="3357" y="3546"/>
              <a:ext cx="80" cy="47"/>
            </a:xfrm>
            <a:custGeom>
              <a:avLst/>
              <a:gdLst>
                <a:gd name="T0" fmla="*/ 15 w 22"/>
                <a:gd name="T1" fmla="*/ 25 h 13"/>
                <a:gd name="T2" fmla="*/ 0 w 22"/>
                <a:gd name="T3" fmla="*/ 0 h 13"/>
                <a:gd name="T4" fmla="*/ 0 w 22"/>
                <a:gd name="T5" fmla="*/ 0 h 13"/>
                <a:gd name="T6" fmla="*/ 40 w 22"/>
                <a:gd name="T7" fmla="*/ 14 h 13"/>
                <a:gd name="T8" fmla="*/ 80 w 22"/>
                <a:gd name="T9" fmla="*/ 25 h 13"/>
                <a:gd name="T10" fmla="*/ 40 w 22"/>
                <a:gd name="T11" fmla="*/ 33 h 13"/>
                <a:gd name="T12" fmla="*/ 0 w 22"/>
                <a:gd name="T13" fmla="*/ 47 h 13"/>
                <a:gd name="T14" fmla="*/ 0 w 22"/>
                <a:gd name="T15" fmla="*/ 47 h 13"/>
                <a:gd name="T16" fmla="*/ 15 w 22"/>
                <a:gd name="T17" fmla="*/ 2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3"/>
                <a:gd name="T29" fmla="*/ 22 w 2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3">
                  <a:moveTo>
                    <a:pt x="4" y="7"/>
                  </a:moveTo>
                  <a:cubicBezTo>
                    <a:pt x="0" y="0"/>
                    <a:pt x="0" y="0"/>
                    <a:pt x="0" y="0"/>
                  </a:cubicBezTo>
                  <a:cubicBezTo>
                    <a:pt x="0" y="0"/>
                    <a:pt x="0" y="0"/>
                    <a:pt x="0" y="0"/>
                  </a:cubicBezTo>
                  <a:cubicBezTo>
                    <a:pt x="11" y="4"/>
                    <a:pt x="11" y="4"/>
                    <a:pt x="11" y="4"/>
                  </a:cubicBezTo>
                  <a:cubicBezTo>
                    <a:pt x="15" y="5"/>
                    <a:pt x="18" y="6"/>
                    <a:pt x="22" y="7"/>
                  </a:cubicBezTo>
                  <a:cubicBezTo>
                    <a:pt x="18" y="7"/>
                    <a:pt x="15" y="8"/>
                    <a:pt x="11" y="9"/>
                  </a:cubicBezTo>
                  <a:cubicBezTo>
                    <a:pt x="0" y="13"/>
                    <a:pt x="0" y="13"/>
                    <a:pt x="0" y="13"/>
                  </a:cubicBezTo>
                  <a:cubicBezTo>
                    <a:pt x="0" y="13"/>
                    <a:pt x="0" y="13"/>
                    <a:pt x="0" y="13"/>
                  </a:cubicBezTo>
                  <a:lnTo>
                    <a:pt x="4" y="7"/>
                  </a:lnTo>
                  <a:close/>
                </a:path>
              </a:pathLst>
            </a:custGeom>
            <a:solidFill>
              <a:srgbClr val="000000"/>
            </a:solidFill>
            <a:ln w="9525">
              <a:noFill/>
              <a:round/>
              <a:headEnd/>
              <a:tailEnd/>
            </a:ln>
          </p:spPr>
          <p:txBody>
            <a:bodyPr/>
            <a:lstStyle/>
            <a:p>
              <a:endParaRPr lang="it-IT"/>
            </a:p>
          </p:txBody>
        </p:sp>
        <p:sp>
          <p:nvSpPr>
            <p:cNvPr id="147470" name="Line 338"/>
            <p:cNvSpPr>
              <a:spLocks noChangeShapeType="1"/>
            </p:cNvSpPr>
            <p:nvPr/>
          </p:nvSpPr>
          <p:spPr bwMode="auto">
            <a:xfrm>
              <a:off x="1265" y="1622"/>
              <a:ext cx="0" cy="1066"/>
            </a:xfrm>
            <a:prstGeom prst="line">
              <a:avLst/>
            </a:prstGeom>
            <a:noFill/>
            <a:ln w="12700">
              <a:solidFill>
                <a:srgbClr val="000000"/>
              </a:solidFill>
              <a:miter lim="800000"/>
              <a:headEnd/>
              <a:tailEnd/>
            </a:ln>
          </p:spPr>
          <p:txBody>
            <a:bodyPr/>
            <a:lstStyle/>
            <a:p>
              <a:endParaRPr lang="it-IT"/>
            </a:p>
          </p:txBody>
        </p:sp>
        <p:sp>
          <p:nvSpPr>
            <p:cNvPr id="147471" name="Freeform 339"/>
            <p:cNvSpPr>
              <a:spLocks/>
            </p:cNvSpPr>
            <p:nvPr/>
          </p:nvSpPr>
          <p:spPr bwMode="auto">
            <a:xfrm>
              <a:off x="1239" y="2667"/>
              <a:ext cx="46" cy="79"/>
            </a:xfrm>
            <a:custGeom>
              <a:avLst/>
              <a:gdLst>
                <a:gd name="T0" fmla="*/ 25 w 13"/>
                <a:gd name="T1" fmla="*/ 14 h 22"/>
                <a:gd name="T2" fmla="*/ 46 w 13"/>
                <a:gd name="T3" fmla="*/ 0 h 22"/>
                <a:gd name="T4" fmla="*/ 46 w 13"/>
                <a:gd name="T5" fmla="*/ 4 h 22"/>
                <a:gd name="T6" fmla="*/ 32 w 13"/>
                <a:gd name="T7" fmla="*/ 40 h 22"/>
                <a:gd name="T8" fmla="*/ 25 w 13"/>
                <a:gd name="T9" fmla="*/ 79 h 22"/>
                <a:gd name="T10" fmla="*/ 14 w 13"/>
                <a:gd name="T11" fmla="*/ 40 h 22"/>
                <a:gd name="T12" fmla="*/ 0 w 13"/>
                <a:gd name="T13" fmla="*/ 4 h 22"/>
                <a:gd name="T14" fmla="*/ 0 w 13"/>
                <a:gd name="T15" fmla="*/ 0 h 22"/>
                <a:gd name="T16" fmla="*/ 25 w 13"/>
                <a:gd name="T17" fmla="*/ 1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2"/>
                <a:gd name="T29" fmla="*/ 13 w 1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2">
                  <a:moveTo>
                    <a:pt x="7" y="4"/>
                  </a:moveTo>
                  <a:cubicBezTo>
                    <a:pt x="13" y="0"/>
                    <a:pt x="13" y="0"/>
                    <a:pt x="13" y="0"/>
                  </a:cubicBezTo>
                  <a:cubicBezTo>
                    <a:pt x="13" y="1"/>
                    <a:pt x="13" y="1"/>
                    <a:pt x="13" y="1"/>
                  </a:cubicBezTo>
                  <a:cubicBezTo>
                    <a:pt x="9" y="11"/>
                    <a:pt x="9" y="11"/>
                    <a:pt x="9" y="11"/>
                  </a:cubicBezTo>
                  <a:cubicBezTo>
                    <a:pt x="8" y="15"/>
                    <a:pt x="7" y="19"/>
                    <a:pt x="7" y="22"/>
                  </a:cubicBezTo>
                  <a:cubicBezTo>
                    <a:pt x="6" y="19"/>
                    <a:pt x="5" y="15"/>
                    <a:pt x="4" y="11"/>
                  </a:cubicBezTo>
                  <a:cubicBezTo>
                    <a:pt x="0" y="1"/>
                    <a:pt x="0" y="1"/>
                    <a:pt x="0" y="1"/>
                  </a:cubicBezTo>
                  <a:cubicBezTo>
                    <a:pt x="0" y="0"/>
                    <a:pt x="0" y="0"/>
                    <a:pt x="0" y="0"/>
                  </a:cubicBezTo>
                  <a:lnTo>
                    <a:pt x="7" y="4"/>
                  </a:lnTo>
                  <a:close/>
                </a:path>
              </a:pathLst>
            </a:custGeom>
            <a:solidFill>
              <a:srgbClr val="000000"/>
            </a:solidFill>
            <a:ln w="9525">
              <a:noFill/>
              <a:round/>
              <a:headEnd/>
              <a:tailEnd/>
            </a:ln>
          </p:spPr>
          <p:txBody>
            <a:bodyPr/>
            <a:lstStyle/>
            <a:p>
              <a:endParaRPr lang="it-IT"/>
            </a:p>
          </p:txBody>
        </p:sp>
        <p:sp>
          <p:nvSpPr>
            <p:cNvPr id="147472" name="Oval 340"/>
            <p:cNvSpPr>
              <a:spLocks noChangeArrowheads="1"/>
            </p:cNvSpPr>
            <p:nvPr/>
          </p:nvSpPr>
          <p:spPr bwMode="auto">
            <a:xfrm>
              <a:off x="1599" y="2869"/>
              <a:ext cx="15"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73" name="Oval 341"/>
            <p:cNvSpPr>
              <a:spLocks noChangeArrowheads="1"/>
            </p:cNvSpPr>
            <p:nvPr/>
          </p:nvSpPr>
          <p:spPr bwMode="auto">
            <a:xfrm>
              <a:off x="1664" y="2869"/>
              <a:ext cx="15"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74" name="Oval 342"/>
            <p:cNvSpPr>
              <a:spLocks noChangeArrowheads="1"/>
            </p:cNvSpPr>
            <p:nvPr/>
          </p:nvSpPr>
          <p:spPr bwMode="auto">
            <a:xfrm>
              <a:off x="1729"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75" name="Oval 343"/>
            <p:cNvSpPr>
              <a:spLocks noChangeArrowheads="1"/>
            </p:cNvSpPr>
            <p:nvPr/>
          </p:nvSpPr>
          <p:spPr bwMode="auto">
            <a:xfrm>
              <a:off x="1793" y="2869"/>
              <a:ext cx="16"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76" name="Oval 344"/>
            <p:cNvSpPr>
              <a:spLocks noChangeArrowheads="1"/>
            </p:cNvSpPr>
            <p:nvPr/>
          </p:nvSpPr>
          <p:spPr bwMode="auto">
            <a:xfrm>
              <a:off x="1859"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77" name="Oval 345"/>
            <p:cNvSpPr>
              <a:spLocks noChangeArrowheads="1"/>
            </p:cNvSpPr>
            <p:nvPr/>
          </p:nvSpPr>
          <p:spPr bwMode="auto">
            <a:xfrm>
              <a:off x="1599" y="1487"/>
              <a:ext cx="15"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78" name="Oval 346"/>
            <p:cNvSpPr>
              <a:spLocks noChangeArrowheads="1"/>
            </p:cNvSpPr>
            <p:nvPr/>
          </p:nvSpPr>
          <p:spPr bwMode="auto">
            <a:xfrm>
              <a:off x="1664" y="1487"/>
              <a:ext cx="15"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79" name="Oval 347"/>
            <p:cNvSpPr>
              <a:spLocks noChangeArrowheads="1"/>
            </p:cNvSpPr>
            <p:nvPr/>
          </p:nvSpPr>
          <p:spPr bwMode="auto">
            <a:xfrm>
              <a:off x="1729" y="1487"/>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80" name="Oval 348"/>
            <p:cNvSpPr>
              <a:spLocks noChangeArrowheads="1"/>
            </p:cNvSpPr>
            <p:nvPr/>
          </p:nvSpPr>
          <p:spPr bwMode="auto">
            <a:xfrm>
              <a:off x="1793" y="1487"/>
              <a:ext cx="16"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81" name="Oval 349"/>
            <p:cNvSpPr>
              <a:spLocks noChangeArrowheads="1"/>
            </p:cNvSpPr>
            <p:nvPr/>
          </p:nvSpPr>
          <p:spPr bwMode="auto">
            <a:xfrm>
              <a:off x="1859" y="1487"/>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82" name="Oval 350"/>
            <p:cNvSpPr>
              <a:spLocks noChangeArrowheads="1"/>
            </p:cNvSpPr>
            <p:nvPr/>
          </p:nvSpPr>
          <p:spPr bwMode="auto">
            <a:xfrm>
              <a:off x="1924"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83" name="Oval 351"/>
            <p:cNvSpPr>
              <a:spLocks noChangeArrowheads="1"/>
            </p:cNvSpPr>
            <p:nvPr/>
          </p:nvSpPr>
          <p:spPr bwMode="auto">
            <a:xfrm>
              <a:off x="1988"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84" name="Oval 352"/>
            <p:cNvSpPr>
              <a:spLocks noChangeArrowheads="1"/>
            </p:cNvSpPr>
            <p:nvPr/>
          </p:nvSpPr>
          <p:spPr bwMode="auto">
            <a:xfrm>
              <a:off x="2054"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85" name="Oval 353"/>
            <p:cNvSpPr>
              <a:spLocks noChangeArrowheads="1"/>
            </p:cNvSpPr>
            <p:nvPr/>
          </p:nvSpPr>
          <p:spPr bwMode="auto">
            <a:xfrm>
              <a:off x="2118"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86" name="Oval 354"/>
            <p:cNvSpPr>
              <a:spLocks noChangeArrowheads="1"/>
            </p:cNvSpPr>
            <p:nvPr/>
          </p:nvSpPr>
          <p:spPr bwMode="auto">
            <a:xfrm>
              <a:off x="2183"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87" name="Oval 355"/>
            <p:cNvSpPr>
              <a:spLocks noChangeArrowheads="1"/>
            </p:cNvSpPr>
            <p:nvPr/>
          </p:nvSpPr>
          <p:spPr bwMode="auto">
            <a:xfrm>
              <a:off x="2247" y="2869"/>
              <a:ext cx="16"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88" name="Oval 356"/>
            <p:cNvSpPr>
              <a:spLocks noChangeArrowheads="1"/>
            </p:cNvSpPr>
            <p:nvPr/>
          </p:nvSpPr>
          <p:spPr bwMode="auto">
            <a:xfrm>
              <a:off x="2313"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89" name="Oval 357"/>
            <p:cNvSpPr>
              <a:spLocks noChangeArrowheads="1"/>
            </p:cNvSpPr>
            <p:nvPr/>
          </p:nvSpPr>
          <p:spPr bwMode="auto">
            <a:xfrm>
              <a:off x="2377" y="2869"/>
              <a:ext cx="15"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90" name="Oval 358"/>
            <p:cNvSpPr>
              <a:spLocks noChangeArrowheads="1"/>
            </p:cNvSpPr>
            <p:nvPr/>
          </p:nvSpPr>
          <p:spPr bwMode="auto">
            <a:xfrm>
              <a:off x="2442" y="2869"/>
              <a:ext cx="15"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91" name="Oval 359"/>
            <p:cNvSpPr>
              <a:spLocks noChangeArrowheads="1"/>
            </p:cNvSpPr>
            <p:nvPr/>
          </p:nvSpPr>
          <p:spPr bwMode="auto">
            <a:xfrm>
              <a:off x="2508"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92" name="Oval 360"/>
            <p:cNvSpPr>
              <a:spLocks noChangeArrowheads="1"/>
            </p:cNvSpPr>
            <p:nvPr/>
          </p:nvSpPr>
          <p:spPr bwMode="auto">
            <a:xfrm>
              <a:off x="2572"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93" name="Oval 361"/>
            <p:cNvSpPr>
              <a:spLocks noChangeArrowheads="1"/>
            </p:cNvSpPr>
            <p:nvPr/>
          </p:nvSpPr>
          <p:spPr bwMode="auto">
            <a:xfrm>
              <a:off x="2637"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94" name="Oval 362"/>
            <p:cNvSpPr>
              <a:spLocks noChangeArrowheads="1"/>
            </p:cNvSpPr>
            <p:nvPr/>
          </p:nvSpPr>
          <p:spPr bwMode="auto">
            <a:xfrm>
              <a:off x="2702" y="2869"/>
              <a:ext cx="15"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95" name="Oval 363"/>
            <p:cNvSpPr>
              <a:spLocks noChangeArrowheads="1"/>
            </p:cNvSpPr>
            <p:nvPr/>
          </p:nvSpPr>
          <p:spPr bwMode="auto">
            <a:xfrm>
              <a:off x="2767"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96" name="Oval 364"/>
            <p:cNvSpPr>
              <a:spLocks noChangeArrowheads="1"/>
            </p:cNvSpPr>
            <p:nvPr/>
          </p:nvSpPr>
          <p:spPr bwMode="auto">
            <a:xfrm>
              <a:off x="2831"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97" name="Oval 365"/>
            <p:cNvSpPr>
              <a:spLocks noChangeArrowheads="1"/>
            </p:cNvSpPr>
            <p:nvPr/>
          </p:nvSpPr>
          <p:spPr bwMode="auto">
            <a:xfrm>
              <a:off x="2897"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98" name="Oval 366"/>
            <p:cNvSpPr>
              <a:spLocks noChangeArrowheads="1"/>
            </p:cNvSpPr>
            <p:nvPr/>
          </p:nvSpPr>
          <p:spPr bwMode="auto">
            <a:xfrm>
              <a:off x="2965" y="2869"/>
              <a:ext cx="15"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499" name="Oval 367"/>
            <p:cNvSpPr>
              <a:spLocks noChangeArrowheads="1"/>
            </p:cNvSpPr>
            <p:nvPr/>
          </p:nvSpPr>
          <p:spPr bwMode="auto">
            <a:xfrm>
              <a:off x="3030"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00" name="Oval 368"/>
            <p:cNvSpPr>
              <a:spLocks noChangeArrowheads="1"/>
            </p:cNvSpPr>
            <p:nvPr/>
          </p:nvSpPr>
          <p:spPr bwMode="auto">
            <a:xfrm>
              <a:off x="3094" y="2869"/>
              <a:ext cx="15"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01" name="Oval 369"/>
            <p:cNvSpPr>
              <a:spLocks noChangeArrowheads="1"/>
            </p:cNvSpPr>
            <p:nvPr/>
          </p:nvSpPr>
          <p:spPr bwMode="auto">
            <a:xfrm>
              <a:off x="3160"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02" name="Oval 370"/>
            <p:cNvSpPr>
              <a:spLocks noChangeArrowheads="1"/>
            </p:cNvSpPr>
            <p:nvPr/>
          </p:nvSpPr>
          <p:spPr bwMode="auto">
            <a:xfrm>
              <a:off x="3225"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03" name="Oval 371"/>
            <p:cNvSpPr>
              <a:spLocks noChangeArrowheads="1"/>
            </p:cNvSpPr>
            <p:nvPr/>
          </p:nvSpPr>
          <p:spPr bwMode="auto">
            <a:xfrm>
              <a:off x="3289"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04" name="Oval 372"/>
            <p:cNvSpPr>
              <a:spLocks noChangeArrowheads="1"/>
            </p:cNvSpPr>
            <p:nvPr/>
          </p:nvSpPr>
          <p:spPr bwMode="auto">
            <a:xfrm>
              <a:off x="3354" y="2869"/>
              <a:ext cx="15"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05" name="Oval 373"/>
            <p:cNvSpPr>
              <a:spLocks noChangeArrowheads="1"/>
            </p:cNvSpPr>
            <p:nvPr/>
          </p:nvSpPr>
          <p:spPr bwMode="auto">
            <a:xfrm>
              <a:off x="3419"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06" name="Oval 374"/>
            <p:cNvSpPr>
              <a:spLocks noChangeArrowheads="1"/>
            </p:cNvSpPr>
            <p:nvPr/>
          </p:nvSpPr>
          <p:spPr bwMode="auto">
            <a:xfrm>
              <a:off x="3484"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07" name="Oval 375"/>
            <p:cNvSpPr>
              <a:spLocks noChangeArrowheads="1"/>
            </p:cNvSpPr>
            <p:nvPr/>
          </p:nvSpPr>
          <p:spPr bwMode="auto">
            <a:xfrm>
              <a:off x="3548" y="2869"/>
              <a:ext cx="16"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08" name="Oval 376"/>
            <p:cNvSpPr>
              <a:spLocks noChangeArrowheads="1"/>
            </p:cNvSpPr>
            <p:nvPr/>
          </p:nvSpPr>
          <p:spPr bwMode="auto">
            <a:xfrm>
              <a:off x="3614" y="2869"/>
              <a:ext cx="14"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09" name="Oval 377"/>
            <p:cNvSpPr>
              <a:spLocks noChangeArrowheads="1"/>
            </p:cNvSpPr>
            <p:nvPr/>
          </p:nvSpPr>
          <p:spPr bwMode="auto">
            <a:xfrm>
              <a:off x="3678" y="2869"/>
              <a:ext cx="15" cy="16"/>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10" name="Oval 378"/>
            <p:cNvSpPr>
              <a:spLocks noChangeArrowheads="1"/>
            </p:cNvSpPr>
            <p:nvPr/>
          </p:nvSpPr>
          <p:spPr bwMode="auto">
            <a:xfrm>
              <a:off x="1924" y="1583"/>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11" name="Oval 379"/>
            <p:cNvSpPr>
              <a:spLocks noChangeArrowheads="1"/>
            </p:cNvSpPr>
            <p:nvPr/>
          </p:nvSpPr>
          <p:spPr bwMode="auto">
            <a:xfrm>
              <a:off x="1924" y="1648"/>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12" name="Oval 380"/>
            <p:cNvSpPr>
              <a:spLocks noChangeArrowheads="1"/>
            </p:cNvSpPr>
            <p:nvPr/>
          </p:nvSpPr>
          <p:spPr bwMode="auto">
            <a:xfrm>
              <a:off x="1924" y="1712"/>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13" name="Oval 381"/>
            <p:cNvSpPr>
              <a:spLocks noChangeArrowheads="1"/>
            </p:cNvSpPr>
            <p:nvPr/>
          </p:nvSpPr>
          <p:spPr bwMode="auto">
            <a:xfrm>
              <a:off x="1924" y="1775"/>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14" name="Oval 382"/>
            <p:cNvSpPr>
              <a:spLocks noChangeArrowheads="1"/>
            </p:cNvSpPr>
            <p:nvPr/>
          </p:nvSpPr>
          <p:spPr bwMode="auto">
            <a:xfrm>
              <a:off x="1924" y="1839"/>
              <a:ext cx="14" cy="15"/>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15" name="Oval 383"/>
            <p:cNvSpPr>
              <a:spLocks noChangeArrowheads="1"/>
            </p:cNvSpPr>
            <p:nvPr/>
          </p:nvSpPr>
          <p:spPr bwMode="auto">
            <a:xfrm>
              <a:off x="1924" y="1904"/>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16" name="Oval 384"/>
            <p:cNvSpPr>
              <a:spLocks noChangeArrowheads="1"/>
            </p:cNvSpPr>
            <p:nvPr/>
          </p:nvSpPr>
          <p:spPr bwMode="auto">
            <a:xfrm>
              <a:off x="1924" y="1968"/>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17" name="Oval 385"/>
            <p:cNvSpPr>
              <a:spLocks noChangeArrowheads="1"/>
            </p:cNvSpPr>
            <p:nvPr/>
          </p:nvSpPr>
          <p:spPr bwMode="auto">
            <a:xfrm>
              <a:off x="1924" y="2032"/>
              <a:ext cx="14" cy="15"/>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18" name="Oval 386"/>
            <p:cNvSpPr>
              <a:spLocks noChangeArrowheads="1"/>
            </p:cNvSpPr>
            <p:nvPr/>
          </p:nvSpPr>
          <p:spPr bwMode="auto">
            <a:xfrm>
              <a:off x="1924" y="2097"/>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19" name="Oval 387"/>
            <p:cNvSpPr>
              <a:spLocks noChangeArrowheads="1"/>
            </p:cNvSpPr>
            <p:nvPr/>
          </p:nvSpPr>
          <p:spPr bwMode="auto">
            <a:xfrm>
              <a:off x="1924" y="2160"/>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20" name="Oval 388"/>
            <p:cNvSpPr>
              <a:spLocks noChangeArrowheads="1"/>
            </p:cNvSpPr>
            <p:nvPr/>
          </p:nvSpPr>
          <p:spPr bwMode="auto">
            <a:xfrm>
              <a:off x="1924" y="2224"/>
              <a:ext cx="14" cy="15"/>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21" name="Oval 389"/>
            <p:cNvSpPr>
              <a:spLocks noChangeArrowheads="1"/>
            </p:cNvSpPr>
            <p:nvPr/>
          </p:nvSpPr>
          <p:spPr bwMode="auto">
            <a:xfrm>
              <a:off x="1924" y="2289"/>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22" name="Oval 390"/>
            <p:cNvSpPr>
              <a:spLocks noChangeArrowheads="1"/>
            </p:cNvSpPr>
            <p:nvPr/>
          </p:nvSpPr>
          <p:spPr bwMode="auto">
            <a:xfrm>
              <a:off x="1924" y="2353"/>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23" name="Oval 391"/>
            <p:cNvSpPr>
              <a:spLocks noChangeArrowheads="1"/>
            </p:cNvSpPr>
            <p:nvPr/>
          </p:nvSpPr>
          <p:spPr bwMode="auto">
            <a:xfrm>
              <a:off x="1924" y="2417"/>
              <a:ext cx="14" cy="15"/>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24" name="Oval 392"/>
            <p:cNvSpPr>
              <a:spLocks noChangeArrowheads="1"/>
            </p:cNvSpPr>
            <p:nvPr/>
          </p:nvSpPr>
          <p:spPr bwMode="auto">
            <a:xfrm>
              <a:off x="1924" y="2482"/>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25" name="Oval 393"/>
            <p:cNvSpPr>
              <a:spLocks noChangeArrowheads="1"/>
            </p:cNvSpPr>
            <p:nvPr/>
          </p:nvSpPr>
          <p:spPr bwMode="auto">
            <a:xfrm>
              <a:off x="1924" y="2549"/>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26" name="Oval 394"/>
            <p:cNvSpPr>
              <a:spLocks noChangeArrowheads="1"/>
            </p:cNvSpPr>
            <p:nvPr/>
          </p:nvSpPr>
          <p:spPr bwMode="auto">
            <a:xfrm>
              <a:off x="1924" y="2613"/>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27" name="Oval 395"/>
            <p:cNvSpPr>
              <a:spLocks noChangeArrowheads="1"/>
            </p:cNvSpPr>
            <p:nvPr/>
          </p:nvSpPr>
          <p:spPr bwMode="auto">
            <a:xfrm>
              <a:off x="1924" y="2677"/>
              <a:ext cx="14" cy="15"/>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28" name="Oval 396"/>
            <p:cNvSpPr>
              <a:spLocks noChangeArrowheads="1"/>
            </p:cNvSpPr>
            <p:nvPr/>
          </p:nvSpPr>
          <p:spPr bwMode="auto">
            <a:xfrm>
              <a:off x="1924" y="2742"/>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29" name="Oval 397"/>
            <p:cNvSpPr>
              <a:spLocks noChangeArrowheads="1"/>
            </p:cNvSpPr>
            <p:nvPr/>
          </p:nvSpPr>
          <p:spPr bwMode="auto">
            <a:xfrm>
              <a:off x="1924" y="2806"/>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30" name="Oval 398"/>
            <p:cNvSpPr>
              <a:spLocks noChangeArrowheads="1"/>
            </p:cNvSpPr>
            <p:nvPr/>
          </p:nvSpPr>
          <p:spPr bwMode="auto">
            <a:xfrm>
              <a:off x="1924" y="2934"/>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31" name="Oval 399"/>
            <p:cNvSpPr>
              <a:spLocks noChangeArrowheads="1"/>
            </p:cNvSpPr>
            <p:nvPr/>
          </p:nvSpPr>
          <p:spPr bwMode="auto">
            <a:xfrm>
              <a:off x="1924" y="2998"/>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32" name="Oval 400"/>
            <p:cNvSpPr>
              <a:spLocks noChangeArrowheads="1"/>
            </p:cNvSpPr>
            <p:nvPr/>
          </p:nvSpPr>
          <p:spPr bwMode="auto">
            <a:xfrm>
              <a:off x="1924" y="3062"/>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33" name="Oval 401"/>
            <p:cNvSpPr>
              <a:spLocks noChangeArrowheads="1"/>
            </p:cNvSpPr>
            <p:nvPr/>
          </p:nvSpPr>
          <p:spPr bwMode="auto">
            <a:xfrm>
              <a:off x="1924" y="3127"/>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34" name="Oval 402"/>
            <p:cNvSpPr>
              <a:spLocks noChangeArrowheads="1"/>
            </p:cNvSpPr>
            <p:nvPr/>
          </p:nvSpPr>
          <p:spPr bwMode="auto">
            <a:xfrm>
              <a:off x="1924" y="3191"/>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35" name="Oval 403"/>
            <p:cNvSpPr>
              <a:spLocks noChangeArrowheads="1"/>
            </p:cNvSpPr>
            <p:nvPr/>
          </p:nvSpPr>
          <p:spPr bwMode="auto">
            <a:xfrm>
              <a:off x="1924" y="3254"/>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36" name="Oval 404"/>
            <p:cNvSpPr>
              <a:spLocks noChangeArrowheads="1"/>
            </p:cNvSpPr>
            <p:nvPr/>
          </p:nvSpPr>
          <p:spPr bwMode="auto">
            <a:xfrm>
              <a:off x="1924" y="3319"/>
              <a:ext cx="14"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37" name="Oval 405"/>
            <p:cNvSpPr>
              <a:spLocks noChangeArrowheads="1"/>
            </p:cNvSpPr>
            <p:nvPr/>
          </p:nvSpPr>
          <p:spPr bwMode="auto">
            <a:xfrm>
              <a:off x="3757" y="2934"/>
              <a:ext cx="16"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38" name="Oval 406"/>
            <p:cNvSpPr>
              <a:spLocks noChangeArrowheads="1"/>
            </p:cNvSpPr>
            <p:nvPr/>
          </p:nvSpPr>
          <p:spPr bwMode="auto">
            <a:xfrm>
              <a:off x="3757" y="2998"/>
              <a:ext cx="16"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39" name="Oval 407"/>
            <p:cNvSpPr>
              <a:spLocks noChangeArrowheads="1"/>
            </p:cNvSpPr>
            <p:nvPr/>
          </p:nvSpPr>
          <p:spPr bwMode="auto">
            <a:xfrm>
              <a:off x="3757" y="3062"/>
              <a:ext cx="16"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40" name="Oval 408"/>
            <p:cNvSpPr>
              <a:spLocks noChangeArrowheads="1"/>
            </p:cNvSpPr>
            <p:nvPr/>
          </p:nvSpPr>
          <p:spPr bwMode="auto">
            <a:xfrm>
              <a:off x="3757" y="3127"/>
              <a:ext cx="16"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41" name="Oval 409"/>
            <p:cNvSpPr>
              <a:spLocks noChangeArrowheads="1"/>
            </p:cNvSpPr>
            <p:nvPr/>
          </p:nvSpPr>
          <p:spPr bwMode="auto">
            <a:xfrm>
              <a:off x="3757" y="3191"/>
              <a:ext cx="16"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42" name="Oval 410"/>
            <p:cNvSpPr>
              <a:spLocks noChangeArrowheads="1"/>
            </p:cNvSpPr>
            <p:nvPr/>
          </p:nvSpPr>
          <p:spPr bwMode="auto">
            <a:xfrm>
              <a:off x="3757" y="3254"/>
              <a:ext cx="16" cy="14"/>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47543" name="Oval 411"/>
            <p:cNvSpPr>
              <a:spLocks noChangeArrowheads="1"/>
            </p:cNvSpPr>
            <p:nvPr/>
          </p:nvSpPr>
          <p:spPr bwMode="auto">
            <a:xfrm>
              <a:off x="3757" y="3319"/>
              <a:ext cx="16" cy="14"/>
            </a:xfrm>
            <a:prstGeom prst="ellipse">
              <a:avLst/>
            </a:prstGeom>
            <a:solidFill>
              <a:srgbClr val="000000"/>
            </a:solidFill>
            <a:ln w="9525">
              <a:noFill/>
              <a:round/>
              <a:headEnd/>
              <a:tailEnd/>
            </a:ln>
          </p:spPr>
          <p:txBody>
            <a:bodyPr/>
            <a:lstStyle/>
            <a:p>
              <a:endParaRPr lang="it-IT">
                <a:latin typeface="Century Gothic" pitchFamily="34" charset="0"/>
              </a:endParaRPr>
            </a:p>
          </p:txBody>
        </p:sp>
      </p:grpSp>
      <p:sp>
        <p:nvSpPr>
          <p:cNvPr id="2" name="Title 1"/>
          <p:cNvSpPr>
            <a:spLocks noGrp="1"/>
          </p:cNvSpPr>
          <p:nvPr>
            <p:ph type="title"/>
          </p:nvPr>
        </p:nvSpPr>
        <p:spPr>
          <a:xfrm>
            <a:off x="0" y="0"/>
            <a:ext cx="9144000" cy="1066800"/>
          </a:xfrm>
        </p:spPr>
        <p:txBody>
          <a:bodyPr>
            <a:noAutofit/>
          </a:bodyPr>
          <a:lstStyle/>
          <a:p>
            <a:pPr fontAlgn="auto">
              <a:spcAft>
                <a:spcPts val="0"/>
              </a:spcAft>
              <a:defRPr/>
            </a:pPr>
            <a:r>
              <a:rPr lang="en-US" sz="4000" dirty="0" smtClean="0">
                <a:solidFill>
                  <a:schemeClr val="accent3"/>
                </a:solidFill>
                <a:ea typeface="+mj-ea"/>
              </a:rPr>
              <a:t>HOW THE GAINS IN CONSUMER SURPLUS ARE SPLIT</a:t>
            </a:r>
            <a:endParaRPr lang="en-US" sz="4000" dirty="0">
              <a:solidFill>
                <a:schemeClr val="accent3"/>
              </a:solidFill>
              <a:ea typeface="+mj-ea"/>
            </a:endParaRPr>
          </a:p>
        </p:txBody>
      </p:sp>
      <p:sp>
        <p:nvSpPr>
          <p:cNvPr id="147464" name="Line 309"/>
          <p:cNvSpPr>
            <a:spLocks noChangeShapeType="1"/>
          </p:cNvSpPr>
          <p:nvPr/>
        </p:nvSpPr>
        <p:spPr bwMode="auto">
          <a:xfrm flipV="1">
            <a:off x="2654300" y="2719388"/>
            <a:ext cx="1184275" cy="922337"/>
          </a:xfrm>
          <a:prstGeom prst="line">
            <a:avLst/>
          </a:prstGeom>
          <a:noFill/>
          <a:ln w="7938">
            <a:solidFill>
              <a:srgbClr val="000000"/>
            </a:solidFill>
            <a:miter lim="800000"/>
            <a:headEnd/>
            <a:tailEnd/>
          </a:ln>
        </p:spPr>
        <p:txBody>
          <a:bodyPr/>
          <a:lstStyle/>
          <a:p>
            <a:endParaRPr lang="it-IT"/>
          </a:p>
        </p:txBody>
      </p:sp>
      <p:sp>
        <p:nvSpPr>
          <p:cNvPr id="4" name="Footer Placeholder 3"/>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0842"/>
                                        </p:tgtEl>
                                        <p:attrNameLst>
                                          <p:attrName>style.visibility</p:attrName>
                                        </p:attrNameLst>
                                      </p:cBhvr>
                                      <p:to>
                                        <p:strVal val="visible"/>
                                      </p:to>
                                    </p:set>
                                    <p:animEffect transition="in" filter="fade">
                                      <p:cBhvr>
                                        <p:cTn id="7" dur="500"/>
                                        <p:tgtEl>
                                          <p:spTgt spid="320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0845"/>
                                        </p:tgtEl>
                                        <p:attrNameLst>
                                          <p:attrName>style.visibility</p:attrName>
                                        </p:attrNameLst>
                                      </p:cBhvr>
                                      <p:to>
                                        <p:strVal val="visible"/>
                                      </p:to>
                                    </p:set>
                                    <p:animEffect transition="in" filter="fade">
                                      <p:cBhvr>
                                        <p:cTn id="12" dur="500"/>
                                        <p:tgtEl>
                                          <p:spTgt spid="320845"/>
                                        </p:tgtEl>
                                      </p:cBhvr>
                                    </p:animEffect>
                                  </p:childTnLst>
                                </p:cTn>
                              </p:par>
                            </p:childTnLst>
                          </p:cTn>
                        </p:par>
                        <p:par>
                          <p:cTn id="13" fill="hold" nodeType="with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20837"/>
                                        </p:tgtEl>
                                        <p:attrNameLst>
                                          <p:attrName>style.visibility</p:attrName>
                                        </p:attrNameLst>
                                      </p:cBhvr>
                                      <p:to>
                                        <p:strVal val="visible"/>
                                      </p:to>
                                    </p:set>
                                    <p:animEffect transition="in" filter="fade">
                                      <p:cBhvr>
                                        <p:cTn id="16" dur="500"/>
                                        <p:tgtEl>
                                          <p:spTgt spid="3208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20819"/>
                                        </p:tgtEl>
                                        <p:attrNameLst>
                                          <p:attrName>style.visibility</p:attrName>
                                        </p:attrNameLst>
                                      </p:cBhvr>
                                      <p:to>
                                        <p:strVal val="visible"/>
                                      </p:to>
                                    </p:set>
                                    <p:animEffect transition="in" filter="fade">
                                      <p:cBhvr>
                                        <p:cTn id="21" dur="500"/>
                                        <p:tgtEl>
                                          <p:spTgt spid="320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61000"/>
            </a:schemeClr>
          </a:solidFill>
        </p:spPr>
        <p:txBody>
          <a:bodyPr/>
          <a:lstStyle/>
          <a:p>
            <a:pPr fontAlgn="auto">
              <a:spcAft>
                <a:spcPts val="0"/>
              </a:spcAft>
              <a:defRPr/>
            </a:pPr>
            <a:r>
              <a:rPr lang="en-US" sz="4000" dirty="0" smtClean="0">
                <a:solidFill>
                  <a:schemeClr val="accent3"/>
                </a:solidFill>
                <a:ea typeface="+mj-ea"/>
              </a:rPr>
              <a:t>PRODUCER SURPLUS</a:t>
            </a:r>
            <a:endParaRPr lang="en-US" sz="4000" dirty="0">
              <a:solidFill>
                <a:schemeClr val="accent3"/>
              </a:solidFill>
              <a:ea typeface="+mj-ea"/>
            </a:endParaRPr>
          </a:p>
        </p:txBody>
      </p:sp>
      <p:sp>
        <p:nvSpPr>
          <p:cNvPr id="149507" name="Content Placeholder 2"/>
          <p:cNvSpPr>
            <a:spLocks noGrp="1"/>
          </p:cNvSpPr>
          <p:nvPr>
            <p:ph idx="1"/>
          </p:nvPr>
        </p:nvSpPr>
        <p:spPr>
          <a:xfrm>
            <a:off x="0" y="4114800"/>
            <a:ext cx="9144000" cy="1600200"/>
          </a:xfrm>
          <a:solidFill>
            <a:schemeClr val="bg1">
              <a:alpha val="85097"/>
            </a:schemeClr>
          </a:solidFill>
        </p:spPr>
        <p:txBody>
          <a:bodyPr/>
          <a:lstStyle/>
          <a:p>
            <a:r>
              <a:rPr lang="en-US" i="1" smtClean="0">
                <a:solidFill>
                  <a:srgbClr val="990033"/>
                </a:solidFill>
                <a:latin typeface="Century Gothic" pitchFamily="34" charset="0"/>
                <a:cs typeface="Century Gothic" pitchFamily="34" charset="0"/>
              </a:rPr>
              <a:t>Producer surplus: </a:t>
            </a:r>
            <a:r>
              <a:rPr lang="en-US" smtClean="0">
                <a:latin typeface="Century Gothic" pitchFamily="34" charset="0"/>
                <a:cs typeface="Century Gothic" pitchFamily="34" charset="0"/>
              </a:rPr>
              <a:t>the difference between market price and the price at which firms are willing to supply the product. </a:t>
            </a:r>
          </a:p>
        </p:txBody>
      </p:sp>
      <p:sp>
        <p:nvSpPr>
          <p:cNvPr id="4" name="Footer Placeholder 3"/>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3" name="Line 2"/>
          <p:cNvSpPr>
            <a:spLocks noChangeShapeType="1"/>
          </p:cNvSpPr>
          <p:nvPr/>
        </p:nvSpPr>
        <p:spPr bwMode="auto">
          <a:xfrm>
            <a:off x="1333500" y="2825750"/>
            <a:ext cx="119063" cy="0"/>
          </a:xfrm>
          <a:prstGeom prst="line">
            <a:avLst/>
          </a:prstGeom>
          <a:noFill/>
          <a:ln w="9525">
            <a:solidFill>
              <a:srgbClr val="000000"/>
            </a:solidFill>
            <a:miter lim="800000"/>
            <a:headEnd/>
            <a:tailEnd/>
          </a:ln>
        </p:spPr>
        <p:txBody>
          <a:bodyPr/>
          <a:lstStyle/>
          <a:p>
            <a:endParaRPr lang="it-IT"/>
          </a:p>
        </p:txBody>
      </p:sp>
      <p:sp>
        <p:nvSpPr>
          <p:cNvPr id="151554" name="Line 3"/>
          <p:cNvSpPr>
            <a:spLocks noChangeShapeType="1"/>
          </p:cNvSpPr>
          <p:nvPr/>
        </p:nvSpPr>
        <p:spPr bwMode="auto">
          <a:xfrm>
            <a:off x="1333500" y="3513138"/>
            <a:ext cx="119063" cy="0"/>
          </a:xfrm>
          <a:prstGeom prst="line">
            <a:avLst/>
          </a:prstGeom>
          <a:noFill/>
          <a:ln w="9525">
            <a:solidFill>
              <a:srgbClr val="000000"/>
            </a:solidFill>
            <a:miter lim="800000"/>
            <a:headEnd/>
            <a:tailEnd/>
          </a:ln>
        </p:spPr>
        <p:txBody>
          <a:bodyPr/>
          <a:lstStyle/>
          <a:p>
            <a:endParaRPr lang="it-IT"/>
          </a:p>
        </p:txBody>
      </p:sp>
      <p:sp>
        <p:nvSpPr>
          <p:cNvPr id="151555" name="Line 5"/>
          <p:cNvSpPr>
            <a:spLocks noChangeShapeType="1"/>
          </p:cNvSpPr>
          <p:nvPr/>
        </p:nvSpPr>
        <p:spPr bwMode="auto">
          <a:xfrm>
            <a:off x="1333500" y="5581650"/>
            <a:ext cx="119063" cy="0"/>
          </a:xfrm>
          <a:prstGeom prst="line">
            <a:avLst/>
          </a:prstGeom>
          <a:noFill/>
          <a:ln w="9525">
            <a:solidFill>
              <a:srgbClr val="000000"/>
            </a:solidFill>
            <a:miter lim="800000"/>
            <a:headEnd/>
            <a:tailEnd/>
          </a:ln>
        </p:spPr>
        <p:txBody>
          <a:bodyPr/>
          <a:lstStyle/>
          <a:p>
            <a:endParaRPr lang="it-IT"/>
          </a:p>
        </p:txBody>
      </p:sp>
      <p:sp>
        <p:nvSpPr>
          <p:cNvPr id="151556" name="Line 6"/>
          <p:cNvSpPr>
            <a:spLocks noChangeShapeType="1"/>
          </p:cNvSpPr>
          <p:nvPr/>
        </p:nvSpPr>
        <p:spPr bwMode="auto">
          <a:xfrm>
            <a:off x="1333500" y="4894263"/>
            <a:ext cx="119063" cy="0"/>
          </a:xfrm>
          <a:prstGeom prst="line">
            <a:avLst/>
          </a:prstGeom>
          <a:noFill/>
          <a:ln w="9525">
            <a:solidFill>
              <a:srgbClr val="000000"/>
            </a:solidFill>
            <a:miter lim="800000"/>
            <a:headEnd/>
            <a:tailEnd/>
          </a:ln>
        </p:spPr>
        <p:txBody>
          <a:bodyPr/>
          <a:lstStyle/>
          <a:p>
            <a:endParaRPr lang="it-IT"/>
          </a:p>
        </p:txBody>
      </p:sp>
      <p:sp>
        <p:nvSpPr>
          <p:cNvPr id="151557" name="Line 7"/>
          <p:cNvSpPr>
            <a:spLocks noChangeShapeType="1"/>
          </p:cNvSpPr>
          <p:nvPr/>
        </p:nvSpPr>
        <p:spPr bwMode="auto">
          <a:xfrm flipV="1">
            <a:off x="1820863" y="5811838"/>
            <a:ext cx="0" cy="117475"/>
          </a:xfrm>
          <a:prstGeom prst="line">
            <a:avLst/>
          </a:prstGeom>
          <a:noFill/>
          <a:ln w="9525">
            <a:solidFill>
              <a:srgbClr val="000000"/>
            </a:solidFill>
            <a:miter lim="800000"/>
            <a:headEnd/>
            <a:tailEnd/>
          </a:ln>
        </p:spPr>
        <p:txBody>
          <a:bodyPr/>
          <a:lstStyle/>
          <a:p>
            <a:endParaRPr lang="it-IT"/>
          </a:p>
        </p:txBody>
      </p:sp>
      <p:sp>
        <p:nvSpPr>
          <p:cNvPr id="151558" name="Line 8"/>
          <p:cNvSpPr>
            <a:spLocks noChangeShapeType="1"/>
          </p:cNvSpPr>
          <p:nvPr/>
        </p:nvSpPr>
        <p:spPr bwMode="auto">
          <a:xfrm flipV="1">
            <a:off x="2320925" y="5811838"/>
            <a:ext cx="0" cy="117475"/>
          </a:xfrm>
          <a:prstGeom prst="line">
            <a:avLst/>
          </a:prstGeom>
          <a:noFill/>
          <a:ln w="9525">
            <a:solidFill>
              <a:srgbClr val="000000"/>
            </a:solidFill>
            <a:miter lim="800000"/>
            <a:headEnd/>
            <a:tailEnd/>
          </a:ln>
        </p:spPr>
        <p:txBody>
          <a:bodyPr/>
          <a:lstStyle/>
          <a:p>
            <a:endParaRPr lang="it-IT"/>
          </a:p>
        </p:txBody>
      </p:sp>
      <p:sp>
        <p:nvSpPr>
          <p:cNvPr id="151559" name="Line 9"/>
          <p:cNvSpPr>
            <a:spLocks noChangeShapeType="1"/>
          </p:cNvSpPr>
          <p:nvPr/>
        </p:nvSpPr>
        <p:spPr bwMode="auto">
          <a:xfrm flipV="1">
            <a:off x="2813050" y="5811838"/>
            <a:ext cx="0" cy="117475"/>
          </a:xfrm>
          <a:prstGeom prst="line">
            <a:avLst/>
          </a:prstGeom>
          <a:noFill/>
          <a:ln w="9525">
            <a:solidFill>
              <a:srgbClr val="000000"/>
            </a:solidFill>
            <a:miter lim="800000"/>
            <a:headEnd/>
            <a:tailEnd/>
          </a:ln>
        </p:spPr>
        <p:txBody>
          <a:bodyPr/>
          <a:lstStyle/>
          <a:p>
            <a:endParaRPr lang="it-IT"/>
          </a:p>
        </p:txBody>
      </p:sp>
      <p:sp>
        <p:nvSpPr>
          <p:cNvPr id="151560" name="Line 10"/>
          <p:cNvSpPr>
            <a:spLocks noChangeShapeType="1"/>
          </p:cNvSpPr>
          <p:nvPr/>
        </p:nvSpPr>
        <p:spPr bwMode="auto">
          <a:xfrm flipV="1">
            <a:off x="3303588" y="5811838"/>
            <a:ext cx="0" cy="117475"/>
          </a:xfrm>
          <a:prstGeom prst="line">
            <a:avLst/>
          </a:prstGeom>
          <a:noFill/>
          <a:ln w="9525">
            <a:solidFill>
              <a:srgbClr val="000000"/>
            </a:solidFill>
            <a:miter lim="800000"/>
            <a:headEnd/>
            <a:tailEnd/>
          </a:ln>
        </p:spPr>
        <p:txBody>
          <a:bodyPr/>
          <a:lstStyle/>
          <a:p>
            <a:endParaRPr lang="it-IT"/>
          </a:p>
        </p:txBody>
      </p:sp>
      <p:sp>
        <p:nvSpPr>
          <p:cNvPr id="151561" name="Line 11"/>
          <p:cNvSpPr>
            <a:spLocks noChangeShapeType="1"/>
          </p:cNvSpPr>
          <p:nvPr/>
        </p:nvSpPr>
        <p:spPr bwMode="auto">
          <a:xfrm flipV="1">
            <a:off x="3798888" y="5811838"/>
            <a:ext cx="0" cy="117475"/>
          </a:xfrm>
          <a:prstGeom prst="line">
            <a:avLst/>
          </a:prstGeom>
          <a:noFill/>
          <a:ln w="9525">
            <a:solidFill>
              <a:srgbClr val="000000"/>
            </a:solidFill>
            <a:miter lim="800000"/>
            <a:headEnd/>
            <a:tailEnd/>
          </a:ln>
        </p:spPr>
        <p:txBody>
          <a:bodyPr/>
          <a:lstStyle/>
          <a:p>
            <a:endParaRPr lang="it-IT"/>
          </a:p>
        </p:txBody>
      </p:sp>
      <p:sp>
        <p:nvSpPr>
          <p:cNvPr id="151562" name="Rectangle 12"/>
          <p:cNvSpPr>
            <a:spLocks noChangeArrowheads="1"/>
          </p:cNvSpPr>
          <p:nvPr/>
        </p:nvSpPr>
        <p:spPr bwMode="auto">
          <a:xfrm>
            <a:off x="3752850" y="5972175"/>
            <a:ext cx="100013"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5</a:t>
            </a:r>
            <a:endParaRPr lang="en-US">
              <a:latin typeface="Century Gothic" pitchFamily="34" charset="0"/>
              <a:ea typeface="MS PGothic" pitchFamily="34" charset="-128"/>
              <a:cs typeface="Century Gothic" pitchFamily="34" charset="0"/>
            </a:endParaRPr>
          </a:p>
        </p:txBody>
      </p:sp>
      <p:sp>
        <p:nvSpPr>
          <p:cNvPr id="151563" name="Rectangle 13"/>
          <p:cNvSpPr>
            <a:spLocks noChangeArrowheads="1"/>
          </p:cNvSpPr>
          <p:nvPr/>
        </p:nvSpPr>
        <p:spPr bwMode="auto">
          <a:xfrm>
            <a:off x="3260725" y="5972175"/>
            <a:ext cx="100013"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4</a:t>
            </a:r>
            <a:endParaRPr lang="en-US">
              <a:latin typeface="Century Gothic" pitchFamily="34" charset="0"/>
              <a:ea typeface="MS PGothic" pitchFamily="34" charset="-128"/>
              <a:cs typeface="Century Gothic" pitchFamily="34" charset="0"/>
            </a:endParaRPr>
          </a:p>
        </p:txBody>
      </p:sp>
      <p:sp>
        <p:nvSpPr>
          <p:cNvPr id="151564" name="Rectangle 14"/>
          <p:cNvSpPr>
            <a:spLocks noChangeArrowheads="1"/>
          </p:cNvSpPr>
          <p:nvPr/>
        </p:nvSpPr>
        <p:spPr bwMode="auto">
          <a:xfrm>
            <a:off x="2768600" y="5972175"/>
            <a:ext cx="100013"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a:t>
            </a:r>
            <a:endParaRPr lang="en-US">
              <a:latin typeface="Century Gothic" pitchFamily="34" charset="0"/>
              <a:ea typeface="MS PGothic" pitchFamily="34" charset="-128"/>
              <a:cs typeface="Century Gothic" pitchFamily="34" charset="0"/>
            </a:endParaRPr>
          </a:p>
        </p:txBody>
      </p:sp>
      <p:sp>
        <p:nvSpPr>
          <p:cNvPr id="151565" name="Rectangle 15"/>
          <p:cNvSpPr>
            <a:spLocks noChangeArrowheads="1"/>
          </p:cNvSpPr>
          <p:nvPr/>
        </p:nvSpPr>
        <p:spPr bwMode="auto">
          <a:xfrm>
            <a:off x="2274888" y="5972175"/>
            <a:ext cx="100012"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2</a:t>
            </a:r>
            <a:endParaRPr lang="en-US">
              <a:latin typeface="Century Gothic" pitchFamily="34" charset="0"/>
              <a:ea typeface="MS PGothic" pitchFamily="34" charset="-128"/>
              <a:cs typeface="Century Gothic" pitchFamily="34" charset="0"/>
            </a:endParaRPr>
          </a:p>
        </p:txBody>
      </p:sp>
      <p:sp>
        <p:nvSpPr>
          <p:cNvPr id="151566" name="Rectangle 16"/>
          <p:cNvSpPr>
            <a:spLocks noChangeArrowheads="1"/>
          </p:cNvSpPr>
          <p:nvPr/>
        </p:nvSpPr>
        <p:spPr bwMode="auto">
          <a:xfrm>
            <a:off x="1778000" y="5972175"/>
            <a:ext cx="100013"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a:t>
            </a:r>
            <a:endParaRPr lang="en-US">
              <a:latin typeface="Century Gothic" pitchFamily="34" charset="0"/>
              <a:ea typeface="MS PGothic" pitchFamily="34" charset="-128"/>
              <a:cs typeface="Century Gothic" pitchFamily="34" charset="0"/>
            </a:endParaRPr>
          </a:p>
        </p:txBody>
      </p:sp>
      <p:sp>
        <p:nvSpPr>
          <p:cNvPr id="151567" name="Rectangle 17"/>
          <p:cNvSpPr>
            <a:spLocks noChangeArrowheads="1"/>
          </p:cNvSpPr>
          <p:nvPr/>
        </p:nvSpPr>
        <p:spPr bwMode="auto">
          <a:xfrm>
            <a:off x="1157288" y="5972175"/>
            <a:ext cx="100012"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0</a:t>
            </a:r>
            <a:endParaRPr lang="en-US">
              <a:latin typeface="Century Gothic" pitchFamily="34" charset="0"/>
              <a:ea typeface="MS PGothic" pitchFamily="34" charset="-128"/>
              <a:cs typeface="Century Gothic" pitchFamily="34" charset="0"/>
            </a:endParaRPr>
          </a:p>
        </p:txBody>
      </p:sp>
      <p:sp>
        <p:nvSpPr>
          <p:cNvPr id="151568" name="Rectangle 18"/>
          <p:cNvSpPr>
            <a:spLocks noChangeArrowheads="1"/>
          </p:cNvSpPr>
          <p:nvPr/>
        </p:nvSpPr>
        <p:spPr bwMode="auto">
          <a:xfrm>
            <a:off x="3897313" y="2727325"/>
            <a:ext cx="833437"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Engelbert</a:t>
            </a:r>
            <a:endParaRPr lang="en-US">
              <a:latin typeface="Century Gothic" pitchFamily="34" charset="0"/>
              <a:ea typeface="MS PGothic" pitchFamily="34" charset="-128"/>
              <a:cs typeface="Century Gothic" pitchFamily="34" charset="0"/>
            </a:endParaRPr>
          </a:p>
        </p:txBody>
      </p:sp>
      <p:sp>
        <p:nvSpPr>
          <p:cNvPr id="151569" name="Rectangle 19"/>
          <p:cNvSpPr>
            <a:spLocks noChangeArrowheads="1"/>
          </p:cNvSpPr>
          <p:nvPr/>
        </p:nvSpPr>
        <p:spPr bwMode="auto">
          <a:xfrm>
            <a:off x="3749675" y="2139950"/>
            <a:ext cx="128588" cy="231775"/>
          </a:xfrm>
          <a:prstGeom prst="rect">
            <a:avLst/>
          </a:prstGeom>
          <a:noFill/>
          <a:ln w="9525">
            <a:noFill/>
            <a:miter lim="800000"/>
            <a:headEnd/>
            <a:tailEnd/>
          </a:ln>
        </p:spPr>
        <p:txBody>
          <a:bodyPr wrap="none" lIns="0" tIns="0" rIns="0" bIns="0">
            <a:spAutoFit/>
          </a:bodyPr>
          <a:lstStyle/>
          <a:p>
            <a:pPr marL="1588" indent="-1588"/>
            <a:r>
              <a:rPr lang="en-US" sz="1500" i="1">
                <a:solidFill>
                  <a:srgbClr val="000000"/>
                </a:solidFill>
                <a:latin typeface="Century Gothic" pitchFamily="34" charset="0"/>
                <a:ea typeface="MS PGothic" pitchFamily="34" charset="-128"/>
                <a:cs typeface="Century Gothic" pitchFamily="34" charset="0"/>
              </a:rPr>
              <a:t>S</a:t>
            </a:r>
            <a:endParaRPr lang="en-US" i="1">
              <a:latin typeface="Century Gothic" pitchFamily="34" charset="0"/>
              <a:ea typeface="MS PGothic" pitchFamily="34" charset="-128"/>
              <a:cs typeface="Century Gothic" pitchFamily="34" charset="0"/>
            </a:endParaRPr>
          </a:p>
        </p:txBody>
      </p:sp>
      <p:sp>
        <p:nvSpPr>
          <p:cNvPr id="151570" name="Rectangle 20"/>
          <p:cNvSpPr>
            <a:spLocks noChangeArrowheads="1"/>
          </p:cNvSpPr>
          <p:nvPr/>
        </p:nvSpPr>
        <p:spPr bwMode="auto">
          <a:xfrm>
            <a:off x="984250" y="2727325"/>
            <a:ext cx="298450"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$45</a:t>
            </a:r>
            <a:endParaRPr lang="en-US">
              <a:latin typeface="Century Gothic" pitchFamily="34" charset="0"/>
              <a:ea typeface="MS PGothic" pitchFamily="34" charset="-128"/>
              <a:cs typeface="Century Gothic" pitchFamily="34" charset="0"/>
            </a:endParaRPr>
          </a:p>
        </p:txBody>
      </p:sp>
      <p:sp>
        <p:nvSpPr>
          <p:cNvPr id="151571" name="Rectangle 21"/>
          <p:cNvSpPr>
            <a:spLocks noChangeArrowheads="1"/>
          </p:cNvSpPr>
          <p:nvPr/>
        </p:nvSpPr>
        <p:spPr bwMode="auto">
          <a:xfrm>
            <a:off x="1074738" y="3416300"/>
            <a:ext cx="198437"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35</a:t>
            </a:r>
            <a:endParaRPr lang="en-US">
              <a:latin typeface="Century Gothic" pitchFamily="34" charset="0"/>
              <a:ea typeface="MS PGothic" pitchFamily="34" charset="-128"/>
              <a:cs typeface="Century Gothic" pitchFamily="34" charset="0"/>
            </a:endParaRPr>
          </a:p>
        </p:txBody>
      </p:sp>
      <p:sp>
        <p:nvSpPr>
          <p:cNvPr id="151572" name="Rectangle 22"/>
          <p:cNvSpPr>
            <a:spLocks noChangeArrowheads="1"/>
          </p:cNvSpPr>
          <p:nvPr/>
        </p:nvSpPr>
        <p:spPr bwMode="auto">
          <a:xfrm>
            <a:off x="1074738" y="4108450"/>
            <a:ext cx="198437"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25</a:t>
            </a:r>
            <a:endParaRPr lang="en-US">
              <a:latin typeface="Century Gothic" pitchFamily="34" charset="0"/>
              <a:ea typeface="MS PGothic" pitchFamily="34" charset="-128"/>
              <a:cs typeface="Century Gothic" pitchFamily="34" charset="0"/>
            </a:endParaRPr>
          </a:p>
        </p:txBody>
      </p:sp>
      <p:sp>
        <p:nvSpPr>
          <p:cNvPr id="151573" name="Rectangle 23"/>
          <p:cNvSpPr>
            <a:spLocks noChangeArrowheads="1"/>
          </p:cNvSpPr>
          <p:nvPr/>
        </p:nvSpPr>
        <p:spPr bwMode="auto">
          <a:xfrm>
            <a:off x="1165225" y="5484813"/>
            <a:ext cx="100013"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5</a:t>
            </a:r>
            <a:endParaRPr lang="en-US">
              <a:latin typeface="Century Gothic" pitchFamily="34" charset="0"/>
              <a:ea typeface="MS PGothic" pitchFamily="34" charset="-128"/>
              <a:cs typeface="Century Gothic" pitchFamily="34" charset="0"/>
            </a:endParaRPr>
          </a:p>
        </p:txBody>
      </p:sp>
      <p:sp>
        <p:nvSpPr>
          <p:cNvPr id="151574" name="Rectangle 24"/>
          <p:cNvSpPr>
            <a:spLocks noChangeArrowheads="1"/>
          </p:cNvSpPr>
          <p:nvPr/>
        </p:nvSpPr>
        <p:spPr bwMode="auto">
          <a:xfrm>
            <a:off x="1074738" y="4795838"/>
            <a:ext cx="198437"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15</a:t>
            </a:r>
            <a:endParaRPr lang="en-US">
              <a:latin typeface="Century Gothic" pitchFamily="34" charset="0"/>
              <a:ea typeface="MS PGothic" pitchFamily="34" charset="-128"/>
              <a:cs typeface="Century Gothic" pitchFamily="34" charset="0"/>
            </a:endParaRPr>
          </a:p>
        </p:txBody>
      </p:sp>
      <p:sp>
        <p:nvSpPr>
          <p:cNvPr id="151575" name="Freeform 25"/>
          <p:cNvSpPr>
            <a:spLocks/>
          </p:cNvSpPr>
          <p:nvPr/>
        </p:nvSpPr>
        <p:spPr bwMode="auto">
          <a:xfrm>
            <a:off x="1354138" y="2384425"/>
            <a:ext cx="2444750" cy="3540125"/>
          </a:xfrm>
          <a:custGeom>
            <a:avLst/>
            <a:gdLst>
              <a:gd name="T0" fmla="*/ 2444750 w 1540"/>
              <a:gd name="T1" fmla="*/ 0 h 2230"/>
              <a:gd name="T2" fmla="*/ 2444750 w 1540"/>
              <a:gd name="T3" fmla="*/ 441325 h 2230"/>
              <a:gd name="T4" fmla="*/ 1949450 w 1540"/>
              <a:gd name="T5" fmla="*/ 441325 h 2230"/>
              <a:gd name="T6" fmla="*/ 1949450 w 1540"/>
              <a:gd name="T7" fmla="*/ 1128712 h 2230"/>
              <a:gd name="T8" fmla="*/ 1458912 w 1540"/>
              <a:gd name="T9" fmla="*/ 1128712 h 2230"/>
              <a:gd name="T10" fmla="*/ 1458912 w 1540"/>
              <a:gd name="T11" fmla="*/ 1816100 h 2230"/>
              <a:gd name="T12" fmla="*/ 966788 w 1540"/>
              <a:gd name="T13" fmla="*/ 1816100 h 2230"/>
              <a:gd name="T14" fmla="*/ 966788 w 1540"/>
              <a:gd name="T15" fmla="*/ 2509837 h 2230"/>
              <a:gd name="T16" fmla="*/ 466725 w 1540"/>
              <a:gd name="T17" fmla="*/ 2509837 h 2230"/>
              <a:gd name="T18" fmla="*/ 466725 w 1540"/>
              <a:gd name="T19" fmla="*/ 3197224 h 2230"/>
              <a:gd name="T20" fmla="*/ 0 w 1540"/>
              <a:gd name="T21" fmla="*/ 3197224 h 2230"/>
              <a:gd name="T22" fmla="*/ 0 w 1540"/>
              <a:gd name="T23" fmla="*/ 3540125 h 2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0"/>
              <a:gd name="T37" fmla="*/ 0 h 2230"/>
              <a:gd name="T38" fmla="*/ 1540 w 1540"/>
              <a:gd name="T39" fmla="*/ 2230 h 2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0" h="2230">
                <a:moveTo>
                  <a:pt x="1540" y="0"/>
                </a:moveTo>
                <a:lnTo>
                  <a:pt x="1540" y="278"/>
                </a:lnTo>
                <a:lnTo>
                  <a:pt x="1228" y="278"/>
                </a:lnTo>
                <a:lnTo>
                  <a:pt x="1228" y="711"/>
                </a:lnTo>
                <a:lnTo>
                  <a:pt x="919" y="711"/>
                </a:lnTo>
                <a:lnTo>
                  <a:pt x="919" y="1144"/>
                </a:lnTo>
                <a:lnTo>
                  <a:pt x="609" y="1144"/>
                </a:lnTo>
                <a:lnTo>
                  <a:pt x="609" y="1581"/>
                </a:lnTo>
                <a:lnTo>
                  <a:pt x="294" y="1581"/>
                </a:lnTo>
                <a:lnTo>
                  <a:pt x="294" y="2014"/>
                </a:lnTo>
                <a:lnTo>
                  <a:pt x="0" y="2014"/>
                </a:lnTo>
                <a:lnTo>
                  <a:pt x="0" y="2230"/>
                </a:lnTo>
              </a:path>
            </a:pathLst>
          </a:custGeom>
          <a:noFill/>
          <a:ln w="39688" cap="flat">
            <a:solidFill>
              <a:srgbClr val="EE313C"/>
            </a:solidFill>
            <a:prstDash val="solid"/>
            <a:miter lim="800000"/>
            <a:headEnd/>
            <a:tailEnd/>
          </a:ln>
        </p:spPr>
        <p:txBody>
          <a:bodyPr/>
          <a:lstStyle/>
          <a:p>
            <a:endParaRPr lang="it-IT"/>
          </a:p>
        </p:txBody>
      </p:sp>
      <p:sp>
        <p:nvSpPr>
          <p:cNvPr id="151576" name="Freeform 26"/>
          <p:cNvSpPr>
            <a:spLocks/>
          </p:cNvSpPr>
          <p:nvPr/>
        </p:nvSpPr>
        <p:spPr bwMode="auto">
          <a:xfrm>
            <a:off x="1333500" y="1938338"/>
            <a:ext cx="4229100" cy="3990975"/>
          </a:xfrm>
          <a:custGeom>
            <a:avLst/>
            <a:gdLst>
              <a:gd name="T0" fmla="*/ 4229100 w 2664"/>
              <a:gd name="T1" fmla="*/ 3990975 h 2514"/>
              <a:gd name="T2" fmla="*/ 0 w 2664"/>
              <a:gd name="T3" fmla="*/ 3990975 h 2514"/>
              <a:gd name="T4" fmla="*/ 0 w 2664"/>
              <a:gd name="T5" fmla="*/ 0 h 2514"/>
              <a:gd name="T6" fmla="*/ 0 60000 65536"/>
              <a:gd name="T7" fmla="*/ 0 60000 65536"/>
              <a:gd name="T8" fmla="*/ 0 60000 65536"/>
              <a:gd name="T9" fmla="*/ 0 w 2664"/>
              <a:gd name="T10" fmla="*/ 0 h 2514"/>
              <a:gd name="T11" fmla="*/ 2664 w 2664"/>
              <a:gd name="T12" fmla="*/ 2514 h 2514"/>
            </a:gdLst>
            <a:ahLst/>
            <a:cxnLst>
              <a:cxn ang="T6">
                <a:pos x="T0" y="T1"/>
              </a:cxn>
              <a:cxn ang="T7">
                <a:pos x="T2" y="T3"/>
              </a:cxn>
              <a:cxn ang="T8">
                <a:pos x="T4" y="T5"/>
              </a:cxn>
            </a:cxnLst>
            <a:rect l="T9" t="T10" r="T11" b="T12"/>
            <a:pathLst>
              <a:path w="2664" h="2514">
                <a:moveTo>
                  <a:pt x="2664" y="2514"/>
                </a:moveTo>
                <a:lnTo>
                  <a:pt x="0" y="2514"/>
                </a:lnTo>
                <a:lnTo>
                  <a:pt x="0" y="0"/>
                </a:lnTo>
              </a:path>
            </a:pathLst>
          </a:custGeom>
          <a:noFill/>
          <a:ln w="9525" cap="flat">
            <a:solidFill>
              <a:srgbClr val="000000"/>
            </a:solidFill>
            <a:prstDash val="solid"/>
            <a:miter lim="800000"/>
            <a:headEnd/>
            <a:tailEnd/>
          </a:ln>
        </p:spPr>
        <p:txBody>
          <a:bodyPr/>
          <a:lstStyle/>
          <a:p>
            <a:endParaRPr lang="it-IT"/>
          </a:p>
        </p:txBody>
      </p:sp>
      <p:sp>
        <p:nvSpPr>
          <p:cNvPr id="151577" name="Rectangle 27"/>
          <p:cNvSpPr>
            <a:spLocks noChangeArrowheads="1"/>
          </p:cNvSpPr>
          <p:nvPr/>
        </p:nvSpPr>
        <p:spPr bwMode="auto">
          <a:xfrm>
            <a:off x="3403600" y="3406775"/>
            <a:ext cx="592138"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Donna</a:t>
            </a:r>
            <a:endParaRPr lang="en-US">
              <a:latin typeface="Century Gothic" pitchFamily="34" charset="0"/>
              <a:ea typeface="MS PGothic" pitchFamily="34" charset="-128"/>
              <a:cs typeface="Century Gothic" pitchFamily="34" charset="0"/>
            </a:endParaRPr>
          </a:p>
        </p:txBody>
      </p:sp>
      <p:sp>
        <p:nvSpPr>
          <p:cNvPr id="151578" name="Rectangle 28"/>
          <p:cNvSpPr>
            <a:spLocks noChangeArrowheads="1"/>
          </p:cNvSpPr>
          <p:nvPr/>
        </p:nvSpPr>
        <p:spPr bwMode="auto">
          <a:xfrm>
            <a:off x="2676525" y="4160838"/>
            <a:ext cx="546100"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Carlos</a:t>
            </a:r>
            <a:endParaRPr lang="en-US">
              <a:latin typeface="Century Gothic" pitchFamily="34" charset="0"/>
              <a:ea typeface="MS PGothic" pitchFamily="34" charset="-128"/>
              <a:cs typeface="Century Gothic" pitchFamily="34" charset="0"/>
            </a:endParaRPr>
          </a:p>
        </p:txBody>
      </p:sp>
      <p:sp>
        <p:nvSpPr>
          <p:cNvPr id="151579" name="Rectangle 29"/>
          <p:cNvSpPr>
            <a:spLocks noChangeArrowheads="1"/>
          </p:cNvSpPr>
          <p:nvPr/>
        </p:nvSpPr>
        <p:spPr bwMode="auto">
          <a:xfrm>
            <a:off x="2419350" y="4795838"/>
            <a:ext cx="449263"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Betty</a:t>
            </a:r>
            <a:endParaRPr lang="en-US">
              <a:latin typeface="Century Gothic" pitchFamily="34" charset="0"/>
              <a:ea typeface="MS PGothic" pitchFamily="34" charset="-128"/>
              <a:cs typeface="Century Gothic" pitchFamily="34" charset="0"/>
            </a:endParaRPr>
          </a:p>
        </p:txBody>
      </p:sp>
      <p:sp>
        <p:nvSpPr>
          <p:cNvPr id="151580" name="Rectangle 30"/>
          <p:cNvSpPr>
            <a:spLocks noChangeArrowheads="1"/>
          </p:cNvSpPr>
          <p:nvPr/>
        </p:nvSpPr>
        <p:spPr bwMode="auto">
          <a:xfrm>
            <a:off x="1920875" y="5480050"/>
            <a:ext cx="684213"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Andrew</a:t>
            </a:r>
            <a:endParaRPr lang="en-US">
              <a:latin typeface="Century Gothic" pitchFamily="34" charset="0"/>
              <a:ea typeface="MS PGothic" pitchFamily="34" charset="-128"/>
              <a:cs typeface="Century Gothic" pitchFamily="34" charset="0"/>
            </a:endParaRPr>
          </a:p>
        </p:txBody>
      </p:sp>
      <p:sp>
        <p:nvSpPr>
          <p:cNvPr id="151581" name="Oval 31"/>
          <p:cNvSpPr>
            <a:spLocks noChangeArrowheads="1"/>
          </p:cNvSpPr>
          <p:nvPr/>
        </p:nvSpPr>
        <p:spPr bwMode="auto">
          <a:xfrm>
            <a:off x="3789363" y="2905125"/>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82" name="Oval 32"/>
          <p:cNvSpPr>
            <a:spLocks noChangeArrowheads="1"/>
          </p:cNvSpPr>
          <p:nvPr/>
        </p:nvSpPr>
        <p:spPr bwMode="auto">
          <a:xfrm>
            <a:off x="3789363" y="2994025"/>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83" name="Oval 33"/>
          <p:cNvSpPr>
            <a:spLocks noChangeArrowheads="1"/>
          </p:cNvSpPr>
          <p:nvPr/>
        </p:nvSpPr>
        <p:spPr bwMode="auto">
          <a:xfrm>
            <a:off x="3789363" y="3081338"/>
            <a:ext cx="20637"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84" name="Oval 34"/>
          <p:cNvSpPr>
            <a:spLocks noChangeArrowheads="1"/>
          </p:cNvSpPr>
          <p:nvPr/>
        </p:nvSpPr>
        <p:spPr bwMode="auto">
          <a:xfrm>
            <a:off x="3789363" y="3170238"/>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85" name="Oval 35"/>
          <p:cNvSpPr>
            <a:spLocks noChangeArrowheads="1"/>
          </p:cNvSpPr>
          <p:nvPr/>
        </p:nvSpPr>
        <p:spPr bwMode="auto">
          <a:xfrm>
            <a:off x="3789363" y="3259138"/>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86" name="Oval 36"/>
          <p:cNvSpPr>
            <a:spLocks noChangeArrowheads="1"/>
          </p:cNvSpPr>
          <p:nvPr/>
        </p:nvSpPr>
        <p:spPr bwMode="auto">
          <a:xfrm>
            <a:off x="3789363" y="3346450"/>
            <a:ext cx="20637"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87" name="Oval 37"/>
          <p:cNvSpPr>
            <a:spLocks noChangeArrowheads="1"/>
          </p:cNvSpPr>
          <p:nvPr/>
        </p:nvSpPr>
        <p:spPr bwMode="auto">
          <a:xfrm>
            <a:off x="3789363" y="3616325"/>
            <a:ext cx="20637"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88" name="Oval 38"/>
          <p:cNvSpPr>
            <a:spLocks noChangeArrowheads="1"/>
          </p:cNvSpPr>
          <p:nvPr/>
        </p:nvSpPr>
        <p:spPr bwMode="auto">
          <a:xfrm>
            <a:off x="3789363" y="3705225"/>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89" name="Oval 39"/>
          <p:cNvSpPr>
            <a:spLocks noChangeArrowheads="1"/>
          </p:cNvSpPr>
          <p:nvPr/>
        </p:nvSpPr>
        <p:spPr bwMode="auto">
          <a:xfrm>
            <a:off x="3789363" y="3794125"/>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90" name="Oval 40"/>
          <p:cNvSpPr>
            <a:spLocks noChangeArrowheads="1"/>
          </p:cNvSpPr>
          <p:nvPr/>
        </p:nvSpPr>
        <p:spPr bwMode="auto">
          <a:xfrm>
            <a:off x="3789363" y="3881438"/>
            <a:ext cx="20637"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91" name="Oval 41"/>
          <p:cNvSpPr>
            <a:spLocks noChangeArrowheads="1"/>
          </p:cNvSpPr>
          <p:nvPr/>
        </p:nvSpPr>
        <p:spPr bwMode="auto">
          <a:xfrm>
            <a:off x="3789363" y="3970338"/>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92" name="Oval 42"/>
          <p:cNvSpPr>
            <a:spLocks noChangeArrowheads="1"/>
          </p:cNvSpPr>
          <p:nvPr/>
        </p:nvSpPr>
        <p:spPr bwMode="auto">
          <a:xfrm>
            <a:off x="3789363" y="4059238"/>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93" name="Oval 43"/>
          <p:cNvSpPr>
            <a:spLocks noChangeArrowheads="1"/>
          </p:cNvSpPr>
          <p:nvPr/>
        </p:nvSpPr>
        <p:spPr bwMode="auto">
          <a:xfrm>
            <a:off x="3789363" y="4146550"/>
            <a:ext cx="20637"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94" name="Oval 44"/>
          <p:cNvSpPr>
            <a:spLocks noChangeArrowheads="1"/>
          </p:cNvSpPr>
          <p:nvPr/>
        </p:nvSpPr>
        <p:spPr bwMode="auto">
          <a:xfrm>
            <a:off x="3789363" y="4235450"/>
            <a:ext cx="20637"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95" name="Oval 45"/>
          <p:cNvSpPr>
            <a:spLocks noChangeArrowheads="1"/>
          </p:cNvSpPr>
          <p:nvPr/>
        </p:nvSpPr>
        <p:spPr bwMode="auto">
          <a:xfrm>
            <a:off x="3789363" y="4329113"/>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96" name="Oval 46"/>
          <p:cNvSpPr>
            <a:spLocks noChangeArrowheads="1"/>
          </p:cNvSpPr>
          <p:nvPr/>
        </p:nvSpPr>
        <p:spPr bwMode="auto">
          <a:xfrm>
            <a:off x="3789363" y="4418013"/>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97" name="Oval 47"/>
          <p:cNvSpPr>
            <a:spLocks noChangeArrowheads="1"/>
          </p:cNvSpPr>
          <p:nvPr/>
        </p:nvSpPr>
        <p:spPr bwMode="auto">
          <a:xfrm>
            <a:off x="3789363" y="4505325"/>
            <a:ext cx="20637"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98" name="Oval 48"/>
          <p:cNvSpPr>
            <a:spLocks noChangeArrowheads="1"/>
          </p:cNvSpPr>
          <p:nvPr/>
        </p:nvSpPr>
        <p:spPr bwMode="auto">
          <a:xfrm>
            <a:off x="3789363" y="4594225"/>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599" name="Oval 49"/>
          <p:cNvSpPr>
            <a:spLocks noChangeArrowheads="1"/>
          </p:cNvSpPr>
          <p:nvPr/>
        </p:nvSpPr>
        <p:spPr bwMode="auto">
          <a:xfrm>
            <a:off x="3789363" y="4683125"/>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00" name="Oval 50"/>
          <p:cNvSpPr>
            <a:spLocks noChangeArrowheads="1"/>
          </p:cNvSpPr>
          <p:nvPr/>
        </p:nvSpPr>
        <p:spPr bwMode="auto">
          <a:xfrm>
            <a:off x="3789363" y="4770438"/>
            <a:ext cx="20637"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01" name="Oval 51"/>
          <p:cNvSpPr>
            <a:spLocks noChangeArrowheads="1"/>
          </p:cNvSpPr>
          <p:nvPr/>
        </p:nvSpPr>
        <p:spPr bwMode="auto">
          <a:xfrm>
            <a:off x="3789363" y="4859338"/>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02" name="Oval 52"/>
          <p:cNvSpPr>
            <a:spLocks noChangeArrowheads="1"/>
          </p:cNvSpPr>
          <p:nvPr/>
        </p:nvSpPr>
        <p:spPr bwMode="auto">
          <a:xfrm>
            <a:off x="3789363" y="4948238"/>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03" name="Oval 53"/>
          <p:cNvSpPr>
            <a:spLocks noChangeArrowheads="1"/>
          </p:cNvSpPr>
          <p:nvPr/>
        </p:nvSpPr>
        <p:spPr bwMode="auto">
          <a:xfrm>
            <a:off x="3789363" y="5035550"/>
            <a:ext cx="20637"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04" name="Oval 54"/>
          <p:cNvSpPr>
            <a:spLocks noChangeArrowheads="1"/>
          </p:cNvSpPr>
          <p:nvPr/>
        </p:nvSpPr>
        <p:spPr bwMode="auto">
          <a:xfrm>
            <a:off x="3789363" y="5129213"/>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05" name="Oval 55"/>
          <p:cNvSpPr>
            <a:spLocks noChangeArrowheads="1"/>
          </p:cNvSpPr>
          <p:nvPr/>
        </p:nvSpPr>
        <p:spPr bwMode="auto">
          <a:xfrm>
            <a:off x="3789363" y="5218113"/>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06" name="Oval 56"/>
          <p:cNvSpPr>
            <a:spLocks noChangeArrowheads="1"/>
          </p:cNvSpPr>
          <p:nvPr/>
        </p:nvSpPr>
        <p:spPr bwMode="auto">
          <a:xfrm>
            <a:off x="3789363" y="5305425"/>
            <a:ext cx="20637"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07" name="Oval 57"/>
          <p:cNvSpPr>
            <a:spLocks noChangeArrowheads="1"/>
          </p:cNvSpPr>
          <p:nvPr/>
        </p:nvSpPr>
        <p:spPr bwMode="auto">
          <a:xfrm>
            <a:off x="3789363" y="5394325"/>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08" name="Oval 58"/>
          <p:cNvSpPr>
            <a:spLocks noChangeArrowheads="1"/>
          </p:cNvSpPr>
          <p:nvPr/>
        </p:nvSpPr>
        <p:spPr bwMode="auto">
          <a:xfrm>
            <a:off x="3789363" y="5483225"/>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09" name="Oval 59"/>
          <p:cNvSpPr>
            <a:spLocks noChangeArrowheads="1"/>
          </p:cNvSpPr>
          <p:nvPr/>
        </p:nvSpPr>
        <p:spPr bwMode="auto">
          <a:xfrm>
            <a:off x="3789363" y="5570538"/>
            <a:ext cx="20637"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10" name="Oval 60"/>
          <p:cNvSpPr>
            <a:spLocks noChangeArrowheads="1"/>
          </p:cNvSpPr>
          <p:nvPr/>
        </p:nvSpPr>
        <p:spPr bwMode="auto">
          <a:xfrm>
            <a:off x="3789363" y="5659438"/>
            <a:ext cx="20637"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11" name="Oval 61"/>
          <p:cNvSpPr>
            <a:spLocks noChangeArrowheads="1"/>
          </p:cNvSpPr>
          <p:nvPr/>
        </p:nvSpPr>
        <p:spPr bwMode="auto">
          <a:xfrm>
            <a:off x="3789363" y="5748338"/>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12" name="Oval 62"/>
          <p:cNvSpPr>
            <a:spLocks noChangeArrowheads="1"/>
          </p:cNvSpPr>
          <p:nvPr/>
        </p:nvSpPr>
        <p:spPr bwMode="auto">
          <a:xfrm>
            <a:off x="3195638" y="28162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13" name="Oval 63"/>
          <p:cNvSpPr>
            <a:spLocks noChangeArrowheads="1"/>
          </p:cNvSpPr>
          <p:nvPr/>
        </p:nvSpPr>
        <p:spPr bwMode="auto">
          <a:xfrm>
            <a:off x="3106738" y="2816225"/>
            <a:ext cx="20637"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14" name="Oval 64"/>
          <p:cNvSpPr>
            <a:spLocks noChangeArrowheads="1"/>
          </p:cNvSpPr>
          <p:nvPr/>
        </p:nvSpPr>
        <p:spPr bwMode="auto">
          <a:xfrm>
            <a:off x="3019425" y="28162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15" name="Oval 65"/>
          <p:cNvSpPr>
            <a:spLocks noChangeArrowheads="1"/>
          </p:cNvSpPr>
          <p:nvPr/>
        </p:nvSpPr>
        <p:spPr bwMode="auto">
          <a:xfrm>
            <a:off x="2930525" y="28162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16" name="Oval 66"/>
          <p:cNvSpPr>
            <a:spLocks noChangeArrowheads="1"/>
          </p:cNvSpPr>
          <p:nvPr/>
        </p:nvSpPr>
        <p:spPr bwMode="auto">
          <a:xfrm>
            <a:off x="2841625" y="2816225"/>
            <a:ext cx="20638"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17" name="Oval 67"/>
          <p:cNvSpPr>
            <a:spLocks noChangeArrowheads="1"/>
          </p:cNvSpPr>
          <p:nvPr/>
        </p:nvSpPr>
        <p:spPr bwMode="auto">
          <a:xfrm>
            <a:off x="2752725" y="2816225"/>
            <a:ext cx="20638"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18" name="Oval 68"/>
          <p:cNvSpPr>
            <a:spLocks noChangeArrowheads="1"/>
          </p:cNvSpPr>
          <p:nvPr/>
        </p:nvSpPr>
        <p:spPr bwMode="auto">
          <a:xfrm>
            <a:off x="2665413" y="28162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19" name="Oval 69"/>
          <p:cNvSpPr>
            <a:spLocks noChangeArrowheads="1"/>
          </p:cNvSpPr>
          <p:nvPr/>
        </p:nvSpPr>
        <p:spPr bwMode="auto">
          <a:xfrm>
            <a:off x="2576513" y="28162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20" name="Oval 70"/>
          <p:cNvSpPr>
            <a:spLocks noChangeArrowheads="1"/>
          </p:cNvSpPr>
          <p:nvPr/>
        </p:nvSpPr>
        <p:spPr bwMode="auto">
          <a:xfrm>
            <a:off x="2482850" y="2816225"/>
            <a:ext cx="20638"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21" name="Oval 71"/>
          <p:cNvSpPr>
            <a:spLocks noChangeArrowheads="1"/>
          </p:cNvSpPr>
          <p:nvPr/>
        </p:nvSpPr>
        <p:spPr bwMode="auto">
          <a:xfrm>
            <a:off x="2395538" y="28162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22" name="Oval 72"/>
          <p:cNvSpPr>
            <a:spLocks noChangeArrowheads="1"/>
          </p:cNvSpPr>
          <p:nvPr/>
        </p:nvSpPr>
        <p:spPr bwMode="auto">
          <a:xfrm>
            <a:off x="2306638" y="28162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23" name="Oval 73"/>
          <p:cNvSpPr>
            <a:spLocks noChangeArrowheads="1"/>
          </p:cNvSpPr>
          <p:nvPr/>
        </p:nvSpPr>
        <p:spPr bwMode="auto">
          <a:xfrm>
            <a:off x="2217738" y="2816225"/>
            <a:ext cx="20637"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24" name="Oval 74"/>
          <p:cNvSpPr>
            <a:spLocks noChangeArrowheads="1"/>
          </p:cNvSpPr>
          <p:nvPr/>
        </p:nvSpPr>
        <p:spPr bwMode="auto">
          <a:xfrm>
            <a:off x="2130425" y="28162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25" name="Oval 75"/>
          <p:cNvSpPr>
            <a:spLocks noChangeArrowheads="1"/>
          </p:cNvSpPr>
          <p:nvPr/>
        </p:nvSpPr>
        <p:spPr bwMode="auto">
          <a:xfrm>
            <a:off x="2041525" y="28162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26" name="Oval 76"/>
          <p:cNvSpPr>
            <a:spLocks noChangeArrowheads="1"/>
          </p:cNvSpPr>
          <p:nvPr/>
        </p:nvSpPr>
        <p:spPr bwMode="auto">
          <a:xfrm>
            <a:off x="1952625" y="2816225"/>
            <a:ext cx="20638"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27" name="Oval 77"/>
          <p:cNvSpPr>
            <a:spLocks noChangeArrowheads="1"/>
          </p:cNvSpPr>
          <p:nvPr/>
        </p:nvSpPr>
        <p:spPr bwMode="auto">
          <a:xfrm>
            <a:off x="1865313" y="28162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28" name="Oval 78"/>
          <p:cNvSpPr>
            <a:spLocks noChangeArrowheads="1"/>
          </p:cNvSpPr>
          <p:nvPr/>
        </p:nvSpPr>
        <p:spPr bwMode="auto">
          <a:xfrm>
            <a:off x="1771650" y="28162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29" name="Oval 79"/>
          <p:cNvSpPr>
            <a:spLocks noChangeArrowheads="1"/>
          </p:cNvSpPr>
          <p:nvPr/>
        </p:nvSpPr>
        <p:spPr bwMode="auto">
          <a:xfrm>
            <a:off x="1682750" y="28162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30" name="Oval 80"/>
          <p:cNvSpPr>
            <a:spLocks noChangeArrowheads="1"/>
          </p:cNvSpPr>
          <p:nvPr/>
        </p:nvSpPr>
        <p:spPr bwMode="auto">
          <a:xfrm>
            <a:off x="1593850" y="2816225"/>
            <a:ext cx="20638"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31" name="Oval 81"/>
          <p:cNvSpPr>
            <a:spLocks noChangeArrowheads="1"/>
          </p:cNvSpPr>
          <p:nvPr/>
        </p:nvSpPr>
        <p:spPr bwMode="auto">
          <a:xfrm>
            <a:off x="1506538" y="28162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32" name="Oval 82"/>
          <p:cNvSpPr>
            <a:spLocks noChangeArrowheads="1"/>
          </p:cNvSpPr>
          <p:nvPr/>
        </p:nvSpPr>
        <p:spPr bwMode="auto">
          <a:xfrm>
            <a:off x="2752725" y="3503613"/>
            <a:ext cx="20638"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33" name="Oval 83"/>
          <p:cNvSpPr>
            <a:spLocks noChangeArrowheads="1"/>
          </p:cNvSpPr>
          <p:nvPr/>
        </p:nvSpPr>
        <p:spPr bwMode="auto">
          <a:xfrm>
            <a:off x="2665413" y="350361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34" name="Oval 84"/>
          <p:cNvSpPr>
            <a:spLocks noChangeArrowheads="1"/>
          </p:cNvSpPr>
          <p:nvPr/>
        </p:nvSpPr>
        <p:spPr bwMode="auto">
          <a:xfrm>
            <a:off x="2576513" y="350361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35" name="Oval 85"/>
          <p:cNvSpPr>
            <a:spLocks noChangeArrowheads="1"/>
          </p:cNvSpPr>
          <p:nvPr/>
        </p:nvSpPr>
        <p:spPr bwMode="auto">
          <a:xfrm>
            <a:off x="2482850" y="3503613"/>
            <a:ext cx="20638"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36" name="Oval 86"/>
          <p:cNvSpPr>
            <a:spLocks noChangeArrowheads="1"/>
          </p:cNvSpPr>
          <p:nvPr/>
        </p:nvSpPr>
        <p:spPr bwMode="auto">
          <a:xfrm>
            <a:off x="2395538" y="350361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37" name="Oval 87"/>
          <p:cNvSpPr>
            <a:spLocks noChangeArrowheads="1"/>
          </p:cNvSpPr>
          <p:nvPr/>
        </p:nvSpPr>
        <p:spPr bwMode="auto">
          <a:xfrm>
            <a:off x="2306638" y="350361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38" name="Oval 88"/>
          <p:cNvSpPr>
            <a:spLocks noChangeArrowheads="1"/>
          </p:cNvSpPr>
          <p:nvPr/>
        </p:nvSpPr>
        <p:spPr bwMode="auto">
          <a:xfrm>
            <a:off x="2217738" y="3503613"/>
            <a:ext cx="20637"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39" name="Oval 89"/>
          <p:cNvSpPr>
            <a:spLocks noChangeArrowheads="1"/>
          </p:cNvSpPr>
          <p:nvPr/>
        </p:nvSpPr>
        <p:spPr bwMode="auto">
          <a:xfrm>
            <a:off x="2130425" y="350361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40" name="Oval 90"/>
          <p:cNvSpPr>
            <a:spLocks noChangeArrowheads="1"/>
          </p:cNvSpPr>
          <p:nvPr/>
        </p:nvSpPr>
        <p:spPr bwMode="auto">
          <a:xfrm>
            <a:off x="2041525" y="350361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41" name="Oval 91"/>
          <p:cNvSpPr>
            <a:spLocks noChangeArrowheads="1"/>
          </p:cNvSpPr>
          <p:nvPr/>
        </p:nvSpPr>
        <p:spPr bwMode="auto">
          <a:xfrm>
            <a:off x="1952625" y="3503613"/>
            <a:ext cx="20638"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42" name="Oval 92"/>
          <p:cNvSpPr>
            <a:spLocks noChangeArrowheads="1"/>
          </p:cNvSpPr>
          <p:nvPr/>
        </p:nvSpPr>
        <p:spPr bwMode="auto">
          <a:xfrm>
            <a:off x="1865313" y="350361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43" name="Oval 93"/>
          <p:cNvSpPr>
            <a:spLocks noChangeArrowheads="1"/>
          </p:cNvSpPr>
          <p:nvPr/>
        </p:nvSpPr>
        <p:spPr bwMode="auto">
          <a:xfrm>
            <a:off x="1771650" y="350361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44" name="Oval 94"/>
          <p:cNvSpPr>
            <a:spLocks noChangeArrowheads="1"/>
          </p:cNvSpPr>
          <p:nvPr/>
        </p:nvSpPr>
        <p:spPr bwMode="auto">
          <a:xfrm>
            <a:off x="1682750" y="350361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45" name="Oval 95"/>
          <p:cNvSpPr>
            <a:spLocks noChangeArrowheads="1"/>
          </p:cNvSpPr>
          <p:nvPr/>
        </p:nvSpPr>
        <p:spPr bwMode="auto">
          <a:xfrm>
            <a:off x="1593850" y="3503613"/>
            <a:ext cx="20638"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46" name="Oval 96"/>
          <p:cNvSpPr>
            <a:spLocks noChangeArrowheads="1"/>
          </p:cNvSpPr>
          <p:nvPr/>
        </p:nvSpPr>
        <p:spPr bwMode="auto">
          <a:xfrm>
            <a:off x="1506538" y="350361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47" name="Oval 97"/>
          <p:cNvSpPr>
            <a:spLocks noChangeArrowheads="1"/>
          </p:cNvSpPr>
          <p:nvPr/>
        </p:nvSpPr>
        <p:spPr bwMode="auto">
          <a:xfrm>
            <a:off x="2217738" y="4195763"/>
            <a:ext cx="20637"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48" name="Oval 98"/>
          <p:cNvSpPr>
            <a:spLocks noChangeArrowheads="1"/>
          </p:cNvSpPr>
          <p:nvPr/>
        </p:nvSpPr>
        <p:spPr bwMode="auto">
          <a:xfrm>
            <a:off x="2130425" y="419576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49" name="Oval 99"/>
          <p:cNvSpPr>
            <a:spLocks noChangeArrowheads="1"/>
          </p:cNvSpPr>
          <p:nvPr/>
        </p:nvSpPr>
        <p:spPr bwMode="auto">
          <a:xfrm>
            <a:off x="2041525" y="419576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50" name="Oval 100"/>
          <p:cNvSpPr>
            <a:spLocks noChangeArrowheads="1"/>
          </p:cNvSpPr>
          <p:nvPr/>
        </p:nvSpPr>
        <p:spPr bwMode="auto">
          <a:xfrm>
            <a:off x="1952625" y="4195763"/>
            <a:ext cx="20638"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51" name="Oval 101"/>
          <p:cNvSpPr>
            <a:spLocks noChangeArrowheads="1"/>
          </p:cNvSpPr>
          <p:nvPr/>
        </p:nvSpPr>
        <p:spPr bwMode="auto">
          <a:xfrm>
            <a:off x="1865313" y="419576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52" name="Oval 102"/>
          <p:cNvSpPr>
            <a:spLocks noChangeArrowheads="1"/>
          </p:cNvSpPr>
          <p:nvPr/>
        </p:nvSpPr>
        <p:spPr bwMode="auto">
          <a:xfrm>
            <a:off x="1771650" y="419576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53" name="Oval 103"/>
          <p:cNvSpPr>
            <a:spLocks noChangeArrowheads="1"/>
          </p:cNvSpPr>
          <p:nvPr/>
        </p:nvSpPr>
        <p:spPr bwMode="auto">
          <a:xfrm>
            <a:off x="1682750" y="419576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54" name="Oval 104"/>
          <p:cNvSpPr>
            <a:spLocks noChangeArrowheads="1"/>
          </p:cNvSpPr>
          <p:nvPr/>
        </p:nvSpPr>
        <p:spPr bwMode="auto">
          <a:xfrm>
            <a:off x="1593850" y="4195763"/>
            <a:ext cx="20638"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55" name="Oval 105"/>
          <p:cNvSpPr>
            <a:spLocks noChangeArrowheads="1"/>
          </p:cNvSpPr>
          <p:nvPr/>
        </p:nvSpPr>
        <p:spPr bwMode="auto">
          <a:xfrm>
            <a:off x="1506538" y="4195763"/>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56" name="Oval 106"/>
          <p:cNvSpPr>
            <a:spLocks noChangeArrowheads="1"/>
          </p:cNvSpPr>
          <p:nvPr/>
        </p:nvSpPr>
        <p:spPr bwMode="auto">
          <a:xfrm>
            <a:off x="1682750" y="4883150"/>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57" name="Oval 107"/>
          <p:cNvSpPr>
            <a:spLocks noChangeArrowheads="1"/>
          </p:cNvSpPr>
          <p:nvPr/>
        </p:nvSpPr>
        <p:spPr bwMode="auto">
          <a:xfrm>
            <a:off x="1593850" y="4883150"/>
            <a:ext cx="20638"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58" name="Oval 108"/>
          <p:cNvSpPr>
            <a:spLocks noChangeArrowheads="1"/>
          </p:cNvSpPr>
          <p:nvPr/>
        </p:nvSpPr>
        <p:spPr bwMode="auto">
          <a:xfrm>
            <a:off x="1776413" y="4883150"/>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59" name="Oval 109"/>
          <p:cNvSpPr>
            <a:spLocks noChangeArrowheads="1"/>
          </p:cNvSpPr>
          <p:nvPr/>
        </p:nvSpPr>
        <p:spPr bwMode="auto">
          <a:xfrm>
            <a:off x="1506538" y="4883150"/>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60" name="Oval 110"/>
          <p:cNvSpPr>
            <a:spLocks noChangeArrowheads="1"/>
          </p:cNvSpPr>
          <p:nvPr/>
        </p:nvSpPr>
        <p:spPr bwMode="auto">
          <a:xfrm>
            <a:off x="3294063" y="36163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61" name="Oval 111"/>
          <p:cNvSpPr>
            <a:spLocks noChangeArrowheads="1"/>
          </p:cNvSpPr>
          <p:nvPr/>
        </p:nvSpPr>
        <p:spPr bwMode="auto">
          <a:xfrm>
            <a:off x="3294063" y="37052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62" name="Oval 112"/>
          <p:cNvSpPr>
            <a:spLocks noChangeArrowheads="1"/>
          </p:cNvSpPr>
          <p:nvPr/>
        </p:nvSpPr>
        <p:spPr bwMode="auto">
          <a:xfrm>
            <a:off x="3294063" y="37941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63" name="Oval 113"/>
          <p:cNvSpPr>
            <a:spLocks noChangeArrowheads="1"/>
          </p:cNvSpPr>
          <p:nvPr/>
        </p:nvSpPr>
        <p:spPr bwMode="auto">
          <a:xfrm>
            <a:off x="3294063" y="3881438"/>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64" name="Oval 114"/>
          <p:cNvSpPr>
            <a:spLocks noChangeArrowheads="1"/>
          </p:cNvSpPr>
          <p:nvPr/>
        </p:nvSpPr>
        <p:spPr bwMode="auto">
          <a:xfrm>
            <a:off x="3294063" y="397033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65" name="Oval 115"/>
          <p:cNvSpPr>
            <a:spLocks noChangeArrowheads="1"/>
          </p:cNvSpPr>
          <p:nvPr/>
        </p:nvSpPr>
        <p:spPr bwMode="auto">
          <a:xfrm>
            <a:off x="3294063" y="405923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66" name="Oval 116"/>
          <p:cNvSpPr>
            <a:spLocks noChangeArrowheads="1"/>
          </p:cNvSpPr>
          <p:nvPr/>
        </p:nvSpPr>
        <p:spPr bwMode="auto">
          <a:xfrm>
            <a:off x="3294063" y="432911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67" name="Oval 117"/>
          <p:cNvSpPr>
            <a:spLocks noChangeArrowheads="1"/>
          </p:cNvSpPr>
          <p:nvPr/>
        </p:nvSpPr>
        <p:spPr bwMode="auto">
          <a:xfrm>
            <a:off x="3294063" y="441801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68" name="Oval 118"/>
          <p:cNvSpPr>
            <a:spLocks noChangeArrowheads="1"/>
          </p:cNvSpPr>
          <p:nvPr/>
        </p:nvSpPr>
        <p:spPr bwMode="auto">
          <a:xfrm>
            <a:off x="3294063" y="45053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69" name="Oval 119"/>
          <p:cNvSpPr>
            <a:spLocks noChangeArrowheads="1"/>
          </p:cNvSpPr>
          <p:nvPr/>
        </p:nvSpPr>
        <p:spPr bwMode="auto">
          <a:xfrm>
            <a:off x="3294063" y="45942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70" name="Oval 120"/>
          <p:cNvSpPr>
            <a:spLocks noChangeArrowheads="1"/>
          </p:cNvSpPr>
          <p:nvPr/>
        </p:nvSpPr>
        <p:spPr bwMode="auto">
          <a:xfrm>
            <a:off x="3294063" y="46831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71" name="Oval 121"/>
          <p:cNvSpPr>
            <a:spLocks noChangeArrowheads="1"/>
          </p:cNvSpPr>
          <p:nvPr/>
        </p:nvSpPr>
        <p:spPr bwMode="auto">
          <a:xfrm>
            <a:off x="3294063" y="4770438"/>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72" name="Oval 122"/>
          <p:cNvSpPr>
            <a:spLocks noChangeArrowheads="1"/>
          </p:cNvSpPr>
          <p:nvPr/>
        </p:nvSpPr>
        <p:spPr bwMode="auto">
          <a:xfrm>
            <a:off x="3294063" y="485933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73" name="Oval 123"/>
          <p:cNvSpPr>
            <a:spLocks noChangeArrowheads="1"/>
          </p:cNvSpPr>
          <p:nvPr/>
        </p:nvSpPr>
        <p:spPr bwMode="auto">
          <a:xfrm>
            <a:off x="3294063" y="494823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74" name="Oval 124"/>
          <p:cNvSpPr>
            <a:spLocks noChangeArrowheads="1"/>
          </p:cNvSpPr>
          <p:nvPr/>
        </p:nvSpPr>
        <p:spPr bwMode="auto">
          <a:xfrm>
            <a:off x="3294063" y="5035550"/>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75" name="Oval 125"/>
          <p:cNvSpPr>
            <a:spLocks noChangeArrowheads="1"/>
          </p:cNvSpPr>
          <p:nvPr/>
        </p:nvSpPr>
        <p:spPr bwMode="auto">
          <a:xfrm>
            <a:off x="3294063" y="512921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76" name="Oval 126"/>
          <p:cNvSpPr>
            <a:spLocks noChangeArrowheads="1"/>
          </p:cNvSpPr>
          <p:nvPr/>
        </p:nvSpPr>
        <p:spPr bwMode="auto">
          <a:xfrm>
            <a:off x="3294063" y="521811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77" name="Oval 127"/>
          <p:cNvSpPr>
            <a:spLocks noChangeArrowheads="1"/>
          </p:cNvSpPr>
          <p:nvPr/>
        </p:nvSpPr>
        <p:spPr bwMode="auto">
          <a:xfrm>
            <a:off x="3294063" y="53054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78" name="Oval 128"/>
          <p:cNvSpPr>
            <a:spLocks noChangeArrowheads="1"/>
          </p:cNvSpPr>
          <p:nvPr/>
        </p:nvSpPr>
        <p:spPr bwMode="auto">
          <a:xfrm>
            <a:off x="3294063" y="53943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79" name="Oval 129"/>
          <p:cNvSpPr>
            <a:spLocks noChangeArrowheads="1"/>
          </p:cNvSpPr>
          <p:nvPr/>
        </p:nvSpPr>
        <p:spPr bwMode="auto">
          <a:xfrm>
            <a:off x="3294063" y="54832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80" name="Oval 130"/>
          <p:cNvSpPr>
            <a:spLocks noChangeArrowheads="1"/>
          </p:cNvSpPr>
          <p:nvPr/>
        </p:nvSpPr>
        <p:spPr bwMode="auto">
          <a:xfrm>
            <a:off x="3294063" y="5570538"/>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81" name="Oval 131"/>
          <p:cNvSpPr>
            <a:spLocks noChangeArrowheads="1"/>
          </p:cNvSpPr>
          <p:nvPr/>
        </p:nvSpPr>
        <p:spPr bwMode="auto">
          <a:xfrm>
            <a:off x="3294063" y="5659438"/>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82" name="Oval 132"/>
          <p:cNvSpPr>
            <a:spLocks noChangeArrowheads="1"/>
          </p:cNvSpPr>
          <p:nvPr/>
        </p:nvSpPr>
        <p:spPr bwMode="auto">
          <a:xfrm>
            <a:off x="3294063" y="574833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83" name="Oval 133"/>
          <p:cNvSpPr>
            <a:spLocks noChangeArrowheads="1"/>
          </p:cNvSpPr>
          <p:nvPr/>
        </p:nvSpPr>
        <p:spPr bwMode="auto">
          <a:xfrm>
            <a:off x="2801938" y="4329113"/>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84" name="Oval 134"/>
          <p:cNvSpPr>
            <a:spLocks noChangeArrowheads="1"/>
          </p:cNvSpPr>
          <p:nvPr/>
        </p:nvSpPr>
        <p:spPr bwMode="auto">
          <a:xfrm>
            <a:off x="2801938" y="4418013"/>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85" name="Oval 135"/>
          <p:cNvSpPr>
            <a:spLocks noChangeArrowheads="1"/>
          </p:cNvSpPr>
          <p:nvPr/>
        </p:nvSpPr>
        <p:spPr bwMode="auto">
          <a:xfrm>
            <a:off x="2801938" y="4505325"/>
            <a:ext cx="20637"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86" name="Oval 136"/>
          <p:cNvSpPr>
            <a:spLocks noChangeArrowheads="1"/>
          </p:cNvSpPr>
          <p:nvPr/>
        </p:nvSpPr>
        <p:spPr bwMode="auto">
          <a:xfrm>
            <a:off x="2801938" y="4594225"/>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87" name="Oval 137"/>
          <p:cNvSpPr>
            <a:spLocks noChangeArrowheads="1"/>
          </p:cNvSpPr>
          <p:nvPr/>
        </p:nvSpPr>
        <p:spPr bwMode="auto">
          <a:xfrm>
            <a:off x="2801938" y="4683125"/>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88" name="Oval 138"/>
          <p:cNvSpPr>
            <a:spLocks noChangeArrowheads="1"/>
          </p:cNvSpPr>
          <p:nvPr/>
        </p:nvSpPr>
        <p:spPr bwMode="auto">
          <a:xfrm>
            <a:off x="2801938" y="4770438"/>
            <a:ext cx="20637"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89" name="Oval 139"/>
          <p:cNvSpPr>
            <a:spLocks noChangeArrowheads="1"/>
          </p:cNvSpPr>
          <p:nvPr/>
        </p:nvSpPr>
        <p:spPr bwMode="auto">
          <a:xfrm>
            <a:off x="2801938" y="5035550"/>
            <a:ext cx="20637"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90" name="Oval 140"/>
          <p:cNvSpPr>
            <a:spLocks noChangeArrowheads="1"/>
          </p:cNvSpPr>
          <p:nvPr/>
        </p:nvSpPr>
        <p:spPr bwMode="auto">
          <a:xfrm>
            <a:off x="2801938" y="5129213"/>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91" name="Oval 141"/>
          <p:cNvSpPr>
            <a:spLocks noChangeArrowheads="1"/>
          </p:cNvSpPr>
          <p:nvPr/>
        </p:nvSpPr>
        <p:spPr bwMode="auto">
          <a:xfrm>
            <a:off x="2801938" y="5218113"/>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92" name="Oval 142"/>
          <p:cNvSpPr>
            <a:spLocks noChangeArrowheads="1"/>
          </p:cNvSpPr>
          <p:nvPr/>
        </p:nvSpPr>
        <p:spPr bwMode="auto">
          <a:xfrm>
            <a:off x="2801938" y="5305425"/>
            <a:ext cx="20637"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93" name="Oval 143"/>
          <p:cNvSpPr>
            <a:spLocks noChangeArrowheads="1"/>
          </p:cNvSpPr>
          <p:nvPr/>
        </p:nvSpPr>
        <p:spPr bwMode="auto">
          <a:xfrm>
            <a:off x="2801938" y="5394325"/>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94" name="Oval 144"/>
          <p:cNvSpPr>
            <a:spLocks noChangeArrowheads="1"/>
          </p:cNvSpPr>
          <p:nvPr/>
        </p:nvSpPr>
        <p:spPr bwMode="auto">
          <a:xfrm>
            <a:off x="2801938" y="5483225"/>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95" name="Oval 145"/>
          <p:cNvSpPr>
            <a:spLocks noChangeArrowheads="1"/>
          </p:cNvSpPr>
          <p:nvPr/>
        </p:nvSpPr>
        <p:spPr bwMode="auto">
          <a:xfrm>
            <a:off x="2801938" y="5570538"/>
            <a:ext cx="20637"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96" name="Oval 146"/>
          <p:cNvSpPr>
            <a:spLocks noChangeArrowheads="1"/>
          </p:cNvSpPr>
          <p:nvPr/>
        </p:nvSpPr>
        <p:spPr bwMode="auto">
          <a:xfrm>
            <a:off x="2801938" y="5659438"/>
            <a:ext cx="20637"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97" name="Oval 147"/>
          <p:cNvSpPr>
            <a:spLocks noChangeArrowheads="1"/>
          </p:cNvSpPr>
          <p:nvPr/>
        </p:nvSpPr>
        <p:spPr bwMode="auto">
          <a:xfrm>
            <a:off x="2801938" y="5748338"/>
            <a:ext cx="20637"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98" name="Oval 148"/>
          <p:cNvSpPr>
            <a:spLocks noChangeArrowheads="1"/>
          </p:cNvSpPr>
          <p:nvPr/>
        </p:nvSpPr>
        <p:spPr bwMode="auto">
          <a:xfrm>
            <a:off x="2306638" y="494823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699" name="Oval 149"/>
          <p:cNvSpPr>
            <a:spLocks noChangeArrowheads="1"/>
          </p:cNvSpPr>
          <p:nvPr/>
        </p:nvSpPr>
        <p:spPr bwMode="auto">
          <a:xfrm>
            <a:off x="2306638" y="5035550"/>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700" name="Oval 150"/>
          <p:cNvSpPr>
            <a:spLocks noChangeArrowheads="1"/>
          </p:cNvSpPr>
          <p:nvPr/>
        </p:nvSpPr>
        <p:spPr bwMode="auto">
          <a:xfrm>
            <a:off x="2306638" y="512921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701" name="Oval 151"/>
          <p:cNvSpPr>
            <a:spLocks noChangeArrowheads="1"/>
          </p:cNvSpPr>
          <p:nvPr/>
        </p:nvSpPr>
        <p:spPr bwMode="auto">
          <a:xfrm>
            <a:off x="2306638" y="521811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702" name="Oval 152"/>
          <p:cNvSpPr>
            <a:spLocks noChangeArrowheads="1"/>
          </p:cNvSpPr>
          <p:nvPr/>
        </p:nvSpPr>
        <p:spPr bwMode="auto">
          <a:xfrm>
            <a:off x="2306638" y="5305425"/>
            <a:ext cx="19050" cy="2063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703" name="Oval 153"/>
          <p:cNvSpPr>
            <a:spLocks noChangeArrowheads="1"/>
          </p:cNvSpPr>
          <p:nvPr/>
        </p:nvSpPr>
        <p:spPr bwMode="auto">
          <a:xfrm>
            <a:off x="2306638" y="53943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704" name="Oval 154"/>
          <p:cNvSpPr>
            <a:spLocks noChangeArrowheads="1"/>
          </p:cNvSpPr>
          <p:nvPr/>
        </p:nvSpPr>
        <p:spPr bwMode="auto">
          <a:xfrm>
            <a:off x="2306638" y="54832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705" name="Oval 155"/>
          <p:cNvSpPr>
            <a:spLocks noChangeArrowheads="1"/>
          </p:cNvSpPr>
          <p:nvPr/>
        </p:nvSpPr>
        <p:spPr bwMode="auto">
          <a:xfrm>
            <a:off x="2306638" y="5659438"/>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706" name="Oval 156"/>
          <p:cNvSpPr>
            <a:spLocks noChangeArrowheads="1"/>
          </p:cNvSpPr>
          <p:nvPr/>
        </p:nvSpPr>
        <p:spPr bwMode="auto">
          <a:xfrm>
            <a:off x="2306638" y="574833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707" name="Oval 157"/>
          <p:cNvSpPr>
            <a:spLocks noChangeArrowheads="1"/>
          </p:cNvSpPr>
          <p:nvPr/>
        </p:nvSpPr>
        <p:spPr bwMode="auto">
          <a:xfrm>
            <a:off x="1811338" y="5659438"/>
            <a:ext cx="19050" cy="2063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708" name="Oval 158"/>
          <p:cNvSpPr>
            <a:spLocks noChangeArrowheads="1"/>
          </p:cNvSpPr>
          <p:nvPr/>
        </p:nvSpPr>
        <p:spPr bwMode="auto">
          <a:xfrm>
            <a:off x="1811338" y="574833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51709" name="Rectangle 36"/>
          <p:cNvSpPr>
            <a:spLocks noChangeArrowheads="1"/>
          </p:cNvSpPr>
          <p:nvPr/>
        </p:nvSpPr>
        <p:spPr bwMode="auto">
          <a:xfrm>
            <a:off x="457200" y="1917700"/>
            <a:ext cx="914400" cy="431800"/>
          </a:xfrm>
          <a:prstGeom prst="rect">
            <a:avLst/>
          </a:prstGeom>
          <a:noFill/>
          <a:ln w="9525">
            <a:noFill/>
            <a:miter lim="800000"/>
            <a:headEnd/>
            <a:tailEnd/>
          </a:ln>
        </p:spPr>
        <p:txBody>
          <a:bodyPr lIns="0" tIns="0" rIns="0" bIns="0">
            <a:spAutoFit/>
          </a:bodyPr>
          <a:lstStyle/>
          <a:p>
            <a:pPr marL="1588" indent="-1588" algn="ctr"/>
            <a:r>
              <a:rPr lang="en-US" sz="1400">
                <a:solidFill>
                  <a:srgbClr val="000000"/>
                </a:solidFill>
                <a:latin typeface="Century Gothic" pitchFamily="34" charset="0"/>
                <a:ea typeface="MS PGothic" pitchFamily="34" charset="-128"/>
                <a:cs typeface="Century Gothic" pitchFamily="34" charset="0"/>
              </a:rPr>
              <a:t>Price of book</a:t>
            </a:r>
            <a:endParaRPr lang="en-US">
              <a:latin typeface="Century Gothic" pitchFamily="34" charset="0"/>
              <a:ea typeface="MS PGothic" pitchFamily="34" charset="-128"/>
              <a:cs typeface="Century Gothic" pitchFamily="34" charset="0"/>
            </a:endParaRPr>
          </a:p>
        </p:txBody>
      </p:sp>
      <p:sp>
        <p:nvSpPr>
          <p:cNvPr id="151710" name="Rectangle 101"/>
          <p:cNvSpPr>
            <a:spLocks noChangeArrowheads="1"/>
          </p:cNvSpPr>
          <p:nvPr/>
        </p:nvSpPr>
        <p:spPr bwMode="auto">
          <a:xfrm>
            <a:off x="3962400" y="6032500"/>
            <a:ext cx="2209800" cy="215900"/>
          </a:xfrm>
          <a:prstGeom prst="rect">
            <a:avLst/>
          </a:prstGeom>
          <a:noFill/>
          <a:ln w="9525">
            <a:noFill/>
            <a:miter lim="800000"/>
            <a:headEnd/>
            <a:tailEnd/>
          </a:ln>
        </p:spPr>
        <p:txBody>
          <a:bodyPr lIns="0" tIns="0" rIns="0" bIns="0">
            <a:spAutoFit/>
          </a:bodyPr>
          <a:lstStyle/>
          <a:p>
            <a:pPr marL="1588" indent="-1588" algn="ctr"/>
            <a:r>
              <a:rPr lang="en-US" sz="1400">
                <a:solidFill>
                  <a:srgbClr val="000000"/>
                </a:solidFill>
                <a:latin typeface="Century Gothic" pitchFamily="34" charset="0"/>
                <a:ea typeface="MS PGothic" pitchFamily="34" charset="-128"/>
                <a:cs typeface="Century Gothic" pitchFamily="34" charset="0"/>
              </a:rPr>
              <a:t>Quantity of books</a:t>
            </a:r>
            <a:endParaRPr lang="en-US">
              <a:latin typeface="Century Gothic" pitchFamily="34" charset="0"/>
              <a:ea typeface="MS PGothic" pitchFamily="34" charset="-128"/>
              <a:cs typeface="Century Gothic" pitchFamily="34" charset="0"/>
            </a:endParaRPr>
          </a:p>
        </p:txBody>
      </p:sp>
      <p:sp>
        <p:nvSpPr>
          <p:cNvPr id="151711" name="AutoShape 161"/>
          <p:cNvSpPr>
            <a:spLocks noChangeAspect="1" noChangeArrowheads="1" noTextEdit="1"/>
          </p:cNvSpPr>
          <p:nvPr/>
        </p:nvSpPr>
        <p:spPr bwMode="auto">
          <a:xfrm>
            <a:off x="5638800" y="1841500"/>
            <a:ext cx="2990850" cy="2447925"/>
          </a:xfrm>
          <a:prstGeom prst="rect">
            <a:avLst/>
          </a:prstGeom>
          <a:noFill/>
          <a:ln w="9525">
            <a:noFill/>
            <a:miter lim="800000"/>
            <a:headEnd/>
            <a:tailEnd/>
          </a:ln>
        </p:spPr>
        <p:txBody>
          <a:bodyPr/>
          <a:lstStyle/>
          <a:p>
            <a:endParaRPr lang="it-IT"/>
          </a:p>
        </p:txBody>
      </p:sp>
      <p:sp>
        <p:nvSpPr>
          <p:cNvPr id="151712" name="Rectangle 162"/>
          <p:cNvSpPr>
            <a:spLocks noChangeArrowheads="1"/>
          </p:cNvSpPr>
          <p:nvPr/>
        </p:nvSpPr>
        <p:spPr bwMode="auto">
          <a:xfrm>
            <a:off x="5656263" y="1870075"/>
            <a:ext cx="2949575" cy="606425"/>
          </a:xfrm>
          <a:prstGeom prst="rect">
            <a:avLst/>
          </a:prstGeom>
          <a:solidFill>
            <a:srgbClr val="EBDFD7"/>
          </a:solidFill>
          <a:ln w="9525">
            <a:noFill/>
            <a:miter lim="800000"/>
            <a:headEnd/>
            <a:tailEnd/>
          </a:ln>
        </p:spPr>
        <p:txBody>
          <a:bodyPr/>
          <a:lstStyle/>
          <a:p>
            <a:endParaRPr lang="it-IT">
              <a:latin typeface="Century Gothic" pitchFamily="34" charset="0"/>
            </a:endParaRPr>
          </a:p>
        </p:txBody>
      </p:sp>
      <p:sp>
        <p:nvSpPr>
          <p:cNvPr id="151713" name="Rectangle 163"/>
          <p:cNvSpPr>
            <a:spLocks noChangeArrowheads="1"/>
          </p:cNvSpPr>
          <p:nvPr/>
        </p:nvSpPr>
        <p:spPr bwMode="auto">
          <a:xfrm>
            <a:off x="7489825" y="2171700"/>
            <a:ext cx="487363" cy="261938"/>
          </a:xfrm>
          <a:prstGeom prst="rect">
            <a:avLst/>
          </a:prstGeom>
          <a:noFill/>
          <a:ln w="9525">
            <a:noFill/>
            <a:miter lim="800000"/>
            <a:headEnd/>
            <a:tailEnd/>
          </a:ln>
        </p:spPr>
        <p:txBody>
          <a:bodyPr wrap="none" lIns="0" tIns="0" rIns="0" bIns="0">
            <a:spAutoFit/>
          </a:bodyPr>
          <a:lstStyle/>
          <a:p>
            <a:pPr marL="1588" indent="-1588"/>
            <a:r>
              <a:rPr lang="en-US" sz="1700">
                <a:solidFill>
                  <a:srgbClr val="000000"/>
                </a:solidFill>
                <a:latin typeface="Century Gothic" pitchFamily="34" charset="0"/>
                <a:ea typeface="MS PGothic" pitchFamily="34" charset="-128"/>
                <a:cs typeface="Century Gothic" pitchFamily="34" charset="0"/>
              </a:rPr>
              <a:t>Cost</a:t>
            </a:r>
            <a:endParaRPr lang="en-US">
              <a:latin typeface="Century Gothic" pitchFamily="34" charset="0"/>
              <a:ea typeface="MS PGothic" pitchFamily="34" charset="-128"/>
              <a:cs typeface="Century Gothic" pitchFamily="34" charset="0"/>
            </a:endParaRPr>
          </a:p>
        </p:txBody>
      </p:sp>
      <p:sp>
        <p:nvSpPr>
          <p:cNvPr id="151714" name="Rectangle 164"/>
          <p:cNvSpPr>
            <a:spLocks noChangeArrowheads="1"/>
          </p:cNvSpPr>
          <p:nvPr/>
        </p:nvSpPr>
        <p:spPr bwMode="auto">
          <a:xfrm>
            <a:off x="5945188" y="1951038"/>
            <a:ext cx="989012" cy="523875"/>
          </a:xfrm>
          <a:prstGeom prst="rect">
            <a:avLst/>
          </a:prstGeom>
          <a:noFill/>
          <a:ln w="9525">
            <a:noFill/>
            <a:miter lim="800000"/>
            <a:headEnd/>
            <a:tailEnd/>
          </a:ln>
        </p:spPr>
        <p:txBody>
          <a:bodyPr lIns="0" tIns="0" rIns="0" bIns="0">
            <a:spAutoFit/>
          </a:bodyPr>
          <a:lstStyle/>
          <a:p>
            <a:pPr marL="1588" indent="-1588"/>
            <a:r>
              <a:rPr lang="en-US" sz="1700">
                <a:solidFill>
                  <a:srgbClr val="000000"/>
                </a:solidFill>
                <a:latin typeface="Century Gothic" pitchFamily="34" charset="0"/>
                <a:ea typeface="MS PGothic" pitchFamily="34" charset="-128"/>
                <a:cs typeface="Century Gothic" pitchFamily="34" charset="0"/>
              </a:rPr>
              <a:t>Potential sellers</a:t>
            </a:r>
            <a:endParaRPr lang="en-US">
              <a:latin typeface="Century Gothic" pitchFamily="34" charset="0"/>
              <a:ea typeface="MS PGothic" pitchFamily="34" charset="-128"/>
              <a:cs typeface="Century Gothic" pitchFamily="34" charset="0"/>
            </a:endParaRPr>
          </a:p>
        </p:txBody>
      </p:sp>
      <p:sp>
        <p:nvSpPr>
          <p:cNvPr id="151715" name="Rectangle 165"/>
          <p:cNvSpPr>
            <a:spLocks noChangeArrowheads="1"/>
          </p:cNvSpPr>
          <p:nvPr/>
        </p:nvSpPr>
        <p:spPr bwMode="auto">
          <a:xfrm>
            <a:off x="7575550" y="2563813"/>
            <a:ext cx="227013" cy="246062"/>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Century Gothic" pitchFamily="34" charset="0"/>
                <a:ea typeface="MS PGothic" pitchFamily="34" charset="-128"/>
                <a:cs typeface="Century Gothic" pitchFamily="34" charset="0"/>
              </a:rPr>
              <a:t>$5</a:t>
            </a:r>
            <a:endParaRPr lang="en-US" sz="1600">
              <a:latin typeface="Century Gothic" pitchFamily="34" charset="0"/>
              <a:ea typeface="MS PGothic" pitchFamily="34" charset="-128"/>
              <a:cs typeface="Century Gothic" pitchFamily="34" charset="0"/>
            </a:endParaRPr>
          </a:p>
        </p:txBody>
      </p:sp>
      <p:sp>
        <p:nvSpPr>
          <p:cNvPr id="151716" name="Rectangle 166"/>
          <p:cNvSpPr>
            <a:spLocks noChangeArrowheads="1"/>
          </p:cNvSpPr>
          <p:nvPr/>
        </p:nvSpPr>
        <p:spPr bwMode="auto">
          <a:xfrm>
            <a:off x="7575550" y="2887663"/>
            <a:ext cx="227013" cy="246062"/>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Century Gothic" pitchFamily="34" charset="0"/>
                <a:ea typeface="MS PGothic" pitchFamily="34" charset="-128"/>
                <a:cs typeface="Century Gothic" pitchFamily="34" charset="0"/>
              </a:rPr>
              <a:t>15</a:t>
            </a:r>
            <a:endParaRPr lang="en-US" sz="1600">
              <a:latin typeface="Century Gothic" pitchFamily="34" charset="0"/>
              <a:ea typeface="MS PGothic" pitchFamily="34" charset="-128"/>
              <a:cs typeface="Century Gothic" pitchFamily="34" charset="0"/>
            </a:endParaRPr>
          </a:p>
        </p:txBody>
      </p:sp>
      <p:sp>
        <p:nvSpPr>
          <p:cNvPr id="151717" name="Rectangle 167"/>
          <p:cNvSpPr>
            <a:spLocks noChangeArrowheads="1"/>
          </p:cNvSpPr>
          <p:nvPr/>
        </p:nvSpPr>
        <p:spPr bwMode="auto">
          <a:xfrm>
            <a:off x="7575550" y="3216275"/>
            <a:ext cx="227013" cy="2460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Century Gothic" pitchFamily="34" charset="0"/>
                <a:ea typeface="MS PGothic" pitchFamily="34" charset="-128"/>
                <a:cs typeface="Century Gothic" pitchFamily="34" charset="0"/>
              </a:rPr>
              <a:t>25</a:t>
            </a:r>
            <a:endParaRPr lang="en-US" sz="1600">
              <a:latin typeface="Century Gothic" pitchFamily="34" charset="0"/>
              <a:ea typeface="MS PGothic" pitchFamily="34" charset="-128"/>
              <a:cs typeface="Century Gothic" pitchFamily="34" charset="0"/>
            </a:endParaRPr>
          </a:p>
        </p:txBody>
      </p:sp>
      <p:sp>
        <p:nvSpPr>
          <p:cNvPr id="151718" name="Rectangle 168"/>
          <p:cNvSpPr>
            <a:spLocks noChangeArrowheads="1"/>
          </p:cNvSpPr>
          <p:nvPr/>
        </p:nvSpPr>
        <p:spPr bwMode="auto">
          <a:xfrm>
            <a:off x="7575550" y="3540125"/>
            <a:ext cx="227013" cy="2460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Century Gothic" pitchFamily="34" charset="0"/>
                <a:ea typeface="MS PGothic" pitchFamily="34" charset="-128"/>
                <a:cs typeface="Century Gothic" pitchFamily="34" charset="0"/>
              </a:rPr>
              <a:t>35</a:t>
            </a:r>
            <a:endParaRPr lang="en-US" sz="1600">
              <a:latin typeface="Century Gothic" pitchFamily="34" charset="0"/>
              <a:ea typeface="MS PGothic" pitchFamily="34" charset="-128"/>
              <a:cs typeface="Century Gothic" pitchFamily="34" charset="0"/>
            </a:endParaRPr>
          </a:p>
        </p:txBody>
      </p:sp>
      <p:sp>
        <p:nvSpPr>
          <p:cNvPr id="151719" name="Rectangle 169"/>
          <p:cNvSpPr>
            <a:spLocks noChangeArrowheads="1"/>
          </p:cNvSpPr>
          <p:nvPr/>
        </p:nvSpPr>
        <p:spPr bwMode="auto">
          <a:xfrm>
            <a:off x="7575550" y="3868738"/>
            <a:ext cx="227013" cy="246062"/>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Century Gothic" pitchFamily="34" charset="0"/>
                <a:ea typeface="MS PGothic" pitchFamily="34" charset="-128"/>
                <a:cs typeface="Century Gothic" pitchFamily="34" charset="0"/>
              </a:rPr>
              <a:t>45</a:t>
            </a:r>
            <a:endParaRPr lang="en-US" sz="1600">
              <a:latin typeface="Century Gothic" pitchFamily="34" charset="0"/>
              <a:ea typeface="MS PGothic" pitchFamily="34" charset="-128"/>
              <a:cs typeface="Century Gothic" pitchFamily="34" charset="0"/>
            </a:endParaRPr>
          </a:p>
        </p:txBody>
      </p:sp>
      <p:sp>
        <p:nvSpPr>
          <p:cNvPr id="151720" name="Rectangle 170"/>
          <p:cNvSpPr>
            <a:spLocks noChangeArrowheads="1"/>
          </p:cNvSpPr>
          <p:nvPr/>
        </p:nvSpPr>
        <p:spPr bwMode="auto">
          <a:xfrm>
            <a:off x="5656263" y="1870075"/>
            <a:ext cx="2949575" cy="2395538"/>
          </a:xfrm>
          <a:prstGeom prst="rect">
            <a:avLst/>
          </a:prstGeom>
          <a:noFill/>
          <a:ln w="46038">
            <a:solidFill>
              <a:srgbClr val="E6D3CA"/>
            </a:solidFill>
            <a:miter lim="800000"/>
            <a:headEnd/>
            <a:tailEnd/>
          </a:ln>
        </p:spPr>
        <p:txBody>
          <a:bodyPr/>
          <a:lstStyle/>
          <a:p>
            <a:endParaRPr lang="it-IT">
              <a:latin typeface="Century Gothic" pitchFamily="34" charset="0"/>
            </a:endParaRPr>
          </a:p>
        </p:txBody>
      </p:sp>
      <p:sp>
        <p:nvSpPr>
          <p:cNvPr id="151721" name="Line 171"/>
          <p:cNvSpPr>
            <a:spLocks noChangeShapeType="1"/>
          </p:cNvSpPr>
          <p:nvPr/>
        </p:nvSpPr>
        <p:spPr bwMode="auto">
          <a:xfrm>
            <a:off x="5656263" y="2476500"/>
            <a:ext cx="2949575" cy="0"/>
          </a:xfrm>
          <a:prstGeom prst="line">
            <a:avLst/>
          </a:prstGeom>
          <a:noFill/>
          <a:ln w="23813">
            <a:solidFill>
              <a:srgbClr val="E6D3CA"/>
            </a:solidFill>
            <a:miter lim="800000"/>
            <a:headEnd/>
            <a:tailEnd/>
          </a:ln>
        </p:spPr>
        <p:txBody>
          <a:bodyPr/>
          <a:lstStyle/>
          <a:p>
            <a:endParaRPr lang="it-IT"/>
          </a:p>
        </p:txBody>
      </p:sp>
      <p:sp>
        <p:nvSpPr>
          <p:cNvPr id="151722" name="Line 172"/>
          <p:cNvSpPr>
            <a:spLocks noChangeShapeType="1"/>
          </p:cNvSpPr>
          <p:nvPr/>
        </p:nvSpPr>
        <p:spPr bwMode="auto">
          <a:xfrm>
            <a:off x="5667375" y="2860675"/>
            <a:ext cx="2943225" cy="0"/>
          </a:xfrm>
          <a:prstGeom prst="line">
            <a:avLst/>
          </a:prstGeom>
          <a:noFill/>
          <a:ln w="17463">
            <a:solidFill>
              <a:srgbClr val="E6D3CA"/>
            </a:solidFill>
            <a:miter lim="800000"/>
            <a:headEnd/>
            <a:tailEnd/>
          </a:ln>
        </p:spPr>
        <p:txBody>
          <a:bodyPr/>
          <a:lstStyle/>
          <a:p>
            <a:endParaRPr lang="it-IT"/>
          </a:p>
        </p:txBody>
      </p:sp>
      <p:sp>
        <p:nvSpPr>
          <p:cNvPr id="151723" name="Line 173"/>
          <p:cNvSpPr>
            <a:spLocks noChangeShapeType="1"/>
          </p:cNvSpPr>
          <p:nvPr/>
        </p:nvSpPr>
        <p:spPr bwMode="auto">
          <a:xfrm>
            <a:off x="5656263" y="3163888"/>
            <a:ext cx="2944812" cy="0"/>
          </a:xfrm>
          <a:prstGeom prst="line">
            <a:avLst/>
          </a:prstGeom>
          <a:noFill/>
          <a:ln w="17463">
            <a:solidFill>
              <a:srgbClr val="E6D3CA"/>
            </a:solidFill>
            <a:miter lim="800000"/>
            <a:headEnd/>
            <a:tailEnd/>
          </a:ln>
        </p:spPr>
        <p:txBody>
          <a:bodyPr/>
          <a:lstStyle/>
          <a:p>
            <a:endParaRPr lang="it-IT"/>
          </a:p>
        </p:txBody>
      </p:sp>
      <p:sp>
        <p:nvSpPr>
          <p:cNvPr id="151724" name="Line 174"/>
          <p:cNvSpPr>
            <a:spLocks noChangeShapeType="1"/>
          </p:cNvSpPr>
          <p:nvPr/>
        </p:nvSpPr>
        <p:spPr bwMode="auto">
          <a:xfrm>
            <a:off x="5656263" y="3502025"/>
            <a:ext cx="2955925" cy="0"/>
          </a:xfrm>
          <a:prstGeom prst="line">
            <a:avLst/>
          </a:prstGeom>
          <a:noFill/>
          <a:ln w="17463">
            <a:solidFill>
              <a:srgbClr val="E6D3CA"/>
            </a:solidFill>
            <a:miter lim="800000"/>
            <a:headEnd/>
            <a:tailEnd/>
          </a:ln>
        </p:spPr>
        <p:txBody>
          <a:bodyPr/>
          <a:lstStyle/>
          <a:p>
            <a:endParaRPr lang="it-IT"/>
          </a:p>
        </p:txBody>
      </p:sp>
      <p:sp>
        <p:nvSpPr>
          <p:cNvPr id="151725" name="Line 175"/>
          <p:cNvSpPr>
            <a:spLocks noChangeShapeType="1"/>
          </p:cNvSpPr>
          <p:nvPr/>
        </p:nvSpPr>
        <p:spPr bwMode="auto">
          <a:xfrm>
            <a:off x="5656263" y="3829050"/>
            <a:ext cx="2955925" cy="0"/>
          </a:xfrm>
          <a:prstGeom prst="line">
            <a:avLst/>
          </a:prstGeom>
          <a:noFill/>
          <a:ln w="17463">
            <a:solidFill>
              <a:srgbClr val="E6D3CA"/>
            </a:solidFill>
            <a:miter lim="800000"/>
            <a:headEnd/>
            <a:tailEnd/>
          </a:ln>
        </p:spPr>
        <p:txBody>
          <a:bodyPr/>
          <a:lstStyle/>
          <a:p>
            <a:endParaRPr lang="it-IT"/>
          </a:p>
        </p:txBody>
      </p:sp>
      <p:sp>
        <p:nvSpPr>
          <p:cNvPr id="151726" name="Rectangle 176"/>
          <p:cNvSpPr>
            <a:spLocks noChangeArrowheads="1"/>
          </p:cNvSpPr>
          <p:nvPr/>
        </p:nvSpPr>
        <p:spPr bwMode="auto">
          <a:xfrm>
            <a:off x="5943600" y="3898900"/>
            <a:ext cx="962025" cy="2460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Century Gothic" pitchFamily="34" charset="0"/>
                <a:ea typeface="MS PGothic" pitchFamily="34" charset="-128"/>
                <a:cs typeface="Century Gothic" pitchFamily="34" charset="0"/>
              </a:rPr>
              <a:t>Engelbert</a:t>
            </a:r>
            <a:endParaRPr lang="en-US" sz="1600">
              <a:latin typeface="Century Gothic" pitchFamily="34" charset="0"/>
              <a:ea typeface="MS PGothic" pitchFamily="34" charset="-128"/>
              <a:cs typeface="Century Gothic" pitchFamily="34" charset="0"/>
            </a:endParaRPr>
          </a:p>
        </p:txBody>
      </p:sp>
      <p:sp>
        <p:nvSpPr>
          <p:cNvPr id="151727" name="Rectangle 177"/>
          <p:cNvSpPr>
            <a:spLocks noChangeArrowheads="1"/>
          </p:cNvSpPr>
          <p:nvPr/>
        </p:nvSpPr>
        <p:spPr bwMode="auto">
          <a:xfrm>
            <a:off x="5940425" y="2924175"/>
            <a:ext cx="677863" cy="2460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Century Gothic" pitchFamily="34" charset="0"/>
                <a:ea typeface="MS PGothic" pitchFamily="34" charset="-128"/>
                <a:cs typeface="Century Gothic" pitchFamily="34" charset="0"/>
              </a:rPr>
              <a:t>Donna</a:t>
            </a:r>
            <a:endParaRPr lang="en-US" sz="1600">
              <a:latin typeface="Century Gothic" pitchFamily="34" charset="0"/>
              <a:ea typeface="MS PGothic" pitchFamily="34" charset="-128"/>
              <a:cs typeface="Century Gothic" pitchFamily="34" charset="0"/>
            </a:endParaRPr>
          </a:p>
        </p:txBody>
      </p:sp>
      <p:sp>
        <p:nvSpPr>
          <p:cNvPr id="151728" name="Rectangle 178"/>
          <p:cNvSpPr>
            <a:spLocks noChangeArrowheads="1"/>
          </p:cNvSpPr>
          <p:nvPr/>
        </p:nvSpPr>
        <p:spPr bwMode="auto">
          <a:xfrm>
            <a:off x="5940425" y="3271838"/>
            <a:ext cx="623888" cy="246062"/>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Century Gothic" pitchFamily="34" charset="0"/>
                <a:ea typeface="MS PGothic" pitchFamily="34" charset="-128"/>
                <a:cs typeface="Century Gothic" pitchFamily="34" charset="0"/>
              </a:rPr>
              <a:t>Carlos</a:t>
            </a:r>
            <a:endParaRPr lang="en-US" sz="1600">
              <a:latin typeface="Century Gothic" pitchFamily="34" charset="0"/>
              <a:ea typeface="MS PGothic" pitchFamily="34" charset="-128"/>
              <a:cs typeface="Century Gothic" pitchFamily="34" charset="0"/>
            </a:endParaRPr>
          </a:p>
        </p:txBody>
      </p:sp>
      <p:sp>
        <p:nvSpPr>
          <p:cNvPr id="151729" name="Rectangle 179"/>
          <p:cNvSpPr>
            <a:spLocks noChangeArrowheads="1"/>
          </p:cNvSpPr>
          <p:nvPr/>
        </p:nvSpPr>
        <p:spPr bwMode="auto">
          <a:xfrm>
            <a:off x="5940425" y="3594100"/>
            <a:ext cx="688975" cy="246063"/>
          </a:xfrm>
          <a:prstGeom prst="rect">
            <a:avLst/>
          </a:prstGeom>
          <a:noFill/>
          <a:ln w="9525">
            <a:noFill/>
            <a:miter lim="800000"/>
            <a:headEnd/>
            <a:tailEnd/>
          </a:ln>
        </p:spPr>
        <p:txBody>
          <a:bodyPr lIns="0" tIns="0" rIns="0" bIns="0">
            <a:spAutoFit/>
          </a:bodyPr>
          <a:lstStyle/>
          <a:p>
            <a:pPr marL="1588" indent="-1588"/>
            <a:r>
              <a:rPr lang="en-US" sz="1600">
                <a:solidFill>
                  <a:srgbClr val="000000"/>
                </a:solidFill>
                <a:latin typeface="Century Gothic" pitchFamily="34" charset="0"/>
                <a:ea typeface="MS PGothic" pitchFamily="34" charset="-128"/>
                <a:cs typeface="Century Gothic" pitchFamily="34" charset="0"/>
              </a:rPr>
              <a:t>Betty</a:t>
            </a:r>
            <a:endParaRPr lang="en-US" sz="1600">
              <a:latin typeface="Century Gothic" pitchFamily="34" charset="0"/>
              <a:ea typeface="MS PGothic" pitchFamily="34" charset="-128"/>
              <a:cs typeface="Century Gothic" pitchFamily="34" charset="0"/>
            </a:endParaRPr>
          </a:p>
        </p:txBody>
      </p:sp>
      <p:sp>
        <p:nvSpPr>
          <p:cNvPr id="151730" name="Rectangle 180"/>
          <p:cNvSpPr>
            <a:spLocks noChangeArrowheads="1"/>
          </p:cNvSpPr>
          <p:nvPr/>
        </p:nvSpPr>
        <p:spPr bwMode="auto">
          <a:xfrm>
            <a:off x="5943600" y="2603500"/>
            <a:ext cx="782638" cy="2460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Century Gothic" pitchFamily="34" charset="0"/>
                <a:ea typeface="MS PGothic" pitchFamily="34" charset="-128"/>
                <a:cs typeface="Century Gothic" pitchFamily="34" charset="0"/>
              </a:rPr>
              <a:t>Andrew</a:t>
            </a:r>
            <a:endParaRPr lang="en-US" sz="1600">
              <a:latin typeface="Century Gothic" pitchFamily="34" charset="0"/>
              <a:ea typeface="MS PGothic" pitchFamily="34" charset="-128"/>
              <a:cs typeface="Century Gothic" pitchFamily="34" charset="0"/>
            </a:endParaRPr>
          </a:p>
        </p:txBody>
      </p:sp>
      <p:sp>
        <p:nvSpPr>
          <p:cNvPr id="6" name="Title 5"/>
          <p:cNvSpPr>
            <a:spLocks noGrp="1"/>
          </p:cNvSpPr>
          <p:nvPr>
            <p:ph type="title"/>
          </p:nvPr>
        </p:nvSpPr>
        <p:spPr>
          <a:xfrm>
            <a:off x="0" y="0"/>
            <a:ext cx="9144000" cy="1066800"/>
          </a:xfrm>
        </p:spPr>
        <p:txBody>
          <a:bodyPr>
            <a:noAutofit/>
          </a:bodyPr>
          <a:lstStyle/>
          <a:p>
            <a:pPr fontAlgn="auto">
              <a:spcAft>
                <a:spcPts val="0"/>
              </a:spcAft>
              <a:defRPr/>
            </a:pPr>
            <a:r>
              <a:rPr lang="en-US" sz="4000" dirty="0" smtClean="0">
                <a:solidFill>
                  <a:schemeClr val="accent3"/>
                </a:solidFill>
                <a:ea typeface="+mj-ea"/>
              </a:rPr>
              <a:t>THE SUPPLY CURVE FOR USED TEXTBOOKS</a:t>
            </a:r>
            <a:endParaRPr lang="en-US" sz="4000" dirty="0">
              <a:solidFill>
                <a:schemeClr val="accent3"/>
              </a:solidFill>
              <a:ea typeface="+mj-ea"/>
            </a:endParaRPr>
          </a:p>
        </p:txBody>
      </p:sp>
      <p:sp>
        <p:nvSpPr>
          <p:cNvPr id="3" name="Footer Placeholder 2"/>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2620" name="Group 60"/>
          <p:cNvGrpSpPr>
            <a:grpSpLocks/>
          </p:cNvGrpSpPr>
          <p:nvPr/>
        </p:nvGrpSpPr>
        <p:grpSpPr bwMode="auto">
          <a:xfrm>
            <a:off x="3127375" y="3294063"/>
            <a:ext cx="4135438" cy="1430337"/>
            <a:chOff x="1970" y="2075"/>
            <a:chExt cx="2605" cy="901"/>
          </a:xfrm>
        </p:grpSpPr>
        <p:sp>
          <p:nvSpPr>
            <p:cNvPr id="153659" name="Rectangle 61"/>
            <p:cNvSpPr>
              <a:spLocks noChangeArrowheads="1"/>
            </p:cNvSpPr>
            <p:nvPr/>
          </p:nvSpPr>
          <p:spPr bwMode="auto">
            <a:xfrm>
              <a:off x="1970" y="2075"/>
              <a:ext cx="297" cy="604"/>
            </a:xfrm>
            <a:prstGeom prst="rect">
              <a:avLst/>
            </a:prstGeom>
            <a:solidFill>
              <a:srgbClr val="FBD4D2"/>
            </a:solidFill>
            <a:ln w="9525">
              <a:noFill/>
              <a:miter lim="800000"/>
              <a:headEnd/>
              <a:tailEnd/>
            </a:ln>
          </p:spPr>
          <p:txBody>
            <a:bodyPr/>
            <a:lstStyle/>
            <a:p>
              <a:endParaRPr lang="it-IT">
                <a:latin typeface="Century Gothic" pitchFamily="34" charset="0"/>
              </a:endParaRPr>
            </a:p>
          </p:txBody>
        </p:sp>
        <p:sp>
          <p:nvSpPr>
            <p:cNvPr id="153660" name="Freeform 62"/>
            <p:cNvSpPr>
              <a:spLocks/>
            </p:cNvSpPr>
            <p:nvPr/>
          </p:nvSpPr>
          <p:spPr bwMode="auto">
            <a:xfrm>
              <a:off x="3952" y="2537"/>
              <a:ext cx="512" cy="439"/>
            </a:xfrm>
            <a:custGeom>
              <a:avLst/>
              <a:gdLst>
                <a:gd name="T0" fmla="*/ 457 w 150"/>
                <a:gd name="T1" fmla="*/ 439 h 133"/>
                <a:gd name="T2" fmla="*/ 512 w 150"/>
                <a:gd name="T3" fmla="*/ 383 h 133"/>
                <a:gd name="T4" fmla="*/ 512 w 150"/>
                <a:gd name="T5" fmla="*/ 56 h 133"/>
                <a:gd name="T6" fmla="*/ 457 w 150"/>
                <a:gd name="T7" fmla="*/ 0 h 133"/>
                <a:gd name="T8" fmla="*/ 55 w 150"/>
                <a:gd name="T9" fmla="*/ 0 h 133"/>
                <a:gd name="T10" fmla="*/ 0 w 150"/>
                <a:gd name="T11" fmla="*/ 56 h 133"/>
                <a:gd name="T12" fmla="*/ 0 w 150"/>
                <a:gd name="T13" fmla="*/ 383 h 133"/>
                <a:gd name="T14" fmla="*/ 55 w 150"/>
                <a:gd name="T15" fmla="*/ 439 h 133"/>
                <a:gd name="T16" fmla="*/ 457 w 150"/>
                <a:gd name="T17" fmla="*/ 439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133"/>
                <a:gd name="T29" fmla="*/ 150 w 150"/>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133">
                  <a:moveTo>
                    <a:pt x="134" y="133"/>
                  </a:moveTo>
                  <a:cubicBezTo>
                    <a:pt x="143" y="133"/>
                    <a:pt x="150" y="125"/>
                    <a:pt x="150" y="116"/>
                  </a:cubicBezTo>
                  <a:cubicBezTo>
                    <a:pt x="150" y="17"/>
                    <a:pt x="150" y="17"/>
                    <a:pt x="150" y="17"/>
                  </a:cubicBezTo>
                  <a:cubicBezTo>
                    <a:pt x="150" y="7"/>
                    <a:pt x="143" y="0"/>
                    <a:pt x="134" y="0"/>
                  </a:cubicBezTo>
                  <a:cubicBezTo>
                    <a:pt x="16" y="0"/>
                    <a:pt x="16" y="0"/>
                    <a:pt x="16" y="0"/>
                  </a:cubicBezTo>
                  <a:cubicBezTo>
                    <a:pt x="7" y="0"/>
                    <a:pt x="0" y="7"/>
                    <a:pt x="0" y="17"/>
                  </a:cubicBezTo>
                  <a:cubicBezTo>
                    <a:pt x="0" y="116"/>
                    <a:pt x="0" y="116"/>
                    <a:pt x="0" y="116"/>
                  </a:cubicBezTo>
                  <a:cubicBezTo>
                    <a:pt x="0" y="125"/>
                    <a:pt x="7" y="133"/>
                    <a:pt x="16" y="133"/>
                  </a:cubicBezTo>
                  <a:lnTo>
                    <a:pt x="134" y="133"/>
                  </a:lnTo>
                  <a:close/>
                </a:path>
              </a:pathLst>
            </a:custGeom>
            <a:solidFill>
              <a:srgbClr val="D6E2E0"/>
            </a:solidFill>
            <a:ln w="9525">
              <a:noFill/>
              <a:round/>
              <a:headEnd/>
              <a:tailEnd/>
            </a:ln>
          </p:spPr>
          <p:txBody>
            <a:bodyPr/>
            <a:lstStyle/>
            <a:p>
              <a:endParaRPr lang="it-IT"/>
            </a:p>
          </p:txBody>
        </p:sp>
        <p:sp>
          <p:nvSpPr>
            <p:cNvPr id="153661" name="Rectangle 86"/>
            <p:cNvSpPr>
              <a:spLocks noChangeArrowheads="1"/>
            </p:cNvSpPr>
            <p:nvPr/>
          </p:nvSpPr>
          <p:spPr bwMode="auto">
            <a:xfrm flipH="1">
              <a:off x="3999" y="2567"/>
              <a:ext cx="576" cy="407"/>
            </a:xfrm>
            <a:prstGeom prst="rect">
              <a:avLst/>
            </a:prstGeom>
            <a:noFill/>
            <a:ln w="9525">
              <a:noFill/>
              <a:miter lim="800000"/>
              <a:headEnd/>
              <a:tailEnd/>
            </a:ln>
          </p:spPr>
          <p:txBody>
            <a:bodyPr lIns="0" tIns="0" rIns="0" bIns="0">
              <a:spAutoFit/>
            </a:bodyPr>
            <a:lstStyle/>
            <a:p>
              <a:pPr marL="1588" indent="-1588"/>
              <a:r>
                <a:rPr lang="en-US" sz="1400">
                  <a:latin typeface="Century Gothic" pitchFamily="34" charset="0"/>
                  <a:ea typeface="MS PGothic" pitchFamily="34" charset="-128"/>
                  <a:cs typeface="Century Gothic" pitchFamily="34" charset="0"/>
                </a:rPr>
                <a:t>Betty’s producer surplus</a:t>
              </a:r>
            </a:p>
          </p:txBody>
        </p:sp>
        <p:sp>
          <p:nvSpPr>
            <p:cNvPr id="153662" name="Line 64"/>
            <p:cNvSpPr>
              <a:spLocks noChangeShapeType="1"/>
            </p:cNvSpPr>
            <p:nvPr/>
          </p:nvSpPr>
          <p:spPr bwMode="auto">
            <a:xfrm>
              <a:off x="2145" y="2476"/>
              <a:ext cx="1791" cy="260"/>
            </a:xfrm>
            <a:prstGeom prst="line">
              <a:avLst/>
            </a:prstGeom>
            <a:noFill/>
            <a:ln w="7938">
              <a:solidFill>
                <a:srgbClr val="000000"/>
              </a:solidFill>
              <a:miter lim="800000"/>
              <a:headEnd/>
              <a:tailEnd/>
            </a:ln>
          </p:spPr>
          <p:txBody>
            <a:bodyPr/>
            <a:lstStyle/>
            <a:p>
              <a:endParaRPr lang="it-IT"/>
            </a:p>
          </p:txBody>
        </p:sp>
      </p:grpSp>
      <p:grpSp>
        <p:nvGrpSpPr>
          <p:cNvPr id="322625" name="Group 65"/>
          <p:cNvGrpSpPr>
            <a:grpSpLocks/>
          </p:cNvGrpSpPr>
          <p:nvPr/>
        </p:nvGrpSpPr>
        <p:grpSpPr bwMode="auto">
          <a:xfrm>
            <a:off x="2676525" y="3294063"/>
            <a:ext cx="3741738" cy="1820862"/>
            <a:chOff x="1686" y="2075"/>
            <a:chExt cx="2357" cy="1147"/>
          </a:xfrm>
        </p:grpSpPr>
        <p:sp>
          <p:nvSpPr>
            <p:cNvPr id="153655" name="Rectangle 66"/>
            <p:cNvSpPr>
              <a:spLocks noChangeArrowheads="1"/>
            </p:cNvSpPr>
            <p:nvPr/>
          </p:nvSpPr>
          <p:spPr bwMode="auto">
            <a:xfrm>
              <a:off x="1686" y="2075"/>
              <a:ext cx="289" cy="1006"/>
            </a:xfrm>
            <a:prstGeom prst="rect">
              <a:avLst/>
            </a:prstGeom>
            <a:solidFill>
              <a:srgbClr val="F3716D"/>
            </a:solidFill>
            <a:ln w="9525">
              <a:noFill/>
              <a:miter lim="800000"/>
              <a:headEnd/>
              <a:tailEnd/>
            </a:ln>
          </p:spPr>
          <p:txBody>
            <a:bodyPr/>
            <a:lstStyle/>
            <a:p>
              <a:endParaRPr lang="it-IT">
                <a:latin typeface="Century Gothic" pitchFamily="34" charset="0"/>
              </a:endParaRPr>
            </a:p>
          </p:txBody>
        </p:sp>
        <p:sp>
          <p:nvSpPr>
            <p:cNvPr id="153656" name="Freeform 67"/>
            <p:cNvSpPr>
              <a:spLocks/>
            </p:cNvSpPr>
            <p:nvPr/>
          </p:nvSpPr>
          <p:spPr bwMode="auto">
            <a:xfrm>
              <a:off x="3347" y="2814"/>
              <a:ext cx="589" cy="402"/>
            </a:xfrm>
            <a:custGeom>
              <a:avLst/>
              <a:gdLst>
                <a:gd name="T0" fmla="*/ 523 w 151"/>
                <a:gd name="T1" fmla="*/ 402 h 133"/>
                <a:gd name="T2" fmla="*/ 589 w 151"/>
                <a:gd name="T3" fmla="*/ 351 h 133"/>
                <a:gd name="T4" fmla="*/ 589 w 151"/>
                <a:gd name="T5" fmla="*/ 51 h 133"/>
                <a:gd name="T6" fmla="*/ 523 w 151"/>
                <a:gd name="T7" fmla="*/ 0 h 133"/>
                <a:gd name="T8" fmla="*/ 66 w 151"/>
                <a:gd name="T9" fmla="*/ 0 h 133"/>
                <a:gd name="T10" fmla="*/ 0 w 151"/>
                <a:gd name="T11" fmla="*/ 51 h 133"/>
                <a:gd name="T12" fmla="*/ 0 w 151"/>
                <a:gd name="T13" fmla="*/ 351 h 133"/>
                <a:gd name="T14" fmla="*/ 66 w 151"/>
                <a:gd name="T15" fmla="*/ 402 h 133"/>
                <a:gd name="T16" fmla="*/ 523 w 151"/>
                <a:gd name="T17" fmla="*/ 402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33"/>
                <a:gd name="T29" fmla="*/ 151 w 151"/>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33">
                  <a:moveTo>
                    <a:pt x="134" y="133"/>
                  </a:moveTo>
                  <a:cubicBezTo>
                    <a:pt x="143" y="133"/>
                    <a:pt x="151" y="125"/>
                    <a:pt x="151" y="116"/>
                  </a:cubicBezTo>
                  <a:cubicBezTo>
                    <a:pt x="151" y="17"/>
                    <a:pt x="151" y="17"/>
                    <a:pt x="151" y="17"/>
                  </a:cubicBezTo>
                  <a:cubicBezTo>
                    <a:pt x="151" y="7"/>
                    <a:pt x="143" y="0"/>
                    <a:pt x="134" y="0"/>
                  </a:cubicBezTo>
                  <a:cubicBezTo>
                    <a:pt x="17" y="0"/>
                    <a:pt x="17" y="0"/>
                    <a:pt x="17" y="0"/>
                  </a:cubicBezTo>
                  <a:cubicBezTo>
                    <a:pt x="8" y="0"/>
                    <a:pt x="0" y="7"/>
                    <a:pt x="0" y="17"/>
                  </a:cubicBezTo>
                  <a:cubicBezTo>
                    <a:pt x="0" y="116"/>
                    <a:pt x="0" y="116"/>
                    <a:pt x="0" y="116"/>
                  </a:cubicBezTo>
                  <a:cubicBezTo>
                    <a:pt x="0" y="125"/>
                    <a:pt x="8" y="133"/>
                    <a:pt x="17" y="133"/>
                  </a:cubicBezTo>
                  <a:lnTo>
                    <a:pt x="134" y="133"/>
                  </a:lnTo>
                  <a:close/>
                </a:path>
              </a:pathLst>
            </a:custGeom>
            <a:solidFill>
              <a:srgbClr val="D6E2E0"/>
            </a:solidFill>
            <a:ln w="9525">
              <a:noFill/>
              <a:round/>
              <a:headEnd/>
              <a:tailEnd/>
            </a:ln>
          </p:spPr>
          <p:txBody>
            <a:bodyPr/>
            <a:lstStyle/>
            <a:p>
              <a:endParaRPr lang="it-IT"/>
            </a:p>
          </p:txBody>
        </p:sp>
        <p:sp>
          <p:nvSpPr>
            <p:cNvPr id="153657" name="Rectangle 86"/>
            <p:cNvSpPr>
              <a:spLocks noChangeArrowheads="1"/>
            </p:cNvSpPr>
            <p:nvPr/>
          </p:nvSpPr>
          <p:spPr bwMode="auto">
            <a:xfrm flipH="1">
              <a:off x="3385" y="2815"/>
              <a:ext cx="658" cy="407"/>
            </a:xfrm>
            <a:prstGeom prst="rect">
              <a:avLst/>
            </a:prstGeom>
            <a:noFill/>
            <a:ln w="9525">
              <a:noFill/>
              <a:miter lim="800000"/>
              <a:headEnd/>
              <a:tailEnd/>
            </a:ln>
          </p:spPr>
          <p:txBody>
            <a:bodyPr lIns="0" tIns="0" rIns="0" bIns="0">
              <a:spAutoFit/>
            </a:bodyPr>
            <a:lstStyle/>
            <a:p>
              <a:pPr marL="1588" indent="-1588"/>
              <a:r>
                <a:rPr lang="en-US" sz="1400">
                  <a:latin typeface="Century Gothic" pitchFamily="34" charset="0"/>
                  <a:ea typeface="MS PGothic" pitchFamily="34" charset="-128"/>
                  <a:cs typeface="Century Gothic" pitchFamily="34" charset="0"/>
                </a:rPr>
                <a:t>Andrew’s producer surplus</a:t>
              </a:r>
            </a:p>
          </p:txBody>
        </p:sp>
        <p:sp>
          <p:nvSpPr>
            <p:cNvPr id="153658" name="Line 69"/>
            <p:cNvSpPr>
              <a:spLocks noChangeShapeType="1"/>
            </p:cNvSpPr>
            <p:nvPr/>
          </p:nvSpPr>
          <p:spPr bwMode="auto">
            <a:xfrm>
              <a:off x="1857" y="2823"/>
              <a:ext cx="1455" cy="105"/>
            </a:xfrm>
            <a:prstGeom prst="line">
              <a:avLst/>
            </a:prstGeom>
            <a:noFill/>
            <a:ln w="7938">
              <a:solidFill>
                <a:srgbClr val="000000"/>
              </a:solidFill>
              <a:miter lim="800000"/>
              <a:headEnd/>
              <a:tailEnd/>
            </a:ln>
          </p:spPr>
          <p:txBody>
            <a:bodyPr/>
            <a:lstStyle/>
            <a:p>
              <a:endParaRPr lang="it-IT"/>
            </a:p>
          </p:txBody>
        </p:sp>
      </p:grpSp>
      <p:grpSp>
        <p:nvGrpSpPr>
          <p:cNvPr id="322630" name="Group 70"/>
          <p:cNvGrpSpPr>
            <a:grpSpLocks/>
          </p:cNvGrpSpPr>
          <p:nvPr/>
        </p:nvGrpSpPr>
        <p:grpSpPr bwMode="auto">
          <a:xfrm>
            <a:off x="3598863" y="3294063"/>
            <a:ext cx="2593975" cy="820737"/>
            <a:chOff x="2267" y="2075"/>
            <a:chExt cx="1634" cy="517"/>
          </a:xfrm>
        </p:grpSpPr>
        <p:sp>
          <p:nvSpPr>
            <p:cNvPr id="153651" name="Rectangle 71"/>
            <p:cNvSpPr>
              <a:spLocks noChangeArrowheads="1"/>
            </p:cNvSpPr>
            <p:nvPr/>
          </p:nvSpPr>
          <p:spPr bwMode="auto">
            <a:xfrm>
              <a:off x="2267" y="2075"/>
              <a:ext cx="291" cy="200"/>
            </a:xfrm>
            <a:prstGeom prst="rect">
              <a:avLst/>
            </a:prstGeom>
            <a:solidFill>
              <a:srgbClr val="F69796"/>
            </a:solidFill>
            <a:ln w="9525">
              <a:noFill/>
              <a:miter lim="800000"/>
              <a:headEnd/>
              <a:tailEnd/>
            </a:ln>
          </p:spPr>
          <p:txBody>
            <a:bodyPr/>
            <a:lstStyle/>
            <a:p>
              <a:endParaRPr lang="it-IT">
                <a:latin typeface="Century Gothic" pitchFamily="34" charset="0"/>
              </a:endParaRPr>
            </a:p>
          </p:txBody>
        </p:sp>
        <p:sp>
          <p:nvSpPr>
            <p:cNvPr id="153652" name="Freeform 72"/>
            <p:cNvSpPr>
              <a:spLocks/>
            </p:cNvSpPr>
            <p:nvPr/>
          </p:nvSpPr>
          <p:spPr bwMode="auto">
            <a:xfrm>
              <a:off x="3312" y="2172"/>
              <a:ext cx="589" cy="420"/>
            </a:xfrm>
            <a:custGeom>
              <a:avLst/>
              <a:gdLst>
                <a:gd name="T0" fmla="*/ 526 w 150"/>
                <a:gd name="T1" fmla="*/ 420 h 133"/>
                <a:gd name="T2" fmla="*/ 589 w 150"/>
                <a:gd name="T3" fmla="*/ 366 h 133"/>
                <a:gd name="T4" fmla="*/ 589 w 150"/>
                <a:gd name="T5" fmla="*/ 54 h 133"/>
                <a:gd name="T6" fmla="*/ 526 w 150"/>
                <a:gd name="T7" fmla="*/ 0 h 133"/>
                <a:gd name="T8" fmla="*/ 67 w 150"/>
                <a:gd name="T9" fmla="*/ 0 h 133"/>
                <a:gd name="T10" fmla="*/ 0 w 150"/>
                <a:gd name="T11" fmla="*/ 54 h 133"/>
                <a:gd name="T12" fmla="*/ 0 w 150"/>
                <a:gd name="T13" fmla="*/ 366 h 133"/>
                <a:gd name="T14" fmla="*/ 67 w 150"/>
                <a:gd name="T15" fmla="*/ 420 h 133"/>
                <a:gd name="T16" fmla="*/ 526 w 150"/>
                <a:gd name="T17" fmla="*/ 42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133"/>
                <a:gd name="T29" fmla="*/ 150 w 150"/>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133">
                  <a:moveTo>
                    <a:pt x="134" y="133"/>
                  </a:moveTo>
                  <a:cubicBezTo>
                    <a:pt x="143" y="133"/>
                    <a:pt x="150" y="126"/>
                    <a:pt x="150" y="116"/>
                  </a:cubicBezTo>
                  <a:cubicBezTo>
                    <a:pt x="150" y="17"/>
                    <a:pt x="150" y="17"/>
                    <a:pt x="150" y="17"/>
                  </a:cubicBezTo>
                  <a:cubicBezTo>
                    <a:pt x="150" y="7"/>
                    <a:pt x="143" y="0"/>
                    <a:pt x="134" y="0"/>
                  </a:cubicBezTo>
                  <a:cubicBezTo>
                    <a:pt x="17" y="0"/>
                    <a:pt x="17" y="0"/>
                    <a:pt x="17" y="0"/>
                  </a:cubicBezTo>
                  <a:cubicBezTo>
                    <a:pt x="8" y="0"/>
                    <a:pt x="0" y="7"/>
                    <a:pt x="0" y="17"/>
                  </a:cubicBezTo>
                  <a:cubicBezTo>
                    <a:pt x="0" y="116"/>
                    <a:pt x="0" y="116"/>
                    <a:pt x="0" y="116"/>
                  </a:cubicBezTo>
                  <a:cubicBezTo>
                    <a:pt x="0" y="126"/>
                    <a:pt x="8" y="133"/>
                    <a:pt x="17" y="133"/>
                  </a:cubicBezTo>
                  <a:lnTo>
                    <a:pt x="134" y="133"/>
                  </a:lnTo>
                  <a:close/>
                </a:path>
              </a:pathLst>
            </a:custGeom>
            <a:solidFill>
              <a:srgbClr val="D6E2E0"/>
            </a:solidFill>
            <a:ln w="9525">
              <a:noFill/>
              <a:round/>
              <a:headEnd/>
              <a:tailEnd/>
            </a:ln>
          </p:spPr>
          <p:txBody>
            <a:bodyPr/>
            <a:lstStyle/>
            <a:p>
              <a:endParaRPr lang="it-IT"/>
            </a:p>
          </p:txBody>
        </p:sp>
        <p:sp>
          <p:nvSpPr>
            <p:cNvPr id="153653" name="Rectangle 86"/>
            <p:cNvSpPr>
              <a:spLocks noChangeArrowheads="1"/>
            </p:cNvSpPr>
            <p:nvPr/>
          </p:nvSpPr>
          <p:spPr bwMode="auto">
            <a:xfrm flipH="1">
              <a:off x="3360" y="2175"/>
              <a:ext cx="528" cy="407"/>
            </a:xfrm>
            <a:prstGeom prst="rect">
              <a:avLst/>
            </a:prstGeom>
            <a:noFill/>
            <a:ln w="9525">
              <a:noFill/>
              <a:miter lim="800000"/>
              <a:headEnd/>
              <a:tailEnd/>
            </a:ln>
          </p:spPr>
          <p:txBody>
            <a:bodyPr lIns="0" tIns="0" rIns="0" bIns="0">
              <a:spAutoFit/>
            </a:bodyPr>
            <a:lstStyle/>
            <a:p>
              <a:pPr marL="1588" indent="-1588"/>
              <a:r>
                <a:rPr lang="en-US" sz="1400">
                  <a:latin typeface="Century Gothic" pitchFamily="34" charset="0"/>
                  <a:ea typeface="MS PGothic" pitchFamily="34" charset="-128"/>
                  <a:cs typeface="Century Gothic" pitchFamily="34" charset="0"/>
                </a:rPr>
                <a:t>Carlos’s producer surplus</a:t>
              </a:r>
            </a:p>
          </p:txBody>
        </p:sp>
        <p:sp>
          <p:nvSpPr>
            <p:cNvPr id="153654" name="Line 74"/>
            <p:cNvSpPr>
              <a:spLocks noChangeShapeType="1"/>
            </p:cNvSpPr>
            <p:nvPr/>
          </p:nvSpPr>
          <p:spPr bwMode="auto">
            <a:xfrm>
              <a:off x="2397" y="2161"/>
              <a:ext cx="915" cy="95"/>
            </a:xfrm>
            <a:prstGeom prst="line">
              <a:avLst/>
            </a:prstGeom>
            <a:noFill/>
            <a:ln w="7938">
              <a:solidFill>
                <a:srgbClr val="000000"/>
              </a:solidFill>
              <a:miter lim="800000"/>
              <a:headEnd/>
              <a:tailEnd/>
            </a:ln>
          </p:spPr>
          <p:txBody>
            <a:bodyPr/>
            <a:lstStyle/>
            <a:p>
              <a:endParaRPr lang="it-IT"/>
            </a:p>
          </p:txBody>
        </p:sp>
      </p:grpSp>
      <p:grpSp>
        <p:nvGrpSpPr>
          <p:cNvPr id="153604" name="Group 78"/>
          <p:cNvGrpSpPr>
            <a:grpSpLocks/>
          </p:cNvGrpSpPr>
          <p:nvPr/>
        </p:nvGrpSpPr>
        <p:grpSpPr bwMode="auto">
          <a:xfrm>
            <a:off x="1981200" y="1219200"/>
            <a:ext cx="6305550" cy="4406900"/>
            <a:chOff x="1248" y="768"/>
            <a:chExt cx="3972" cy="2776"/>
          </a:xfrm>
        </p:grpSpPr>
        <p:sp>
          <p:nvSpPr>
            <p:cNvPr id="153612" name="Line 79"/>
            <p:cNvSpPr>
              <a:spLocks noChangeShapeType="1"/>
            </p:cNvSpPr>
            <p:nvPr/>
          </p:nvSpPr>
          <p:spPr bwMode="auto">
            <a:xfrm>
              <a:off x="1681" y="1472"/>
              <a:ext cx="71" cy="0"/>
            </a:xfrm>
            <a:prstGeom prst="line">
              <a:avLst/>
            </a:prstGeom>
            <a:noFill/>
            <a:ln w="7938">
              <a:solidFill>
                <a:srgbClr val="000000"/>
              </a:solidFill>
              <a:miter lim="800000"/>
              <a:headEnd/>
              <a:tailEnd/>
            </a:ln>
          </p:spPr>
          <p:txBody>
            <a:bodyPr/>
            <a:lstStyle/>
            <a:p>
              <a:endParaRPr lang="it-IT"/>
            </a:p>
          </p:txBody>
        </p:sp>
        <p:sp>
          <p:nvSpPr>
            <p:cNvPr id="153613" name="Line 80"/>
            <p:cNvSpPr>
              <a:spLocks noChangeShapeType="1"/>
            </p:cNvSpPr>
            <p:nvPr/>
          </p:nvSpPr>
          <p:spPr bwMode="auto">
            <a:xfrm>
              <a:off x="1681" y="1874"/>
              <a:ext cx="71" cy="0"/>
            </a:xfrm>
            <a:prstGeom prst="line">
              <a:avLst/>
            </a:prstGeom>
            <a:noFill/>
            <a:ln w="7938">
              <a:solidFill>
                <a:srgbClr val="000000"/>
              </a:solidFill>
              <a:miter lim="800000"/>
              <a:headEnd/>
              <a:tailEnd/>
            </a:ln>
          </p:spPr>
          <p:txBody>
            <a:bodyPr/>
            <a:lstStyle/>
            <a:p>
              <a:endParaRPr lang="it-IT"/>
            </a:p>
          </p:txBody>
        </p:sp>
        <p:sp>
          <p:nvSpPr>
            <p:cNvPr id="153614" name="Line 81"/>
            <p:cNvSpPr>
              <a:spLocks noChangeShapeType="1"/>
            </p:cNvSpPr>
            <p:nvPr/>
          </p:nvSpPr>
          <p:spPr bwMode="auto">
            <a:xfrm>
              <a:off x="1681" y="2265"/>
              <a:ext cx="71" cy="0"/>
            </a:xfrm>
            <a:prstGeom prst="line">
              <a:avLst/>
            </a:prstGeom>
            <a:noFill/>
            <a:ln w="7938">
              <a:solidFill>
                <a:srgbClr val="000000"/>
              </a:solidFill>
              <a:miter lim="800000"/>
              <a:headEnd/>
              <a:tailEnd/>
            </a:ln>
          </p:spPr>
          <p:txBody>
            <a:bodyPr/>
            <a:lstStyle/>
            <a:p>
              <a:endParaRPr lang="it-IT"/>
            </a:p>
          </p:txBody>
        </p:sp>
        <p:sp>
          <p:nvSpPr>
            <p:cNvPr id="153615" name="Line 82"/>
            <p:cNvSpPr>
              <a:spLocks noChangeShapeType="1"/>
            </p:cNvSpPr>
            <p:nvPr/>
          </p:nvSpPr>
          <p:spPr bwMode="auto">
            <a:xfrm>
              <a:off x="1681" y="2669"/>
              <a:ext cx="71" cy="0"/>
            </a:xfrm>
            <a:prstGeom prst="line">
              <a:avLst/>
            </a:prstGeom>
            <a:noFill/>
            <a:ln w="7938">
              <a:solidFill>
                <a:srgbClr val="000000"/>
              </a:solidFill>
              <a:miter lim="800000"/>
              <a:headEnd/>
              <a:tailEnd/>
            </a:ln>
          </p:spPr>
          <p:txBody>
            <a:bodyPr/>
            <a:lstStyle/>
            <a:p>
              <a:endParaRPr lang="it-IT"/>
            </a:p>
          </p:txBody>
        </p:sp>
        <p:sp>
          <p:nvSpPr>
            <p:cNvPr id="153616" name="Line 83"/>
            <p:cNvSpPr>
              <a:spLocks noChangeShapeType="1"/>
            </p:cNvSpPr>
            <p:nvPr/>
          </p:nvSpPr>
          <p:spPr bwMode="auto">
            <a:xfrm flipV="1">
              <a:off x="1970" y="3216"/>
              <a:ext cx="0" cy="69"/>
            </a:xfrm>
            <a:prstGeom prst="line">
              <a:avLst/>
            </a:prstGeom>
            <a:noFill/>
            <a:ln w="7938">
              <a:solidFill>
                <a:srgbClr val="000000"/>
              </a:solidFill>
              <a:miter lim="800000"/>
              <a:headEnd/>
              <a:tailEnd/>
            </a:ln>
          </p:spPr>
          <p:txBody>
            <a:bodyPr/>
            <a:lstStyle/>
            <a:p>
              <a:endParaRPr lang="it-IT"/>
            </a:p>
          </p:txBody>
        </p:sp>
        <p:sp>
          <p:nvSpPr>
            <p:cNvPr id="153617" name="Line 84"/>
            <p:cNvSpPr>
              <a:spLocks noChangeShapeType="1"/>
            </p:cNvSpPr>
            <p:nvPr/>
          </p:nvSpPr>
          <p:spPr bwMode="auto">
            <a:xfrm flipV="1">
              <a:off x="2267" y="3216"/>
              <a:ext cx="0" cy="69"/>
            </a:xfrm>
            <a:prstGeom prst="line">
              <a:avLst/>
            </a:prstGeom>
            <a:noFill/>
            <a:ln w="7938">
              <a:solidFill>
                <a:srgbClr val="000000"/>
              </a:solidFill>
              <a:miter lim="800000"/>
              <a:headEnd/>
              <a:tailEnd/>
            </a:ln>
          </p:spPr>
          <p:txBody>
            <a:bodyPr/>
            <a:lstStyle/>
            <a:p>
              <a:endParaRPr lang="it-IT"/>
            </a:p>
          </p:txBody>
        </p:sp>
        <p:sp>
          <p:nvSpPr>
            <p:cNvPr id="153618" name="Line 85"/>
            <p:cNvSpPr>
              <a:spLocks noChangeShapeType="1"/>
            </p:cNvSpPr>
            <p:nvPr/>
          </p:nvSpPr>
          <p:spPr bwMode="auto">
            <a:xfrm flipV="1">
              <a:off x="2558" y="3216"/>
              <a:ext cx="0" cy="69"/>
            </a:xfrm>
            <a:prstGeom prst="line">
              <a:avLst/>
            </a:prstGeom>
            <a:noFill/>
            <a:ln w="7938">
              <a:solidFill>
                <a:srgbClr val="000000"/>
              </a:solidFill>
              <a:miter lim="800000"/>
              <a:headEnd/>
              <a:tailEnd/>
            </a:ln>
          </p:spPr>
          <p:txBody>
            <a:bodyPr/>
            <a:lstStyle/>
            <a:p>
              <a:endParaRPr lang="it-IT"/>
            </a:p>
          </p:txBody>
        </p:sp>
        <p:sp>
          <p:nvSpPr>
            <p:cNvPr id="153619" name="Line 86"/>
            <p:cNvSpPr>
              <a:spLocks noChangeShapeType="1"/>
            </p:cNvSpPr>
            <p:nvPr/>
          </p:nvSpPr>
          <p:spPr bwMode="auto">
            <a:xfrm flipV="1">
              <a:off x="2849" y="3216"/>
              <a:ext cx="0" cy="69"/>
            </a:xfrm>
            <a:prstGeom prst="line">
              <a:avLst/>
            </a:prstGeom>
            <a:noFill/>
            <a:ln w="7938">
              <a:solidFill>
                <a:srgbClr val="000000"/>
              </a:solidFill>
              <a:miter lim="800000"/>
              <a:headEnd/>
              <a:tailEnd/>
            </a:ln>
          </p:spPr>
          <p:txBody>
            <a:bodyPr/>
            <a:lstStyle/>
            <a:p>
              <a:endParaRPr lang="it-IT"/>
            </a:p>
          </p:txBody>
        </p:sp>
        <p:sp>
          <p:nvSpPr>
            <p:cNvPr id="153620" name="Line 87"/>
            <p:cNvSpPr>
              <a:spLocks noChangeShapeType="1"/>
            </p:cNvSpPr>
            <p:nvPr/>
          </p:nvSpPr>
          <p:spPr bwMode="auto">
            <a:xfrm flipV="1">
              <a:off x="3144" y="3216"/>
              <a:ext cx="0" cy="69"/>
            </a:xfrm>
            <a:prstGeom prst="line">
              <a:avLst/>
            </a:prstGeom>
            <a:noFill/>
            <a:ln w="7938">
              <a:solidFill>
                <a:srgbClr val="000000"/>
              </a:solidFill>
              <a:miter lim="800000"/>
              <a:headEnd/>
              <a:tailEnd/>
            </a:ln>
          </p:spPr>
          <p:txBody>
            <a:bodyPr/>
            <a:lstStyle/>
            <a:p>
              <a:endParaRPr lang="it-IT"/>
            </a:p>
          </p:txBody>
        </p:sp>
        <p:sp>
          <p:nvSpPr>
            <p:cNvPr id="153621" name="Rectangle 88"/>
            <p:cNvSpPr>
              <a:spLocks noChangeArrowheads="1"/>
            </p:cNvSpPr>
            <p:nvPr/>
          </p:nvSpPr>
          <p:spPr bwMode="auto">
            <a:xfrm>
              <a:off x="3115" y="3307"/>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5</a:t>
              </a:r>
              <a:endParaRPr lang="en-US" sz="1400">
                <a:latin typeface="Century Gothic" pitchFamily="34" charset="0"/>
                <a:ea typeface="MS PGothic" pitchFamily="34" charset="-128"/>
                <a:cs typeface="Century Gothic" pitchFamily="34" charset="0"/>
              </a:endParaRPr>
            </a:p>
          </p:txBody>
        </p:sp>
        <p:sp>
          <p:nvSpPr>
            <p:cNvPr id="153622" name="Rectangle 89"/>
            <p:cNvSpPr>
              <a:spLocks noChangeArrowheads="1"/>
            </p:cNvSpPr>
            <p:nvPr/>
          </p:nvSpPr>
          <p:spPr bwMode="auto">
            <a:xfrm>
              <a:off x="2824" y="3307"/>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4</a:t>
              </a:r>
              <a:endParaRPr lang="en-US" sz="1400">
                <a:latin typeface="Century Gothic" pitchFamily="34" charset="0"/>
                <a:ea typeface="MS PGothic" pitchFamily="34" charset="-128"/>
                <a:cs typeface="Century Gothic" pitchFamily="34" charset="0"/>
              </a:endParaRPr>
            </a:p>
          </p:txBody>
        </p:sp>
        <p:sp>
          <p:nvSpPr>
            <p:cNvPr id="153623" name="Rectangle 90"/>
            <p:cNvSpPr>
              <a:spLocks noChangeArrowheads="1"/>
            </p:cNvSpPr>
            <p:nvPr/>
          </p:nvSpPr>
          <p:spPr bwMode="auto">
            <a:xfrm>
              <a:off x="2532" y="3307"/>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a:t>
              </a:r>
              <a:endParaRPr lang="en-US" sz="1400">
                <a:latin typeface="Century Gothic" pitchFamily="34" charset="0"/>
                <a:ea typeface="MS PGothic" pitchFamily="34" charset="-128"/>
                <a:cs typeface="Century Gothic" pitchFamily="34" charset="0"/>
              </a:endParaRPr>
            </a:p>
          </p:txBody>
        </p:sp>
        <p:sp>
          <p:nvSpPr>
            <p:cNvPr id="153624" name="Rectangle 91"/>
            <p:cNvSpPr>
              <a:spLocks noChangeArrowheads="1"/>
            </p:cNvSpPr>
            <p:nvPr/>
          </p:nvSpPr>
          <p:spPr bwMode="auto">
            <a:xfrm>
              <a:off x="2240" y="3307"/>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2</a:t>
              </a:r>
              <a:endParaRPr lang="en-US" sz="1400">
                <a:latin typeface="Century Gothic" pitchFamily="34" charset="0"/>
                <a:ea typeface="MS PGothic" pitchFamily="34" charset="-128"/>
                <a:cs typeface="Century Gothic" pitchFamily="34" charset="0"/>
              </a:endParaRPr>
            </a:p>
          </p:txBody>
        </p:sp>
        <p:sp>
          <p:nvSpPr>
            <p:cNvPr id="153625" name="Rectangle 92"/>
            <p:cNvSpPr>
              <a:spLocks noChangeArrowheads="1"/>
            </p:cNvSpPr>
            <p:nvPr/>
          </p:nvSpPr>
          <p:spPr bwMode="auto">
            <a:xfrm>
              <a:off x="1944" y="3307"/>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a:t>
              </a:r>
              <a:endParaRPr lang="en-US" sz="1400">
                <a:latin typeface="Century Gothic" pitchFamily="34" charset="0"/>
                <a:ea typeface="MS PGothic" pitchFamily="34" charset="-128"/>
                <a:cs typeface="Century Gothic" pitchFamily="34" charset="0"/>
              </a:endParaRPr>
            </a:p>
          </p:txBody>
        </p:sp>
        <p:sp>
          <p:nvSpPr>
            <p:cNvPr id="153626" name="Rectangle 93"/>
            <p:cNvSpPr>
              <a:spLocks noChangeArrowheads="1"/>
            </p:cNvSpPr>
            <p:nvPr/>
          </p:nvSpPr>
          <p:spPr bwMode="auto">
            <a:xfrm>
              <a:off x="1577" y="3307"/>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0</a:t>
              </a:r>
              <a:endParaRPr lang="en-US" sz="1400">
                <a:latin typeface="Century Gothic" pitchFamily="34" charset="0"/>
                <a:ea typeface="MS PGothic" pitchFamily="34" charset="-128"/>
                <a:cs typeface="Century Gothic" pitchFamily="34" charset="0"/>
              </a:endParaRPr>
            </a:p>
          </p:txBody>
        </p:sp>
        <p:sp>
          <p:nvSpPr>
            <p:cNvPr id="153627" name="Rectangle 94"/>
            <p:cNvSpPr>
              <a:spLocks noChangeArrowheads="1"/>
            </p:cNvSpPr>
            <p:nvPr/>
          </p:nvSpPr>
          <p:spPr bwMode="auto">
            <a:xfrm>
              <a:off x="3114" y="1070"/>
              <a:ext cx="48" cy="116"/>
            </a:xfrm>
            <a:prstGeom prst="rect">
              <a:avLst/>
            </a:prstGeom>
            <a:noFill/>
            <a:ln w="9525">
              <a:noFill/>
              <a:miter lim="800000"/>
              <a:headEnd/>
              <a:tailEnd/>
            </a:ln>
          </p:spPr>
          <p:txBody>
            <a:bodyPr wrap="none" lIns="0" tIns="0" rIns="0" bIns="0">
              <a:spAutoFit/>
            </a:bodyPr>
            <a:lstStyle/>
            <a:p>
              <a:pPr marL="1588" indent="-1588"/>
              <a:r>
                <a:rPr lang="en-US" sz="1200">
                  <a:solidFill>
                    <a:srgbClr val="000000"/>
                  </a:solidFill>
                  <a:latin typeface="Century Gothic" pitchFamily="34" charset="0"/>
                  <a:ea typeface="MS PGothic" pitchFamily="34" charset="-128"/>
                  <a:cs typeface="Century Gothic" pitchFamily="34" charset="0"/>
                </a:rPr>
                <a:t>S</a:t>
              </a:r>
              <a:endParaRPr lang="en-US">
                <a:latin typeface="Century Gothic" pitchFamily="34" charset="0"/>
                <a:ea typeface="MS PGothic" pitchFamily="34" charset="-128"/>
                <a:cs typeface="Century Gothic" pitchFamily="34" charset="0"/>
              </a:endParaRPr>
            </a:p>
          </p:txBody>
        </p:sp>
        <p:sp>
          <p:nvSpPr>
            <p:cNvPr id="153628" name="Rectangle 95"/>
            <p:cNvSpPr>
              <a:spLocks noChangeArrowheads="1"/>
            </p:cNvSpPr>
            <p:nvPr/>
          </p:nvSpPr>
          <p:spPr bwMode="auto">
            <a:xfrm>
              <a:off x="1474" y="1412"/>
              <a:ext cx="188"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$45</a:t>
              </a:r>
              <a:endParaRPr lang="en-US" sz="1400">
                <a:latin typeface="Century Gothic" pitchFamily="34" charset="0"/>
                <a:ea typeface="MS PGothic" pitchFamily="34" charset="-128"/>
                <a:cs typeface="Century Gothic" pitchFamily="34" charset="0"/>
              </a:endParaRPr>
            </a:p>
          </p:txBody>
        </p:sp>
        <p:sp>
          <p:nvSpPr>
            <p:cNvPr id="153629" name="Rectangle 96"/>
            <p:cNvSpPr>
              <a:spLocks noChangeArrowheads="1"/>
            </p:cNvSpPr>
            <p:nvPr/>
          </p:nvSpPr>
          <p:spPr bwMode="auto">
            <a:xfrm>
              <a:off x="1529" y="1813"/>
              <a:ext cx="12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35</a:t>
              </a:r>
              <a:endParaRPr lang="en-US" sz="1400">
                <a:latin typeface="Century Gothic" pitchFamily="34" charset="0"/>
                <a:ea typeface="MS PGothic" pitchFamily="34" charset="-128"/>
                <a:cs typeface="Century Gothic" pitchFamily="34" charset="0"/>
              </a:endParaRPr>
            </a:p>
          </p:txBody>
        </p:sp>
        <p:sp>
          <p:nvSpPr>
            <p:cNvPr id="153630" name="Line 97"/>
            <p:cNvSpPr>
              <a:spLocks noChangeShapeType="1"/>
            </p:cNvSpPr>
            <p:nvPr/>
          </p:nvSpPr>
          <p:spPr bwMode="auto">
            <a:xfrm>
              <a:off x="1681" y="2075"/>
              <a:ext cx="71" cy="0"/>
            </a:xfrm>
            <a:prstGeom prst="line">
              <a:avLst/>
            </a:prstGeom>
            <a:noFill/>
            <a:ln w="7938">
              <a:solidFill>
                <a:srgbClr val="000000"/>
              </a:solidFill>
              <a:miter lim="800000"/>
              <a:headEnd/>
              <a:tailEnd/>
            </a:ln>
          </p:spPr>
          <p:txBody>
            <a:bodyPr/>
            <a:lstStyle/>
            <a:p>
              <a:endParaRPr lang="it-IT"/>
            </a:p>
          </p:txBody>
        </p:sp>
        <p:sp>
          <p:nvSpPr>
            <p:cNvPr id="153631" name="Rectangle 98"/>
            <p:cNvSpPr>
              <a:spLocks noChangeArrowheads="1"/>
            </p:cNvSpPr>
            <p:nvPr/>
          </p:nvSpPr>
          <p:spPr bwMode="auto">
            <a:xfrm>
              <a:off x="1529" y="2015"/>
              <a:ext cx="12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30</a:t>
              </a:r>
              <a:endParaRPr lang="en-US" sz="1400">
                <a:latin typeface="Century Gothic" pitchFamily="34" charset="0"/>
                <a:ea typeface="MS PGothic" pitchFamily="34" charset="-128"/>
                <a:cs typeface="Century Gothic" pitchFamily="34" charset="0"/>
              </a:endParaRPr>
            </a:p>
          </p:txBody>
        </p:sp>
        <p:sp>
          <p:nvSpPr>
            <p:cNvPr id="153632" name="Rectangle 99"/>
            <p:cNvSpPr>
              <a:spLocks noChangeArrowheads="1"/>
            </p:cNvSpPr>
            <p:nvPr/>
          </p:nvSpPr>
          <p:spPr bwMode="auto">
            <a:xfrm>
              <a:off x="1529" y="2217"/>
              <a:ext cx="12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25</a:t>
              </a:r>
              <a:endParaRPr lang="en-US" sz="1400">
                <a:latin typeface="Century Gothic" pitchFamily="34" charset="0"/>
                <a:ea typeface="MS PGothic" pitchFamily="34" charset="-128"/>
                <a:cs typeface="Century Gothic" pitchFamily="34" charset="0"/>
              </a:endParaRPr>
            </a:p>
          </p:txBody>
        </p:sp>
        <p:sp>
          <p:nvSpPr>
            <p:cNvPr id="153633" name="Rectangle 100"/>
            <p:cNvSpPr>
              <a:spLocks noChangeArrowheads="1"/>
            </p:cNvSpPr>
            <p:nvPr/>
          </p:nvSpPr>
          <p:spPr bwMode="auto">
            <a:xfrm>
              <a:off x="1582" y="3023"/>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5</a:t>
              </a:r>
              <a:endParaRPr lang="en-US" sz="1400">
                <a:latin typeface="Century Gothic" pitchFamily="34" charset="0"/>
                <a:ea typeface="MS PGothic" pitchFamily="34" charset="-128"/>
                <a:cs typeface="Century Gothic" pitchFamily="34" charset="0"/>
              </a:endParaRPr>
            </a:p>
          </p:txBody>
        </p:sp>
        <p:sp>
          <p:nvSpPr>
            <p:cNvPr id="153634" name="Rectangle 101"/>
            <p:cNvSpPr>
              <a:spLocks noChangeArrowheads="1"/>
            </p:cNvSpPr>
            <p:nvPr/>
          </p:nvSpPr>
          <p:spPr bwMode="auto">
            <a:xfrm>
              <a:off x="1529" y="2620"/>
              <a:ext cx="12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15</a:t>
              </a:r>
              <a:endParaRPr lang="en-US" sz="1400">
                <a:latin typeface="Century Gothic" pitchFamily="34" charset="0"/>
                <a:ea typeface="MS PGothic" pitchFamily="34" charset="-128"/>
                <a:cs typeface="Century Gothic" pitchFamily="34" charset="0"/>
              </a:endParaRPr>
            </a:p>
          </p:txBody>
        </p:sp>
        <p:sp>
          <p:nvSpPr>
            <p:cNvPr id="153635" name="Freeform 102"/>
            <p:cNvSpPr>
              <a:spLocks/>
            </p:cNvSpPr>
            <p:nvPr/>
          </p:nvSpPr>
          <p:spPr bwMode="auto">
            <a:xfrm>
              <a:off x="1681" y="953"/>
              <a:ext cx="2860" cy="2332"/>
            </a:xfrm>
            <a:custGeom>
              <a:avLst/>
              <a:gdLst>
                <a:gd name="T0" fmla="*/ 2860 w 2319"/>
                <a:gd name="T1" fmla="*/ 2332 h 1921"/>
                <a:gd name="T2" fmla="*/ 0 w 2319"/>
                <a:gd name="T3" fmla="*/ 2332 h 1921"/>
                <a:gd name="T4" fmla="*/ 0 w 2319"/>
                <a:gd name="T5" fmla="*/ 0 h 1921"/>
                <a:gd name="T6" fmla="*/ 0 60000 65536"/>
                <a:gd name="T7" fmla="*/ 0 60000 65536"/>
                <a:gd name="T8" fmla="*/ 0 60000 65536"/>
                <a:gd name="T9" fmla="*/ 0 w 2319"/>
                <a:gd name="T10" fmla="*/ 0 h 1921"/>
                <a:gd name="T11" fmla="*/ 2319 w 2319"/>
                <a:gd name="T12" fmla="*/ 1921 h 1921"/>
              </a:gdLst>
              <a:ahLst/>
              <a:cxnLst>
                <a:cxn ang="T6">
                  <a:pos x="T0" y="T1"/>
                </a:cxn>
                <a:cxn ang="T7">
                  <a:pos x="T2" y="T3"/>
                </a:cxn>
                <a:cxn ang="T8">
                  <a:pos x="T4" y="T5"/>
                </a:cxn>
              </a:cxnLst>
              <a:rect l="T9" t="T10" r="T11" b="T12"/>
              <a:pathLst>
                <a:path w="2319" h="1921">
                  <a:moveTo>
                    <a:pt x="2319" y="1921"/>
                  </a:moveTo>
                  <a:lnTo>
                    <a:pt x="0" y="1921"/>
                  </a:lnTo>
                  <a:lnTo>
                    <a:pt x="0" y="0"/>
                  </a:lnTo>
                </a:path>
              </a:pathLst>
            </a:custGeom>
            <a:noFill/>
            <a:ln w="7938" cap="flat">
              <a:solidFill>
                <a:srgbClr val="000000"/>
              </a:solidFill>
              <a:prstDash val="solid"/>
              <a:miter lim="800000"/>
              <a:headEnd/>
              <a:tailEnd/>
            </a:ln>
          </p:spPr>
          <p:txBody>
            <a:bodyPr/>
            <a:lstStyle/>
            <a:p>
              <a:endParaRPr lang="it-IT"/>
            </a:p>
          </p:txBody>
        </p:sp>
        <p:sp>
          <p:nvSpPr>
            <p:cNvPr id="153636" name="Rectangle 36"/>
            <p:cNvSpPr>
              <a:spLocks noChangeArrowheads="1"/>
            </p:cNvSpPr>
            <p:nvPr/>
          </p:nvSpPr>
          <p:spPr bwMode="auto">
            <a:xfrm>
              <a:off x="1248" y="768"/>
              <a:ext cx="721" cy="136"/>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Price of book</a:t>
              </a:r>
              <a:endParaRPr lang="en-US" sz="1400" b="1">
                <a:latin typeface="Century Gothic" pitchFamily="34" charset="0"/>
                <a:ea typeface="MS PGothic" pitchFamily="34" charset="-128"/>
                <a:cs typeface="Century Gothic" pitchFamily="34" charset="0"/>
              </a:endParaRPr>
            </a:p>
          </p:txBody>
        </p:sp>
        <p:sp>
          <p:nvSpPr>
            <p:cNvPr id="153637" name="Rectangle 101"/>
            <p:cNvSpPr>
              <a:spLocks noChangeArrowheads="1"/>
            </p:cNvSpPr>
            <p:nvPr/>
          </p:nvSpPr>
          <p:spPr bwMode="auto">
            <a:xfrm>
              <a:off x="3504" y="3408"/>
              <a:ext cx="1716" cy="136"/>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Quantity of books</a:t>
              </a:r>
              <a:endParaRPr lang="en-US" sz="1400" b="1">
                <a:latin typeface="Century Gothic" pitchFamily="34" charset="0"/>
                <a:ea typeface="MS PGothic" pitchFamily="34" charset="-128"/>
                <a:cs typeface="Century Gothic" pitchFamily="34" charset="0"/>
              </a:endParaRPr>
            </a:p>
          </p:txBody>
        </p:sp>
        <p:cxnSp>
          <p:nvCxnSpPr>
            <p:cNvPr id="548914" name="Straight Connector 86"/>
            <p:cNvCxnSpPr>
              <a:cxnSpLocks noChangeShapeType="1"/>
            </p:cNvCxnSpPr>
            <p:nvPr/>
          </p:nvCxnSpPr>
          <p:spPr bwMode="auto">
            <a:xfrm>
              <a:off x="3139" y="1488"/>
              <a:ext cx="0" cy="1690"/>
            </a:xfrm>
            <a:prstGeom prst="line">
              <a:avLst/>
            </a:prstGeom>
            <a:noFill/>
            <a:ln w="25400" cap="rnd">
              <a:solidFill>
                <a:schemeClr val="tx1">
                  <a:lumMod val="65000"/>
                  <a:lumOff val="35000"/>
                </a:schemeClr>
              </a:solidFill>
              <a:prstDash val="sysDot"/>
              <a:round/>
              <a:headEnd/>
              <a:tailEnd type="none" w="med" len="lg"/>
            </a:ln>
            <a:extLst/>
          </p:spPr>
        </p:cxnSp>
        <p:cxnSp>
          <p:nvCxnSpPr>
            <p:cNvPr id="2" name="Straight Connector 86"/>
            <p:cNvCxnSpPr>
              <a:cxnSpLocks noChangeShapeType="1"/>
            </p:cNvCxnSpPr>
            <p:nvPr/>
          </p:nvCxnSpPr>
          <p:spPr bwMode="auto">
            <a:xfrm>
              <a:off x="2848" y="1896"/>
              <a:ext cx="0" cy="1282"/>
            </a:xfrm>
            <a:prstGeom prst="line">
              <a:avLst/>
            </a:prstGeom>
            <a:noFill/>
            <a:ln w="25400" cap="rnd">
              <a:solidFill>
                <a:schemeClr val="tx1">
                  <a:lumMod val="65000"/>
                  <a:lumOff val="35000"/>
                </a:schemeClr>
              </a:solidFill>
              <a:prstDash val="sysDot"/>
              <a:round/>
              <a:headEnd/>
              <a:tailEnd type="none" w="med" len="lg"/>
            </a:ln>
            <a:extLst/>
          </p:spPr>
        </p:cxnSp>
        <p:cxnSp>
          <p:nvCxnSpPr>
            <p:cNvPr id="3" name="Straight Connector 86"/>
            <p:cNvCxnSpPr>
              <a:cxnSpLocks noChangeShapeType="1"/>
            </p:cNvCxnSpPr>
            <p:nvPr/>
          </p:nvCxnSpPr>
          <p:spPr bwMode="auto">
            <a:xfrm>
              <a:off x="2557" y="2304"/>
              <a:ext cx="0" cy="874"/>
            </a:xfrm>
            <a:prstGeom prst="line">
              <a:avLst/>
            </a:prstGeom>
            <a:noFill/>
            <a:ln w="25400" cap="rnd">
              <a:solidFill>
                <a:schemeClr val="tx1">
                  <a:lumMod val="65000"/>
                  <a:lumOff val="35000"/>
                </a:schemeClr>
              </a:solidFill>
              <a:prstDash val="sysDot"/>
              <a:round/>
              <a:headEnd/>
              <a:tailEnd type="none" w="med" len="lg"/>
            </a:ln>
            <a:extLst/>
          </p:spPr>
        </p:cxnSp>
        <p:cxnSp>
          <p:nvCxnSpPr>
            <p:cNvPr id="4" name="Straight Connector 86"/>
            <p:cNvCxnSpPr>
              <a:cxnSpLocks noChangeShapeType="1"/>
            </p:cNvCxnSpPr>
            <p:nvPr/>
          </p:nvCxnSpPr>
          <p:spPr bwMode="auto">
            <a:xfrm>
              <a:off x="2266" y="2086"/>
              <a:ext cx="0" cy="1107"/>
            </a:xfrm>
            <a:prstGeom prst="line">
              <a:avLst/>
            </a:prstGeom>
            <a:noFill/>
            <a:ln w="25400" cap="rnd">
              <a:solidFill>
                <a:schemeClr val="tx1">
                  <a:lumMod val="65000"/>
                  <a:lumOff val="35000"/>
                </a:schemeClr>
              </a:solidFill>
              <a:prstDash val="sysDot"/>
              <a:round/>
              <a:headEnd/>
              <a:tailEnd type="none" w="med" len="lg"/>
            </a:ln>
            <a:extLst/>
          </p:spPr>
        </p:cxnSp>
        <p:cxnSp>
          <p:nvCxnSpPr>
            <p:cNvPr id="5" name="Straight Connector 86"/>
            <p:cNvCxnSpPr>
              <a:cxnSpLocks noChangeShapeType="1"/>
            </p:cNvCxnSpPr>
            <p:nvPr/>
          </p:nvCxnSpPr>
          <p:spPr bwMode="auto">
            <a:xfrm>
              <a:off x="1975" y="2086"/>
              <a:ext cx="0" cy="1107"/>
            </a:xfrm>
            <a:prstGeom prst="line">
              <a:avLst/>
            </a:prstGeom>
            <a:noFill/>
            <a:ln w="25400" cap="rnd">
              <a:solidFill>
                <a:schemeClr val="tx1">
                  <a:lumMod val="65000"/>
                  <a:lumOff val="35000"/>
                </a:schemeClr>
              </a:solidFill>
              <a:prstDash val="sysDot"/>
              <a:round/>
              <a:headEnd/>
              <a:tailEnd type="none" w="med" len="lg"/>
            </a:ln>
            <a:extLst/>
          </p:spPr>
        </p:cxnSp>
        <p:sp>
          <p:nvSpPr>
            <p:cNvPr id="153643" name="Freeform 110"/>
            <p:cNvSpPr>
              <a:spLocks/>
            </p:cNvSpPr>
            <p:nvPr/>
          </p:nvSpPr>
          <p:spPr bwMode="auto">
            <a:xfrm>
              <a:off x="1694" y="1200"/>
              <a:ext cx="1450" cy="2068"/>
            </a:xfrm>
            <a:custGeom>
              <a:avLst/>
              <a:gdLst>
                <a:gd name="T0" fmla="*/ 1450 w 1176"/>
                <a:gd name="T1" fmla="*/ 0 h 1703"/>
                <a:gd name="T2" fmla="*/ 1450 w 1176"/>
                <a:gd name="T3" fmla="*/ 259 h 1703"/>
                <a:gd name="T4" fmla="*/ 1155 w 1176"/>
                <a:gd name="T5" fmla="*/ 259 h 1703"/>
                <a:gd name="T6" fmla="*/ 1155 w 1176"/>
                <a:gd name="T7" fmla="*/ 661 h 1703"/>
                <a:gd name="T8" fmla="*/ 864 w 1176"/>
                <a:gd name="T9" fmla="*/ 661 h 1703"/>
                <a:gd name="T10" fmla="*/ 864 w 1176"/>
                <a:gd name="T11" fmla="*/ 1061 h 1703"/>
                <a:gd name="T12" fmla="*/ 573 w 1176"/>
                <a:gd name="T13" fmla="*/ 1061 h 1703"/>
                <a:gd name="T14" fmla="*/ 573 w 1176"/>
                <a:gd name="T15" fmla="*/ 1466 h 1703"/>
                <a:gd name="T16" fmla="*/ 276 w 1176"/>
                <a:gd name="T17" fmla="*/ 1466 h 1703"/>
                <a:gd name="T18" fmla="*/ 276 w 1176"/>
                <a:gd name="T19" fmla="*/ 1868 h 1703"/>
                <a:gd name="T20" fmla="*/ 0 w 1176"/>
                <a:gd name="T21" fmla="*/ 1868 h 1703"/>
                <a:gd name="T22" fmla="*/ 0 w 1176"/>
                <a:gd name="T23" fmla="*/ 2068 h 17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6"/>
                <a:gd name="T37" fmla="*/ 0 h 1703"/>
                <a:gd name="T38" fmla="*/ 1176 w 1176"/>
                <a:gd name="T39" fmla="*/ 1703 h 17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6" h="1703">
                  <a:moveTo>
                    <a:pt x="1176" y="0"/>
                  </a:moveTo>
                  <a:lnTo>
                    <a:pt x="1176" y="213"/>
                  </a:lnTo>
                  <a:lnTo>
                    <a:pt x="937" y="213"/>
                  </a:lnTo>
                  <a:lnTo>
                    <a:pt x="937" y="544"/>
                  </a:lnTo>
                  <a:lnTo>
                    <a:pt x="701" y="544"/>
                  </a:lnTo>
                  <a:lnTo>
                    <a:pt x="701" y="874"/>
                  </a:lnTo>
                  <a:lnTo>
                    <a:pt x="465" y="874"/>
                  </a:lnTo>
                  <a:lnTo>
                    <a:pt x="465" y="1207"/>
                  </a:lnTo>
                  <a:lnTo>
                    <a:pt x="224" y="1207"/>
                  </a:lnTo>
                  <a:lnTo>
                    <a:pt x="224" y="1538"/>
                  </a:lnTo>
                  <a:lnTo>
                    <a:pt x="0" y="1538"/>
                  </a:lnTo>
                  <a:lnTo>
                    <a:pt x="0" y="1703"/>
                  </a:lnTo>
                </a:path>
              </a:pathLst>
            </a:custGeom>
            <a:noFill/>
            <a:ln w="30163" cap="flat">
              <a:solidFill>
                <a:srgbClr val="EE313C"/>
              </a:solidFill>
              <a:prstDash val="solid"/>
              <a:miter lim="800000"/>
              <a:headEnd/>
              <a:tailEnd/>
            </a:ln>
          </p:spPr>
          <p:txBody>
            <a:bodyPr/>
            <a:lstStyle/>
            <a:p>
              <a:endParaRPr lang="it-IT"/>
            </a:p>
          </p:txBody>
        </p:sp>
        <p:cxnSp>
          <p:nvCxnSpPr>
            <p:cNvPr id="548912" name="Straight Connector 86"/>
            <p:cNvCxnSpPr>
              <a:cxnSpLocks noChangeShapeType="1"/>
            </p:cNvCxnSpPr>
            <p:nvPr/>
          </p:nvCxnSpPr>
          <p:spPr bwMode="auto">
            <a:xfrm>
              <a:off x="1763" y="1472"/>
              <a:ext cx="1065" cy="1"/>
            </a:xfrm>
            <a:prstGeom prst="line">
              <a:avLst/>
            </a:prstGeom>
            <a:noFill/>
            <a:ln w="25400" cap="rnd">
              <a:solidFill>
                <a:schemeClr val="tx1">
                  <a:lumMod val="65000"/>
                  <a:lumOff val="35000"/>
                </a:schemeClr>
              </a:solidFill>
              <a:prstDash val="sysDot"/>
              <a:round/>
              <a:headEnd/>
              <a:tailEnd type="none" w="med" len="lg"/>
            </a:ln>
            <a:extLst/>
          </p:spPr>
        </p:cxnSp>
        <p:cxnSp>
          <p:nvCxnSpPr>
            <p:cNvPr id="6" name="Straight Connector 86"/>
            <p:cNvCxnSpPr>
              <a:cxnSpLocks noChangeShapeType="1"/>
            </p:cNvCxnSpPr>
            <p:nvPr/>
          </p:nvCxnSpPr>
          <p:spPr bwMode="auto">
            <a:xfrm>
              <a:off x="1763" y="1872"/>
              <a:ext cx="769" cy="1"/>
            </a:xfrm>
            <a:prstGeom prst="line">
              <a:avLst/>
            </a:prstGeom>
            <a:noFill/>
            <a:ln w="25400" cap="rnd">
              <a:solidFill>
                <a:schemeClr val="tx1">
                  <a:lumMod val="65000"/>
                  <a:lumOff val="35000"/>
                </a:schemeClr>
              </a:solidFill>
              <a:prstDash val="sysDot"/>
              <a:round/>
              <a:headEnd/>
              <a:tailEnd type="none" w="med" len="lg"/>
            </a:ln>
            <a:extLst/>
          </p:spPr>
        </p:cxnSp>
        <p:sp>
          <p:nvSpPr>
            <p:cNvPr id="153646" name="Rectangle 113"/>
            <p:cNvSpPr>
              <a:spLocks noChangeArrowheads="1"/>
            </p:cNvSpPr>
            <p:nvPr/>
          </p:nvSpPr>
          <p:spPr bwMode="auto">
            <a:xfrm>
              <a:off x="3183" y="1488"/>
              <a:ext cx="52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Engelbert</a:t>
              </a:r>
              <a:endParaRPr lang="en-US" sz="1400">
                <a:latin typeface="Century Gothic" pitchFamily="34" charset="0"/>
                <a:ea typeface="MS PGothic" pitchFamily="34" charset="-128"/>
                <a:cs typeface="Century Gothic" pitchFamily="34" charset="0"/>
              </a:endParaRPr>
            </a:p>
          </p:txBody>
        </p:sp>
        <p:sp>
          <p:nvSpPr>
            <p:cNvPr id="153647" name="Rectangle 114"/>
            <p:cNvSpPr>
              <a:spLocks noChangeArrowheads="1"/>
            </p:cNvSpPr>
            <p:nvPr/>
          </p:nvSpPr>
          <p:spPr bwMode="auto">
            <a:xfrm>
              <a:off x="2895" y="1838"/>
              <a:ext cx="373" cy="136"/>
            </a:xfrm>
            <a:prstGeom prst="rect">
              <a:avLst/>
            </a:prstGeom>
            <a:solidFill>
              <a:srgbClr val="FFFFFF"/>
            </a:solid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Donna</a:t>
              </a:r>
              <a:endParaRPr lang="en-US" sz="1400">
                <a:latin typeface="Century Gothic" pitchFamily="34" charset="0"/>
                <a:ea typeface="MS PGothic" pitchFamily="34" charset="-128"/>
                <a:cs typeface="Century Gothic" pitchFamily="34" charset="0"/>
              </a:endParaRPr>
            </a:p>
          </p:txBody>
        </p:sp>
        <p:sp>
          <p:nvSpPr>
            <p:cNvPr id="153648" name="Rectangle 115"/>
            <p:cNvSpPr>
              <a:spLocks noChangeArrowheads="1"/>
            </p:cNvSpPr>
            <p:nvPr/>
          </p:nvSpPr>
          <p:spPr bwMode="auto">
            <a:xfrm>
              <a:off x="2602" y="2269"/>
              <a:ext cx="344" cy="136"/>
            </a:xfrm>
            <a:prstGeom prst="rect">
              <a:avLst/>
            </a:prstGeom>
            <a:solidFill>
              <a:srgbClr val="FFFFFF"/>
            </a:solid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Carlos</a:t>
              </a:r>
              <a:endParaRPr lang="en-US" sz="1400">
                <a:latin typeface="Century Gothic" pitchFamily="34" charset="0"/>
                <a:ea typeface="MS PGothic" pitchFamily="34" charset="-128"/>
                <a:cs typeface="Century Gothic" pitchFamily="34" charset="0"/>
              </a:endParaRPr>
            </a:p>
          </p:txBody>
        </p:sp>
        <p:sp>
          <p:nvSpPr>
            <p:cNvPr id="153649" name="Rectangle 116"/>
            <p:cNvSpPr>
              <a:spLocks noChangeArrowheads="1"/>
            </p:cNvSpPr>
            <p:nvPr/>
          </p:nvSpPr>
          <p:spPr bwMode="auto">
            <a:xfrm>
              <a:off x="2355" y="2619"/>
              <a:ext cx="283" cy="136"/>
            </a:xfrm>
            <a:prstGeom prst="rect">
              <a:avLst/>
            </a:prstGeom>
            <a:solidFill>
              <a:srgbClr val="FFFFFF"/>
            </a:solid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Betty</a:t>
              </a:r>
              <a:endParaRPr lang="en-US" sz="1400">
                <a:latin typeface="Century Gothic" pitchFamily="34" charset="0"/>
                <a:ea typeface="MS PGothic" pitchFamily="34" charset="-128"/>
                <a:cs typeface="Century Gothic" pitchFamily="34" charset="0"/>
              </a:endParaRPr>
            </a:p>
          </p:txBody>
        </p:sp>
        <p:sp>
          <p:nvSpPr>
            <p:cNvPr id="153650" name="Rectangle 117"/>
            <p:cNvSpPr>
              <a:spLocks noChangeArrowheads="1"/>
            </p:cNvSpPr>
            <p:nvPr/>
          </p:nvSpPr>
          <p:spPr bwMode="auto">
            <a:xfrm>
              <a:off x="2000" y="3027"/>
              <a:ext cx="431" cy="136"/>
            </a:xfrm>
            <a:prstGeom prst="rect">
              <a:avLst/>
            </a:prstGeom>
            <a:solidFill>
              <a:srgbClr val="FFFFFF"/>
            </a:solid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Andrew</a:t>
              </a:r>
              <a:endParaRPr lang="en-US" sz="1400">
                <a:latin typeface="Century Gothic" pitchFamily="34" charset="0"/>
                <a:ea typeface="MS PGothic" pitchFamily="34" charset="-128"/>
                <a:cs typeface="Century Gothic" pitchFamily="34" charset="0"/>
              </a:endParaRPr>
            </a:p>
          </p:txBody>
        </p:sp>
      </p:grpSp>
      <p:sp>
        <p:nvSpPr>
          <p:cNvPr id="8" name="Title 7"/>
          <p:cNvSpPr>
            <a:spLocks noGrp="1"/>
          </p:cNvSpPr>
          <p:nvPr>
            <p:ph type="title"/>
          </p:nvPr>
        </p:nvSpPr>
        <p:spPr/>
        <p:txBody>
          <a:bodyPr/>
          <a:lstStyle/>
          <a:p>
            <a:pPr fontAlgn="auto">
              <a:spcAft>
                <a:spcPts val="0"/>
              </a:spcAft>
              <a:defRPr/>
            </a:pPr>
            <a:r>
              <a:rPr lang="en-US" sz="4000" dirty="0" smtClean="0">
                <a:solidFill>
                  <a:schemeClr val="accent3"/>
                </a:solidFill>
                <a:ea typeface="+mj-ea"/>
              </a:rPr>
              <a:t>PRODUCER SURPLUS</a:t>
            </a:r>
            <a:endParaRPr lang="en-US" sz="4000" dirty="0">
              <a:solidFill>
                <a:schemeClr val="accent3"/>
              </a:solidFill>
              <a:ea typeface="+mj-ea"/>
            </a:endParaRPr>
          </a:p>
        </p:txBody>
      </p:sp>
      <p:grpSp>
        <p:nvGrpSpPr>
          <p:cNvPr id="322635" name="Group 75"/>
          <p:cNvGrpSpPr>
            <a:grpSpLocks/>
          </p:cNvGrpSpPr>
          <p:nvPr/>
        </p:nvGrpSpPr>
        <p:grpSpPr bwMode="auto">
          <a:xfrm>
            <a:off x="2668588" y="3190875"/>
            <a:ext cx="4275137" cy="215900"/>
            <a:chOff x="1681" y="2010"/>
            <a:chExt cx="2693" cy="136"/>
          </a:xfrm>
        </p:grpSpPr>
        <p:sp>
          <p:nvSpPr>
            <p:cNvPr id="153610" name="Rectangle 76"/>
            <p:cNvSpPr>
              <a:spLocks noChangeArrowheads="1"/>
            </p:cNvSpPr>
            <p:nvPr/>
          </p:nvSpPr>
          <p:spPr bwMode="auto">
            <a:xfrm>
              <a:off x="3785" y="2010"/>
              <a:ext cx="589"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Price = $30 </a:t>
              </a:r>
              <a:endParaRPr lang="en-US" sz="1400">
                <a:latin typeface="Century Gothic" pitchFamily="34" charset="0"/>
                <a:ea typeface="MS PGothic" pitchFamily="34" charset="-128"/>
                <a:cs typeface="Century Gothic" pitchFamily="34" charset="0"/>
              </a:endParaRPr>
            </a:p>
          </p:txBody>
        </p:sp>
        <p:sp>
          <p:nvSpPr>
            <p:cNvPr id="153611" name="Line 77"/>
            <p:cNvSpPr>
              <a:spLocks noChangeShapeType="1"/>
            </p:cNvSpPr>
            <p:nvPr/>
          </p:nvSpPr>
          <p:spPr bwMode="auto">
            <a:xfrm>
              <a:off x="1681" y="2075"/>
              <a:ext cx="2059" cy="0"/>
            </a:xfrm>
            <a:prstGeom prst="line">
              <a:avLst/>
            </a:prstGeom>
            <a:noFill/>
            <a:ln w="23813">
              <a:solidFill>
                <a:srgbClr val="000000"/>
              </a:solidFill>
              <a:miter lim="800000"/>
              <a:headEnd/>
              <a:tailEnd/>
            </a:ln>
          </p:spPr>
          <p:txBody>
            <a:bodyPr/>
            <a:lstStyle/>
            <a:p>
              <a:endParaRPr lang="it-IT"/>
            </a:p>
          </p:txBody>
        </p:sp>
      </p:grpSp>
      <p:cxnSp>
        <p:nvCxnSpPr>
          <p:cNvPr id="64" name="Straight Connector 86"/>
          <p:cNvCxnSpPr>
            <a:cxnSpLocks noChangeShapeType="1"/>
          </p:cNvCxnSpPr>
          <p:nvPr/>
        </p:nvCxnSpPr>
        <p:spPr bwMode="auto">
          <a:xfrm>
            <a:off x="2838450" y="3597275"/>
            <a:ext cx="755650" cy="1588"/>
          </a:xfrm>
          <a:prstGeom prst="line">
            <a:avLst/>
          </a:prstGeom>
          <a:noFill/>
          <a:ln w="25400" cap="rnd">
            <a:solidFill>
              <a:schemeClr val="tx1">
                <a:lumMod val="65000"/>
                <a:lumOff val="35000"/>
              </a:schemeClr>
            </a:solidFill>
            <a:prstDash val="sysDot"/>
            <a:round/>
            <a:headEnd/>
            <a:tailEnd type="none" w="med" len="lg"/>
          </a:ln>
          <a:extLst/>
        </p:spPr>
      </p:cxnSp>
      <p:cxnSp>
        <p:nvCxnSpPr>
          <p:cNvPr id="65" name="Straight Connector 86"/>
          <p:cNvCxnSpPr>
            <a:cxnSpLocks noChangeShapeType="1"/>
          </p:cNvCxnSpPr>
          <p:nvPr/>
        </p:nvCxnSpPr>
        <p:spPr bwMode="auto">
          <a:xfrm>
            <a:off x="2811463" y="4232275"/>
            <a:ext cx="312737" cy="1588"/>
          </a:xfrm>
          <a:prstGeom prst="line">
            <a:avLst/>
          </a:prstGeom>
          <a:noFill/>
          <a:ln w="25400" cap="rnd">
            <a:solidFill>
              <a:schemeClr val="tx1">
                <a:lumMod val="65000"/>
                <a:lumOff val="35000"/>
              </a:schemeClr>
            </a:solidFill>
            <a:prstDash val="sysDot"/>
            <a:round/>
            <a:headEnd/>
            <a:tailEnd type="none" w="med" len="lg"/>
          </a:ln>
          <a:extLst/>
        </p:spPr>
      </p:cxnSp>
      <p:sp>
        <p:nvSpPr>
          <p:cNvPr id="9" name="Footer Placeholder 8"/>
          <p:cNvSpPr>
            <a:spLocks noGrp="1"/>
          </p:cNvSpPr>
          <p:nvPr>
            <p:ph type="ftr" sz="quarter" idx="10"/>
          </p:nvPr>
        </p:nvSpPr>
        <p:spPr/>
        <p:txBody>
          <a:bodyPr/>
          <a:lstStyle/>
          <a:p>
            <a:pPr>
              <a:defRPr/>
            </a:pPr>
            <a:r>
              <a:rPr lang="en-US">
                <a:latin typeface="Century Gothic"/>
                <a:cs typeface="Century Gothic"/>
              </a:rPr>
              <a:t>Copyright 2015 Worth Publishers    </a:t>
            </a:r>
            <a:endParaRPr lang="en-US" dirty="0">
              <a:latin typeface="Century Gothic"/>
              <a:cs typeface="Century Gothic"/>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22635"/>
                                        </p:tgtEl>
                                        <p:attrNameLst>
                                          <p:attrName>style.visibility</p:attrName>
                                        </p:attrNameLst>
                                      </p:cBhvr>
                                      <p:to>
                                        <p:strVal val="visible"/>
                                      </p:to>
                                    </p:set>
                                    <p:animEffect transition="in" filter="fade">
                                      <p:cBhvr>
                                        <p:cTn id="7" dur="500"/>
                                        <p:tgtEl>
                                          <p:spTgt spid="322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2625"/>
                                        </p:tgtEl>
                                        <p:attrNameLst>
                                          <p:attrName>style.visibility</p:attrName>
                                        </p:attrNameLst>
                                      </p:cBhvr>
                                      <p:to>
                                        <p:strVal val="visible"/>
                                      </p:to>
                                    </p:set>
                                    <p:animEffect transition="in" filter="fade">
                                      <p:cBhvr>
                                        <p:cTn id="12" dur="500"/>
                                        <p:tgtEl>
                                          <p:spTgt spid="3226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620"/>
                                        </p:tgtEl>
                                        <p:attrNameLst>
                                          <p:attrName>style.visibility</p:attrName>
                                        </p:attrNameLst>
                                      </p:cBhvr>
                                      <p:to>
                                        <p:strVal val="visible"/>
                                      </p:to>
                                    </p:set>
                                    <p:animEffect transition="in" filter="fade">
                                      <p:cBhvr>
                                        <p:cTn id="17" dur="500"/>
                                        <p:tgtEl>
                                          <p:spTgt spid="3226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2630"/>
                                        </p:tgtEl>
                                        <p:attrNameLst>
                                          <p:attrName>style.visibility</p:attrName>
                                        </p:attrNameLst>
                                      </p:cBhvr>
                                      <p:to>
                                        <p:strVal val="visible"/>
                                      </p:to>
                                    </p:set>
                                    <p:animEffect transition="in" filter="fade">
                                      <p:cBhvr>
                                        <p:cTn id="22" dur="500"/>
                                        <p:tgtEl>
                                          <p:spTgt spid="322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endParaRPr lang="en-US"/>
          </a:p>
        </p:txBody>
      </p:sp>
      <p:sp>
        <p:nvSpPr>
          <p:cNvPr id="4" name="Footer Placeholder 3"/>
          <p:cNvSpPr>
            <a:spLocks noGrp="1"/>
          </p:cNvSpPr>
          <p:nvPr>
            <p:ph type="ftr" sz="quarter" idx="10"/>
          </p:nvPr>
        </p:nvSpPr>
        <p:spPr/>
        <p:txBody>
          <a:bodyPr/>
          <a:lstStyle/>
          <a:p>
            <a:pPr>
              <a:defRPr/>
            </a:pPr>
            <a:r>
              <a:rPr lang="en-US"/>
              <a:t>Copyright 2015 Worth Publishers    </a:t>
            </a:r>
            <a:endParaRPr lang="en-US" dirty="0"/>
          </a:p>
        </p:txBody>
      </p:sp>
      <p:graphicFrame>
        <p:nvGraphicFramePr>
          <p:cNvPr id="7" name="Content Placeholder 5"/>
          <p:cNvGraphicFramePr>
            <a:graphicFrameLocks/>
          </p:cNvGraphicFramePr>
          <p:nvPr/>
        </p:nvGraphicFramePr>
        <p:xfrm>
          <a:off x="152400" y="1676400"/>
          <a:ext cx="8839200" cy="2768600"/>
        </p:xfrm>
        <a:graphic>
          <a:graphicData uri="http://schemas.openxmlformats.org/drawingml/2006/table">
            <a:tbl>
              <a:tblPr firstRow="1" bandRow="1">
                <a:tableStyleId>{3B4B98B0-60AC-42C2-AFA5-B58CD77FA1E5}</a:tableStyleId>
              </a:tblPr>
              <a:tblGrid>
                <a:gridCol w="2946400"/>
                <a:gridCol w="2946400"/>
                <a:gridCol w="2946400"/>
              </a:tblGrid>
              <a:tr h="370840">
                <a:tc>
                  <a:txBody>
                    <a:bodyPr/>
                    <a:lstStyle/>
                    <a:p>
                      <a:r>
                        <a:rPr lang="en-US" sz="1800" u="none" strike="noStrike" kern="1200" baseline="0" dirty="0" smtClean="0">
                          <a:latin typeface="Century Gothic"/>
                          <a:cs typeface="Century Gothic"/>
                        </a:rPr>
                        <a:t>Seller’s minimum price</a:t>
                      </a:r>
                    </a:p>
                    <a:p>
                      <a:r>
                        <a:rPr lang="en-US" sz="1800" u="none" strike="noStrike" kern="1200" baseline="0" dirty="0" smtClean="0">
                          <a:latin typeface="Century Gothic"/>
                          <a:cs typeface="Century Gothic"/>
                        </a:rPr>
                        <a:t>to sell (= the seller’s opportunity cost)</a:t>
                      </a:r>
                      <a:endParaRPr lang="pt-BR" sz="1800" b="0" i="0" u="none" strike="noStrike" kern="1200" baseline="0" dirty="0" smtClean="0">
                        <a:solidFill>
                          <a:schemeClr val="lt1"/>
                        </a:solidFill>
                        <a:latin typeface="Century Gothic"/>
                        <a:ea typeface="+mn-ea"/>
                        <a:cs typeface="Century Gothic"/>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latin typeface="Century Gothic"/>
                          <a:cs typeface="Century Gothic"/>
                        </a:rPr>
                        <a:t>Actual market price for tutoring</a:t>
                      </a:r>
                    </a:p>
                    <a:p>
                      <a:pPr algn="ctr"/>
                      <a:r>
                        <a:rPr lang="pt-BR" sz="1800" u="none" strike="noStrike" kern="1200" baseline="0" dirty="0" smtClean="0">
                          <a:latin typeface="Century Gothic"/>
                          <a:cs typeface="Century Gothic"/>
                        </a:rPr>
                        <a:t> </a:t>
                      </a:r>
                      <a:endParaRPr lang="en-US" dirty="0">
                        <a:latin typeface="Century Gothic"/>
                        <a:cs typeface="Century Gothic"/>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latin typeface="Century Gothic"/>
                          <a:cs typeface="Century Gothic"/>
                        </a:rPr>
                        <a:t>Producer surplus</a:t>
                      </a:r>
                    </a:p>
                    <a:p>
                      <a:pPr algn="ctr"/>
                      <a:endParaRPr lang="en-US" dirty="0">
                        <a:latin typeface="Century Gothic"/>
                        <a:cs typeface="Century Gothic"/>
                      </a:endParaRPr>
                    </a:p>
                  </a:txBody>
                  <a:tcPr/>
                </a:tc>
              </a:tr>
              <a:tr h="370840">
                <a:tc>
                  <a:txBody>
                    <a:bodyPr/>
                    <a:lstStyle/>
                    <a:p>
                      <a:r>
                        <a:rPr lang="pt-BR" sz="1800" u="none" strike="noStrike" kern="1200" baseline="0" dirty="0" smtClean="0">
                          <a:latin typeface="Century Gothic"/>
                          <a:cs typeface="Century Gothic"/>
                        </a:rPr>
                        <a:t>Jane’s price = $12 </a:t>
                      </a:r>
                      <a:endParaRPr lang="en-US" dirty="0">
                        <a:latin typeface="Century Gothic"/>
                        <a:cs typeface="Century Gothic"/>
                      </a:endParaRPr>
                    </a:p>
                  </a:txBody>
                  <a:tcPr/>
                </a:tc>
                <a:tc>
                  <a:txBody>
                    <a:bodyPr/>
                    <a:lstStyle/>
                    <a:p>
                      <a:pPr algn="ctr"/>
                      <a:r>
                        <a:rPr lang="pt-BR" sz="1800" u="none" strike="noStrike" kern="1200" baseline="0" dirty="0" smtClean="0">
                          <a:latin typeface="Century Gothic"/>
                          <a:cs typeface="Century Gothic"/>
                        </a:rPr>
                        <a:t>$10 </a:t>
                      </a:r>
                      <a:endParaRPr lang="en-US" dirty="0">
                        <a:latin typeface="Century Gothic"/>
                        <a:cs typeface="Century Gothic"/>
                      </a:endParaRPr>
                    </a:p>
                  </a:txBody>
                  <a:tcPr/>
                </a:tc>
                <a:tc>
                  <a:txBody>
                    <a:bodyPr/>
                    <a:lstStyle/>
                    <a:p>
                      <a:pPr algn="ctr"/>
                      <a:r>
                        <a:rPr lang="en-US" dirty="0" smtClean="0">
                          <a:latin typeface="Century Gothic"/>
                          <a:cs typeface="Century Gothic"/>
                        </a:rPr>
                        <a:t>n/a</a:t>
                      </a:r>
                      <a:endParaRPr lang="en-US" dirty="0">
                        <a:latin typeface="Century Gothic"/>
                        <a:cs typeface="Century Gothic"/>
                      </a:endParaRPr>
                    </a:p>
                  </a:txBody>
                  <a:tcPr/>
                </a:tc>
              </a:tr>
              <a:tr h="370840">
                <a:tc>
                  <a:txBody>
                    <a:bodyPr/>
                    <a:lstStyle/>
                    <a:p>
                      <a:r>
                        <a:rPr lang="en-US" sz="1800" u="none" strike="noStrike" kern="1200" baseline="0" dirty="0" smtClean="0">
                          <a:latin typeface="Century Gothic"/>
                          <a:cs typeface="Century Gothic"/>
                        </a:rPr>
                        <a:t>Dora’s price = $10 </a:t>
                      </a:r>
                      <a:endParaRPr lang="en-US" dirty="0">
                        <a:latin typeface="Century Gothic"/>
                        <a:cs typeface="Century Gothic"/>
                      </a:endParaRPr>
                    </a:p>
                  </a:txBody>
                  <a:tcPr/>
                </a:tc>
                <a:tc>
                  <a:txBody>
                    <a:bodyPr/>
                    <a:lstStyle/>
                    <a:p>
                      <a:pPr algn="ctr"/>
                      <a:r>
                        <a:rPr lang="pt-BR" sz="1800" u="none" strike="noStrike" kern="1200" baseline="0" dirty="0" smtClean="0">
                          <a:latin typeface="Century Gothic"/>
                          <a:cs typeface="Century Gothic"/>
                        </a:rPr>
                        <a:t>$10 </a:t>
                      </a:r>
                      <a:endParaRPr lang="en-US" dirty="0">
                        <a:latin typeface="Century Gothic"/>
                        <a:cs typeface="Century Gothic"/>
                      </a:endParaRPr>
                    </a:p>
                  </a:txBody>
                  <a:tcPr/>
                </a:tc>
                <a:tc>
                  <a:txBody>
                    <a:bodyPr/>
                    <a:lstStyle/>
                    <a:p>
                      <a:pPr algn="ctr"/>
                      <a:r>
                        <a:rPr lang="en-US" dirty="0" smtClean="0">
                          <a:latin typeface="Century Gothic"/>
                          <a:cs typeface="Century Gothic"/>
                        </a:rPr>
                        <a:t>$0</a:t>
                      </a:r>
                      <a:endParaRPr lang="en-US" dirty="0">
                        <a:latin typeface="Century Gothic"/>
                        <a:cs typeface="Century Gothic"/>
                      </a:endParaRPr>
                    </a:p>
                  </a:txBody>
                  <a:tcPr/>
                </a:tc>
              </a:tr>
              <a:tr h="370840">
                <a:tc>
                  <a:txBody>
                    <a:bodyPr/>
                    <a:lstStyle/>
                    <a:p>
                      <a:r>
                        <a:rPr lang="en-US" sz="1800" u="none" strike="noStrike" kern="1200" baseline="0" dirty="0" smtClean="0">
                          <a:latin typeface="Century Gothic"/>
                          <a:cs typeface="Century Gothic"/>
                        </a:rPr>
                        <a:t>Lee’s price = $8 </a:t>
                      </a:r>
                      <a:endParaRPr lang="en-US" dirty="0">
                        <a:latin typeface="Century Gothic"/>
                        <a:cs typeface="Century Gothic"/>
                      </a:endParaRPr>
                    </a:p>
                  </a:txBody>
                  <a:tcPr/>
                </a:tc>
                <a:tc>
                  <a:txBody>
                    <a:bodyPr/>
                    <a:lstStyle/>
                    <a:p>
                      <a:pPr algn="ctr"/>
                      <a:r>
                        <a:rPr lang="pt-BR" sz="1800" u="none" strike="noStrike" kern="1200" baseline="0" dirty="0" smtClean="0">
                          <a:latin typeface="Century Gothic"/>
                          <a:cs typeface="Century Gothic"/>
                        </a:rPr>
                        <a:t>$10 </a:t>
                      </a:r>
                      <a:endParaRPr lang="en-US" dirty="0">
                        <a:latin typeface="Century Gothic"/>
                        <a:cs typeface="Century Gothic"/>
                      </a:endParaRPr>
                    </a:p>
                  </a:txBody>
                  <a:tcPr/>
                </a:tc>
                <a:tc>
                  <a:txBody>
                    <a:bodyPr/>
                    <a:lstStyle/>
                    <a:p>
                      <a:pPr algn="ctr"/>
                      <a:r>
                        <a:rPr lang="en-US" dirty="0" smtClean="0">
                          <a:latin typeface="Century Gothic"/>
                          <a:cs typeface="Century Gothic"/>
                        </a:rPr>
                        <a:t>$2</a:t>
                      </a:r>
                      <a:endParaRPr lang="en-US" dirty="0">
                        <a:latin typeface="Century Gothic"/>
                        <a:cs typeface="Century Gothic"/>
                      </a:endParaRPr>
                    </a:p>
                  </a:txBody>
                  <a:tcPr/>
                </a:tc>
              </a:tr>
              <a:tr h="370840">
                <a:tc>
                  <a:txBody>
                    <a:bodyPr/>
                    <a:lstStyle/>
                    <a:p>
                      <a:r>
                        <a:rPr lang="en-US" sz="1800" u="none" strike="noStrike" kern="1200" baseline="0" dirty="0" smtClean="0">
                          <a:latin typeface="Century Gothic"/>
                          <a:cs typeface="Century Gothic"/>
                        </a:rPr>
                        <a:t>Sam’s price = $6 </a:t>
                      </a:r>
                      <a:endParaRPr lang="en-US" dirty="0">
                        <a:latin typeface="Century Gothic"/>
                        <a:cs typeface="Century Gothic"/>
                      </a:endParaRPr>
                    </a:p>
                  </a:txBody>
                  <a:tcPr/>
                </a:tc>
                <a:tc>
                  <a:txBody>
                    <a:bodyPr/>
                    <a:lstStyle/>
                    <a:p>
                      <a:pPr algn="ctr"/>
                      <a:r>
                        <a:rPr lang="pt-BR" sz="1800" u="none" strike="noStrike" kern="1200" baseline="0" dirty="0" smtClean="0">
                          <a:latin typeface="Century Gothic"/>
                          <a:cs typeface="Century Gothic"/>
                        </a:rPr>
                        <a:t>$10 </a:t>
                      </a:r>
                      <a:endParaRPr lang="en-US" dirty="0">
                        <a:latin typeface="Century Gothic"/>
                        <a:cs typeface="Century Gothic"/>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entury Gothic"/>
                          <a:cs typeface="Century Gothic"/>
                        </a:rPr>
                        <a:t>$4</a:t>
                      </a:r>
                    </a:p>
                  </a:txBody>
                  <a:tcPr/>
                </a:tc>
              </a:tr>
              <a:tr h="370840">
                <a:tc>
                  <a:txBody>
                    <a:bodyPr/>
                    <a:lstStyle/>
                    <a:p>
                      <a:r>
                        <a:rPr lang="en-US" sz="1800" u="none" strike="noStrike" kern="1200" baseline="0" dirty="0" smtClean="0">
                          <a:latin typeface="Century Gothic"/>
                          <a:cs typeface="Century Gothic"/>
                        </a:rPr>
                        <a:t>Kathy’s price = $4 </a:t>
                      </a:r>
                      <a:endParaRPr lang="en-US" dirty="0">
                        <a:latin typeface="Century Gothic"/>
                        <a:cs typeface="Century Gothic"/>
                      </a:endParaRPr>
                    </a:p>
                  </a:txBody>
                  <a:tcPr/>
                </a:tc>
                <a:tc>
                  <a:txBody>
                    <a:bodyPr/>
                    <a:lstStyle/>
                    <a:p>
                      <a:pPr algn="ctr"/>
                      <a:r>
                        <a:rPr lang="pt-BR" sz="1800" u="none" strike="noStrike" kern="1200" baseline="0" dirty="0" smtClean="0">
                          <a:latin typeface="Century Gothic"/>
                          <a:cs typeface="Century Gothic"/>
                        </a:rPr>
                        <a:t>$10 </a:t>
                      </a:r>
                      <a:endParaRPr lang="en-US" dirty="0">
                        <a:latin typeface="Century Gothic"/>
                        <a:cs typeface="Century Gothic"/>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entury Gothic"/>
                          <a:cs typeface="Century Gothic"/>
                        </a:rPr>
                        <a:t>$6</a:t>
                      </a:r>
                    </a:p>
                  </a:txBody>
                  <a:tcPr/>
                </a:tc>
              </a:tr>
            </a:tbl>
          </a:graphicData>
        </a:graphic>
      </p:graphicFrame>
      <p:graphicFrame>
        <p:nvGraphicFramePr>
          <p:cNvPr id="13" name="Content Placeholder 5"/>
          <p:cNvGraphicFramePr>
            <a:graphicFrameLocks/>
          </p:cNvGraphicFramePr>
          <p:nvPr/>
        </p:nvGraphicFramePr>
        <p:xfrm>
          <a:off x="152400" y="1676400"/>
          <a:ext cx="8839200" cy="2768600"/>
        </p:xfrm>
        <a:graphic>
          <a:graphicData uri="http://schemas.openxmlformats.org/drawingml/2006/table">
            <a:tbl>
              <a:tblPr firstRow="1" bandRow="1">
                <a:tableStyleId>{3B4B98B0-60AC-42C2-AFA5-B58CD77FA1E5}</a:tableStyleId>
              </a:tblPr>
              <a:tblGrid>
                <a:gridCol w="2946400"/>
                <a:gridCol w="2946400"/>
                <a:gridCol w="2946400"/>
              </a:tblGrid>
              <a:tr h="370840">
                <a:tc>
                  <a:txBody>
                    <a:bodyPr/>
                    <a:lstStyle/>
                    <a:p>
                      <a:r>
                        <a:rPr lang="en-US" sz="1800" u="none" strike="noStrike" kern="1200" baseline="0" dirty="0" smtClean="0">
                          <a:latin typeface="Century Gothic"/>
                          <a:cs typeface="Century Gothic"/>
                        </a:rPr>
                        <a:t>Seller’s minimum price</a:t>
                      </a:r>
                    </a:p>
                    <a:p>
                      <a:r>
                        <a:rPr lang="en-US" sz="1800" u="none" strike="noStrike" kern="1200" baseline="0" dirty="0" smtClean="0">
                          <a:latin typeface="Century Gothic"/>
                          <a:cs typeface="Century Gothic"/>
                        </a:rPr>
                        <a:t>to sell (= the seller’s opportunity cost)</a:t>
                      </a:r>
                      <a:endParaRPr lang="pt-BR" sz="1800" b="0" i="0" u="none" strike="noStrike" kern="1200" baseline="0" dirty="0" smtClean="0">
                        <a:solidFill>
                          <a:schemeClr val="lt1"/>
                        </a:solidFill>
                        <a:latin typeface="Century Gothic"/>
                        <a:ea typeface="+mn-ea"/>
                        <a:cs typeface="Century Gothic"/>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latin typeface="Century Gothic"/>
                          <a:cs typeface="Century Gothic"/>
                        </a:rPr>
                        <a:t>Actual market price for tutoring</a:t>
                      </a:r>
                    </a:p>
                    <a:p>
                      <a:pPr algn="ctr"/>
                      <a:r>
                        <a:rPr lang="pt-BR" sz="1800" u="none" strike="noStrike" kern="1200" baseline="0" dirty="0" smtClean="0">
                          <a:latin typeface="Century Gothic"/>
                          <a:cs typeface="Century Gothic"/>
                        </a:rPr>
                        <a:t> </a:t>
                      </a:r>
                      <a:endParaRPr lang="en-US" dirty="0">
                        <a:latin typeface="Century Gothic"/>
                        <a:cs typeface="Century Gothic"/>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latin typeface="Century Gothic"/>
                          <a:cs typeface="Century Gothic"/>
                        </a:rPr>
                        <a:t>Producer surplus</a:t>
                      </a:r>
                    </a:p>
                    <a:p>
                      <a:pPr algn="ctr"/>
                      <a:endParaRPr lang="en-US" dirty="0">
                        <a:latin typeface="Century Gothic"/>
                        <a:cs typeface="Century Gothic"/>
                      </a:endParaRPr>
                    </a:p>
                  </a:txBody>
                  <a:tcPr/>
                </a:tc>
              </a:tr>
              <a:tr h="370840">
                <a:tc>
                  <a:txBody>
                    <a:bodyPr/>
                    <a:lstStyle/>
                    <a:p>
                      <a:r>
                        <a:rPr lang="pt-BR" sz="1800" u="none" strike="noStrike" kern="1200" baseline="0" dirty="0" smtClean="0">
                          <a:latin typeface="Century Gothic"/>
                          <a:cs typeface="Century Gothic"/>
                        </a:rPr>
                        <a:t>Jane’s price = $12 </a:t>
                      </a:r>
                      <a:endParaRPr lang="en-US" dirty="0">
                        <a:latin typeface="Century Gothic"/>
                        <a:cs typeface="Century Gothic"/>
                      </a:endParaRPr>
                    </a:p>
                  </a:txBody>
                  <a:tcPr/>
                </a:tc>
                <a:tc>
                  <a:txBody>
                    <a:bodyPr/>
                    <a:lstStyle/>
                    <a:p>
                      <a:pPr algn="ctr"/>
                      <a:r>
                        <a:rPr lang="pt-BR" sz="1800" u="none" strike="noStrike" kern="1200" baseline="0" dirty="0" smtClean="0">
                          <a:latin typeface="Century Gothic"/>
                          <a:cs typeface="Century Gothic"/>
                        </a:rPr>
                        <a:t>$10 </a:t>
                      </a:r>
                      <a:endParaRPr lang="en-US" dirty="0">
                        <a:latin typeface="Century Gothic"/>
                        <a:cs typeface="Century Gothic"/>
                      </a:endParaRPr>
                    </a:p>
                  </a:txBody>
                  <a:tcPr/>
                </a:tc>
                <a:tc>
                  <a:txBody>
                    <a:bodyPr/>
                    <a:lstStyle/>
                    <a:p>
                      <a:pPr algn="ctr"/>
                      <a:endParaRPr lang="en-US" dirty="0">
                        <a:latin typeface="Century Gothic"/>
                        <a:cs typeface="Century Gothic"/>
                      </a:endParaRPr>
                    </a:p>
                  </a:txBody>
                  <a:tcPr/>
                </a:tc>
              </a:tr>
              <a:tr h="370840">
                <a:tc>
                  <a:txBody>
                    <a:bodyPr/>
                    <a:lstStyle/>
                    <a:p>
                      <a:r>
                        <a:rPr lang="en-US" sz="1800" u="none" strike="noStrike" kern="1200" baseline="0" dirty="0" smtClean="0">
                          <a:latin typeface="Century Gothic"/>
                          <a:cs typeface="Century Gothic"/>
                        </a:rPr>
                        <a:t>Dora’s price = $10 </a:t>
                      </a:r>
                      <a:endParaRPr lang="en-US" dirty="0">
                        <a:latin typeface="Century Gothic"/>
                        <a:cs typeface="Century Gothic"/>
                      </a:endParaRPr>
                    </a:p>
                  </a:txBody>
                  <a:tcPr/>
                </a:tc>
                <a:tc>
                  <a:txBody>
                    <a:bodyPr/>
                    <a:lstStyle/>
                    <a:p>
                      <a:pPr algn="ctr"/>
                      <a:r>
                        <a:rPr lang="pt-BR" sz="1800" u="none" strike="noStrike" kern="1200" baseline="0" dirty="0" smtClean="0">
                          <a:latin typeface="Century Gothic"/>
                          <a:cs typeface="Century Gothic"/>
                        </a:rPr>
                        <a:t>$10 </a:t>
                      </a:r>
                      <a:endParaRPr lang="en-US" dirty="0">
                        <a:latin typeface="Century Gothic"/>
                        <a:cs typeface="Century Gothic"/>
                      </a:endParaRPr>
                    </a:p>
                  </a:txBody>
                  <a:tcPr/>
                </a:tc>
                <a:tc>
                  <a:txBody>
                    <a:bodyPr/>
                    <a:lstStyle/>
                    <a:p>
                      <a:pPr algn="ctr"/>
                      <a:endParaRPr lang="en-US" dirty="0">
                        <a:latin typeface="Century Gothic"/>
                        <a:cs typeface="Century Gothic"/>
                      </a:endParaRPr>
                    </a:p>
                  </a:txBody>
                  <a:tcPr/>
                </a:tc>
              </a:tr>
              <a:tr h="370840">
                <a:tc>
                  <a:txBody>
                    <a:bodyPr/>
                    <a:lstStyle/>
                    <a:p>
                      <a:r>
                        <a:rPr lang="en-US" sz="1800" u="none" strike="noStrike" kern="1200" baseline="0" dirty="0" smtClean="0">
                          <a:latin typeface="Century Gothic"/>
                          <a:cs typeface="Century Gothic"/>
                        </a:rPr>
                        <a:t>Lee’s price = $8 </a:t>
                      </a:r>
                      <a:endParaRPr lang="en-US" dirty="0">
                        <a:latin typeface="Century Gothic"/>
                        <a:cs typeface="Century Gothic"/>
                      </a:endParaRPr>
                    </a:p>
                  </a:txBody>
                  <a:tcPr/>
                </a:tc>
                <a:tc>
                  <a:txBody>
                    <a:bodyPr/>
                    <a:lstStyle/>
                    <a:p>
                      <a:pPr algn="ctr"/>
                      <a:r>
                        <a:rPr lang="pt-BR" sz="1800" u="none" strike="noStrike" kern="1200" baseline="0" dirty="0" smtClean="0">
                          <a:latin typeface="Century Gothic"/>
                          <a:cs typeface="Century Gothic"/>
                        </a:rPr>
                        <a:t>$10 </a:t>
                      </a:r>
                      <a:endParaRPr lang="en-US" dirty="0">
                        <a:latin typeface="Century Gothic"/>
                        <a:cs typeface="Century Gothic"/>
                      </a:endParaRPr>
                    </a:p>
                  </a:txBody>
                  <a:tcPr/>
                </a:tc>
                <a:tc>
                  <a:txBody>
                    <a:bodyPr/>
                    <a:lstStyle/>
                    <a:p>
                      <a:pPr algn="ctr"/>
                      <a:endParaRPr lang="en-US" dirty="0">
                        <a:latin typeface="Century Gothic"/>
                        <a:cs typeface="Century Gothic"/>
                      </a:endParaRPr>
                    </a:p>
                  </a:txBody>
                  <a:tcPr/>
                </a:tc>
              </a:tr>
              <a:tr h="370840">
                <a:tc>
                  <a:txBody>
                    <a:bodyPr/>
                    <a:lstStyle/>
                    <a:p>
                      <a:r>
                        <a:rPr lang="en-US" sz="1800" u="none" strike="noStrike" kern="1200" baseline="0" dirty="0" smtClean="0">
                          <a:latin typeface="Century Gothic"/>
                          <a:cs typeface="Century Gothic"/>
                        </a:rPr>
                        <a:t>Sam’s price = $6 </a:t>
                      </a:r>
                      <a:endParaRPr lang="en-US" dirty="0">
                        <a:latin typeface="Century Gothic"/>
                        <a:cs typeface="Century Gothic"/>
                      </a:endParaRPr>
                    </a:p>
                  </a:txBody>
                  <a:tcPr/>
                </a:tc>
                <a:tc>
                  <a:txBody>
                    <a:bodyPr/>
                    <a:lstStyle/>
                    <a:p>
                      <a:pPr algn="ctr"/>
                      <a:r>
                        <a:rPr lang="pt-BR" sz="1800" u="none" strike="noStrike" kern="1200" baseline="0" dirty="0" smtClean="0">
                          <a:latin typeface="Century Gothic"/>
                          <a:cs typeface="Century Gothic"/>
                        </a:rPr>
                        <a:t>$10 </a:t>
                      </a:r>
                      <a:endParaRPr lang="en-US" dirty="0">
                        <a:latin typeface="Century Gothic"/>
                        <a:cs typeface="Century Gothic"/>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Century Gothic"/>
                        <a:cs typeface="Century Gothic"/>
                      </a:endParaRPr>
                    </a:p>
                  </a:txBody>
                  <a:tcPr/>
                </a:tc>
              </a:tr>
              <a:tr h="370840">
                <a:tc>
                  <a:txBody>
                    <a:bodyPr/>
                    <a:lstStyle/>
                    <a:p>
                      <a:r>
                        <a:rPr lang="en-US" sz="1800" u="none" strike="noStrike" kern="1200" baseline="0" dirty="0" smtClean="0">
                          <a:latin typeface="Century Gothic"/>
                          <a:cs typeface="Century Gothic"/>
                        </a:rPr>
                        <a:t>Kathy’s price = $4 </a:t>
                      </a:r>
                      <a:endParaRPr lang="en-US" dirty="0">
                        <a:latin typeface="Century Gothic"/>
                        <a:cs typeface="Century Gothic"/>
                      </a:endParaRPr>
                    </a:p>
                  </a:txBody>
                  <a:tcPr/>
                </a:tc>
                <a:tc>
                  <a:txBody>
                    <a:bodyPr/>
                    <a:lstStyle/>
                    <a:p>
                      <a:pPr algn="ctr"/>
                      <a:r>
                        <a:rPr lang="pt-BR" sz="1800" u="none" strike="noStrike" kern="1200" baseline="0" dirty="0" smtClean="0">
                          <a:latin typeface="Century Gothic"/>
                          <a:cs typeface="Century Gothic"/>
                        </a:rPr>
                        <a:t>$10 </a:t>
                      </a:r>
                      <a:endParaRPr lang="en-US" dirty="0">
                        <a:latin typeface="Century Gothic"/>
                        <a:cs typeface="Century Gothic"/>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Century Gothic"/>
                        <a:cs typeface="Century Gothic"/>
                      </a:endParaRPr>
                    </a:p>
                  </a:txBody>
                  <a:tcPr/>
                </a:tc>
              </a:tr>
            </a:tbl>
          </a:graphicData>
        </a:graphic>
      </p:graphicFrame>
      <p:sp>
        <p:nvSpPr>
          <p:cNvPr id="155695" name="TextBox 13"/>
          <p:cNvSpPr txBox="1">
            <a:spLocks noChangeArrowheads="1"/>
          </p:cNvSpPr>
          <p:nvPr/>
        </p:nvSpPr>
        <p:spPr bwMode="auto">
          <a:xfrm>
            <a:off x="1447800" y="4800600"/>
            <a:ext cx="6096000" cy="400050"/>
          </a:xfrm>
          <a:prstGeom prst="rect">
            <a:avLst/>
          </a:prstGeom>
          <a:noFill/>
          <a:ln w="9525">
            <a:noFill/>
            <a:miter lim="800000"/>
            <a:headEnd/>
            <a:tailEnd/>
          </a:ln>
        </p:spPr>
        <p:txBody>
          <a:bodyPr>
            <a:spAutoFit/>
          </a:bodyPr>
          <a:lstStyle/>
          <a:p>
            <a:r>
              <a:rPr lang="en-US" sz="2000" b="1">
                <a:latin typeface="Century Gothic" pitchFamily="34" charset="0"/>
              </a:rPr>
              <a:t>Calculate the producer surplus for each seller.</a:t>
            </a:r>
          </a:p>
        </p:txBody>
      </p:sp>
      <p:sp>
        <p:nvSpPr>
          <p:cNvPr id="15" name="Rectangle 14"/>
          <p:cNvSpPr/>
          <p:nvPr/>
        </p:nvSpPr>
        <p:spPr>
          <a:xfrm>
            <a:off x="25705" y="6307666"/>
            <a:ext cx="1172116" cy="369332"/>
          </a:xfrm>
          <a:prstGeom prst="rect">
            <a:avLst/>
          </a:prstGeom>
        </p:spPr>
        <p:txBody>
          <a:bodyPr wrap="none">
            <a:spAutoFit/>
          </a:bodyPr>
          <a:lstStyle/>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3" action="ppaction://hlinksldjump"/>
              </a:rPr>
              <a:t>To Next </a:t>
            </a:r>
          </a:p>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3" action="ppaction://hlinksldjump"/>
              </a:rPr>
              <a:t>Active Learning</a:t>
            </a: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611" name="Group 27"/>
          <p:cNvGrpSpPr>
            <a:grpSpLocks/>
          </p:cNvGrpSpPr>
          <p:nvPr/>
        </p:nvGrpSpPr>
        <p:grpSpPr bwMode="auto">
          <a:xfrm>
            <a:off x="1662113" y="3538538"/>
            <a:ext cx="1828800" cy="1312862"/>
            <a:chOff x="1047" y="2229"/>
            <a:chExt cx="1152" cy="827"/>
          </a:xfrm>
        </p:grpSpPr>
        <p:sp>
          <p:nvSpPr>
            <p:cNvPr id="157719" name="Freeform 28"/>
            <p:cNvSpPr>
              <a:spLocks/>
            </p:cNvSpPr>
            <p:nvPr/>
          </p:nvSpPr>
          <p:spPr bwMode="auto">
            <a:xfrm>
              <a:off x="1048" y="2229"/>
              <a:ext cx="1151" cy="827"/>
            </a:xfrm>
            <a:custGeom>
              <a:avLst/>
              <a:gdLst>
                <a:gd name="T0" fmla="*/ 0 w 918"/>
                <a:gd name="T1" fmla="*/ 827 h 681"/>
                <a:gd name="T2" fmla="*/ 0 w 918"/>
                <a:gd name="T3" fmla="*/ 0 h 681"/>
                <a:gd name="T4" fmla="*/ 1151 w 918"/>
                <a:gd name="T5" fmla="*/ 0 h 681"/>
                <a:gd name="T6" fmla="*/ 0 w 918"/>
                <a:gd name="T7" fmla="*/ 827 h 681"/>
                <a:gd name="T8" fmla="*/ 0 60000 65536"/>
                <a:gd name="T9" fmla="*/ 0 60000 65536"/>
                <a:gd name="T10" fmla="*/ 0 60000 65536"/>
                <a:gd name="T11" fmla="*/ 0 60000 65536"/>
                <a:gd name="T12" fmla="*/ 0 w 918"/>
                <a:gd name="T13" fmla="*/ 0 h 681"/>
                <a:gd name="T14" fmla="*/ 918 w 918"/>
                <a:gd name="T15" fmla="*/ 681 h 681"/>
              </a:gdLst>
              <a:ahLst/>
              <a:cxnLst>
                <a:cxn ang="T8">
                  <a:pos x="T0" y="T1"/>
                </a:cxn>
                <a:cxn ang="T9">
                  <a:pos x="T2" y="T3"/>
                </a:cxn>
                <a:cxn ang="T10">
                  <a:pos x="T4" y="T5"/>
                </a:cxn>
                <a:cxn ang="T11">
                  <a:pos x="T6" y="T7"/>
                </a:cxn>
              </a:cxnLst>
              <a:rect l="T12" t="T13" r="T14" b="T15"/>
              <a:pathLst>
                <a:path w="918" h="681">
                  <a:moveTo>
                    <a:pt x="0" y="681"/>
                  </a:moveTo>
                  <a:lnTo>
                    <a:pt x="0" y="0"/>
                  </a:lnTo>
                  <a:lnTo>
                    <a:pt x="918" y="0"/>
                  </a:lnTo>
                  <a:lnTo>
                    <a:pt x="0" y="681"/>
                  </a:lnTo>
                  <a:close/>
                </a:path>
              </a:pathLst>
            </a:custGeom>
            <a:solidFill>
              <a:srgbClr val="FBD4D2"/>
            </a:solidFill>
            <a:ln w="9525">
              <a:noFill/>
              <a:round/>
              <a:headEnd/>
              <a:tailEnd/>
            </a:ln>
          </p:spPr>
          <p:txBody>
            <a:bodyPr/>
            <a:lstStyle/>
            <a:p>
              <a:endParaRPr lang="it-IT"/>
            </a:p>
          </p:txBody>
        </p:sp>
        <p:sp>
          <p:nvSpPr>
            <p:cNvPr id="157720" name="Rectangle 36"/>
            <p:cNvSpPr>
              <a:spLocks noChangeArrowheads="1"/>
            </p:cNvSpPr>
            <p:nvPr/>
          </p:nvSpPr>
          <p:spPr bwMode="auto">
            <a:xfrm>
              <a:off x="1047" y="2304"/>
              <a:ext cx="722" cy="321"/>
            </a:xfrm>
            <a:prstGeom prst="rect">
              <a:avLst/>
            </a:prstGeom>
            <a:noFill/>
            <a:ln w="9525">
              <a:noFill/>
              <a:miter lim="800000"/>
              <a:headEnd/>
              <a:tailEnd/>
            </a:ln>
          </p:spPr>
          <p:txBody>
            <a:bodyPr lIns="0" tIns="0" rIns="0" bIns="0">
              <a:spAutoFit/>
            </a:bodyPr>
            <a:lstStyle/>
            <a:p>
              <a:pPr marL="1588" indent="-1588" algn="ctr">
                <a:lnSpc>
                  <a:spcPct val="30000"/>
                </a:lnSpc>
              </a:pPr>
              <a:endParaRPr lang="en-US" sz="1400">
                <a:solidFill>
                  <a:srgbClr val="000000"/>
                </a:solidFill>
                <a:latin typeface="Century Gothic" pitchFamily="34" charset="0"/>
                <a:ea typeface="MS PGothic" pitchFamily="34" charset="-128"/>
                <a:cs typeface="Century Gothic" pitchFamily="34" charset="0"/>
              </a:endParaRPr>
            </a:p>
            <a:p>
              <a:pPr marL="1588" indent="-1588" algn="ctr"/>
              <a:r>
                <a:rPr lang="en-US" sz="1400">
                  <a:solidFill>
                    <a:srgbClr val="000000"/>
                  </a:solidFill>
                  <a:latin typeface="Century Gothic" pitchFamily="34" charset="0"/>
                  <a:ea typeface="MS PGothic" pitchFamily="34" charset="-128"/>
                  <a:cs typeface="Century Gothic" pitchFamily="34" charset="0"/>
                </a:rPr>
                <a:t>Producer surplus</a:t>
              </a:r>
              <a:endParaRPr lang="en-US" sz="1400">
                <a:latin typeface="Century Gothic" pitchFamily="34" charset="0"/>
                <a:ea typeface="MS PGothic" pitchFamily="34" charset="-128"/>
                <a:cs typeface="Century Gothic" pitchFamily="34" charset="0"/>
              </a:endParaRPr>
            </a:p>
          </p:txBody>
        </p:sp>
      </p:grpSp>
      <p:grpSp>
        <p:nvGrpSpPr>
          <p:cNvPr id="157698" name="Group 24"/>
          <p:cNvGrpSpPr>
            <a:grpSpLocks/>
          </p:cNvGrpSpPr>
          <p:nvPr/>
        </p:nvGrpSpPr>
        <p:grpSpPr bwMode="auto">
          <a:xfrm>
            <a:off x="1654175" y="2128838"/>
            <a:ext cx="3756025" cy="2725737"/>
            <a:chOff x="1042" y="1341"/>
            <a:chExt cx="2366" cy="1717"/>
          </a:xfrm>
        </p:grpSpPr>
        <p:sp>
          <p:nvSpPr>
            <p:cNvPr id="157717" name="Rectangle 25"/>
            <p:cNvSpPr>
              <a:spLocks noChangeArrowheads="1"/>
            </p:cNvSpPr>
            <p:nvPr/>
          </p:nvSpPr>
          <p:spPr bwMode="auto">
            <a:xfrm>
              <a:off x="3297" y="1341"/>
              <a:ext cx="111" cy="136"/>
            </a:xfrm>
            <a:prstGeom prst="rect">
              <a:avLst/>
            </a:prstGeom>
            <a:noFill/>
            <a:ln w="9525">
              <a:noFill/>
              <a:miter lim="800000"/>
              <a:headEnd/>
              <a:tailEnd/>
            </a:ln>
          </p:spPr>
          <p:txBody>
            <a:bodyPr lIns="0" tIns="0" rIns="0" bIns="0">
              <a:spAutoFit/>
            </a:bodyPr>
            <a:lstStyle/>
            <a:p>
              <a:pPr marL="1588" indent="-1588"/>
              <a:r>
                <a:rPr lang="en-US" sz="1400" b="1" i="1">
                  <a:solidFill>
                    <a:srgbClr val="000000"/>
                  </a:solidFill>
                  <a:latin typeface="Century Gothic" pitchFamily="34" charset="0"/>
                  <a:ea typeface="MS PGothic" pitchFamily="34" charset="-128"/>
                  <a:cs typeface="Century Gothic" pitchFamily="34" charset="0"/>
                </a:rPr>
                <a:t>S</a:t>
              </a:r>
              <a:endParaRPr lang="en-US" sz="1400" b="1" i="1">
                <a:latin typeface="Century Gothic" pitchFamily="34" charset="0"/>
                <a:ea typeface="MS PGothic" pitchFamily="34" charset="-128"/>
                <a:cs typeface="Century Gothic" pitchFamily="34" charset="0"/>
              </a:endParaRPr>
            </a:p>
          </p:txBody>
        </p:sp>
        <p:sp>
          <p:nvSpPr>
            <p:cNvPr id="157718" name="Line 26"/>
            <p:cNvSpPr>
              <a:spLocks noChangeShapeType="1"/>
            </p:cNvSpPr>
            <p:nvPr/>
          </p:nvSpPr>
          <p:spPr bwMode="auto">
            <a:xfrm flipH="1">
              <a:off x="1042" y="1458"/>
              <a:ext cx="2232" cy="1600"/>
            </a:xfrm>
            <a:prstGeom prst="line">
              <a:avLst/>
            </a:prstGeom>
            <a:noFill/>
            <a:ln w="30163">
              <a:solidFill>
                <a:srgbClr val="EE313C"/>
              </a:solidFill>
              <a:miter lim="800000"/>
              <a:headEnd/>
              <a:tailEnd/>
            </a:ln>
          </p:spPr>
          <p:txBody>
            <a:bodyPr/>
            <a:lstStyle/>
            <a:p>
              <a:endParaRPr lang="it-IT"/>
            </a:p>
          </p:txBody>
        </p:sp>
      </p:grpSp>
      <p:sp>
        <p:nvSpPr>
          <p:cNvPr id="85002" name="Text Box 10"/>
          <p:cNvSpPr txBox="1">
            <a:spLocks noChangeArrowheads="1"/>
          </p:cNvSpPr>
          <p:nvPr/>
        </p:nvSpPr>
        <p:spPr bwMode="auto">
          <a:xfrm>
            <a:off x="5791200" y="762000"/>
            <a:ext cx="3352800" cy="2678113"/>
          </a:xfrm>
          <a:prstGeom prst="rect">
            <a:avLst/>
          </a:prstGeom>
          <a:noFill/>
          <a:ln w="9525">
            <a:noFill/>
            <a:miter lim="800000"/>
            <a:headEnd/>
            <a:tailEnd/>
          </a:ln>
        </p:spPr>
        <p:txBody>
          <a:bodyPr>
            <a:spAutoFit/>
          </a:bodyPr>
          <a:lstStyle/>
          <a:p>
            <a:pPr marL="1588" indent="-1588">
              <a:spcBef>
                <a:spcPct val="20000"/>
              </a:spcBef>
            </a:pPr>
            <a:r>
              <a:rPr lang="en-US" sz="2400">
                <a:latin typeface="Century Gothic" pitchFamily="34" charset="0"/>
              </a:rPr>
              <a:t>The </a:t>
            </a:r>
            <a:r>
              <a:rPr lang="en-US" sz="2400" b="1">
                <a:solidFill>
                  <a:srgbClr val="990033"/>
                </a:solidFill>
                <a:latin typeface="Century Gothic" pitchFamily="34" charset="0"/>
              </a:rPr>
              <a:t>total producer surplus</a:t>
            </a:r>
            <a:r>
              <a:rPr lang="en-US" sz="2400">
                <a:latin typeface="Century Gothic" pitchFamily="34" charset="0"/>
              </a:rPr>
              <a:t> from sales of a good at a given price is the area above the supply curve but below that price.</a:t>
            </a:r>
          </a:p>
        </p:txBody>
      </p:sp>
      <p:grpSp>
        <p:nvGrpSpPr>
          <p:cNvPr id="157700" name="Group 30"/>
          <p:cNvGrpSpPr>
            <a:grpSpLocks/>
          </p:cNvGrpSpPr>
          <p:nvPr/>
        </p:nvGrpSpPr>
        <p:grpSpPr bwMode="auto">
          <a:xfrm>
            <a:off x="304800" y="1447800"/>
            <a:ext cx="6610350" cy="4183063"/>
            <a:chOff x="192" y="912"/>
            <a:chExt cx="4164" cy="2635"/>
          </a:xfrm>
        </p:grpSpPr>
        <p:sp>
          <p:nvSpPr>
            <p:cNvPr id="157709" name="Rectangle 31"/>
            <p:cNvSpPr>
              <a:spLocks noChangeArrowheads="1"/>
            </p:cNvSpPr>
            <p:nvPr/>
          </p:nvSpPr>
          <p:spPr bwMode="auto">
            <a:xfrm>
              <a:off x="891" y="2172"/>
              <a:ext cx="12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$5</a:t>
              </a:r>
              <a:endParaRPr lang="en-US" sz="1400">
                <a:latin typeface="Century Gothic" pitchFamily="34" charset="0"/>
                <a:ea typeface="MS PGothic" pitchFamily="34" charset="-128"/>
                <a:cs typeface="Century Gothic" pitchFamily="34" charset="0"/>
              </a:endParaRPr>
            </a:p>
          </p:txBody>
        </p:sp>
        <p:sp>
          <p:nvSpPr>
            <p:cNvPr id="157710" name="Line 32"/>
            <p:cNvSpPr>
              <a:spLocks noChangeShapeType="1"/>
            </p:cNvSpPr>
            <p:nvPr/>
          </p:nvSpPr>
          <p:spPr bwMode="auto">
            <a:xfrm>
              <a:off x="1048" y="2229"/>
              <a:ext cx="70" cy="0"/>
            </a:xfrm>
            <a:prstGeom prst="line">
              <a:avLst/>
            </a:prstGeom>
            <a:noFill/>
            <a:ln w="7938">
              <a:solidFill>
                <a:srgbClr val="000000"/>
              </a:solidFill>
              <a:miter lim="800000"/>
              <a:headEnd/>
              <a:tailEnd/>
            </a:ln>
          </p:spPr>
          <p:txBody>
            <a:bodyPr/>
            <a:lstStyle/>
            <a:p>
              <a:endParaRPr lang="it-IT"/>
            </a:p>
          </p:txBody>
        </p:sp>
        <p:sp>
          <p:nvSpPr>
            <p:cNvPr id="157711" name="Line 33"/>
            <p:cNvSpPr>
              <a:spLocks noChangeShapeType="1"/>
            </p:cNvSpPr>
            <p:nvPr/>
          </p:nvSpPr>
          <p:spPr bwMode="auto">
            <a:xfrm flipV="1">
              <a:off x="2199" y="3190"/>
              <a:ext cx="0" cy="70"/>
            </a:xfrm>
            <a:prstGeom prst="line">
              <a:avLst/>
            </a:prstGeom>
            <a:noFill/>
            <a:ln w="7938">
              <a:solidFill>
                <a:srgbClr val="000000"/>
              </a:solidFill>
              <a:miter lim="800000"/>
              <a:headEnd/>
              <a:tailEnd/>
            </a:ln>
          </p:spPr>
          <p:txBody>
            <a:bodyPr/>
            <a:lstStyle/>
            <a:p>
              <a:endParaRPr lang="it-IT"/>
            </a:p>
          </p:txBody>
        </p:sp>
        <p:sp>
          <p:nvSpPr>
            <p:cNvPr id="157712" name="Rectangle 34"/>
            <p:cNvSpPr>
              <a:spLocks noChangeArrowheads="1"/>
            </p:cNvSpPr>
            <p:nvPr/>
          </p:nvSpPr>
          <p:spPr bwMode="auto">
            <a:xfrm>
              <a:off x="2007" y="3280"/>
              <a:ext cx="434"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 million</a:t>
              </a:r>
              <a:endParaRPr lang="en-US" sz="1400">
                <a:latin typeface="Century Gothic" pitchFamily="34" charset="0"/>
                <a:ea typeface="MS PGothic" pitchFamily="34" charset="-128"/>
                <a:cs typeface="Century Gothic" pitchFamily="34" charset="0"/>
              </a:endParaRPr>
            </a:p>
          </p:txBody>
        </p:sp>
        <p:sp>
          <p:nvSpPr>
            <p:cNvPr id="157713" name="Rectangle 35"/>
            <p:cNvSpPr>
              <a:spLocks noChangeArrowheads="1"/>
            </p:cNvSpPr>
            <p:nvPr/>
          </p:nvSpPr>
          <p:spPr bwMode="auto">
            <a:xfrm>
              <a:off x="946" y="3280"/>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0</a:t>
              </a:r>
              <a:endParaRPr lang="en-US" sz="1400">
                <a:latin typeface="Century Gothic" pitchFamily="34" charset="0"/>
                <a:ea typeface="MS PGothic" pitchFamily="34" charset="-128"/>
                <a:cs typeface="Century Gothic" pitchFamily="34" charset="0"/>
              </a:endParaRPr>
            </a:p>
          </p:txBody>
        </p:sp>
        <p:sp>
          <p:nvSpPr>
            <p:cNvPr id="157714" name="Freeform 36"/>
            <p:cNvSpPr>
              <a:spLocks/>
            </p:cNvSpPr>
            <p:nvPr/>
          </p:nvSpPr>
          <p:spPr bwMode="auto">
            <a:xfrm>
              <a:off x="1048" y="1082"/>
              <a:ext cx="2628" cy="2178"/>
            </a:xfrm>
            <a:custGeom>
              <a:avLst/>
              <a:gdLst>
                <a:gd name="T0" fmla="*/ 2628 w 2097"/>
                <a:gd name="T1" fmla="*/ 2178 h 1793"/>
                <a:gd name="T2" fmla="*/ 0 w 2097"/>
                <a:gd name="T3" fmla="*/ 2178 h 1793"/>
                <a:gd name="T4" fmla="*/ 0 w 2097"/>
                <a:gd name="T5" fmla="*/ 0 h 1793"/>
                <a:gd name="T6" fmla="*/ 0 60000 65536"/>
                <a:gd name="T7" fmla="*/ 0 60000 65536"/>
                <a:gd name="T8" fmla="*/ 0 60000 65536"/>
                <a:gd name="T9" fmla="*/ 0 w 2097"/>
                <a:gd name="T10" fmla="*/ 0 h 1793"/>
                <a:gd name="T11" fmla="*/ 2097 w 2097"/>
                <a:gd name="T12" fmla="*/ 1793 h 1793"/>
              </a:gdLst>
              <a:ahLst/>
              <a:cxnLst>
                <a:cxn ang="T6">
                  <a:pos x="T0" y="T1"/>
                </a:cxn>
                <a:cxn ang="T7">
                  <a:pos x="T2" y="T3"/>
                </a:cxn>
                <a:cxn ang="T8">
                  <a:pos x="T4" y="T5"/>
                </a:cxn>
              </a:cxnLst>
              <a:rect l="T9" t="T10" r="T11" b="T12"/>
              <a:pathLst>
                <a:path w="2097" h="1793">
                  <a:moveTo>
                    <a:pt x="2097" y="1793"/>
                  </a:moveTo>
                  <a:lnTo>
                    <a:pt x="0" y="1793"/>
                  </a:lnTo>
                  <a:lnTo>
                    <a:pt x="0" y="0"/>
                  </a:lnTo>
                </a:path>
              </a:pathLst>
            </a:custGeom>
            <a:noFill/>
            <a:ln w="7938" cap="flat">
              <a:solidFill>
                <a:srgbClr val="000000"/>
              </a:solidFill>
              <a:prstDash val="solid"/>
              <a:miter lim="800000"/>
              <a:headEnd/>
              <a:tailEnd/>
            </a:ln>
          </p:spPr>
          <p:txBody>
            <a:bodyPr/>
            <a:lstStyle/>
            <a:p>
              <a:endParaRPr lang="it-IT"/>
            </a:p>
          </p:txBody>
        </p:sp>
        <p:sp>
          <p:nvSpPr>
            <p:cNvPr id="157715" name="Rectangle 36"/>
            <p:cNvSpPr>
              <a:spLocks noChangeArrowheads="1"/>
            </p:cNvSpPr>
            <p:nvPr/>
          </p:nvSpPr>
          <p:spPr bwMode="auto">
            <a:xfrm>
              <a:off x="192" y="912"/>
              <a:ext cx="1488" cy="136"/>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Price of wheat (per bushel)</a:t>
              </a:r>
              <a:endParaRPr lang="en-US" sz="1400" b="1">
                <a:latin typeface="Century Gothic" pitchFamily="34" charset="0"/>
                <a:ea typeface="MS PGothic" pitchFamily="34" charset="-128"/>
                <a:cs typeface="Century Gothic" pitchFamily="34" charset="0"/>
              </a:endParaRPr>
            </a:p>
          </p:txBody>
        </p:sp>
        <p:sp>
          <p:nvSpPr>
            <p:cNvPr id="157716" name="Rectangle 101"/>
            <p:cNvSpPr>
              <a:spLocks noChangeArrowheads="1"/>
            </p:cNvSpPr>
            <p:nvPr/>
          </p:nvSpPr>
          <p:spPr bwMode="auto">
            <a:xfrm>
              <a:off x="2611" y="3411"/>
              <a:ext cx="1745" cy="136"/>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Quantity of wheat (bushels)</a:t>
              </a:r>
              <a:endParaRPr lang="en-US" sz="1400" b="1">
                <a:latin typeface="Century Gothic" pitchFamily="34" charset="0"/>
                <a:ea typeface="MS PGothic" pitchFamily="34" charset="-128"/>
                <a:cs typeface="Century Gothic" pitchFamily="34" charset="0"/>
              </a:endParaRPr>
            </a:p>
          </p:txBody>
        </p:sp>
      </p:grpSp>
      <p:grpSp>
        <p:nvGrpSpPr>
          <p:cNvPr id="323623" name="Group 39"/>
          <p:cNvGrpSpPr>
            <a:grpSpLocks/>
          </p:cNvGrpSpPr>
          <p:nvPr/>
        </p:nvGrpSpPr>
        <p:grpSpPr bwMode="auto">
          <a:xfrm>
            <a:off x="3446463" y="3498850"/>
            <a:ext cx="93662" cy="1522413"/>
            <a:chOff x="2180" y="2161"/>
            <a:chExt cx="59" cy="959"/>
          </a:xfrm>
        </p:grpSpPr>
        <p:sp>
          <p:nvSpPr>
            <p:cNvPr id="157707" name="Oval 40"/>
            <p:cNvSpPr>
              <a:spLocks noChangeArrowheads="1"/>
            </p:cNvSpPr>
            <p:nvPr/>
          </p:nvSpPr>
          <p:spPr bwMode="auto">
            <a:xfrm>
              <a:off x="2180" y="2161"/>
              <a:ext cx="59" cy="57"/>
            </a:xfrm>
            <a:prstGeom prst="ellipse">
              <a:avLst/>
            </a:prstGeom>
            <a:solidFill>
              <a:srgbClr val="000000"/>
            </a:solidFill>
            <a:ln w="9525">
              <a:noFill/>
              <a:round/>
              <a:headEnd/>
              <a:tailEnd/>
            </a:ln>
          </p:spPr>
          <p:txBody>
            <a:bodyPr/>
            <a:lstStyle/>
            <a:p>
              <a:endParaRPr lang="it-IT">
                <a:latin typeface="Century Gothic" pitchFamily="34" charset="0"/>
              </a:endParaRPr>
            </a:p>
          </p:txBody>
        </p:sp>
        <p:cxnSp>
          <p:nvCxnSpPr>
            <p:cNvPr id="157708" name="Straight Connector 86"/>
            <p:cNvCxnSpPr>
              <a:cxnSpLocks noChangeShapeType="1"/>
            </p:cNvCxnSpPr>
            <p:nvPr/>
          </p:nvCxnSpPr>
          <p:spPr bwMode="auto">
            <a:xfrm>
              <a:off x="2205" y="2246"/>
              <a:ext cx="0" cy="874"/>
            </a:xfrm>
            <a:prstGeom prst="line">
              <a:avLst/>
            </a:prstGeom>
            <a:noFill/>
            <a:ln w="22225">
              <a:solidFill>
                <a:srgbClr val="9C9C9C"/>
              </a:solidFill>
              <a:prstDash val="sysDot"/>
              <a:round/>
              <a:headEnd/>
              <a:tailEnd type="none" w="med" len="lg"/>
            </a:ln>
          </p:spPr>
        </p:cxnSp>
      </p:grpSp>
      <p:sp>
        <p:nvSpPr>
          <p:cNvPr id="4" name="Title 3"/>
          <p:cNvSpPr>
            <a:spLocks noGrp="1"/>
          </p:cNvSpPr>
          <p:nvPr>
            <p:ph type="title"/>
          </p:nvPr>
        </p:nvSpPr>
        <p:spPr/>
        <p:txBody>
          <a:bodyPr/>
          <a:lstStyle/>
          <a:p>
            <a:pPr fontAlgn="auto">
              <a:spcAft>
                <a:spcPts val="0"/>
              </a:spcAft>
              <a:defRPr/>
            </a:pPr>
            <a:r>
              <a:rPr lang="en-US" sz="4000" dirty="0" smtClean="0">
                <a:solidFill>
                  <a:schemeClr val="accent3"/>
                </a:solidFill>
                <a:ea typeface="+mj-ea"/>
              </a:rPr>
              <a:t>PRODUCER SURPLUS</a:t>
            </a:r>
            <a:endParaRPr lang="en-US" sz="4000" dirty="0">
              <a:solidFill>
                <a:schemeClr val="accent3"/>
              </a:solidFill>
              <a:ea typeface="+mj-ea"/>
            </a:endParaRPr>
          </a:p>
        </p:txBody>
      </p:sp>
      <p:grpSp>
        <p:nvGrpSpPr>
          <p:cNvPr id="323626" name="Group 42"/>
          <p:cNvGrpSpPr>
            <a:grpSpLocks/>
          </p:cNvGrpSpPr>
          <p:nvPr/>
        </p:nvGrpSpPr>
        <p:grpSpPr bwMode="auto">
          <a:xfrm>
            <a:off x="1663700" y="3505200"/>
            <a:ext cx="4049713" cy="215900"/>
            <a:chOff x="1048" y="2208"/>
            <a:chExt cx="2551" cy="136"/>
          </a:xfrm>
        </p:grpSpPr>
        <p:sp>
          <p:nvSpPr>
            <p:cNvPr id="157705" name="Line 43"/>
            <p:cNvSpPr>
              <a:spLocks noChangeShapeType="1"/>
            </p:cNvSpPr>
            <p:nvPr/>
          </p:nvSpPr>
          <p:spPr bwMode="auto">
            <a:xfrm>
              <a:off x="1048" y="2229"/>
              <a:ext cx="1977" cy="0"/>
            </a:xfrm>
            <a:prstGeom prst="line">
              <a:avLst/>
            </a:prstGeom>
            <a:noFill/>
            <a:ln w="22225">
              <a:solidFill>
                <a:srgbClr val="000000"/>
              </a:solidFill>
              <a:miter lim="800000"/>
              <a:headEnd/>
              <a:tailEnd/>
            </a:ln>
          </p:spPr>
          <p:txBody>
            <a:bodyPr/>
            <a:lstStyle/>
            <a:p>
              <a:endParaRPr lang="it-IT"/>
            </a:p>
          </p:txBody>
        </p:sp>
        <p:sp>
          <p:nvSpPr>
            <p:cNvPr id="157706" name="Rectangle 44"/>
            <p:cNvSpPr>
              <a:spLocks noChangeArrowheads="1"/>
            </p:cNvSpPr>
            <p:nvPr/>
          </p:nvSpPr>
          <p:spPr bwMode="auto">
            <a:xfrm>
              <a:off x="3072" y="2208"/>
              <a:ext cx="527"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Price = $5</a:t>
              </a:r>
              <a:endParaRPr lang="en-US" sz="1400">
                <a:latin typeface="Century Gothic" pitchFamily="34" charset="0"/>
                <a:ea typeface="MS PGothic" pitchFamily="34" charset="-128"/>
                <a:cs typeface="Century Gothic" pitchFamily="34" charset="0"/>
              </a:endParaRPr>
            </a:p>
          </p:txBody>
        </p:sp>
      </p:grpSp>
      <p:sp>
        <p:nvSpPr>
          <p:cNvPr id="3" name="Footer Placeholder 2"/>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002"/>
                                        </p:tgtEl>
                                        <p:attrNameLst>
                                          <p:attrName>style.visibility</p:attrName>
                                        </p:attrNameLst>
                                      </p:cBhvr>
                                      <p:to>
                                        <p:strVal val="visible"/>
                                      </p:to>
                                    </p:set>
                                    <p:animEffect transition="in" filter="fade">
                                      <p:cBhvr>
                                        <p:cTn id="7" dur="500"/>
                                        <p:tgtEl>
                                          <p:spTgt spid="85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3626"/>
                                        </p:tgtEl>
                                        <p:attrNameLst>
                                          <p:attrName>style.visibility</p:attrName>
                                        </p:attrNameLst>
                                      </p:cBhvr>
                                      <p:to>
                                        <p:strVal val="visible"/>
                                      </p:to>
                                    </p:set>
                                    <p:animEffect transition="in" filter="fade">
                                      <p:cBhvr>
                                        <p:cTn id="12" dur="500"/>
                                        <p:tgtEl>
                                          <p:spTgt spid="323626"/>
                                        </p:tgtEl>
                                      </p:cBhvr>
                                    </p:animEffect>
                                  </p:childTnLst>
                                </p:cTn>
                              </p:par>
                            </p:childTnLst>
                          </p:cTn>
                        </p:par>
                        <p:par>
                          <p:cTn id="13" fill="hold" nodeType="with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23623"/>
                                        </p:tgtEl>
                                        <p:attrNameLst>
                                          <p:attrName>style.visibility</p:attrName>
                                        </p:attrNameLst>
                                      </p:cBhvr>
                                      <p:to>
                                        <p:strVal val="visible"/>
                                      </p:to>
                                    </p:set>
                                    <p:animEffect transition="in" filter="fade">
                                      <p:cBhvr>
                                        <p:cTn id="16" dur="500"/>
                                        <p:tgtEl>
                                          <p:spTgt spid="323623"/>
                                        </p:tgtEl>
                                      </p:cBhvr>
                                    </p:animEffect>
                                  </p:childTnLst>
                                </p:cTn>
                              </p:par>
                            </p:childTnLst>
                          </p:cTn>
                        </p:par>
                        <p:par>
                          <p:cTn id="17" fill="hold" nodeType="with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323611"/>
                                        </p:tgtEl>
                                        <p:attrNameLst>
                                          <p:attrName>style.visibility</p:attrName>
                                        </p:attrNameLst>
                                      </p:cBhvr>
                                      <p:to>
                                        <p:strVal val="visible"/>
                                      </p:to>
                                    </p:set>
                                    <p:animEffect transition="in" filter="fade">
                                      <p:cBhvr>
                                        <p:cTn id="20" dur="500"/>
                                        <p:tgtEl>
                                          <p:spTgt spid="323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3200" dirty="0">
                <a:ea typeface="+mn-ea"/>
              </a:rPr>
              <a:t>Using the following diagram, calculate total producer surplus if the price of oil is $50 per barrel. </a:t>
            </a:r>
            <a:endParaRPr lang="en-US" sz="3200" dirty="0" smtClean="0">
              <a:ea typeface="+mn-ea"/>
            </a:endParaRPr>
          </a:p>
          <a:p>
            <a:pPr marL="514350" indent="-514350">
              <a:buFont typeface="+mj-lt"/>
              <a:buAutoNum type="alphaLcParenR"/>
              <a:defRPr/>
            </a:pPr>
            <a:r>
              <a:rPr lang="en-US" sz="3200" dirty="0" smtClean="0">
                <a:ea typeface="+mn-ea"/>
              </a:rPr>
              <a:t>0</a:t>
            </a:r>
          </a:p>
          <a:p>
            <a:pPr marL="514350" indent="-514350">
              <a:buFont typeface="+mj-lt"/>
              <a:buAutoNum type="alphaLcParenR"/>
              <a:defRPr/>
            </a:pPr>
            <a:r>
              <a:rPr lang="en-US" sz="3200" dirty="0" smtClean="0">
                <a:ea typeface="+mn-ea"/>
              </a:rPr>
              <a:t>$45</a:t>
            </a:r>
          </a:p>
          <a:p>
            <a:pPr marL="514350" indent="-514350">
              <a:buFont typeface="+mj-lt"/>
              <a:buAutoNum type="alphaLcParenR"/>
              <a:defRPr/>
            </a:pPr>
            <a:r>
              <a:rPr lang="en-US" sz="3200" dirty="0" smtClean="0">
                <a:ea typeface="+mn-ea"/>
              </a:rPr>
              <a:t>$1,350</a:t>
            </a:r>
          </a:p>
          <a:p>
            <a:pPr marL="514350" indent="-514350">
              <a:buFont typeface="+mj-lt"/>
              <a:buAutoNum type="alphaLcParenR"/>
              <a:defRPr/>
            </a:pPr>
            <a:r>
              <a:rPr lang="en-US" sz="3200" dirty="0" smtClean="0">
                <a:ea typeface="+mn-ea"/>
              </a:rPr>
              <a:t>$2,700</a:t>
            </a:r>
            <a:endParaRPr lang="en-US" sz="3200" dirty="0">
              <a:ea typeface="+mn-ea"/>
            </a:endParaRPr>
          </a:p>
        </p:txBody>
      </p:sp>
      <p:sp>
        <p:nvSpPr>
          <p:cNvPr id="6" name="Footer Placeholder 5"/>
          <p:cNvSpPr>
            <a:spLocks noGrp="1"/>
          </p:cNvSpPr>
          <p:nvPr>
            <p:ph type="ftr" sz="quarter" idx="10"/>
          </p:nvPr>
        </p:nvSpPr>
        <p:spPr/>
        <p:txBody>
          <a:bodyPr/>
          <a:lstStyle/>
          <a:p>
            <a:pPr>
              <a:defRPr/>
            </a:pPr>
            <a:r>
              <a:rPr lang="en-US"/>
              <a:t>Copyright 2015 Worth Publishers    </a:t>
            </a:r>
            <a:endParaRPr lang="en-US" dirty="0"/>
          </a:p>
        </p:txBody>
      </p:sp>
      <p:pic>
        <p:nvPicPr>
          <p:cNvPr id="159748" name="Picture 2"/>
          <p:cNvPicPr>
            <a:picLocks noChangeAspect="1" noChangeArrowheads="1"/>
          </p:cNvPicPr>
          <p:nvPr/>
        </p:nvPicPr>
        <p:blipFill>
          <a:blip r:embed="rId3"/>
          <a:srcRect/>
          <a:stretch>
            <a:fillRect/>
          </a:stretch>
        </p:blipFill>
        <p:spPr bwMode="auto">
          <a:xfrm>
            <a:off x="3038475" y="3419475"/>
            <a:ext cx="4314825" cy="2457450"/>
          </a:xfrm>
          <a:prstGeom prst="rect">
            <a:avLst/>
          </a:prstGeom>
          <a:noFill/>
          <a:ln w="9525">
            <a:noFill/>
            <a:miter lim="800000"/>
            <a:headEnd/>
            <a:tailEnd/>
          </a:ln>
        </p:spPr>
      </p:pic>
      <p:sp>
        <p:nvSpPr>
          <p:cNvPr id="7" name="Rectangle 6"/>
          <p:cNvSpPr/>
          <p:nvPr/>
        </p:nvSpPr>
        <p:spPr>
          <a:xfrm>
            <a:off x="25705" y="6307666"/>
            <a:ext cx="1172116" cy="369332"/>
          </a:xfrm>
          <a:prstGeom prst="rect">
            <a:avLst/>
          </a:prstGeom>
        </p:spPr>
        <p:txBody>
          <a:bodyPr wrap="none">
            <a:spAutoFit/>
          </a:bodyPr>
          <a:lstStyle/>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4" action="ppaction://hlinksldjump"/>
              </a:rPr>
              <a:t>To Next </a:t>
            </a:r>
          </a:p>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4" action="ppaction://hlinksldjump"/>
              </a:rPr>
              <a:t>Active Learning</a:t>
            </a: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59750" name="TextBox 1"/>
          <p:cNvSpPr txBox="1">
            <a:spLocks noChangeArrowheads="1"/>
          </p:cNvSpPr>
          <p:nvPr/>
        </p:nvSpPr>
        <p:spPr bwMode="auto">
          <a:xfrm>
            <a:off x="5715000" y="5907088"/>
            <a:ext cx="2895600" cy="522287"/>
          </a:xfrm>
          <a:prstGeom prst="rect">
            <a:avLst/>
          </a:prstGeom>
          <a:noFill/>
          <a:ln w="9525">
            <a:noFill/>
            <a:miter lim="800000"/>
            <a:headEnd/>
            <a:tailEnd/>
          </a:ln>
        </p:spPr>
        <p:txBody>
          <a:bodyPr>
            <a:spAutoFit/>
          </a:bodyPr>
          <a:lstStyle/>
          <a:p>
            <a:r>
              <a:rPr lang="en-US" sz="1400" b="1">
                <a:latin typeface="Century Gothic" pitchFamily="34" charset="0"/>
              </a:rPr>
              <a:t>Quantity of Oil </a:t>
            </a:r>
          </a:p>
          <a:p>
            <a:r>
              <a:rPr lang="en-US" sz="1400" b="1">
                <a:latin typeface="Century Gothic" pitchFamily="34" charset="0"/>
              </a:rPr>
              <a:t>(Millions of Barrels per day)</a:t>
            </a:r>
          </a:p>
        </p:txBody>
      </p:sp>
      <p:sp>
        <p:nvSpPr>
          <p:cNvPr id="159751" name="TextBox 7"/>
          <p:cNvSpPr txBox="1">
            <a:spLocks noChangeArrowheads="1"/>
          </p:cNvSpPr>
          <p:nvPr/>
        </p:nvSpPr>
        <p:spPr bwMode="auto">
          <a:xfrm>
            <a:off x="2619375" y="3086100"/>
            <a:ext cx="838200" cy="307975"/>
          </a:xfrm>
          <a:prstGeom prst="rect">
            <a:avLst/>
          </a:prstGeom>
          <a:noFill/>
          <a:ln w="9525">
            <a:noFill/>
            <a:miter lim="800000"/>
            <a:headEnd/>
            <a:tailEnd/>
          </a:ln>
        </p:spPr>
        <p:txBody>
          <a:bodyPr>
            <a:spAutoFit/>
          </a:bodyPr>
          <a:lstStyle/>
          <a:p>
            <a:r>
              <a:rPr lang="en-US" sz="1400" b="1">
                <a:latin typeface="Century Gothic" pitchFamily="34" charset="0"/>
              </a:rPr>
              <a:t>Price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3200" dirty="0">
                <a:ea typeface="+mn-ea"/>
              </a:rPr>
              <a:t>If a dinner at Fast Eddy’s tonight sells for $13, what is the value of Fast Eddy’s </a:t>
            </a:r>
            <a:r>
              <a:rPr lang="en-US" sz="3200" dirty="0" smtClean="0">
                <a:ea typeface="+mn-ea"/>
              </a:rPr>
              <a:t>producer surplus</a:t>
            </a:r>
            <a:r>
              <a:rPr lang="en-US" sz="3200" dirty="0">
                <a:ea typeface="+mn-ea"/>
              </a:rPr>
              <a:t>?</a:t>
            </a:r>
          </a:p>
          <a:p>
            <a:pPr marL="742950" indent="-742950">
              <a:buFont typeface="+mj-lt"/>
              <a:buAutoNum type="alphaLcParenR"/>
              <a:defRPr/>
            </a:pPr>
            <a:r>
              <a:rPr lang="en-US" sz="3200" dirty="0" smtClean="0">
                <a:ea typeface="+mn-ea"/>
              </a:rPr>
              <a:t>$10</a:t>
            </a:r>
          </a:p>
          <a:p>
            <a:pPr marL="742950" indent="-742950">
              <a:buFont typeface="+mj-lt"/>
              <a:buAutoNum type="alphaLcParenR"/>
              <a:defRPr/>
            </a:pPr>
            <a:r>
              <a:rPr lang="en-US" sz="3200" dirty="0">
                <a:ea typeface="+mn-ea"/>
              </a:rPr>
              <a:t>$17</a:t>
            </a:r>
            <a:endParaRPr lang="en-US" sz="3200" dirty="0" smtClean="0">
              <a:ea typeface="+mn-ea"/>
            </a:endParaRPr>
          </a:p>
          <a:p>
            <a:pPr marL="742950" indent="-742950">
              <a:buFont typeface="+mj-lt"/>
              <a:buAutoNum type="alphaLcParenR"/>
              <a:defRPr/>
            </a:pPr>
            <a:r>
              <a:rPr lang="en-US" sz="3200" dirty="0">
                <a:ea typeface="+mn-ea"/>
              </a:rPr>
              <a:t>$20</a:t>
            </a:r>
          </a:p>
          <a:p>
            <a:pPr marL="742950" indent="-742950">
              <a:buFont typeface="+mj-lt"/>
              <a:buAutoNum type="alphaLcParenR"/>
              <a:defRPr/>
            </a:pPr>
            <a:r>
              <a:rPr lang="en-US" sz="3200" dirty="0" smtClean="0">
                <a:ea typeface="+mn-ea"/>
              </a:rPr>
              <a:t>$</a:t>
            </a:r>
            <a:r>
              <a:rPr lang="en-US" sz="3200" dirty="0">
                <a:ea typeface="+mn-ea"/>
              </a:rPr>
              <a:t>21</a:t>
            </a:r>
          </a:p>
        </p:txBody>
      </p:sp>
      <p:sp>
        <p:nvSpPr>
          <p:cNvPr id="7" name="Footer Placeholder 6"/>
          <p:cNvSpPr>
            <a:spLocks noGrp="1"/>
          </p:cNvSpPr>
          <p:nvPr>
            <p:ph type="ftr" sz="quarter" idx="10"/>
          </p:nvPr>
        </p:nvSpPr>
        <p:spPr/>
        <p:txBody>
          <a:bodyPr/>
          <a:lstStyle/>
          <a:p>
            <a:pPr>
              <a:defRPr/>
            </a:pPr>
            <a:r>
              <a:rPr lang="en-US"/>
              <a:t>Copyright 2015 Worth Publishers    </a:t>
            </a:r>
            <a:endParaRPr lang="en-US" dirty="0"/>
          </a:p>
        </p:txBody>
      </p:sp>
      <p:pic>
        <p:nvPicPr>
          <p:cNvPr id="161796" name="Picture 2"/>
          <p:cNvPicPr>
            <a:picLocks noChangeAspect="1" noChangeArrowheads="1"/>
          </p:cNvPicPr>
          <p:nvPr/>
        </p:nvPicPr>
        <p:blipFill>
          <a:blip r:embed="rId3"/>
          <a:srcRect/>
          <a:stretch>
            <a:fillRect/>
          </a:stretch>
        </p:blipFill>
        <p:spPr bwMode="auto">
          <a:xfrm>
            <a:off x="3276600" y="3213100"/>
            <a:ext cx="4419600" cy="2578100"/>
          </a:xfrm>
          <a:prstGeom prst="rect">
            <a:avLst/>
          </a:prstGeom>
          <a:noFill/>
          <a:ln w="9525">
            <a:noFill/>
            <a:miter lim="800000"/>
            <a:headEnd/>
            <a:tailEnd/>
          </a:ln>
        </p:spPr>
      </p:pic>
      <p:sp>
        <p:nvSpPr>
          <p:cNvPr id="6" name="Rectangle 5"/>
          <p:cNvSpPr/>
          <p:nvPr/>
        </p:nvSpPr>
        <p:spPr>
          <a:xfrm>
            <a:off x="25705" y="6307666"/>
            <a:ext cx="1172116" cy="369332"/>
          </a:xfrm>
          <a:prstGeom prst="rect">
            <a:avLst/>
          </a:prstGeom>
        </p:spPr>
        <p:txBody>
          <a:bodyPr wrap="none">
            <a:spAutoFit/>
          </a:bodyPr>
          <a:lstStyle/>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4" action="ppaction://hlinksldjump"/>
              </a:rPr>
              <a:t>To Next </a:t>
            </a:r>
          </a:p>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4" action="ppaction://hlinksldjump"/>
              </a:rPr>
              <a:t>Active Learning</a:t>
            </a: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25693" name="Group 61"/>
          <p:cNvGrpSpPr>
            <a:grpSpLocks/>
          </p:cNvGrpSpPr>
          <p:nvPr/>
        </p:nvGrpSpPr>
        <p:grpSpPr bwMode="auto">
          <a:xfrm>
            <a:off x="4492625" y="1981200"/>
            <a:ext cx="1679575" cy="1704975"/>
            <a:chOff x="2830" y="1248"/>
            <a:chExt cx="1058" cy="1074"/>
          </a:xfrm>
        </p:grpSpPr>
        <p:sp>
          <p:nvSpPr>
            <p:cNvPr id="163876" name="Freeform 62"/>
            <p:cNvSpPr>
              <a:spLocks/>
            </p:cNvSpPr>
            <p:nvPr/>
          </p:nvSpPr>
          <p:spPr bwMode="auto">
            <a:xfrm>
              <a:off x="2876" y="1903"/>
              <a:ext cx="646" cy="419"/>
            </a:xfrm>
            <a:custGeom>
              <a:avLst/>
              <a:gdLst>
                <a:gd name="T0" fmla="*/ 0 w 459"/>
                <a:gd name="T1" fmla="*/ 419 h 340"/>
                <a:gd name="T2" fmla="*/ 0 w 459"/>
                <a:gd name="T3" fmla="*/ 0 h 340"/>
                <a:gd name="T4" fmla="*/ 646 w 459"/>
                <a:gd name="T5" fmla="*/ 0 h 340"/>
                <a:gd name="T6" fmla="*/ 0 w 459"/>
                <a:gd name="T7" fmla="*/ 419 h 340"/>
                <a:gd name="T8" fmla="*/ 0 60000 65536"/>
                <a:gd name="T9" fmla="*/ 0 60000 65536"/>
                <a:gd name="T10" fmla="*/ 0 60000 65536"/>
                <a:gd name="T11" fmla="*/ 0 60000 65536"/>
                <a:gd name="T12" fmla="*/ 0 w 459"/>
                <a:gd name="T13" fmla="*/ 0 h 340"/>
                <a:gd name="T14" fmla="*/ 459 w 459"/>
                <a:gd name="T15" fmla="*/ 340 h 340"/>
              </a:gdLst>
              <a:ahLst/>
              <a:cxnLst>
                <a:cxn ang="T8">
                  <a:pos x="T0" y="T1"/>
                </a:cxn>
                <a:cxn ang="T9">
                  <a:pos x="T2" y="T3"/>
                </a:cxn>
                <a:cxn ang="T10">
                  <a:pos x="T4" y="T5"/>
                </a:cxn>
                <a:cxn ang="T11">
                  <a:pos x="T6" y="T7"/>
                </a:cxn>
              </a:cxnLst>
              <a:rect l="T12" t="T13" r="T14" b="T15"/>
              <a:pathLst>
                <a:path w="459" h="340">
                  <a:moveTo>
                    <a:pt x="0" y="340"/>
                  </a:moveTo>
                  <a:lnTo>
                    <a:pt x="0" y="0"/>
                  </a:lnTo>
                  <a:lnTo>
                    <a:pt x="459" y="0"/>
                  </a:lnTo>
                  <a:lnTo>
                    <a:pt x="0" y="340"/>
                  </a:lnTo>
                  <a:close/>
                </a:path>
              </a:pathLst>
            </a:custGeom>
            <a:solidFill>
              <a:srgbClr val="FBD4D2"/>
            </a:solidFill>
            <a:ln w="9525">
              <a:noFill/>
              <a:round/>
              <a:headEnd/>
              <a:tailEnd/>
            </a:ln>
          </p:spPr>
          <p:txBody>
            <a:bodyPr/>
            <a:lstStyle/>
            <a:p>
              <a:endParaRPr lang="it-IT"/>
            </a:p>
          </p:txBody>
        </p:sp>
        <p:sp>
          <p:nvSpPr>
            <p:cNvPr id="163877" name="Line 63"/>
            <p:cNvSpPr>
              <a:spLocks noChangeShapeType="1"/>
            </p:cNvSpPr>
            <p:nvPr/>
          </p:nvSpPr>
          <p:spPr bwMode="auto">
            <a:xfrm>
              <a:off x="3166" y="1563"/>
              <a:ext cx="0" cy="479"/>
            </a:xfrm>
            <a:prstGeom prst="line">
              <a:avLst/>
            </a:prstGeom>
            <a:noFill/>
            <a:ln w="7938">
              <a:solidFill>
                <a:srgbClr val="000000"/>
              </a:solidFill>
              <a:miter lim="800000"/>
              <a:headEnd/>
              <a:tailEnd/>
            </a:ln>
          </p:spPr>
          <p:txBody>
            <a:bodyPr/>
            <a:lstStyle/>
            <a:p>
              <a:endParaRPr lang="it-IT"/>
            </a:p>
          </p:txBody>
        </p:sp>
        <p:sp>
          <p:nvSpPr>
            <p:cNvPr id="163878" name="Freeform 64"/>
            <p:cNvSpPr>
              <a:spLocks/>
            </p:cNvSpPr>
            <p:nvPr/>
          </p:nvSpPr>
          <p:spPr bwMode="auto">
            <a:xfrm>
              <a:off x="2830" y="1248"/>
              <a:ext cx="1010" cy="440"/>
            </a:xfrm>
            <a:custGeom>
              <a:avLst/>
              <a:gdLst>
                <a:gd name="T0" fmla="*/ 953 w 248"/>
                <a:gd name="T1" fmla="*/ 440 h 134"/>
                <a:gd name="T2" fmla="*/ 1010 w 248"/>
                <a:gd name="T3" fmla="*/ 384 h 134"/>
                <a:gd name="T4" fmla="*/ 1010 w 248"/>
                <a:gd name="T5" fmla="*/ 56 h 134"/>
                <a:gd name="T6" fmla="*/ 953 w 248"/>
                <a:gd name="T7" fmla="*/ 0 h 134"/>
                <a:gd name="T8" fmla="*/ 57 w 248"/>
                <a:gd name="T9" fmla="*/ 0 h 134"/>
                <a:gd name="T10" fmla="*/ 0 w 248"/>
                <a:gd name="T11" fmla="*/ 56 h 134"/>
                <a:gd name="T12" fmla="*/ 0 w 248"/>
                <a:gd name="T13" fmla="*/ 384 h 134"/>
                <a:gd name="T14" fmla="*/ 57 w 248"/>
                <a:gd name="T15" fmla="*/ 440 h 134"/>
                <a:gd name="T16" fmla="*/ 953 w 248"/>
                <a:gd name="T17" fmla="*/ 44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134"/>
                <a:gd name="T29" fmla="*/ 248 w 248"/>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134">
                  <a:moveTo>
                    <a:pt x="234" y="134"/>
                  </a:moveTo>
                  <a:cubicBezTo>
                    <a:pt x="241" y="134"/>
                    <a:pt x="248" y="126"/>
                    <a:pt x="248" y="117"/>
                  </a:cubicBezTo>
                  <a:cubicBezTo>
                    <a:pt x="248" y="17"/>
                    <a:pt x="248" y="17"/>
                    <a:pt x="248" y="17"/>
                  </a:cubicBezTo>
                  <a:cubicBezTo>
                    <a:pt x="248" y="7"/>
                    <a:pt x="241" y="0"/>
                    <a:pt x="234" y="0"/>
                  </a:cubicBezTo>
                  <a:cubicBezTo>
                    <a:pt x="14" y="0"/>
                    <a:pt x="14" y="0"/>
                    <a:pt x="14" y="0"/>
                  </a:cubicBezTo>
                  <a:cubicBezTo>
                    <a:pt x="6" y="0"/>
                    <a:pt x="0" y="7"/>
                    <a:pt x="0" y="17"/>
                  </a:cubicBezTo>
                  <a:cubicBezTo>
                    <a:pt x="0" y="117"/>
                    <a:pt x="0" y="117"/>
                    <a:pt x="0" y="117"/>
                  </a:cubicBezTo>
                  <a:cubicBezTo>
                    <a:pt x="0" y="126"/>
                    <a:pt x="6" y="134"/>
                    <a:pt x="14" y="134"/>
                  </a:cubicBezTo>
                  <a:lnTo>
                    <a:pt x="234" y="134"/>
                  </a:lnTo>
                  <a:close/>
                </a:path>
              </a:pathLst>
            </a:custGeom>
            <a:solidFill>
              <a:srgbClr val="D6E2E0"/>
            </a:solidFill>
            <a:ln w="9525">
              <a:noFill/>
              <a:round/>
              <a:headEnd/>
              <a:tailEnd/>
            </a:ln>
          </p:spPr>
          <p:txBody>
            <a:bodyPr/>
            <a:lstStyle/>
            <a:p>
              <a:endParaRPr lang="it-IT"/>
            </a:p>
          </p:txBody>
        </p:sp>
        <p:sp>
          <p:nvSpPr>
            <p:cNvPr id="163879" name="Rectangle 65"/>
            <p:cNvSpPr>
              <a:spLocks noChangeArrowheads="1"/>
            </p:cNvSpPr>
            <p:nvPr/>
          </p:nvSpPr>
          <p:spPr bwMode="auto">
            <a:xfrm>
              <a:off x="2895" y="1261"/>
              <a:ext cx="993" cy="407"/>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Producer surplus gained by new sellers</a:t>
              </a:r>
              <a:endParaRPr lang="en-US" sz="1400">
                <a:latin typeface="Century Gothic" pitchFamily="34" charset="0"/>
                <a:ea typeface="MS PGothic" pitchFamily="34" charset="-128"/>
                <a:cs typeface="Century Gothic" pitchFamily="34" charset="0"/>
              </a:endParaRPr>
            </a:p>
          </p:txBody>
        </p:sp>
      </p:grpSp>
      <p:grpSp>
        <p:nvGrpSpPr>
          <p:cNvPr id="325688" name="Group 56"/>
          <p:cNvGrpSpPr>
            <a:grpSpLocks/>
          </p:cNvGrpSpPr>
          <p:nvPr/>
        </p:nvGrpSpPr>
        <p:grpSpPr bwMode="auto">
          <a:xfrm>
            <a:off x="2513013" y="2005013"/>
            <a:ext cx="2052637" cy="1681162"/>
            <a:chOff x="1583" y="1263"/>
            <a:chExt cx="1293" cy="1059"/>
          </a:xfrm>
        </p:grpSpPr>
        <p:sp>
          <p:nvSpPr>
            <p:cNvPr id="163872" name="Rectangle 57"/>
            <p:cNvSpPr>
              <a:spLocks noChangeArrowheads="1"/>
            </p:cNvSpPr>
            <p:nvPr/>
          </p:nvSpPr>
          <p:spPr bwMode="auto">
            <a:xfrm>
              <a:off x="1583" y="1903"/>
              <a:ext cx="1293" cy="419"/>
            </a:xfrm>
            <a:prstGeom prst="rect">
              <a:avLst/>
            </a:prstGeom>
            <a:solidFill>
              <a:srgbClr val="F3716D"/>
            </a:solidFill>
            <a:ln w="9525">
              <a:noFill/>
              <a:miter lim="800000"/>
              <a:headEnd/>
              <a:tailEnd/>
            </a:ln>
          </p:spPr>
          <p:txBody>
            <a:bodyPr/>
            <a:lstStyle/>
            <a:p>
              <a:endParaRPr lang="it-IT">
                <a:latin typeface="Century Gothic" pitchFamily="34" charset="0"/>
              </a:endParaRPr>
            </a:p>
          </p:txBody>
        </p:sp>
        <p:sp>
          <p:nvSpPr>
            <p:cNvPr id="163873" name="Line 58"/>
            <p:cNvSpPr>
              <a:spLocks noChangeShapeType="1"/>
            </p:cNvSpPr>
            <p:nvPr/>
          </p:nvSpPr>
          <p:spPr bwMode="auto">
            <a:xfrm>
              <a:off x="2231" y="1554"/>
              <a:ext cx="0" cy="488"/>
            </a:xfrm>
            <a:prstGeom prst="line">
              <a:avLst/>
            </a:prstGeom>
            <a:noFill/>
            <a:ln w="7938">
              <a:solidFill>
                <a:srgbClr val="000000"/>
              </a:solidFill>
              <a:miter lim="800000"/>
              <a:headEnd/>
              <a:tailEnd/>
            </a:ln>
          </p:spPr>
          <p:txBody>
            <a:bodyPr/>
            <a:lstStyle/>
            <a:p>
              <a:endParaRPr lang="it-IT"/>
            </a:p>
          </p:txBody>
        </p:sp>
        <p:sp>
          <p:nvSpPr>
            <p:cNvPr id="163874" name="Freeform 59"/>
            <p:cNvSpPr>
              <a:spLocks/>
            </p:cNvSpPr>
            <p:nvPr/>
          </p:nvSpPr>
          <p:spPr bwMode="auto">
            <a:xfrm>
              <a:off x="1732" y="1263"/>
              <a:ext cx="1052" cy="432"/>
            </a:xfrm>
            <a:custGeom>
              <a:avLst/>
              <a:gdLst>
                <a:gd name="T0" fmla="*/ 1003 w 301"/>
                <a:gd name="T1" fmla="*/ 432 h 134"/>
                <a:gd name="T2" fmla="*/ 1052 w 301"/>
                <a:gd name="T3" fmla="*/ 377 h 134"/>
                <a:gd name="T4" fmla="*/ 1052 w 301"/>
                <a:gd name="T5" fmla="*/ 55 h 134"/>
                <a:gd name="T6" fmla="*/ 1003 w 301"/>
                <a:gd name="T7" fmla="*/ 0 h 134"/>
                <a:gd name="T8" fmla="*/ 49 w 301"/>
                <a:gd name="T9" fmla="*/ 0 h 134"/>
                <a:gd name="T10" fmla="*/ 0 w 301"/>
                <a:gd name="T11" fmla="*/ 55 h 134"/>
                <a:gd name="T12" fmla="*/ 0 w 301"/>
                <a:gd name="T13" fmla="*/ 377 h 134"/>
                <a:gd name="T14" fmla="*/ 49 w 301"/>
                <a:gd name="T15" fmla="*/ 432 h 134"/>
                <a:gd name="T16" fmla="*/ 1003 w 301"/>
                <a:gd name="T17" fmla="*/ 432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134"/>
                <a:gd name="T29" fmla="*/ 301 w 301"/>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134">
                  <a:moveTo>
                    <a:pt x="287" y="134"/>
                  </a:moveTo>
                  <a:cubicBezTo>
                    <a:pt x="295" y="134"/>
                    <a:pt x="301" y="126"/>
                    <a:pt x="301" y="117"/>
                  </a:cubicBezTo>
                  <a:cubicBezTo>
                    <a:pt x="301" y="17"/>
                    <a:pt x="301" y="17"/>
                    <a:pt x="301" y="17"/>
                  </a:cubicBezTo>
                  <a:cubicBezTo>
                    <a:pt x="301" y="7"/>
                    <a:pt x="295" y="0"/>
                    <a:pt x="287" y="0"/>
                  </a:cubicBezTo>
                  <a:cubicBezTo>
                    <a:pt x="14" y="0"/>
                    <a:pt x="14" y="0"/>
                    <a:pt x="14" y="0"/>
                  </a:cubicBezTo>
                  <a:cubicBezTo>
                    <a:pt x="6" y="0"/>
                    <a:pt x="0" y="7"/>
                    <a:pt x="0" y="17"/>
                  </a:cubicBezTo>
                  <a:cubicBezTo>
                    <a:pt x="0" y="117"/>
                    <a:pt x="0" y="117"/>
                    <a:pt x="0" y="117"/>
                  </a:cubicBezTo>
                  <a:cubicBezTo>
                    <a:pt x="0" y="126"/>
                    <a:pt x="6" y="134"/>
                    <a:pt x="14" y="134"/>
                  </a:cubicBezTo>
                  <a:lnTo>
                    <a:pt x="287" y="134"/>
                  </a:lnTo>
                  <a:close/>
                </a:path>
              </a:pathLst>
            </a:custGeom>
            <a:solidFill>
              <a:srgbClr val="D6E2E0"/>
            </a:solidFill>
            <a:ln w="9525">
              <a:noFill/>
              <a:round/>
              <a:headEnd/>
              <a:tailEnd/>
            </a:ln>
          </p:spPr>
          <p:txBody>
            <a:bodyPr/>
            <a:lstStyle/>
            <a:p>
              <a:endParaRPr lang="it-IT"/>
            </a:p>
          </p:txBody>
        </p:sp>
        <p:sp>
          <p:nvSpPr>
            <p:cNvPr id="163875" name="Rectangle 60"/>
            <p:cNvSpPr>
              <a:spLocks noChangeArrowheads="1"/>
            </p:cNvSpPr>
            <p:nvPr/>
          </p:nvSpPr>
          <p:spPr bwMode="auto">
            <a:xfrm>
              <a:off x="1776" y="1281"/>
              <a:ext cx="1008" cy="407"/>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Increase in producer surplus to original sellers</a:t>
              </a:r>
              <a:endParaRPr lang="en-US" sz="1400">
                <a:latin typeface="Century Gothic" pitchFamily="34" charset="0"/>
                <a:ea typeface="MS PGothic" pitchFamily="34" charset="-128"/>
                <a:cs typeface="Century Gothic" pitchFamily="34" charset="0"/>
              </a:endParaRPr>
            </a:p>
          </p:txBody>
        </p:sp>
      </p:grpSp>
      <p:grpSp>
        <p:nvGrpSpPr>
          <p:cNvPr id="163843" name="Group 40"/>
          <p:cNvGrpSpPr>
            <a:grpSpLocks/>
          </p:cNvGrpSpPr>
          <p:nvPr/>
        </p:nvGrpSpPr>
        <p:grpSpPr bwMode="auto">
          <a:xfrm>
            <a:off x="2501900" y="2255838"/>
            <a:ext cx="4141788" cy="2770187"/>
            <a:chOff x="1576" y="1421"/>
            <a:chExt cx="2609" cy="1745"/>
          </a:xfrm>
        </p:grpSpPr>
        <p:sp>
          <p:nvSpPr>
            <p:cNvPr id="163870" name="Rectangle 41"/>
            <p:cNvSpPr>
              <a:spLocks noChangeArrowheads="1"/>
            </p:cNvSpPr>
            <p:nvPr/>
          </p:nvSpPr>
          <p:spPr bwMode="auto">
            <a:xfrm>
              <a:off x="4109" y="1421"/>
              <a:ext cx="76" cy="136"/>
            </a:xfrm>
            <a:prstGeom prst="rect">
              <a:avLst/>
            </a:prstGeom>
            <a:noFill/>
            <a:ln w="9525">
              <a:noFill/>
              <a:miter lim="800000"/>
              <a:headEnd/>
              <a:tailEnd/>
            </a:ln>
          </p:spPr>
          <p:txBody>
            <a:bodyPr wrap="none" lIns="0" tIns="0" rIns="0" bIns="0">
              <a:spAutoFit/>
            </a:bodyPr>
            <a:lstStyle/>
            <a:p>
              <a:pPr marL="1588" indent="-1588"/>
              <a:r>
                <a:rPr lang="en-US" sz="1400" i="1">
                  <a:solidFill>
                    <a:srgbClr val="000000"/>
                  </a:solidFill>
                  <a:latin typeface="Century Gothic" pitchFamily="34" charset="0"/>
                  <a:ea typeface="MS PGothic" pitchFamily="34" charset="-128"/>
                  <a:cs typeface="Century Gothic" pitchFamily="34" charset="0"/>
                </a:rPr>
                <a:t>S</a:t>
              </a:r>
              <a:endParaRPr lang="en-US" sz="1400" i="1">
                <a:latin typeface="Century Gothic" pitchFamily="34" charset="0"/>
                <a:ea typeface="MS PGothic" pitchFamily="34" charset="-128"/>
                <a:cs typeface="Century Gothic" pitchFamily="34" charset="0"/>
              </a:endParaRPr>
            </a:p>
          </p:txBody>
        </p:sp>
        <p:sp>
          <p:nvSpPr>
            <p:cNvPr id="163871" name="Line 42"/>
            <p:cNvSpPr>
              <a:spLocks noChangeShapeType="1"/>
            </p:cNvSpPr>
            <p:nvPr/>
          </p:nvSpPr>
          <p:spPr bwMode="auto">
            <a:xfrm flipH="1">
              <a:off x="1576" y="1539"/>
              <a:ext cx="2508" cy="1627"/>
            </a:xfrm>
            <a:prstGeom prst="line">
              <a:avLst/>
            </a:prstGeom>
            <a:noFill/>
            <a:ln w="30163">
              <a:solidFill>
                <a:srgbClr val="EE313C"/>
              </a:solidFill>
              <a:miter lim="800000"/>
              <a:headEnd/>
              <a:tailEnd/>
            </a:ln>
          </p:spPr>
          <p:txBody>
            <a:bodyPr/>
            <a:lstStyle/>
            <a:p>
              <a:endParaRPr lang="it-IT"/>
            </a:p>
          </p:txBody>
        </p:sp>
      </p:grpSp>
      <p:sp>
        <p:nvSpPr>
          <p:cNvPr id="163844" name="Line 45"/>
          <p:cNvSpPr>
            <a:spLocks noChangeShapeType="1"/>
          </p:cNvSpPr>
          <p:nvPr/>
        </p:nvSpPr>
        <p:spPr bwMode="auto">
          <a:xfrm flipV="1">
            <a:off x="4565650" y="5238750"/>
            <a:ext cx="0" cy="109538"/>
          </a:xfrm>
          <a:prstGeom prst="line">
            <a:avLst/>
          </a:prstGeom>
          <a:noFill/>
          <a:ln w="7938">
            <a:solidFill>
              <a:srgbClr val="000000"/>
            </a:solidFill>
            <a:miter lim="800000"/>
            <a:headEnd/>
            <a:tailEnd/>
          </a:ln>
        </p:spPr>
        <p:txBody>
          <a:bodyPr/>
          <a:lstStyle/>
          <a:p>
            <a:endParaRPr lang="it-IT"/>
          </a:p>
        </p:txBody>
      </p:sp>
      <p:sp>
        <p:nvSpPr>
          <p:cNvPr id="163845" name="Rectangle 48"/>
          <p:cNvSpPr>
            <a:spLocks noChangeArrowheads="1"/>
          </p:cNvSpPr>
          <p:nvPr/>
        </p:nvSpPr>
        <p:spPr bwMode="auto">
          <a:xfrm>
            <a:off x="2332038" y="3594100"/>
            <a:ext cx="100012"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5</a:t>
            </a:r>
            <a:endParaRPr lang="en-US" sz="1400">
              <a:latin typeface="Century Gothic" pitchFamily="34" charset="0"/>
              <a:ea typeface="MS PGothic" pitchFamily="34" charset="-128"/>
              <a:cs typeface="Century Gothic" pitchFamily="34" charset="0"/>
            </a:endParaRPr>
          </a:p>
        </p:txBody>
      </p:sp>
      <p:sp>
        <p:nvSpPr>
          <p:cNvPr id="163846" name="Line 49"/>
          <p:cNvSpPr>
            <a:spLocks noChangeShapeType="1"/>
          </p:cNvSpPr>
          <p:nvPr/>
        </p:nvSpPr>
        <p:spPr bwMode="auto">
          <a:xfrm>
            <a:off x="2513013" y="3021013"/>
            <a:ext cx="125412" cy="0"/>
          </a:xfrm>
          <a:prstGeom prst="line">
            <a:avLst/>
          </a:prstGeom>
          <a:noFill/>
          <a:ln w="7938">
            <a:solidFill>
              <a:srgbClr val="000000"/>
            </a:solidFill>
            <a:miter lim="800000"/>
            <a:headEnd/>
            <a:tailEnd/>
          </a:ln>
        </p:spPr>
        <p:txBody>
          <a:bodyPr/>
          <a:lstStyle/>
          <a:p>
            <a:endParaRPr lang="it-IT"/>
          </a:p>
        </p:txBody>
      </p:sp>
      <p:sp>
        <p:nvSpPr>
          <p:cNvPr id="163847" name="Line 50"/>
          <p:cNvSpPr>
            <a:spLocks noChangeShapeType="1"/>
          </p:cNvSpPr>
          <p:nvPr/>
        </p:nvSpPr>
        <p:spPr bwMode="auto">
          <a:xfrm>
            <a:off x="2513013" y="3686175"/>
            <a:ext cx="125412" cy="0"/>
          </a:xfrm>
          <a:prstGeom prst="line">
            <a:avLst/>
          </a:prstGeom>
          <a:noFill/>
          <a:ln w="7938">
            <a:solidFill>
              <a:srgbClr val="000000"/>
            </a:solidFill>
            <a:miter lim="800000"/>
            <a:headEnd/>
            <a:tailEnd/>
          </a:ln>
        </p:spPr>
        <p:txBody>
          <a:bodyPr/>
          <a:lstStyle/>
          <a:p>
            <a:endParaRPr lang="it-IT"/>
          </a:p>
        </p:txBody>
      </p:sp>
      <p:sp>
        <p:nvSpPr>
          <p:cNvPr id="163848" name="Rectangle 51"/>
          <p:cNvSpPr>
            <a:spLocks noChangeArrowheads="1"/>
          </p:cNvSpPr>
          <p:nvPr/>
        </p:nvSpPr>
        <p:spPr bwMode="auto">
          <a:xfrm>
            <a:off x="4200525" y="5380038"/>
            <a:ext cx="688975"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 million</a:t>
            </a:r>
            <a:endParaRPr lang="en-US" sz="1400">
              <a:latin typeface="Century Gothic" pitchFamily="34" charset="0"/>
              <a:ea typeface="MS PGothic" pitchFamily="34" charset="-128"/>
              <a:cs typeface="Century Gothic" pitchFamily="34" charset="0"/>
            </a:endParaRPr>
          </a:p>
        </p:txBody>
      </p:sp>
      <p:sp>
        <p:nvSpPr>
          <p:cNvPr id="163849" name="Rectangle 52"/>
          <p:cNvSpPr>
            <a:spLocks noChangeArrowheads="1"/>
          </p:cNvSpPr>
          <p:nvPr/>
        </p:nvSpPr>
        <p:spPr bwMode="auto">
          <a:xfrm>
            <a:off x="2332038" y="5380038"/>
            <a:ext cx="100012"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0</a:t>
            </a:r>
            <a:endParaRPr lang="en-US" sz="1400">
              <a:latin typeface="Century Gothic" pitchFamily="34" charset="0"/>
              <a:ea typeface="MS PGothic" pitchFamily="34" charset="-128"/>
              <a:cs typeface="Century Gothic" pitchFamily="34" charset="0"/>
            </a:endParaRPr>
          </a:p>
        </p:txBody>
      </p:sp>
      <p:sp>
        <p:nvSpPr>
          <p:cNvPr id="163850" name="Freeform 53"/>
          <p:cNvSpPr>
            <a:spLocks/>
          </p:cNvSpPr>
          <p:nvPr/>
        </p:nvSpPr>
        <p:spPr bwMode="auto">
          <a:xfrm>
            <a:off x="2513013" y="1801813"/>
            <a:ext cx="4687887" cy="3546475"/>
          </a:xfrm>
          <a:custGeom>
            <a:avLst/>
            <a:gdLst>
              <a:gd name="T0" fmla="*/ 4687888 w 2097"/>
              <a:gd name="T1" fmla="*/ 3546476 h 1813"/>
              <a:gd name="T2" fmla="*/ 0 w 2097"/>
              <a:gd name="T3" fmla="*/ 3546476 h 1813"/>
              <a:gd name="T4" fmla="*/ 0 w 2097"/>
              <a:gd name="T5" fmla="*/ 0 h 1813"/>
              <a:gd name="T6" fmla="*/ 0 60000 65536"/>
              <a:gd name="T7" fmla="*/ 0 60000 65536"/>
              <a:gd name="T8" fmla="*/ 0 60000 65536"/>
              <a:gd name="T9" fmla="*/ 0 w 2097"/>
              <a:gd name="T10" fmla="*/ 0 h 1813"/>
              <a:gd name="T11" fmla="*/ 2097 w 2097"/>
              <a:gd name="T12" fmla="*/ 1813 h 1813"/>
            </a:gdLst>
            <a:ahLst/>
            <a:cxnLst>
              <a:cxn ang="T6">
                <a:pos x="T0" y="T1"/>
              </a:cxn>
              <a:cxn ang="T7">
                <a:pos x="T2" y="T3"/>
              </a:cxn>
              <a:cxn ang="T8">
                <a:pos x="T4" y="T5"/>
              </a:cxn>
            </a:cxnLst>
            <a:rect l="T9" t="T10" r="T11" b="T12"/>
            <a:pathLst>
              <a:path w="2097" h="1813">
                <a:moveTo>
                  <a:pt x="2097" y="1813"/>
                </a:moveTo>
                <a:lnTo>
                  <a:pt x="0" y="1813"/>
                </a:lnTo>
                <a:lnTo>
                  <a:pt x="0" y="0"/>
                </a:lnTo>
              </a:path>
            </a:pathLst>
          </a:custGeom>
          <a:noFill/>
          <a:ln w="7938" cap="flat">
            <a:solidFill>
              <a:srgbClr val="000000"/>
            </a:solidFill>
            <a:prstDash val="solid"/>
            <a:miter lim="800000"/>
            <a:headEnd/>
            <a:tailEnd/>
          </a:ln>
        </p:spPr>
        <p:txBody>
          <a:bodyPr/>
          <a:lstStyle/>
          <a:p>
            <a:endParaRPr lang="it-IT"/>
          </a:p>
        </p:txBody>
      </p:sp>
      <p:sp>
        <p:nvSpPr>
          <p:cNvPr id="163851" name="Rectangle 36"/>
          <p:cNvSpPr>
            <a:spLocks noChangeArrowheads="1"/>
          </p:cNvSpPr>
          <p:nvPr/>
        </p:nvSpPr>
        <p:spPr bwMode="auto">
          <a:xfrm>
            <a:off x="1295400" y="1295400"/>
            <a:ext cx="1946275" cy="430213"/>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Price of wheat (per bushel)</a:t>
            </a:r>
            <a:endParaRPr lang="en-US" sz="1400" b="1">
              <a:latin typeface="Century Gothic" pitchFamily="34" charset="0"/>
              <a:ea typeface="MS PGothic" pitchFamily="34" charset="-128"/>
              <a:cs typeface="Century Gothic" pitchFamily="34" charset="0"/>
            </a:endParaRPr>
          </a:p>
        </p:txBody>
      </p:sp>
      <p:sp>
        <p:nvSpPr>
          <p:cNvPr id="163852" name="Rectangle 101"/>
          <p:cNvSpPr>
            <a:spLocks noChangeArrowheads="1"/>
          </p:cNvSpPr>
          <p:nvPr/>
        </p:nvSpPr>
        <p:spPr bwMode="auto">
          <a:xfrm>
            <a:off x="5105400" y="5638800"/>
            <a:ext cx="3113088" cy="215900"/>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Quantity of wheat (bushels)</a:t>
            </a:r>
            <a:endParaRPr lang="en-US" sz="1400" b="1">
              <a:latin typeface="Century Gothic" pitchFamily="34" charset="0"/>
              <a:ea typeface="MS PGothic" pitchFamily="34" charset="-128"/>
              <a:cs typeface="Century Gothic" pitchFamily="34" charset="0"/>
            </a:endParaRPr>
          </a:p>
        </p:txBody>
      </p:sp>
      <p:cxnSp>
        <p:nvCxnSpPr>
          <p:cNvPr id="163853" name="Straight Connector 86"/>
          <p:cNvCxnSpPr>
            <a:cxnSpLocks noChangeShapeType="1"/>
          </p:cNvCxnSpPr>
          <p:nvPr/>
        </p:nvCxnSpPr>
        <p:spPr bwMode="auto">
          <a:xfrm>
            <a:off x="4562475" y="3717925"/>
            <a:ext cx="0" cy="1463675"/>
          </a:xfrm>
          <a:prstGeom prst="line">
            <a:avLst/>
          </a:prstGeom>
          <a:noFill/>
          <a:ln w="15875">
            <a:solidFill>
              <a:srgbClr val="808080"/>
            </a:solidFill>
            <a:prstDash val="sysDot"/>
            <a:round/>
            <a:headEnd/>
            <a:tailEnd type="none" w="med" len="lg"/>
          </a:ln>
        </p:spPr>
      </p:cxnSp>
      <p:cxnSp>
        <p:nvCxnSpPr>
          <p:cNvPr id="163854" name="Straight Connector 86"/>
          <p:cNvCxnSpPr>
            <a:cxnSpLocks noChangeShapeType="1"/>
          </p:cNvCxnSpPr>
          <p:nvPr/>
        </p:nvCxnSpPr>
        <p:spPr bwMode="auto">
          <a:xfrm>
            <a:off x="2617788" y="3673475"/>
            <a:ext cx="1931987" cy="3175"/>
          </a:xfrm>
          <a:prstGeom prst="line">
            <a:avLst/>
          </a:prstGeom>
          <a:noFill/>
          <a:ln w="15875">
            <a:solidFill>
              <a:srgbClr val="808080"/>
            </a:solidFill>
            <a:prstDash val="sysDot"/>
            <a:round/>
            <a:headEnd/>
            <a:tailEnd type="none" w="med" len="lg"/>
          </a:ln>
        </p:spPr>
      </p:cxnSp>
      <p:grpSp>
        <p:nvGrpSpPr>
          <p:cNvPr id="6" name="Group 5"/>
          <p:cNvGrpSpPr>
            <a:grpSpLocks/>
          </p:cNvGrpSpPr>
          <p:nvPr/>
        </p:nvGrpSpPr>
        <p:grpSpPr bwMode="auto">
          <a:xfrm>
            <a:off x="2233613" y="2927350"/>
            <a:ext cx="3805237" cy="2668588"/>
            <a:chOff x="2233613" y="2927350"/>
            <a:chExt cx="3804669" cy="2668132"/>
          </a:xfrm>
        </p:grpSpPr>
        <p:sp>
          <p:nvSpPr>
            <p:cNvPr id="163859" name="Line 44"/>
            <p:cNvSpPr>
              <a:spLocks noChangeShapeType="1"/>
            </p:cNvSpPr>
            <p:nvPr/>
          </p:nvSpPr>
          <p:spPr bwMode="auto">
            <a:xfrm flipV="1">
              <a:off x="5591175" y="5238751"/>
              <a:ext cx="0" cy="109538"/>
            </a:xfrm>
            <a:prstGeom prst="line">
              <a:avLst/>
            </a:prstGeom>
            <a:noFill/>
            <a:ln w="7938">
              <a:solidFill>
                <a:srgbClr val="000000"/>
              </a:solidFill>
              <a:miter lim="800000"/>
              <a:headEnd/>
              <a:tailEnd/>
            </a:ln>
          </p:spPr>
          <p:txBody>
            <a:bodyPr/>
            <a:lstStyle/>
            <a:p>
              <a:endParaRPr lang="it-IT"/>
            </a:p>
          </p:txBody>
        </p:sp>
        <p:sp>
          <p:nvSpPr>
            <p:cNvPr id="163860" name="Rectangle 46"/>
            <p:cNvSpPr>
              <a:spLocks noChangeArrowheads="1"/>
            </p:cNvSpPr>
            <p:nvPr/>
          </p:nvSpPr>
          <p:spPr bwMode="auto">
            <a:xfrm>
              <a:off x="5200650" y="5380038"/>
              <a:ext cx="837632" cy="215444"/>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1.5 million</a:t>
              </a:r>
              <a:endParaRPr lang="en-US" sz="1400">
                <a:latin typeface="Century Gothic" pitchFamily="34" charset="0"/>
                <a:ea typeface="MS PGothic" pitchFamily="34" charset="-128"/>
                <a:cs typeface="Century Gothic" pitchFamily="34" charset="0"/>
              </a:endParaRPr>
            </a:p>
          </p:txBody>
        </p:sp>
        <p:sp>
          <p:nvSpPr>
            <p:cNvPr id="163861" name="Rectangle 47"/>
            <p:cNvSpPr>
              <a:spLocks noChangeArrowheads="1"/>
            </p:cNvSpPr>
            <p:nvPr/>
          </p:nvSpPr>
          <p:spPr bwMode="auto">
            <a:xfrm>
              <a:off x="2233613" y="2927350"/>
              <a:ext cx="198998" cy="215444"/>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$7</a:t>
              </a:r>
              <a:endParaRPr lang="en-US" sz="1400">
                <a:latin typeface="Century Gothic" pitchFamily="34" charset="0"/>
                <a:ea typeface="MS PGothic" pitchFamily="34" charset="-128"/>
                <a:cs typeface="Century Gothic" pitchFamily="34" charset="0"/>
              </a:endParaRPr>
            </a:p>
          </p:txBody>
        </p:sp>
        <p:grpSp>
          <p:nvGrpSpPr>
            <p:cNvPr id="163862" name="Group 68"/>
            <p:cNvGrpSpPr>
              <a:grpSpLocks/>
            </p:cNvGrpSpPr>
            <p:nvPr/>
          </p:nvGrpSpPr>
          <p:grpSpPr bwMode="auto">
            <a:xfrm>
              <a:off x="2286000" y="3124200"/>
              <a:ext cx="73025" cy="376238"/>
              <a:chOff x="1473" y="1997"/>
              <a:chExt cx="46" cy="237"/>
            </a:xfrm>
          </p:grpSpPr>
          <p:sp>
            <p:nvSpPr>
              <p:cNvPr id="163868" name="Line 69"/>
              <p:cNvSpPr>
                <a:spLocks noChangeShapeType="1"/>
              </p:cNvSpPr>
              <p:nvPr/>
            </p:nvSpPr>
            <p:spPr bwMode="auto">
              <a:xfrm flipV="1">
                <a:off x="1495" y="2042"/>
                <a:ext cx="0" cy="192"/>
              </a:xfrm>
              <a:prstGeom prst="line">
                <a:avLst/>
              </a:prstGeom>
              <a:noFill/>
              <a:ln w="11113">
                <a:solidFill>
                  <a:srgbClr val="000000"/>
                </a:solidFill>
                <a:miter lim="800000"/>
                <a:headEnd/>
                <a:tailEnd/>
              </a:ln>
            </p:spPr>
            <p:txBody>
              <a:bodyPr/>
              <a:lstStyle/>
              <a:p>
                <a:endParaRPr lang="it-IT"/>
              </a:p>
            </p:txBody>
          </p:sp>
          <p:sp>
            <p:nvSpPr>
              <p:cNvPr id="163869" name="Freeform 70"/>
              <p:cNvSpPr>
                <a:spLocks/>
              </p:cNvSpPr>
              <p:nvPr/>
            </p:nvSpPr>
            <p:spPr bwMode="auto">
              <a:xfrm>
                <a:off x="1473" y="1997"/>
                <a:ext cx="46" cy="64"/>
              </a:xfrm>
              <a:custGeom>
                <a:avLst/>
                <a:gdLst>
                  <a:gd name="T0" fmla="*/ 23 w 14"/>
                  <a:gd name="T1" fmla="*/ 52 h 22"/>
                  <a:gd name="T2" fmla="*/ 3 w 14"/>
                  <a:gd name="T3" fmla="*/ 64 h 22"/>
                  <a:gd name="T4" fmla="*/ 0 w 14"/>
                  <a:gd name="T5" fmla="*/ 64 h 22"/>
                  <a:gd name="T6" fmla="*/ 16 w 14"/>
                  <a:gd name="T7" fmla="*/ 32 h 22"/>
                  <a:gd name="T8" fmla="*/ 23 w 14"/>
                  <a:gd name="T9" fmla="*/ 0 h 22"/>
                  <a:gd name="T10" fmla="*/ 30 w 14"/>
                  <a:gd name="T11" fmla="*/ 32 h 22"/>
                  <a:gd name="T12" fmla="*/ 46 w 14"/>
                  <a:gd name="T13" fmla="*/ 64 h 22"/>
                  <a:gd name="T14" fmla="*/ 46 w 14"/>
                  <a:gd name="T15" fmla="*/ 64 h 22"/>
                  <a:gd name="T16" fmla="*/ 23 w 14"/>
                  <a:gd name="T17" fmla="*/ 5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2"/>
                  <a:gd name="T29" fmla="*/ 14 w 14"/>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2">
                    <a:moveTo>
                      <a:pt x="7" y="18"/>
                    </a:moveTo>
                    <a:cubicBezTo>
                      <a:pt x="1" y="22"/>
                      <a:pt x="1" y="22"/>
                      <a:pt x="1" y="22"/>
                    </a:cubicBezTo>
                    <a:cubicBezTo>
                      <a:pt x="0" y="22"/>
                      <a:pt x="0" y="22"/>
                      <a:pt x="0" y="22"/>
                    </a:cubicBezTo>
                    <a:cubicBezTo>
                      <a:pt x="5" y="11"/>
                      <a:pt x="5" y="11"/>
                      <a:pt x="5" y="11"/>
                    </a:cubicBezTo>
                    <a:cubicBezTo>
                      <a:pt x="5" y="8"/>
                      <a:pt x="6" y="4"/>
                      <a:pt x="7" y="0"/>
                    </a:cubicBezTo>
                    <a:cubicBezTo>
                      <a:pt x="8" y="4"/>
                      <a:pt x="9" y="8"/>
                      <a:pt x="9" y="11"/>
                    </a:cubicBezTo>
                    <a:cubicBezTo>
                      <a:pt x="14" y="22"/>
                      <a:pt x="14" y="22"/>
                      <a:pt x="14" y="22"/>
                    </a:cubicBezTo>
                    <a:cubicBezTo>
                      <a:pt x="14" y="22"/>
                      <a:pt x="14" y="22"/>
                      <a:pt x="14" y="22"/>
                    </a:cubicBezTo>
                    <a:lnTo>
                      <a:pt x="7" y="18"/>
                    </a:lnTo>
                    <a:close/>
                  </a:path>
                </a:pathLst>
              </a:custGeom>
              <a:solidFill>
                <a:srgbClr val="000000"/>
              </a:solidFill>
              <a:ln w="9525">
                <a:noFill/>
                <a:round/>
                <a:headEnd/>
                <a:tailEnd/>
              </a:ln>
            </p:spPr>
            <p:txBody>
              <a:bodyPr/>
              <a:lstStyle/>
              <a:p>
                <a:endParaRPr lang="it-IT"/>
              </a:p>
            </p:txBody>
          </p:sp>
        </p:grpSp>
        <p:sp>
          <p:nvSpPr>
            <p:cNvPr id="163863" name="Freeform 71"/>
            <p:cNvSpPr>
              <a:spLocks/>
            </p:cNvSpPr>
            <p:nvPr/>
          </p:nvSpPr>
          <p:spPr bwMode="auto">
            <a:xfrm>
              <a:off x="5068888" y="5449888"/>
              <a:ext cx="115888" cy="66675"/>
            </a:xfrm>
            <a:custGeom>
              <a:avLst/>
              <a:gdLst>
                <a:gd name="T0" fmla="*/ 21071 w 22"/>
                <a:gd name="T1" fmla="*/ 33338 h 14"/>
                <a:gd name="T2" fmla="*/ 0 w 22"/>
                <a:gd name="T3" fmla="*/ 4763 h 14"/>
                <a:gd name="T4" fmla="*/ 0 w 22"/>
                <a:gd name="T5" fmla="*/ 0 h 14"/>
                <a:gd name="T6" fmla="*/ 52676 w 22"/>
                <a:gd name="T7" fmla="*/ 23813 h 14"/>
                <a:gd name="T8" fmla="*/ 115888 w 22"/>
                <a:gd name="T9" fmla="*/ 33338 h 14"/>
                <a:gd name="T10" fmla="*/ 52676 w 22"/>
                <a:gd name="T11" fmla="*/ 42863 h 14"/>
                <a:gd name="T12" fmla="*/ 0 w 22"/>
                <a:gd name="T13" fmla="*/ 66675 h 14"/>
                <a:gd name="T14" fmla="*/ 0 w 22"/>
                <a:gd name="T15" fmla="*/ 66675 h 14"/>
                <a:gd name="T16" fmla="*/ 21071 w 22"/>
                <a:gd name="T17" fmla="*/ 3333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4"/>
                <a:gd name="T29" fmla="*/ 22 w 2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4">
                  <a:moveTo>
                    <a:pt x="4" y="7"/>
                  </a:moveTo>
                  <a:cubicBezTo>
                    <a:pt x="0" y="1"/>
                    <a:pt x="0" y="1"/>
                    <a:pt x="0" y="1"/>
                  </a:cubicBezTo>
                  <a:cubicBezTo>
                    <a:pt x="0" y="0"/>
                    <a:pt x="0" y="0"/>
                    <a:pt x="0" y="0"/>
                  </a:cubicBezTo>
                  <a:cubicBezTo>
                    <a:pt x="10" y="5"/>
                    <a:pt x="10" y="5"/>
                    <a:pt x="10" y="5"/>
                  </a:cubicBezTo>
                  <a:cubicBezTo>
                    <a:pt x="14" y="5"/>
                    <a:pt x="18" y="6"/>
                    <a:pt x="22" y="7"/>
                  </a:cubicBezTo>
                  <a:cubicBezTo>
                    <a:pt x="18" y="8"/>
                    <a:pt x="14" y="9"/>
                    <a:pt x="10" y="9"/>
                  </a:cubicBezTo>
                  <a:cubicBezTo>
                    <a:pt x="0" y="14"/>
                    <a:pt x="0" y="14"/>
                    <a:pt x="0" y="14"/>
                  </a:cubicBezTo>
                  <a:cubicBezTo>
                    <a:pt x="0" y="14"/>
                    <a:pt x="0" y="14"/>
                    <a:pt x="0" y="14"/>
                  </a:cubicBezTo>
                  <a:lnTo>
                    <a:pt x="4" y="7"/>
                  </a:lnTo>
                  <a:close/>
                </a:path>
              </a:pathLst>
            </a:custGeom>
            <a:solidFill>
              <a:srgbClr val="000000"/>
            </a:solidFill>
            <a:ln w="9525">
              <a:noFill/>
              <a:round/>
              <a:headEnd/>
              <a:tailEnd/>
            </a:ln>
          </p:spPr>
          <p:txBody>
            <a:bodyPr/>
            <a:lstStyle/>
            <a:p>
              <a:endParaRPr lang="it-IT"/>
            </a:p>
          </p:txBody>
        </p:sp>
        <p:sp>
          <p:nvSpPr>
            <p:cNvPr id="163864" name="Line 72"/>
            <p:cNvSpPr>
              <a:spLocks noChangeShapeType="1"/>
            </p:cNvSpPr>
            <p:nvPr/>
          </p:nvSpPr>
          <p:spPr bwMode="auto">
            <a:xfrm>
              <a:off x="4924425" y="5483225"/>
              <a:ext cx="169863" cy="0"/>
            </a:xfrm>
            <a:prstGeom prst="line">
              <a:avLst/>
            </a:prstGeom>
            <a:noFill/>
            <a:ln w="11113">
              <a:solidFill>
                <a:srgbClr val="000000"/>
              </a:solidFill>
              <a:miter lim="800000"/>
              <a:headEnd/>
              <a:tailEnd/>
            </a:ln>
          </p:spPr>
          <p:txBody>
            <a:bodyPr/>
            <a:lstStyle/>
            <a:p>
              <a:endParaRPr lang="it-IT"/>
            </a:p>
          </p:txBody>
        </p:sp>
        <p:cxnSp>
          <p:nvCxnSpPr>
            <p:cNvPr id="163865" name="Straight Connector 86"/>
            <p:cNvCxnSpPr>
              <a:cxnSpLocks noChangeShapeType="1"/>
            </p:cNvCxnSpPr>
            <p:nvPr/>
          </p:nvCxnSpPr>
          <p:spPr bwMode="auto">
            <a:xfrm>
              <a:off x="2657475" y="3021013"/>
              <a:ext cx="2857500" cy="3175"/>
            </a:xfrm>
            <a:prstGeom prst="line">
              <a:avLst/>
            </a:prstGeom>
            <a:noFill/>
            <a:ln w="15875">
              <a:solidFill>
                <a:srgbClr val="808080"/>
              </a:solidFill>
              <a:prstDash val="sysDot"/>
              <a:round/>
              <a:headEnd/>
              <a:tailEnd type="none" w="med" len="lg"/>
            </a:ln>
          </p:spPr>
        </p:cxnSp>
        <p:cxnSp>
          <p:nvCxnSpPr>
            <p:cNvPr id="163866" name="Straight Connector 86"/>
            <p:cNvCxnSpPr>
              <a:cxnSpLocks noChangeShapeType="1"/>
            </p:cNvCxnSpPr>
            <p:nvPr/>
          </p:nvCxnSpPr>
          <p:spPr bwMode="auto">
            <a:xfrm>
              <a:off x="5580063" y="3038475"/>
              <a:ext cx="0" cy="2159000"/>
            </a:xfrm>
            <a:prstGeom prst="line">
              <a:avLst/>
            </a:prstGeom>
            <a:noFill/>
            <a:ln w="15875">
              <a:solidFill>
                <a:srgbClr val="808080"/>
              </a:solidFill>
              <a:prstDash val="sysDot"/>
              <a:round/>
              <a:headEnd/>
              <a:tailEnd type="none" w="med" len="lg"/>
            </a:ln>
          </p:spPr>
        </p:cxnSp>
        <p:sp>
          <p:nvSpPr>
            <p:cNvPr id="163867" name="Oval 77"/>
            <p:cNvSpPr>
              <a:spLocks noChangeArrowheads="1"/>
            </p:cNvSpPr>
            <p:nvPr/>
          </p:nvSpPr>
          <p:spPr bwMode="auto">
            <a:xfrm>
              <a:off x="5495925" y="3003550"/>
              <a:ext cx="104775" cy="92075"/>
            </a:xfrm>
            <a:prstGeom prst="ellipse">
              <a:avLst/>
            </a:prstGeom>
            <a:solidFill>
              <a:srgbClr val="000000"/>
            </a:solidFill>
            <a:ln w="9525">
              <a:noFill/>
              <a:round/>
              <a:headEnd/>
              <a:tailEnd/>
            </a:ln>
          </p:spPr>
          <p:txBody>
            <a:bodyPr/>
            <a:lstStyle/>
            <a:p>
              <a:endParaRPr lang="it-IT">
                <a:latin typeface="Century Gothic" pitchFamily="34" charset="0"/>
              </a:endParaRPr>
            </a:p>
          </p:txBody>
        </p:sp>
      </p:grpSp>
      <p:sp>
        <p:nvSpPr>
          <p:cNvPr id="163856" name="Oval 67"/>
          <p:cNvSpPr>
            <a:spLocks noChangeArrowheads="1"/>
          </p:cNvSpPr>
          <p:nvPr/>
        </p:nvSpPr>
        <p:spPr bwMode="auto">
          <a:xfrm>
            <a:off x="4513263" y="3641725"/>
            <a:ext cx="104775" cy="9048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4" name="Title 3"/>
          <p:cNvSpPr>
            <a:spLocks noGrp="1"/>
          </p:cNvSpPr>
          <p:nvPr>
            <p:ph type="title"/>
          </p:nvPr>
        </p:nvSpPr>
        <p:spPr>
          <a:xfrm>
            <a:off x="0" y="0"/>
            <a:ext cx="9144000" cy="1066800"/>
          </a:xfrm>
        </p:spPr>
        <p:txBody>
          <a:bodyPr>
            <a:noAutofit/>
          </a:bodyPr>
          <a:lstStyle/>
          <a:p>
            <a:pPr fontAlgn="auto">
              <a:spcAft>
                <a:spcPts val="0"/>
              </a:spcAft>
              <a:defRPr/>
            </a:pPr>
            <a:r>
              <a:rPr lang="en-US" sz="4000" dirty="0" smtClean="0">
                <a:solidFill>
                  <a:schemeClr val="accent3"/>
                </a:solidFill>
                <a:ea typeface="+mj-ea"/>
              </a:rPr>
              <a:t>PRODUCER SURPLUS RISES IF THE PRICE INCREASES </a:t>
            </a:r>
            <a:endParaRPr lang="en-US" sz="4000" dirty="0">
              <a:solidFill>
                <a:schemeClr val="accent3"/>
              </a:solidFill>
              <a:ea typeface="+mj-ea"/>
            </a:endParaRPr>
          </a:p>
        </p:txBody>
      </p:sp>
      <p:sp>
        <p:nvSpPr>
          <p:cNvPr id="7" name="Footer Placeholder 6"/>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688"/>
                                        </p:tgtEl>
                                        <p:attrNameLst>
                                          <p:attrName>style.visibility</p:attrName>
                                        </p:attrNameLst>
                                      </p:cBhvr>
                                      <p:to>
                                        <p:strVal val="visible"/>
                                      </p:to>
                                    </p:set>
                                    <p:animEffect transition="in" filter="fade">
                                      <p:cBhvr>
                                        <p:cTn id="12" dur="500"/>
                                        <p:tgtEl>
                                          <p:spTgt spid="3256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5693"/>
                                        </p:tgtEl>
                                        <p:attrNameLst>
                                          <p:attrName>style.visibility</p:attrName>
                                        </p:attrNameLst>
                                      </p:cBhvr>
                                      <p:to>
                                        <p:strVal val="visible"/>
                                      </p:to>
                                    </p:set>
                                    <p:animEffect transition="in" filter="fade">
                                      <p:cBhvr>
                                        <p:cTn id="17" dur="500"/>
                                        <p:tgtEl>
                                          <p:spTgt spid="325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p:spPr>
        <p:txBody>
          <a:bodyPr>
            <a:noAutofit/>
          </a:bodyPr>
          <a:lstStyle/>
          <a:p>
            <a:pPr fontAlgn="auto">
              <a:spcAft>
                <a:spcPts val="0"/>
              </a:spcAft>
              <a:defRPr/>
            </a:pPr>
            <a:r>
              <a:rPr lang="en-US" sz="4000" dirty="0" smtClean="0">
                <a:solidFill>
                  <a:schemeClr val="accent3"/>
                </a:solidFill>
                <a:ea typeface="+mj-ea"/>
              </a:rPr>
              <a:t>TOTAL SURPLUS IS MAXIMIZED AT MARKET EQUILIBRIUM</a:t>
            </a:r>
            <a:endParaRPr lang="en-US" sz="4000" dirty="0">
              <a:solidFill>
                <a:schemeClr val="accent3"/>
              </a:solidFill>
              <a:ea typeface="+mj-ea"/>
            </a:endParaRPr>
          </a:p>
        </p:txBody>
      </p:sp>
      <p:sp>
        <p:nvSpPr>
          <p:cNvPr id="40" name="Content Placeholder 2"/>
          <p:cNvSpPr>
            <a:spLocks noGrp="1"/>
          </p:cNvSpPr>
          <p:nvPr>
            <p:ph idx="4294967295"/>
          </p:nvPr>
        </p:nvSpPr>
        <p:spPr>
          <a:xfrm>
            <a:off x="76200" y="1295400"/>
            <a:ext cx="9067800" cy="4191000"/>
          </a:xfrm>
        </p:spPr>
        <p:txBody>
          <a:bodyPr>
            <a:normAutofit/>
          </a:bodyPr>
          <a:lstStyle/>
          <a:p>
            <a:pPr>
              <a:lnSpc>
                <a:spcPct val="90000"/>
              </a:lnSpc>
            </a:pPr>
            <a:endParaRPr lang="en-US" sz="2600" dirty="0" smtClean="0">
              <a:solidFill>
                <a:srgbClr val="990033"/>
              </a:solidFill>
              <a:latin typeface="Century Gothic" pitchFamily="34" charset="0"/>
              <a:cs typeface="Century Gothic" pitchFamily="34" charset="0"/>
            </a:endParaRPr>
          </a:p>
          <a:p>
            <a:pPr>
              <a:lnSpc>
                <a:spcPct val="90000"/>
              </a:lnSpc>
            </a:pPr>
            <a:r>
              <a:rPr lang="en-US" sz="2600" dirty="0" smtClean="0">
                <a:solidFill>
                  <a:srgbClr val="990033"/>
                </a:solidFill>
                <a:latin typeface="Century Gothic" pitchFamily="34" charset="0"/>
                <a:cs typeface="Century Gothic" pitchFamily="34" charset="0"/>
              </a:rPr>
              <a:t>One of the 12 core principles of economics is that </a:t>
            </a:r>
            <a:r>
              <a:rPr lang="en-US" sz="2600" u="sng" dirty="0" smtClean="0">
                <a:solidFill>
                  <a:srgbClr val="990033"/>
                </a:solidFill>
                <a:latin typeface="Century Gothic" pitchFamily="34" charset="0"/>
                <a:cs typeface="Century Gothic" pitchFamily="34" charset="0"/>
              </a:rPr>
              <a:t>MARKETS ARE A REMARKABLY EFFECTIVE WAY TO ORGANIZE ECONOMIC ACTIVITY: THEY GENERALLY MAKE SOCIETIES AS WELL OFF AS POSSIBLE GIVEN THE AVAILABLE RESOURCES</a:t>
            </a:r>
            <a:r>
              <a:rPr lang="en-US" sz="2600" dirty="0" smtClean="0">
                <a:solidFill>
                  <a:srgbClr val="990033"/>
                </a:solidFill>
                <a:latin typeface="Century Gothic" pitchFamily="34" charset="0"/>
                <a:cs typeface="Century Gothic" pitchFamily="34" charset="0"/>
              </a:rPr>
              <a:t>.</a:t>
            </a:r>
          </a:p>
          <a:p>
            <a:pPr>
              <a:lnSpc>
                <a:spcPct val="90000"/>
              </a:lnSpc>
            </a:pPr>
            <a:endParaRPr lang="en-US" sz="2600" dirty="0" smtClean="0">
              <a:solidFill>
                <a:srgbClr val="990033"/>
              </a:solidFill>
              <a:latin typeface="Century Gothic" pitchFamily="34" charset="0"/>
              <a:cs typeface="Century Gothic" pitchFamily="34" charset="0"/>
            </a:endParaRPr>
          </a:p>
          <a:p>
            <a:pPr>
              <a:lnSpc>
                <a:spcPct val="90000"/>
              </a:lnSpc>
            </a:pPr>
            <a:r>
              <a:rPr lang="en-US" sz="2600" dirty="0" smtClean="0">
                <a:solidFill>
                  <a:srgbClr val="990033"/>
                </a:solidFill>
                <a:latin typeface="Century Gothic" pitchFamily="34" charset="0"/>
                <a:cs typeface="Century Gothic" pitchFamily="34" charset="0"/>
              </a:rPr>
              <a:t>What is the link between this principle and the concepts of consumer and producer surplus?</a:t>
            </a:r>
            <a:endParaRPr lang="en-US" sz="2600" dirty="0" smtClean="0">
              <a:latin typeface="Century Gothic" pitchFamily="34" charset="0"/>
              <a:cs typeface="Century Gothic" pitchFamily="34" charset="0"/>
            </a:endParaRPr>
          </a:p>
        </p:txBody>
      </p:sp>
      <p:sp>
        <p:nvSpPr>
          <p:cNvPr id="3" name="Footer Placeholder 2"/>
          <p:cNvSpPr txBox="1">
            <a:spLocks noGrp="1"/>
          </p:cNvSpPr>
          <p:nvPr/>
        </p:nvSpPr>
        <p:spPr>
          <a:xfrm>
            <a:off x="1238250" y="6604000"/>
            <a:ext cx="7097713" cy="228600"/>
          </a:xfrm>
          <a:prstGeom prst="rect">
            <a:avLst/>
          </a:prstGeom>
          <a:noFill/>
        </p:spPr>
        <p:txBody>
          <a:bodyPr/>
          <a:lstStyle/>
          <a:p>
            <a:pPr fontAlgn="auto">
              <a:spcBef>
                <a:spcPts val="0"/>
              </a:spcBef>
              <a:spcAft>
                <a:spcPts val="0"/>
              </a:spcAft>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889" name="Group 35"/>
          <p:cNvGrpSpPr>
            <a:grpSpLocks/>
          </p:cNvGrpSpPr>
          <p:nvPr/>
        </p:nvGrpSpPr>
        <p:grpSpPr bwMode="auto">
          <a:xfrm>
            <a:off x="2362200" y="2413000"/>
            <a:ext cx="4552950" cy="3111500"/>
            <a:chOff x="1536" y="1152"/>
            <a:chExt cx="2868" cy="1960"/>
          </a:xfrm>
        </p:grpSpPr>
        <p:sp>
          <p:nvSpPr>
            <p:cNvPr id="165923" name="Rectangle 36"/>
            <p:cNvSpPr>
              <a:spLocks noChangeArrowheads="1"/>
            </p:cNvSpPr>
            <p:nvPr/>
          </p:nvSpPr>
          <p:spPr bwMode="auto">
            <a:xfrm>
              <a:off x="4320" y="1152"/>
              <a:ext cx="56"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S</a:t>
              </a:r>
              <a:endParaRPr lang="en-US" sz="1400">
                <a:latin typeface="Century Gothic" pitchFamily="34" charset="0"/>
                <a:ea typeface="MS PGothic" pitchFamily="34" charset="-128"/>
                <a:cs typeface="Century Gothic" pitchFamily="34" charset="0"/>
              </a:endParaRPr>
            </a:p>
          </p:txBody>
        </p:sp>
        <p:sp>
          <p:nvSpPr>
            <p:cNvPr id="165924" name="Rectangle 37"/>
            <p:cNvSpPr>
              <a:spLocks noChangeArrowheads="1"/>
            </p:cNvSpPr>
            <p:nvPr/>
          </p:nvSpPr>
          <p:spPr bwMode="auto">
            <a:xfrm>
              <a:off x="4320" y="2976"/>
              <a:ext cx="84"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D</a:t>
              </a:r>
              <a:endParaRPr lang="en-US" sz="1400">
                <a:latin typeface="Century Gothic" pitchFamily="34" charset="0"/>
                <a:ea typeface="MS PGothic" pitchFamily="34" charset="-128"/>
                <a:cs typeface="Century Gothic" pitchFamily="34" charset="0"/>
              </a:endParaRPr>
            </a:p>
          </p:txBody>
        </p:sp>
        <p:sp>
          <p:nvSpPr>
            <p:cNvPr id="165925" name="Line 38"/>
            <p:cNvSpPr>
              <a:spLocks noChangeShapeType="1"/>
            </p:cNvSpPr>
            <p:nvPr/>
          </p:nvSpPr>
          <p:spPr bwMode="auto">
            <a:xfrm flipH="1">
              <a:off x="1536" y="1235"/>
              <a:ext cx="2720" cy="1741"/>
            </a:xfrm>
            <a:prstGeom prst="line">
              <a:avLst/>
            </a:prstGeom>
            <a:noFill/>
            <a:ln w="30163">
              <a:solidFill>
                <a:srgbClr val="EE313C"/>
              </a:solidFill>
              <a:miter lim="800000"/>
              <a:headEnd/>
              <a:tailEnd/>
            </a:ln>
          </p:spPr>
          <p:txBody>
            <a:bodyPr/>
            <a:lstStyle/>
            <a:p>
              <a:endParaRPr lang="it-IT"/>
            </a:p>
          </p:txBody>
        </p:sp>
        <p:sp>
          <p:nvSpPr>
            <p:cNvPr id="165926" name="Line 39"/>
            <p:cNvSpPr>
              <a:spLocks noChangeShapeType="1"/>
            </p:cNvSpPr>
            <p:nvPr/>
          </p:nvSpPr>
          <p:spPr bwMode="auto">
            <a:xfrm>
              <a:off x="1536" y="1200"/>
              <a:ext cx="2720" cy="1753"/>
            </a:xfrm>
            <a:prstGeom prst="line">
              <a:avLst/>
            </a:prstGeom>
            <a:noFill/>
            <a:ln w="30163">
              <a:solidFill>
                <a:srgbClr val="3C5DAA"/>
              </a:solidFill>
              <a:miter lim="800000"/>
              <a:headEnd/>
              <a:tailEnd/>
            </a:ln>
          </p:spPr>
          <p:txBody>
            <a:bodyPr/>
            <a:lstStyle/>
            <a:p>
              <a:endParaRPr lang="it-IT"/>
            </a:p>
          </p:txBody>
        </p:sp>
      </p:grpSp>
      <p:grpSp>
        <p:nvGrpSpPr>
          <p:cNvPr id="165890" name="Group 40"/>
          <p:cNvGrpSpPr>
            <a:grpSpLocks/>
          </p:cNvGrpSpPr>
          <p:nvPr/>
        </p:nvGrpSpPr>
        <p:grpSpPr bwMode="auto">
          <a:xfrm>
            <a:off x="685800" y="2108200"/>
            <a:ext cx="7010400" cy="4025900"/>
            <a:chOff x="480" y="960"/>
            <a:chExt cx="4416" cy="2536"/>
          </a:xfrm>
        </p:grpSpPr>
        <p:sp>
          <p:nvSpPr>
            <p:cNvPr id="165912" name="Rectangle 36"/>
            <p:cNvSpPr>
              <a:spLocks noChangeArrowheads="1"/>
            </p:cNvSpPr>
            <p:nvPr/>
          </p:nvSpPr>
          <p:spPr bwMode="auto">
            <a:xfrm>
              <a:off x="480" y="1080"/>
              <a:ext cx="1296" cy="136"/>
            </a:xfrm>
            <a:prstGeom prst="rect">
              <a:avLst/>
            </a:prstGeom>
            <a:noFill/>
            <a:ln w="9525">
              <a:noFill/>
              <a:miter lim="800000"/>
              <a:headEnd/>
              <a:tailEnd/>
            </a:ln>
          </p:spPr>
          <p:txBody>
            <a:bodyPr lIns="0" tIns="0" rIns="0" bIns="0">
              <a:spAutoFit/>
            </a:bodyPr>
            <a:lstStyle/>
            <a:p>
              <a:pPr marL="1588" indent="-1588"/>
              <a:r>
                <a:rPr lang="en-US" sz="1400" b="1">
                  <a:solidFill>
                    <a:srgbClr val="000000"/>
                  </a:solidFill>
                  <a:latin typeface="Century Gothic" pitchFamily="34" charset="0"/>
                  <a:ea typeface="MS PGothic" pitchFamily="34" charset="-128"/>
                  <a:cs typeface="Century Gothic" pitchFamily="34" charset="0"/>
                </a:rPr>
                <a:t>Price of book</a:t>
              </a:r>
              <a:endParaRPr lang="en-US" sz="1400" b="1">
                <a:latin typeface="Century Gothic" pitchFamily="34" charset="0"/>
                <a:ea typeface="MS PGothic" pitchFamily="34" charset="-128"/>
                <a:cs typeface="Century Gothic" pitchFamily="34" charset="0"/>
              </a:endParaRPr>
            </a:p>
          </p:txBody>
        </p:sp>
        <p:sp>
          <p:nvSpPr>
            <p:cNvPr id="165913" name="Rectangle 101"/>
            <p:cNvSpPr>
              <a:spLocks noChangeArrowheads="1"/>
            </p:cNvSpPr>
            <p:nvPr/>
          </p:nvSpPr>
          <p:spPr bwMode="auto">
            <a:xfrm>
              <a:off x="3807" y="3360"/>
              <a:ext cx="1089" cy="136"/>
            </a:xfrm>
            <a:prstGeom prst="rect">
              <a:avLst/>
            </a:prstGeom>
            <a:noFill/>
            <a:ln w="9525">
              <a:noFill/>
              <a:miter lim="800000"/>
              <a:headEnd/>
              <a:tailEnd/>
            </a:ln>
          </p:spPr>
          <p:txBody>
            <a:bodyPr lIns="0" tIns="0" rIns="0" bIns="0">
              <a:spAutoFit/>
            </a:bodyPr>
            <a:lstStyle/>
            <a:p>
              <a:pPr marL="1588" indent="-1588"/>
              <a:r>
                <a:rPr lang="en-US" sz="1400" b="1">
                  <a:solidFill>
                    <a:srgbClr val="000000"/>
                  </a:solidFill>
                  <a:latin typeface="Century Gothic" pitchFamily="34" charset="0"/>
                  <a:ea typeface="MS PGothic" pitchFamily="34" charset="-128"/>
                  <a:cs typeface="Century Gothic" pitchFamily="34" charset="0"/>
                </a:rPr>
                <a:t>Quantity of books</a:t>
              </a:r>
              <a:endParaRPr lang="en-US" sz="1400" b="1">
                <a:latin typeface="Century Gothic" pitchFamily="34" charset="0"/>
                <a:ea typeface="MS PGothic" pitchFamily="34" charset="-128"/>
                <a:cs typeface="Century Gothic" pitchFamily="34" charset="0"/>
              </a:endParaRPr>
            </a:p>
          </p:txBody>
        </p:sp>
        <p:sp>
          <p:nvSpPr>
            <p:cNvPr id="165914" name="Rectangle 43"/>
            <p:cNvSpPr>
              <a:spLocks noChangeArrowheads="1"/>
            </p:cNvSpPr>
            <p:nvPr/>
          </p:nvSpPr>
          <p:spPr bwMode="auto">
            <a:xfrm>
              <a:off x="2774" y="3331"/>
              <a:ext cx="282"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1,000</a:t>
              </a:r>
              <a:endParaRPr lang="en-US" sz="1400">
                <a:latin typeface="Century Gothic" pitchFamily="34" charset="0"/>
                <a:ea typeface="MS PGothic" pitchFamily="34" charset="-128"/>
                <a:cs typeface="Century Gothic" pitchFamily="34" charset="0"/>
              </a:endParaRPr>
            </a:p>
          </p:txBody>
        </p:sp>
        <p:sp>
          <p:nvSpPr>
            <p:cNvPr id="165915" name="Rectangle 44"/>
            <p:cNvSpPr>
              <a:spLocks noChangeArrowheads="1"/>
            </p:cNvSpPr>
            <p:nvPr/>
          </p:nvSpPr>
          <p:spPr bwMode="auto">
            <a:xfrm>
              <a:off x="1308" y="2032"/>
              <a:ext cx="188"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$30</a:t>
              </a:r>
              <a:endParaRPr lang="en-US" sz="1400">
                <a:latin typeface="Century Gothic" pitchFamily="34" charset="0"/>
                <a:ea typeface="MS PGothic" pitchFamily="34" charset="-128"/>
                <a:cs typeface="Century Gothic" pitchFamily="34" charset="0"/>
              </a:endParaRPr>
            </a:p>
          </p:txBody>
        </p:sp>
        <p:sp>
          <p:nvSpPr>
            <p:cNvPr id="165916" name="Line 45"/>
            <p:cNvSpPr>
              <a:spLocks noChangeShapeType="1"/>
            </p:cNvSpPr>
            <p:nvPr/>
          </p:nvSpPr>
          <p:spPr bwMode="auto">
            <a:xfrm>
              <a:off x="1544" y="2100"/>
              <a:ext cx="80" cy="0"/>
            </a:xfrm>
            <a:prstGeom prst="line">
              <a:avLst/>
            </a:prstGeom>
            <a:noFill/>
            <a:ln w="7938">
              <a:solidFill>
                <a:srgbClr val="000000"/>
              </a:solidFill>
              <a:miter lim="800000"/>
              <a:headEnd/>
              <a:tailEnd/>
            </a:ln>
          </p:spPr>
          <p:txBody>
            <a:bodyPr/>
            <a:lstStyle/>
            <a:p>
              <a:endParaRPr lang="it-IT"/>
            </a:p>
          </p:txBody>
        </p:sp>
        <p:sp>
          <p:nvSpPr>
            <p:cNvPr id="165917" name="Line 46"/>
            <p:cNvSpPr>
              <a:spLocks noChangeShapeType="1"/>
            </p:cNvSpPr>
            <p:nvPr/>
          </p:nvSpPr>
          <p:spPr bwMode="auto">
            <a:xfrm flipV="1">
              <a:off x="2910" y="3233"/>
              <a:ext cx="0" cy="74"/>
            </a:xfrm>
            <a:prstGeom prst="line">
              <a:avLst/>
            </a:prstGeom>
            <a:noFill/>
            <a:ln w="7938">
              <a:solidFill>
                <a:srgbClr val="000000"/>
              </a:solidFill>
              <a:miter lim="800000"/>
              <a:headEnd/>
              <a:tailEnd/>
            </a:ln>
          </p:spPr>
          <p:txBody>
            <a:bodyPr/>
            <a:lstStyle/>
            <a:p>
              <a:endParaRPr lang="it-IT"/>
            </a:p>
          </p:txBody>
        </p:sp>
        <p:sp>
          <p:nvSpPr>
            <p:cNvPr id="165918" name="Rectangle 47"/>
            <p:cNvSpPr>
              <a:spLocks noChangeArrowheads="1"/>
            </p:cNvSpPr>
            <p:nvPr/>
          </p:nvSpPr>
          <p:spPr bwMode="auto">
            <a:xfrm>
              <a:off x="1430" y="3331"/>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0</a:t>
              </a:r>
              <a:endParaRPr lang="en-US" sz="1400">
                <a:latin typeface="Century Gothic" pitchFamily="34" charset="0"/>
                <a:ea typeface="MS PGothic" pitchFamily="34" charset="-128"/>
                <a:cs typeface="Century Gothic" pitchFamily="34" charset="0"/>
              </a:endParaRPr>
            </a:p>
          </p:txBody>
        </p:sp>
        <p:sp>
          <p:nvSpPr>
            <p:cNvPr id="165919" name="Line 48"/>
            <p:cNvSpPr>
              <a:spLocks noChangeShapeType="1"/>
            </p:cNvSpPr>
            <p:nvPr/>
          </p:nvSpPr>
          <p:spPr bwMode="auto">
            <a:xfrm flipV="1">
              <a:off x="1536" y="960"/>
              <a:ext cx="0" cy="2163"/>
            </a:xfrm>
            <a:prstGeom prst="line">
              <a:avLst/>
            </a:prstGeom>
            <a:noFill/>
            <a:ln w="7938">
              <a:solidFill>
                <a:srgbClr val="000000"/>
              </a:solidFill>
              <a:miter lim="800000"/>
              <a:headEnd/>
              <a:tailEnd/>
            </a:ln>
          </p:spPr>
          <p:txBody>
            <a:bodyPr/>
            <a:lstStyle/>
            <a:p>
              <a:endParaRPr lang="it-IT"/>
            </a:p>
          </p:txBody>
        </p:sp>
        <p:sp>
          <p:nvSpPr>
            <p:cNvPr id="165920" name="Freeform 49"/>
            <p:cNvSpPr>
              <a:spLocks/>
            </p:cNvSpPr>
            <p:nvPr/>
          </p:nvSpPr>
          <p:spPr bwMode="auto">
            <a:xfrm>
              <a:off x="1544" y="3187"/>
              <a:ext cx="2943" cy="120"/>
            </a:xfrm>
            <a:custGeom>
              <a:avLst/>
              <a:gdLst>
                <a:gd name="T0" fmla="*/ 2943 w 2098"/>
                <a:gd name="T1" fmla="*/ 120 h 92"/>
                <a:gd name="T2" fmla="*/ 0 w 2098"/>
                <a:gd name="T3" fmla="*/ 120 h 92"/>
                <a:gd name="T4" fmla="*/ 0 w 2098"/>
                <a:gd name="T5" fmla="*/ 0 h 92"/>
                <a:gd name="T6" fmla="*/ 0 60000 65536"/>
                <a:gd name="T7" fmla="*/ 0 60000 65536"/>
                <a:gd name="T8" fmla="*/ 0 60000 65536"/>
                <a:gd name="T9" fmla="*/ 0 w 2098"/>
                <a:gd name="T10" fmla="*/ 0 h 92"/>
                <a:gd name="T11" fmla="*/ 2098 w 2098"/>
                <a:gd name="T12" fmla="*/ 92 h 92"/>
              </a:gdLst>
              <a:ahLst/>
              <a:cxnLst>
                <a:cxn ang="T6">
                  <a:pos x="T0" y="T1"/>
                </a:cxn>
                <a:cxn ang="T7">
                  <a:pos x="T2" y="T3"/>
                </a:cxn>
                <a:cxn ang="T8">
                  <a:pos x="T4" y="T5"/>
                </a:cxn>
              </a:cxnLst>
              <a:rect l="T9" t="T10" r="T11" b="T12"/>
              <a:pathLst>
                <a:path w="2098" h="92">
                  <a:moveTo>
                    <a:pt x="2098" y="92"/>
                  </a:moveTo>
                  <a:lnTo>
                    <a:pt x="0" y="92"/>
                  </a:lnTo>
                  <a:lnTo>
                    <a:pt x="0" y="0"/>
                  </a:lnTo>
                </a:path>
              </a:pathLst>
            </a:custGeom>
            <a:noFill/>
            <a:ln w="7938" cap="flat">
              <a:solidFill>
                <a:srgbClr val="000000"/>
              </a:solidFill>
              <a:prstDash val="solid"/>
              <a:miter lim="800000"/>
              <a:headEnd/>
              <a:tailEnd/>
            </a:ln>
          </p:spPr>
          <p:txBody>
            <a:bodyPr/>
            <a:lstStyle/>
            <a:p>
              <a:endParaRPr lang="it-IT"/>
            </a:p>
          </p:txBody>
        </p:sp>
        <p:sp>
          <p:nvSpPr>
            <p:cNvPr id="165921" name="Line 50"/>
            <p:cNvSpPr>
              <a:spLocks noChangeShapeType="1"/>
            </p:cNvSpPr>
            <p:nvPr/>
          </p:nvSpPr>
          <p:spPr bwMode="auto">
            <a:xfrm flipV="1">
              <a:off x="1512" y="3120"/>
              <a:ext cx="69" cy="36"/>
            </a:xfrm>
            <a:prstGeom prst="line">
              <a:avLst/>
            </a:prstGeom>
            <a:noFill/>
            <a:ln w="7938">
              <a:solidFill>
                <a:srgbClr val="000000"/>
              </a:solidFill>
              <a:miter lim="800000"/>
              <a:headEnd/>
              <a:tailEnd/>
            </a:ln>
          </p:spPr>
          <p:txBody>
            <a:bodyPr/>
            <a:lstStyle/>
            <a:p>
              <a:endParaRPr lang="it-IT"/>
            </a:p>
          </p:txBody>
        </p:sp>
        <p:sp>
          <p:nvSpPr>
            <p:cNvPr id="165922" name="Line 51"/>
            <p:cNvSpPr>
              <a:spLocks noChangeShapeType="1"/>
            </p:cNvSpPr>
            <p:nvPr/>
          </p:nvSpPr>
          <p:spPr bwMode="auto">
            <a:xfrm flipV="1">
              <a:off x="1512" y="3168"/>
              <a:ext cx="69" cy="38"/>
            </a:xfrm>
            <a:prstGeom prst="line">
              <a:avLst/>
            </a:prstGeom>
            <a:noFill/>
            <a:ln w="7938">
              <a:solidFill>
                <a:srgbClr val="000000"/>
              </a:solidFill>
              <a:miter lim="800000"/>
              <a:headEnd/>
              <a:tailEnd/>
            </a:ln>
          </p:spPr>
          <p:txBody>
            <a:bodyPr/>
            <a:lstStyle/>
            <a:p>
              <a:endParaRPr lang="it-IT"/>
            </a:p>
          </p:txBody>
        </p:sp>
      </p:grpSp>
      <p:grpSp>
        <p:nvGrpSpPr>
          <p:cNvPr id="165891" name="Group 70"/>
          <p:cNvGrpSpPr>
            <a:grpSpLocks/>
          </p:cNvGrpSpPr>
          <p:nvPr/>
        </p:nvGrpSpPr>
        <p:grpSpPr bwMode="auto">
          <a:xfrm>
            <a:off x="685800" y="3676650"/>
            <a:ext cx="5016500" cy="2952750"/>
            <a:chOff x="480" y="1948"/>
            <a:chExt cx="3160" cy="1860"/>
          </a:xfrm>
        </p:grpSpPr>
        <p:sp>
          <p:nvSpPr>
            <p:cNvPr id="165905" name="Freeform 55"/>
            <p:cNvSpPr>
              <a:spLocks/>
            </p:cNvSpPr>
            <p:nvPr/>
          </p:nvSpPr>
          <p:spPr bwMode="auto">
            <a:xfrm>
              <a:off x="2466" y="3560"/>
              <a:ext cx="1086" cy="248"/>
            </a:xfrm>
            <a:custGeom>
              <a:avLst/>
              <a:gdLst>
                <a:gd name="T0" fmla="*/ 1025 w 303"/>
                <a:gd name="T1" fmla="*/ 248 h 56"/>
                <a:gd name="T2" fmla="*/ 1086 w 303"/>
                <a:gd name="T3" fmla="*/ 173 h 56"/>
                <a:gd name="T4" fmla="*/ 1086 w 303"/>
                <a:gd name="T5" fmla="*/ 75 h 56"/>
                <a:gd name="T6" fmla="*/ 1025 w 303"/>
                <a:gd name="T7" fmla="*/ 0 h 56"/>
                <a:gd name="T8" fmla="*/ 57 w 303"/>
                <a:gd name="T9" fmla="*/ 0 h 56"/>
                <a:gd name="T10" fmla="*/ 0 w 303"/>
                <a:gd name="T11" fmla="*/ 75 h 56"/>
                <a:gd name="T12" fmla="*/ 0 w 303"/>
                <a:gd name="T13" fmla="*/ 173 h 56"/>
                <a:gd name="T14" fmla="*/ 57 w 303"/>
                <a:gd name="T15" fmla="*/ 248 h 56"/>
                <a:gd name="T16" fmla="*/ 1025 w 303"/>
                <a:gd name="T17" fmla="*/ 248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
                <a:gd name="T28" fmla="*/ 0 h 56"/>
                <a:gd name="T29" fmla="*/ 303 w 303"/>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 h="56">
                  <a:moveTo>
                    <a:pt x="286" y="56"/>
                  </a:moveTo>
                  <a:cubicBezTo>
                    <a:pt x="295" y="56"/>
                    <a:pt x="303" y="48"/>
                    <a:pt x="303" y="39"/>
                  </a:cubicBezTo>
                  <a:cubicBezTo>
                    <a:pt x="303" y="17"/>
                    <a:pt x="303" y="17"/>
                    <a:pt x="303" y="17"/>
                  </a:cubicBezTo>
                  <a:cubicBezTo>
                    <a:pt x="303" y="8"/>
                    <a:pt x="295" y="0"/>
                    <a:pt x="286" y="0"/>
                  </a:cubicBezTo>
                  <a:cubicBezTo>
                    <a:pt x="16" y="0"/>
                    <a:pt x="16" y="0"/>
                    <a:pt x="16" y="0"/>
                  </a:cubicBezTo>
                  <a:cubicBezTo>
                    <a:pt x="7" y="0"/>
                    <a:pt x="0" y="8"/>
                    <a:pt x="0" y="17"/>
                  </a:cubicBezTo>
                  <a:cubicBezTo>
                    <a:pt x="0" y="39"/>
                    <a:pt x="0" y="39"/>
                    <a:pt x="0" y="39"/>
                  </a:cubicBezTo>
                  <a:cubicBezTo>
                    <a:pt x="0" y="48"/>
                    <a:pt x="7" y="56"/>
                    <a:pt x="16" y="56"/>
                  </a:cubicBezTo>
                  <a:lnTo>
                    <a:pt x="286" y="56"/>
                  </a:lnTo>
                  <a:close/>
                </a:path>
              </a:pathLst>
            </a:custGeom>
            <a:solidFill>
              <a:srgbClr val="D6E2E0"/>
            </a:solidFill>
            <a:ln w="9525">
              <a:noFill/>
              <a:round/>
              <a:headEnd/>
              <a:tailEnd/>
            </a:ln>
          </p:spPr>
          <p:txBody>
            <a:bodyPr/>
            <a:lstStyle/>
            <a:p>
              <a:endParaRPr lang="it-IT"/>
            </a:p>
          </p:txBody>
        </p:sp>
        <p:grpSp>
          <p:nvGrpSpPr>
            <p:cNvPr id="165906" name="Group 69"/>
            <p:cNvGrpSpPr>
              <a:grpSpLocks/>
            </p:cNvGrpSpPr>
            <p:nvPr/>
          </p:nvGrpSpPr>
          <p:grpSpPr bwMode="auto">
            <a:xfrm>
              <a:off x="480" y="1948"/>
              <a:ext cx="3160" cy="1804"/>
              <a:chOff x="480" y="1948"/>
              <a:chExt cx="3160" cy="1804"/>
            </a:xfrm>
          </p:grpSpPr>
          <p:sp>
            <p:nvSpPr>
              <p:cNvPr id="165907" name="Line 53"/>
              <p:cNvSpPr>
                <a:spLocks noChangeShapeType="1"/>
              </p:cNvSpPr>
              <p:nvPr/>
            </p:nvSpPr>
            <p:spPr bwMode="auto">
              <a:xfrm flipV="1">
                <a:off x="2930" y="3460"/>
                <a:ext cx="0" cy="99"/>
              </a:xfrm>
              <a:prstGeom prst="line">
                <a:avLst/>
              </a:prstGeom>
              <a:noFill/>
              <a:ln w="7938">
                <a:solidFill>
                  <a:srgbClr val="000000"/>
                </a:solidFill>
                <a:miter lim="800000"/>
                <a:headEnd/>
                <a:tailEnd/>
              </a:ln>
            </p:spPr>
            <p:txBody>
              <a:bodyPr/>
              <a:lstStyle/>
              <a:p>
                <a:endParaRPr lang="it-IT"/>
              </a:p>
            </p:txBody>
          </p:sp>
          <p:sp>
            <p:nvSpPr>
              <p:cNvPr id="165908" name="Freeform 54"/>
              <p:cNvSpPr>
                <a:spLocks/>
              </p:cNvSpPr>
              <p:nvPr/>
            </p:nvSpPr>
            <p:spPr bwMode="auto">
              <a:xfrm>
                <a:off x="480" y="1948"/>
                <a:ext cx="664" cy="341"/>
              </a:xfrm>
              <a:custGeom>
                <a:avLst/>
                <a:gdLst>
                  <a:gd name="T0" fmla="*/ 605 w 181"/>
                  <a:gd name="T1" fmla="*/ 341 h 96"/>
                  <a:gd name="T2" fmla="*/ 664 w 181"/>
                  <a:gd name="T3" fmla="*/ 281 h 96"/>
                  <a:gd name="T4" fmla="*/ 664 w 181"/>
                  <a:gd name="T5" fmla="*/ 60 h 96"/>
                  <a:gd name="T6" fmla="*/ 605 w 181"/>
                  <a:gd name="T7" fmla="*/ 0 h 96"/>
                  <a:gd name="T8" fmla="*/ 59 w 181"/>
                  <a:gd name="T9" fmla="*/ 0 h 96"/>
                  <a:gd name="T10" fmla="*/ 0 w 181"/>
                  <a:gd name="T11" fmla="*/ 60 h 96"/>
                  <a:gd name="T12" fmla="*/ 0 w 181"/>
                  <a:gd name="T13" fmla="*/ 281 h 96"/>
                  <a:gd name="T14" fmla="*/ 59 w 181"/>
                  <a:gd name="T15" fmla="*/ 341 h 96"/>
                  <a:gd name="T16" fmla="*/ 605 w 181"/>
                  <a:gd name="T17" fmla="*/ 34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96"/>
                  <a:gd name="T29" fmla="*/ 181 w 181"/>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96">
                    <a:moveTo>
                      <a:pt x="165" y="96"/>
                    </a:moveTo>
                    <a:cubicBezTo>
                      <a:pt x="174" y="96"/>
                      <a:pt x="181" y="89"/>
                      <a:pt x="181" y="79"/>
                    </a:cubicBezTo>
                    <a:cubicBezTo>
                      <a:pt x="181" y="17"/>
                      <a:pt x="181" y="17"/>
                      <a:pt x="181" y="17"/>
                    </a:cubicBezTo>
                    <a:cubicBezTo>
                      <a:pt x="181" y="7"/>
                      <a:pt x="174" y="0"/>
                      <a:pt x="165" y="0"/>
                    </a:cubicBezTo>
                    <a:cubicBezTo>
                      <a:pt x="16" y="0"/>
                      <a:pt x="16" y="0"/>
                      <a:pt x="16" y="0"/>
                    </a:cubicBezTo>
                    <a:cubicBezTo>
                      <a:pt x="7" y="0"/>
                      <a:pt x="0" y="7"/>
                      <a:pt x="0" y="17"/>
                    </a:cubicBezTo>
                    <a:cubicBezTo>
                      <a:pt x="0" y="79"/>
                      <a:pt x="0" y="79"/>
                      <a:pt x="0" y="79"/>
                    </a:cubicBezTo>
                    <a:cubicBezTo>
                      <a:pt x="0" y="89"/>
                      <a:pt x="7" y="96"/>
                      <a:pt x="16" y="96"/>
                    </a:cubicBezTo>
                    <a:lnTo>
                      <a:pt x="165" y="96"/>
                    </a:lnTo>
                    <a:close/>
                  </a:path>
                </a:pathLst>
              </a:custGeom>
              <a:solidFill>
                <a:srgbClr val="D6E2E0"/>
              </a:solidFill>
              <a:ln w="9525">
                <a:noFill/>
                <a:round/>
                <a:headEnd/>
                <a:tailEnd/>
              </a:ln>
            </p:spPr>
            <p:txBody>
              <a:bodyPr/>
              <a:lstStyle/>
              <a:p>
                <a:endParaRPr lang="it-IT"/>
              </a:p>
            </p:txBody>
          </p:sp>
          <p:sp>
            <p:nvSpPr>
              <p:cNvPr id="165909" name="Line 56"/>
              <p:cNvSpPr>
                <a:spLocks noChangeShapeType="1"/>
              </p:cNvSpPr>
              <p:nvPr/>
            </p:nvSpPr>
            <p:spPr bwMode="auto">
              <a:xfrm>
                <a:off x="1152" y="2080"/>
                <a:ext cx="126" cy="0"/>
              </a:xfrm>
              <a:prstGeom prst="line">
                <a:avLst/>
              </a:prstGeom>
              <a:noFill/>
              <a:ln w="7938">
                <a:solidFill>
                  <a:srgbClr val="000000"/>
                </a:solidFill>
                <a:miter lim="800000"/>
                <a:headEnd/>
                <a:tailEnd/>
              </a:ln>
            </p:spPr>
            <p:txBody>
              <a:bodyPr/>
              <a:lstStyle/>
              <a:p>
                <a:endParaRPr lang="it-IT"/>
              </a:p>
            </p:txBody>
          </p:sp>
          <p:sp>
            <p:nvSpPr>
              <p:cNvPr id="165910" name="Rectangle 86"/>
              <p:cNvSpPr>
                <a:spLocks noChangeArrowheads="1"/>
              </p:cNvSpPr>
              <p:nvPr/>
            </p:nvSpPr>
            <p:spPr bwMode="auto">
              <a:xfrm flipH="1">
                <a:off x="2496" y="3616"/>
                <a:ext cx="1144" cy="136"/>
              </a:xfrm>
              <a:prstGeom prst="rect">
                <a:avLst/>
              </a:prstGeom>
              <a:noFill/>
              <a:ln w="9525">
                <a:noFill/>
                <a:miter lim="800000"/>
                <a:headEnd/>
                <a:tailEnd/>
              </a:ln>
            </p:spPr>
            <p:txBody>
              <a:bodyPr lIns="0" tIns="0" rIns="0" bIns="0">
                <a:spAutoFit/>
              </a:bodyPr>
              <a:lstStyle/>
              <a:p>
                <a:pPr marL="1588" indent="-1588"/>
                <a:r>
                  <a:rPr lang="en-US" sz="1400">
                    <a:latin typeface="Century Gothic" pitchFamily="34" charset="0"/>
                    <a:ea typeface="MS PGothic" pitchFamily="34" charset="-128"/>
                    <a:cs typeface="Century Gothic" pitchFamily="34" charset="0"/>
                  </a:rPr>
                  <a:t>Equilibrium quantity</a:t>
                </a:r>
              </a:p>
            </p:txBody>
          </p:sp>
          <p:sp>
            <p:nvSpPr>
              <p:cNvPr id="165911" name="Rectangle 86"/>
              <p:cNvSpPr>
                <a:spLocks noChangeArrowheads="1"/>
              </p:cNvSpPr>
              <p:nvPr/>
            </p:nvSpPr>
            <p:spPr bwMode="auto">
              <a:xfrm flipH="1">
                <a:off x="528" y="1971"/>
                <a:ext cx="720" cy="271"/>
              </a:xfrm>
              <a:prstGeom prst="rect">
                <a:avLst/>
              </a:prstGeom>
              <a:noFill/>
              <a:ln w="9525">
                <a:noFill/>
                <a:miter lim="800000"/>
                <a:headEnd/>
                <a:tailEnd/>
              </a:ln>
            </p:spPr>
            <p:txBody>
              <a:bodyPr lIns="0" tIns="0" rIns="0" bIns="0">
                <a:spAutoFit/>
              </a:bodyPr>
              <a:lstStyle/>
              <a:p>
                <a:pPr marL="1588" indent="-1588"/>
                <a:r>
                  <a:rPr lang="en-US" sz="1400">
                    <a:latin typeface="Century Gothic" pitchFamily="34" charset="0"/>
                    <a:ea typeface="MS PGothic" pitchFamily="34" charset="-128"/>
                    <a:cs typeface="Century Gothic" pitchFamily="34" charset="0"/>
                  </a:rPr>
                  <a:t>Equilibrium price</a:t>
                </a:r>
              </a:p>
            </p:txBody>
          </p:sp>
        </p:grpSp>
      </p:grpSp>
      <p:grpSp>
        <p:nvGrpSpPr>
          <p:cNvPr id="326715" name="Group 59"/>
          <p:cNvGrpSpPr>
            <a:grpSpLocks/>
          </p:cNvGrpSpPr>
          <p:nvPr/>
        </p:nvGrpSpPr>
        <p:grpSpPr bwMode="auto">
          <a:xfrm>
            <a:off x="2374900" y="2533650"/>
            <a:ext cx="2162175" cy="2762250"/>
            <a:chOff x="1544" y="1228"/>
            <a:chExt cx="1362" cy="1740"/>
          </a:xfrm>
        </p:grpSpPr>
        <p:sp>
          <p:nvSpPr>
            <p:cNvPr id="165901" name="Freeform 60"/>
            <p:cNvSpPr>
              <a:spLocks/>
            </p:cNvSpPr>
            <p:nvPr/>
          </p:nvSpPr>
          <p:spPr bwMode="auto">
            <a:xfrm>
              <a:off x="1544" y="2096"/>
              <a:ext cx="1362" cy="872"/>
            </a:xfrm>
            <a:custGeom>
              <a:avLst/>
              <a:gdLst>
                <a:gd name="T0" fmla="*/ 0 w 971"/>
                <a:gd name="T1" fmla="*/ 872 h 669"/>
                <a:gd name="T2" fmla="*/ 0 w 971"/>
                <a:gd name="T3" fmla="*/ 0 h 669"/>
                <a:gd name="T4" fmla="*/ 1362 w 971"/>
                <a:gd name="T5" fmla="*/ 0 h 669"/>
                <a:gd name="T6" fmla="*/ 0 w 971"/>
                <a:gd name="T7" fmla="*/ 872 h 669"/>
                <a:gd name="T8" fmla="*/ 0 60000 65536"/>
                <a:gd name="T9" fmla="*/ 0 60000 65536"/>
                <a:gd name="T10" fmla="*/ 0 60000 65536"/>
                <a:gd name="T11" fmla="*/ 0 60000 65536"/>
                <a:gd name="T12" fmla="*/ 0 w 971"/>
                <a:gd name="T13" fmla="*/ 0 h 669"/>
                <a:gd name="T14" fmla="*/ 971 w 971"/>
                <a:gd name="T15" fmla="*/ 669 h 669"/>
              </a:gdLst>
              <a:ahLst/>
              <a:cxnLst>
                <a:cxn ang="T8">
                  <a:pos x="T0" y="T1"/>
                </a:cxn>
                <a:cxn ang="T9">
                  <a:pos x="T2" y="T3"/>
                </a:cxn>
                <a:cxn ang="T10">
                  <a:pos x="T4" y="T5"/>
                </a:cxn>
                <a:cxn ang="T11">
                  <a:pos x="T6" y="T7"/>
                </a:cxn>
              </a:cxnLst>
              <a:rect l="T12" t="T13" r="T14" b="T15"/>
              <a:pathLst>
                <a:path w="971" h="669">
                  <a:moveTo>
                    <a:pt x="0" y="669"/>
                  </a:moveTo>
                  <a:lnTo>
                    <a:pt x="0" y="0"/>
                  </a:lnTo>
                  <a:lnTo>
                    <a:pt x="971" y="0"/>
                  </a:lnTo>
                  <a:lnTo>
                    <a:pt x="0" y="669"/>
                  </a:lnTo>
                  <a:close/>
                </a:path>
              </a:pathLst>
            </a:custGeom>
            <a:solidFill>
              <a:srgbClr val="FBD4D2"/>
            </a:solidFill>
            <a:ln w="9525">
              <a:noFill/>
              <a:round/>
              <a:headEnd/>
              <a:tailEnd/>
            </a:ln>
          </p:spPr>
          <p:txBody>
            <a:bodyPr/>
            <a:lstStyle/>
            <a:p>
              <a:endParaRPr lang="it-IT"/>
            </a:p>
          </p:txBody>
        </p:sp>
        <p:sp>
          <p:nvSpPr>
            <p:cNvPr id="165902" name="Freeform 61"/>
            <p:cNvSpPr>
              <a:spLocks/>
            </p:cNvSpPr>
            <p:nvPr/>
          </p:nvSpPr>
          <p:spPr bwMode="auto">
            <a:xfrm>
              <a:off x="1544" y="1228"/>
              <a:ext cx="1362" cy="868"/>
            </a:xfrm>
            <a:custGeom>
              <a:avLst/>
              <a:gdLst>
                <a:gd name="T0" fmla="*/ 0 w 971"/>
                <a:gd name="T1" fmla="*/ 0 h 666"/>
                <a:gd name="T2" fmla="*/ 0 w 971"/>
                <a:gd name="T3" fmla="*/ 868 h 666"/>
                <a:gd name="T4" fmla="*/ 1362 w 971"/>
                <a:gd name="T5" fmla="*/ 868 h 666"/>
                <a:gd name="T6" fmla="*/ 0 w 971"/>
                <a:gd name="T7" fmla="*/ 0 h 666"/>
                <a:gd name="T8" fmla="*/ 0 60000 65536"/>
                <a:gd name="T9" fmla="*/ 0 60000 65536"/>
                <a:gd name="T10" fmla="*/ 0 60000 65536"/>
                <a:gd name="T11" fmla="*/ 0 60000 65536"/>
                <a:gd name="T12" fmla="*/ 0 w 971"/>
                <a:gd name="T13" fmla="*/ 0 h 666"/>
                <a:gd name="T14" fmla="*/ 971 w 971"/>
                <a:gd name="T15" fmla="*/ 666 h 666"/>
              </a:gdLst>
              <a:ahLst/>
              <a:cxnLst>
                <a:cxn ang="T8">
                  <a:pos x="T0" y="T1"/>
                </a:cxn>
                <a:cxn ang="T9">
                  <a:pos x="T2" y="T3"/>
                </a:cxn>
                <a:cxn ang="T10">
                  <a:pos x="T4" y="T5"/>
                </a:cxn>
                <a:cxn ang="T11">
                  <a:pos x="T6" y="T7"/>
                </a:cxn>
              </a:cxnLst>
              <a:rect l="T12" t="T13" r="T14" b="T15"/>
              <a:pathLst>
                <a:path w="971" h="666">
                  <a:moveTo>
                    <a:pt x="0" y="0"/>
                  </a:moveTo>
                  <a:lnTo>
                    <a:pt x="0" y="666"/>
                  </a:lnTo>
                  <a:lnTo>
                    <a:pt x="971" y="666"/>
                  </a:lnTo>
                  <a:lnTo>
                    <a:pt x="0" y="0"/>
                  </a:lnTo>
                  <a:close/>
                </a:path>
              </a:pathLst>
            </a:custGeom>
            <a:solidFill>
              <a:srgbClr val="C7D6EE"/>
            </a:solidFill>
            <a:ln w="9525">
              <a:noFill/>
              <a:round/>
              <a:headEnd/>
              <a:tailEnd/>
            </a:ln>
          </p:spPr>
          <p:txBody>
            <a:bodyPr/>
            <a:lstStyle/>
            <a:p>
              <a:endParaRPr lang="it-IT"/>
            </a:p>
          </p:txBody>
        </p:sp>
        <p:sp>
          <p:nvSpPr>
            <p:cNvPr id="165903" name="Rectangle 36"/>
            <p:cNvSpPr>
              <a:spLocks noChangeArrowheads="1"/>
            </p:cNvSpPr>
            <p:nvPr/>
          </p:nvSpPr>
          <p:spPr bwMode="auto">
            <a:xfrm>
              <a:off x="1596" y="2217"/>
              <a:ext cx="808" cy="271"/>
            </a:xfrm>
            <a:prstGeom prst="rect">
              <a:avLst/>
            </a:prstGeom>
            <a:noFill/>
            <a:ln w="9525">
              <a:noFill/>
              <a:miter lim="800000"/>
              <a:headEnd/>
              <a:tailEnd/>
            </a:ln>
          </p:spPr>
          <p:txBody>
            <a:bodyPr lIns="0" tIns="0" rIns="0" bIns="0">
              <a:spAutoFit/>
            </a:bodyPr>
            <a:lstStyle/>
            <a:p>
              <a:pPr marL="1588" indent="-1588" algn="ctr"/>
              <a:r>
                <a:rPr lang="en-US" sz="1400">
                  <a:solidFill>
                    <a:srgbClr val="000000"/>
                  </a:solidFill>
                  <a:latin typeface="Century Gothic" pitchFamily="34" charset="0"/>
                  <a:ea typeface="MS PGothic" pitchFamily="34" charset="-128"/>
                  <a:cs typeface="Century Gothic" pitchFamily="34" charset="0"/>
                </a:rPr>
                <a:t>Producer surplus</a:t>
              </a:r>
              <a:endParaRPr lang="en-US" sz="1400">
                <a:latin typeface="Century Gothic" pitchFamily="34" charset="0"/>
                <a:ea typeface="MS PGothic" pitchFamily="34" charset="-128"/>
                <a:cs typeface="Century Gothic" pitchFamily="34" charset="0"/>
              </a:endParaRPr>
            </a:p>
          </p:txBody>
        </p:sp>
        <p:sp>
          <p:nvSpPr>
            <p:cNvPr id="165904" name="Rectangle 36"/>
            <p:cNvSpPr>
              <a:spLocks noChangeArrowheads="1"/>
            </p:cNvSpPr>
            <p:nvPr/>
          </p:nvSpPr>
          <p:spPr bwMode="auto">
            <a:xfrm>
              <a:off x="1596" y="1779"/>
              <a:ext cx="808" cy="271"/>
            </a:xfrm>
            <a:prstGeom prst="rect">
              <a:avLst/>
            </a:prstGeom>
            <a:noFill/>
            <a:ln w="9525">
              <a:noFill/>
              <a:miter lim="800000"/>
              <a:headEnd/>
              <a:tailEnd/>
            </a:ln>
          </p:spPr>
          <p:txBody>
            <a:bodyPr lIns="0" tIns="0" rIns="0" bIns="0">
              <a:spAutoFit/>
            </a:bodyPr>
            <a:lstStyle/>
            <a:p>
              <a:pPr marL="1588" indent="-1588" algn="ctr"/>
              <a:r>
                <a:rPr lang="en-US" sz="1400">
                  <a:solidFill>
                    <a:srgbClr val="000000"/>
                  </a:solidFill>
                  <a:latin typeface="Century Gothic" pitchFamily="34" charset="0"/>
                  <a:ea typeface="MS PGothic" pitchFamily="34" charset="-128"/>
                  <a:cs typeface="Century Gothic" pitchFamily="34" charset="0"/>
                </a:rPr>
                <a:t>Consumer surplus</a:t>
              </a:r>
              <a:endParaRPr lang="en-US" sz="1400">
                <a:latin typeface="Century Gothic" pitchFamily="34" charset="0"/>
                <a:ea typeface="MS PGothic" pitchFamily="34" charset="-128"/>
                <a:cs typeface="Century Gothic" pitchFamily="34" charset="0"/>
              </a:endParaRPr>
            </a:p>
          </p:txBody>
        </p:sp>
      </p:grpSp>
      <p:grpSp>
        <p:nvGrpSpPr>
          <p:cNvPr id="165893" name="Group 64"/>
          <p:cNvGrpSpPr>
            <a:grpSpLocks/>
          </p:cNvGrpSpPr>
          <p:nvPr/>
        </p:nvGrpSpPr>
        <p:grpSpPr bwMode="auto">
          <a:xfrm>
            <a:off x="2406650" y="3651250"/>
            <a:ext cx="2193925" cy="2043113"/>
            <a:chOff x="1564" y="1932"/>
            <a:chExt cx="1382" cy="1287"/>
          </a:xfrm>
        </p:grpSpPr>
        <p:cxnSp>
          <p:nvCxnSpPr>
            <p:cNvPr id="165897" name="Straight Connector 86"/>
            <p:cNvCxnSpPr>
              <a:cxnSpLocks noChangeShapeType="1"/>
            </p:cNvCxnSpPr>
            <p:nvPr/>
          </p:nvCxnSpPr>
          <p:spPr bwMode="auto">
            <a:xfrm>
              <a:off x="2901" y="2092"/>
              <a:ext cx="0" cy="1127"/>
            </a:xfrm>
            <a:prstGeom prst="line">
              <a:avLst/>
            </a:prstGeom>
            <a:noFill/>
            <a:ln w="15875">
              <a:solidFill>
                <a:srgbClr val="808080"/>
              </a:solidFill>
              <a:prstDash val="sysDot"/>
              <a:round/>
              <a:headEnd/>
              <a:tailEnd type="none" w="med" len="lg"/>
            </a:ln>
          </p:spPr>
        </p:cxnSp>
        <p:sp>
          <p:nvSpPr>
            <p:cNvPr id="165898" name="Rectangle 65"/>
            <p:cNvSpPr>
              <a:spLocks noChangeArrowheads="1"/>
            </p:cNvSpPr>
            <p:nvPr/>
          </p:nvSpPr>
          <p:spPr bwMode="auto">
            <a:xfrm>
              <a:off x="2885" y="1932"/>
              <a:ext cx="61"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E</a:t>
              </a:r>
              <a:endParaRPr lang="en-US" sz="1400">
                <a:latin typeface="Century Gothic" pitchFamily="34" charset="0"/>
                <a:ea typeface="MS PGothic" pitchFamily="34" charset="-128"/>
                <a:cs typeface="Century Gothic" pitchFamily="34" charset="0"/>
              </a:endParaRPr>
            </a:p>
          </p:txBody>
        </p:sp>
        <p:sp>
          <p:nvSpPr>
            <p:cNvPr id="165899" name="Oval 66"/>
            <p:cNvSpPr>
              <a:spLocks noChangeArrowheads="1"/>
            </p:cNvSpPr>
            <p:nvPr/>
          </p:nvSpPr>
          <p:spPr bwMode="auto">
            <a:xfrm>
              <a:off x="2874" y="2069"/>
              <a:ext cx="66" cy="61"/>
            </a:xfrm>
            <a:prstGeom prst="ellipse">
              <a:avLst/>
            </a:prstGeom>
            <a:solidFill>
              <a:srgbClr val="000000"/>
            </a:solidFill>
            <a:ln w="9525">
              <a:noFill/>
              <a:round/>
              <a:headEnd/>
              <a:tailEnd/>
            </a:ln>
          </p:spPr>
          <p:txBody>
            <a:bodyPr/>
            <a:lstStyle/>
            <a:p>
              <a:endParaRPr lang="it-IT">
                <a:latin typeface="Century Gothic" pitchFamily="34" charset="0"/>
              </a:endParaRPr>
            </a:p>
          </p:txBody>
        </p:sp>
        <p:cxnSp>
          <p:nvCxnSpPr>
            <p:cNvPr id="165900" name="Straight Connector 86"/>
            <p:cNvCxnSpPr>
              <a:cxnSpLocks noChangeShapeType="1"/>
            </p:cNvCxnSpPr>
            <p:nvPr/>
          </p:nvCxnSpPr>
          <p:spPr bwMode="auto">
            <a:xfrm>
              <a:off x="1564" y="2101"/>
              <a:ext cx="1333" cy="2"/>
            </a:xfrm>
            <a:prstGeom prst="line">
              <a:avLst/>
            </a:prstGeom>
            <a:noFill/>
            <a:ln w="15875">
              <a:solidFill>
                <a:srgbClr val="808080"/>
              </a:solidFill>
              <a:prstDash val="sysDot"/>
              <a:round/>
              <a:headEnd/>
              <a:tailEnd type="none" w="med" len="lg"/>
            </a:ln>
          </p:spPr>
        </p:cxnSp>
      </p:grpSp>
      <p:sp>
        <p:nvSpPr>
          <p:cNvPr id="2" name="Title 1"/>
          <p:cNvSpPr>
            <a:spLocks noGrp="1"/>
          </p:cNvSpPr>
          <p:nvPr>
            <p:ph type="title"/>
          </p:nvPr>
        </p:nvSpPr>
        <p:spPr>
          <a:xfrm>
            <a:off x="0" y="0"/>
            <a:ext cx="9144000" cy="1066800"/>
          </a:xfrm>
        </p:spPr>
        <p:txBody>
          <a:bodyPr>
            <a:noAutofit/>
          </a:bodyPr>
          <a:lstStyle/>
          <a:p>
            <a:pPr fontAlgn="auto">
              <a:spcAft>
                <a:spcPts val="0"/>
              </a:spcAft>
              <a:defRPr/>
            </a:pPr>
            <a:r>
              <a:rPr lang="en-US" sz="4000" dirty="0" smtClean="0">
                <a:solidFill>
                  <a:schemeClr val="accent3"/>
                </a:solidFill>
                <a:ea typeface="+mj-ea"/>
              </a:rPr>
              <a:t>TOTAL SURPLUS IS MAXIMIZED AT MARKET EQUILIBRIUM</a:t>
            </a:r>
            <a:endParaRPr lang="en-US" sz="4000" dirty="0">
              <a:solidFill>
                <a:schemeClr val="accent3"/>
              </a:solidFill>
              <a:ea typeface="+mj-ea"/>
            </a:endParaRPr>
          </a:p>
        </p:txBody>
      </p:sp>
      <p:sp>
        <p:nvSpPr>
          <p:cNvPr id="40" name="Content Placeholder 2"/>
          <p:cNvSpPr>
            <a:spLocks noGrp="1"/>
          </p:cNvSpPr>
          <p:nvPr>
            <p:ph idx="1"/>
          </p:nvPr>
        </p:nvSpPr>
        <p:spPr>
          <a:xfrm>
            <a:off x="76200" y="1295400"/>
            <a:ext cx="9067800" cy="838200"/>
          </a:xfrm>
        </p:spPr>
        <p:txBody>
          <a:bodyPr rtlCol="0">
            <a:normAutofit fontScale="92500" lnSpcReduction="10000"/>
          </a:bodyPr>
          <a:lstStyle/>
          <a:p>
            <a:pPr fontAlgn="auto">
              <a:spcAft>
                <a:spcPts val="0"/>
              </a:spcAft>
              <a:defRPr/>
            </a:pPr>
            <a:r>
              <a:rPr lang="en-US" sz="2800" dirty="0">
                <a:solidFill>
                  <a:srgbClr val="990033"/>
                </a:solidFill>
                <a:ea typeface="+mn-ea"/>
              </a:rPr>
              <a:t>T</a:t>
            </a:r>
            <a:r>
              <a:rPr lang="en-US" sz="2800" dirty="0" smtClean="0">
                <a:solidFill>
                  <a:srgbClr val="990033"/>
                </a:solidFill>
                <a:ea typeface="+mn-ea"/>
              </a:rPr>
              <a:t>otal surplus: </a:t>
            </a:r>
            <a:r>
              <a:rPr lang="en-US" sz="2800" b="0" dirty="0" smtClean="0">
                <a:ea typeface="+mn-ea"/>
              </a:rPr>
              <a:t>the sum </a:t>
            </a:r>
            <a:r>
              <a:rPr lang="en-US" sz="2800" b="0" dirty="0">
                <a:ea typeface="+mn-ea"/>
              </a:rPr>
              <a:t>of the producer and </a:t>
            </a:r>
            <a:r>
              <a:rPr lang="en-US" sz="2800" b="0" dirty="0" smtClean="0">
                <a:ea typeface="+mn-ea"/>
              </a:rPr>
              <a:t>consumer surpluses.</a:t>
            </a:r>
            <a:endParaRPr lang="en-US" sz="2800" dirty="0">
              <a:ea typeface="+mn-ea"/>
            </a:endParaRPr>
          </a:p>
        </p:txBody>
      </p:sp>
      <p:sp>
        <p:nvSpPr>
          <p:cNvPr id="3" name="Footer Placeholder 2"/>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6715"/>
                                        </p:tgtEl>
                                        <p:attrNameLst>
                                          <p:attrName>style.visibility</p:attrName>
                                        </p:attrNameLst>
                                      </p:cBhvr>
                                      <p:to>
                                        <p:strVal val="visible"/>
                                      </p:to>
                                    </p:set>
                                    <p:animEffect transition="in" filter="fade">
                                      <p:cBhvr>
                                        <p:cTn id="7" dur="500"/>
                                        <p:tgtEl>
                                          <p:spTgt spid="326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8290" name="Group 35"/>
          <p:cNvGrpSpPr>
            <a:grpSpLocks/>
          </p:cNvGrpSpPr>
          <p:nvPr/>
        </p:nvGrpSpPr>
        <p:grpSpPr bwMode="auto">
          <a:xfrm>
            <a:off x="2362200" y="2413000"/>
            <a:ext cx="4552950" cy="3111500"/>
            <a:chOff x="1536" y="1152"/>
            <a:chExt cx="2868" cy="1960"/>
          </a:xfrm>
        </p:grpSpPr>
        <p:sp>
          <p:nvSpPr>
            <p:cNvPr id="268291" name="Rectangle 36"/>
            <p:cNvSpPr>
              <a:spLocks noChangeArrowheads="1"/>
            </p:cNvSpPr>
            <p:nvPr/>
          </p:nvSpPr>
          <p:spPr bwMode="auto">
            <a:xfrm>
              <a:off x="4320" y="1152"/>
              <a:ext cx="56"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S</a:t>
              </a:r>
              <a:endParaRPr lang="en-US" sz="1400">
                <a:latin typeface="Century Gothic" pitchFamily="34" charset="0"/>
                <a:ea typeface="MS PGothic" pitchFamily="34" charset="-128"/>
                <a:cs typeface="Century Gothic" pitchFamily="34" charset="0"/>
              </a:endParaRPr>
            </a:p>
          </p:txBody>
        </p:sp>
        <p:sp>
          <p:nvSpPr>
            <p:cNvPr id="268292" name="Rectangle 37"/>
            <p:cNvSpPr>
              <a:spLocks noChangeArrowheads="1"/>
            </p:cNvSpPr>
            <p:nvPr/>
          </p:nvSpPr>
          <p:spPr bwMode="auto">
            <a:xfrm>
              <a:off x="4320" y="2976"/>
              <a:ext cx="84"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D</a:t>
              </a:r>
              <a:endParaRPr lang="en-US" sz="1400">
                <a:latin typeface="Century Gothic" pitchFamily="34" charset="0"/>
                <a:ea typeface="MS PGothic" pitchFamily="34" charset="-128"/>
                <a:cs typeface="Century Gothic" pitchFamily="34" charset="0"/>
              </a:endParaRPr>
            </a:p>
          </p:txBody>
        </p:sp>
        <p:sp>
          <p:nvSpPr>
            <p:cNvPr id="268293" name="Line 38"/>
            <p:cNvSpPr>
              <a:spLocks noChangeShapeType="1"/>
            </p:cNvSpPr>
            <p:nvPr/>
          </p:nvSpPr>
          <p:spPr bwMode="auto">
            <a:xfrm flipH="1">
              <a:off x="1536" y="1235"/>
              <a:ext cx="2720" cy="1741"/>
            </a:xfrm>
            <a:prstGeom prst="line">
              <a:avLst/>
            </a:prstGeom>
            <a:noFill/>
            <a:ln w="30163">
              <a:solidFill>
                <a:srgbClr val="EE313C"/>
              </a:solidFill>
              <a:miter lim="800000"/>
              <a:headEnd/>
              <a:tailEnd/>
            </a:ln>
          </p:spPr>
          <p:txBody>
            <a:bodyPr/>
            <a:lstStyle/>
            <a:p>
              <a:endParaRPr lang="it-IT"/>
            </a:p>
          </p:txBody>
        </p:sp>
        <p:sp>
          <p:nvSpPr>
            <p:cNvPr id="268294" name="Line 39"/>
            <p:cNvSpPr>
              <a:spLocks noChangeShapeType="1"/>
            </p:cNvSpPr>
            <p:nvPr/>
          </p:nvSpPr>
          <p:spPr bwMode="auto">
            <a:xfrm>
              <a:off x="1536" y="1200"/>
              <a:ext cx="2720" cy="1753"/>
            </a:xfrm>
            <a:prstGeom prst="line">
              <a:avLst/>
            </a:prstGeom>
            <a:noFill/>
            <a:ln w="30163">
              <a:solidFill>
                <a:srgbClr val="3C5DAA"/>
              </a:solidFill>
              <a:miter lim="800000"/>
              <a:headEnd/>
              <a:tailEnd/>
            </a:ln>
          </p:spPr>
          <p:txBody>
            <a:bodyPr/>
            <a:lstStyle/>
            <a:p>
              <a:endParaRPr lang="it-IT"/>
            </a:p>
          </p:txBody>
        </p:sp>
      </p:grpSp>
      <p:grpSp>
        <p:nvGrpSpPr>
          <p:cNvPr id="268295" name="Group 40"/>
          <p:cNvGrpSpPr>
            <a:grpSpLocks/>
          </p:cNvGrpSpPr>
          <p:nvPr/>
        </p:nvGrpSpPr>
        <p:grpSpPr bwMode="auto">
          <a:xfrm>
            <a:off x="685800" y="2108200"/>
            <a:ext cx="7010400" cy="4025900"/>
            <a:chOff x="480" y="960"/>
            <a:chExt cx="4416" cy="2536"/>
          </a:xfrm>
        </p:grpSpPr>
        <p:sp>
          <p:nvSpPr>
            <p:cNvPr id="268296" name="Rectangle 36"/>
            <p:cNvSpPr>
              <a:spLocks noChangeArrowheads="1"/>
            </p:cNvSpPr>
            <p:nvPr/>
          </p:nvSpPr>
          <p:spPr bwMode="auto">
            <a:xfrm>
              <a:off x="480" y="1080"/>
              <a:ext cx="1296" cy="136"/>
            </a:xfrm>
            <a:prstGeom prst="rect">
              <a:avLst/>
            </a:prstGeom>
            <a:noFill/>
            <a:ln w="9525">
              <a:noFill/>
              <a:miter lim="800000"/>
              <a:headEnd/>
              <a:tailEnd/>
            </a:ln>
          </p:spPr>
          <p:txBody>
            <a:bodyPr lIns="0" tIns="0" rIns="0" bIns="0">
              <a:spAutoFit/>
            </a:bodyPr>
            <a:lstStyle/>
            <a:p>
              <a:pPr marL="1588" indent="-1588"/>
              <a:r>
                <a:rPr lang="en-US" sz="1400" b="1">
                  <a:solidFill>
                    <a:srgbClr val="000000"/>
                  </a:solidFill>
                  <a:latin typeface="Century Gothic" pitchFamily="34" charset="0"/>
                  <a:ea typeface="MS PGothic" pitchFamily="34" charset="-128"/>
                  <a:cs typeface="Century Gothic" pitchFamily="34" charset="0"/>
                </a:rPr>
                <a:t>Price of book</a:t>
              </a:r>
              <a:endParaRPr lang="en-US" sz="1400" b="1">
                <a:latin typeface="Century Gothic" pitchFamily="34" charset="0"/>
                <a:ea typeface="MS PGothic" pitchFamily="34" charset="-128"/>
                <a:cs typeface="Century Gothic" pitchFamily="34" charset="0"/>
              </a:endParaRPr>
            </a:p>
          </p:txBody>
        </p:sp>
        <p:sp>
          <p:nvSpPr>
            <p:cNvPr id="268297" name="Rectangle 101"/>
            <p:cNvSpPr>
              <a:spLocks noChangeArrowheads="1"/>
            </p:cNvSpPr>
            <p:nvPr/>
          </p:nvSpPr>
          <p:spPr bwMode="auto">
            <a:xfrm>
              <a:off x="3807" y="3360"/>
              <a:ext cx="1089" cy="136"/>
            </a:xfrm>
            <a:prstGeom prst="rect">
              <a:avLst/>
            </a:prstGeom>
            <a:noFill/>
            <a:ln w="9525">
              <a:noFill/>
              <a:miter lim="800000"/>
              <a:headEnd/>
              <a:tailEnd/>
            </a:ln>
          </p:spPr>
          <p:txBody>
            <a:bodyPr lIns="0" tIns="0" rIns="0" bIns="0">
              <a:spAutoFit/>
            </a:bodyPr>
            <a:lstStyle/>
            <a:p>
              <a:pPr marL="1588" indent="-1588"/>
              <a:r>
                <a:rPr lang="en-US" sz="1400" b="1">
                  <a:solidFill>
                    <a:srgbClr val="000000"/>
                  </a:solidFill>
                  <a:latin typeface="Century Gothic" pitchFamily="34" charset="0"/>
                  <a:ea typeface="MS PGothic" pitchFamily="34" charset="-128"/>
                  <a:cs typeface="Century Gothic" pitchFamily="34" charset="0"/>
                </a:rPr>
                <a:t>Quantity of books</a:t>
              </a:r>
              <a:endParaRPr lang="en-US" sz="1400" b="1">
                <a:latin typeface="Century Gothic" pitchFamily="34" charset="0"/>
                <a:ea typeface="MS PGothic" pitchFamily="34" charset="-128"/>
                <a:cs typeface="Century Gothic" pitchFamily="34" charset="0"/>
              </a:endParaRPr>
            </a:p>
          </p:txBody>
        </p:sp>
        <p:sp>
          <p:nvSpPr>
            <p:cNvPr id="268298" name="Rectangle 43"/>
            <p:cNvSpPr>
              <a:spLocks noChangeArrowheads="1"/>
            </p:cNvSpPr>
            <p:nvPr/>
          </p:nvSpPr>
          <p:spPr bwMode="auto">
            <a:xfrm>
              <a:off x="2774" y="3331"/>
              <a:ext cx="282"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1,000</a:t>
              </a:r>
              <a:endParaRPr lang="en-US" sz="1400">
                <a:latin typeface="Century Gothic" pitchFamily="34" charset="0"/>
                <a:ea typeface="MS PGothic" pitchFamily="34" charset="-128"/>
                <a:cs typeface="Century Gothic" pitchFamily="34" charset="0"/>
              </a:endParaRPr>
            </a:p>
          </p:txBody>
        </p:sp>
        <p:sp>
          <p:nvSpPr>
            <p:cNvPr id="268299" name="Rectangle 44"/>
            <p:cNvSpPr>
              <a:spLocks noChangeArrowheads="1"/>
            </p:cNvSpPr>
            <p:nvPr/>
          </p:nvSpPr>
          <p:spPr bwMode="auto">
            <a:xfrm>
              <a:off x="1308" y="2032"/>
              <a:ext cx="188"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$30</a:t>
              </a:r>
              <a:endParaRPr lang="en-US" sz="1400">
                <a:latin typeface="Century Gothic" pitchFamily="34" charset="0"/>
                <a:ea typeface="MS PGothic" pitchFamily="34" charset="-128"/>
                <a:cs typeface="Century Gothic" pitchFamily="34" charset="0"/>
              </a:endParaRPr>
            </a:p>
          </p:txBody>
        </p:sp>
        <p:sp>
          <p:nvSpPr>
            <p:cNvPr id="268300" name="Line 45"/>
            <p:cNvSpPr>
              <a:spLocks noChangeShapeType="1"/>
            </p:cNvSpPr>
            <p:nvPr/>
          </p:nvSpPr>
          <p:spPr bwMode="auto">
            <a:xfrm>
              <a:off x="1544" y="2100"/>
              <a:ext cx="80" cy="0"/>
            </a:xfrm>
            <a:prstGeom prst="line">
              <a:avLst/>
            </a:prstGeom>
            <a:noFill/>
            <a:ln w="7938">
              <a:solidFill>
                <a:srgbClr val="000000"/>
              </a:solidFill>
              <a:miter lim="800000"/>
              <a:headEnd/>
              <a:tailEnd/>
            </a:ln>
          </p:spPr>
          <p:txBody>
            <a:bodyPr/>
            <a:lstStyle/>
            <a:p>
              <a:endParaRPr lang="it-IT"/>
            </a:p>
          </p:txBody>
        </p:sp>
        <p:sp>
          <p:nvSpPr>
            <p:cNvPr id="268301" name="Line 46"/>
            <p:cNvSpPr>
              <a:spLocks noChangeShapeType="1"/>
            </p:cNvSpPr>
            <p:nvPr/>
          </p:nvSpPr>
          <p:spPr bwMode="auto">
            <a:xfrm flipV="1">
              <a:off x="2910" y="3233"/>
              <a:ext cx="0" cy="74"/>
            </a:xfrm>
            <a:prstGeom prst="line">
              <a:avLst/>
            </a:prstGeom>
            <a:noFill/>
            <a:ln w="7938">
              <a:solidFill>
                <a:srgbClr val="000000"/>
              </a:solidFill>
              <a:miter lim="800000"/>
              <a:headEnd/>
              <a:tailEnd/>
            </a:ln>
          </p:spPr>
          <p:txBody>
            <a:bodyPr/>
            <a:lstStyle/>
            <a:p>
              <a:endParaRPr lang="it-IT"/>
            </a:p>
          </p:txBody>
        </p:sp>
        <p:sp>
          <p:nvSpPr>
            <p:cNvPr id="268302" name="Rectangle 47"/>
            <p:cNvSpPr>
              <a:spLocks noChangeArrowheads="1"/>
            </p:cNvSpPr>
            <p:nvPr/>
          </p:nvSpPr>
          <p:spPr bwMode="auto">
            <a:xfrm>
              <a:off x="1430" y="3331"/>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0</a:t>
              </a:r>
              <a:endParaRPr lang="en-US" sz="1400">
                <a:latin typeface="Century Gothic" pitchFamily="34" charset="0"/>
                <a:ea typeface="MS PGothic" pitchFamily="34" charset="-128"/>
                <a:cs typeface="Century Gothic" pitchFamily="34" charset="0"/>
              </a:endParaRPr>
            </a:p>
          </p:txBody>
        </p:sp>
        <p:sp>
          <p:nvSpPr>
            <p:cNvPr id="268303" name="Line 48"/>
            <p:cNvSpPr>
              <a:spLocks noChangeShapeType="1"/>
            </p:cNvSpPr>
            <p:nvPr/>
          </p:nvSpPr>
          <p:spPr bwMode="auto">
            <a:xfrm flipV="1">
              <a:off x="1536" y="960"/>
              <a:ext cx="0" cy="2163"/>
            </a:xfrm>
            <a:prstGeom prst="line">
              <a:avLst/>
            </a:prstGeom>
            <a:noFill/>
            <a:ln w="7938">
              <a:solidFill>
                <a:srgbClr val="000000"/>
              </a:solidFill>
              <a:miter lim="800000"/>
              <a:headEnd/>
              <a:tailEnd/>
            </a:ln>
          </p:spPr>
          <p:txBody>
            <a:bodyPr/>
            <a:lstStyle/>
            <a:p>
              <a:endParaRPr lang="it-IT"/>
            </a:p>
          </p:txBody>
        </p:sp>
        <p:sp>
          <p:nvSpPr>
            <p:cNvPr id="268304" name="Freeform 49"/>
            <p:cNvSpPr>
              <a:spLocks/>
            </p:cNvSpPr>
            <p:nvPr/>
          </p:nvSpPr>
          <p:spPr bwMode="auto">
            <a:xfrm>
              <a:off x="1544" y="3187"/>
              <a:ext cx="2943" cy="120"/>
            </a:xfrm>
            <a:custGeom>
              <a:avLst/>
              <a:gdLst>
                <a:gd name="T0" fmla="*/ 2943 w 2098"/>
                <a:gd name="T1" fmla="*/ 120 h 92"/>
                <a:gd name="T2" fmla="*/ 0 w 2098"/>
                <a:gd name="T3" fmla="*/ 120 h 92"/>
                <a:gd name="T4" fmla="*/ 0 w 2098"/>
                <a:gd name="T5" fmla="*/ 0 h 92"/>
                <a:gd name="T6" fmla="*/ 0 60000 65536"/>
                <a:gd name="T7" fmla="*/ 0 60000 65536"/>
                <a:gd name="T8" fmla="*/ 0 60000 65536"/>
                <a:gd name="T9" fmla="*/ 0 w 2098"/>
                <a:gd name="T10" fmla="*/ 0 h 92"/>
                <a:gd name="T11" fmla="*/ 2098 w 2098"/>
                <a:gd name="T12" fmla="*/ 92 h 92"/>
              </a:gdLst>
              <a:ahLst/>
              <a:cxnLst>
                <a:cxn ang="T6">
                  <a:pos x="T0" y="T1"/>
                </a:cxn>
                <a:cxn ang="T7">
                  <a:pos x="T2" y="T3"/>
                </a:cxn>
                <a:cxn ang="T8">
                  <a:pos x="T4" y="T5"/>
                </a:cxn>
              </a:cxnLst>
              <a:rect l="T9" t="T10" r="T11" b="T12"/>
              <a:pathLst>
                <a:path w="2098" h="92">
                  <a:moveTo>
                    <a:pt x="2098" y="92"/>
                  </a:moveTo>
                  <a:lnTo>
                    <a:pt x="0" y="92"/>
                  </a:lnTo>
                  <a:lnTo>
                    <a:pt x="0" y="0"/>
                  </a:lnTo>
                </a:path>
              </a:pathLst>
            </a:custGeom>
            <a:noFill/>
            <a:ln w="7938" cap="flat">
              <a:solidFill>
                <a:srgbClr val="000000"/>
              </a:solidFill>
              <a:prstDash val="solid"/>
              <a:miter lim="800000"/>
              <a:headEnd/>
              <a:tailEnd/>
            </a:ln>
          </p:spPr>
          <p:txBody>
            <a:bodyPr/>
            <a:lstStyle/>
            <a:p>
              <a:endParaRPr lang="it-IT"/>
            </a:p>
          </p:txBody>
        </p:sp>
        <p:sp>
          <p:nvSpPr>
            <p:cNvPr id="268305" name="Line 50"/>
            <p:cNvSpPr>
              <a:spLocks noChangeShapeType="1"/>
            </p:cNvSpPr>
            <p:nvPr/>
          </p:nvSpPr>
          <p:spPr bwMode="auto">
            <a:xfrm flipV="1">
              <a:off x="1512" y="3120"/>
              <a:ext cx="69" cy="36"/>
            </a:xfrm>
            <a:prstGeom prst="line">
              <a:avLst/>
            </a:prstGeom>
            <a:noFill/>
            <a:ln w="7938">
              <a:solidFill>
                <a:srgbClr val="000000"/>
              </a:solidFill>
              <a:miter lim="800000"/>
              <a:headEnd/>
              <a:tailEnd/>
            </a:ln>
          </p:spPr>
          <p:txBody>
            <a:bodyPr/>
            <a:lstStyle/>
            <a:p>
              <a:endParaRPr lang="it-IT"/>
            </a:p>
          </p:txBody>
        </p:sp>
        <p:sp>
          <p:nvSpPr>
            <p:cNvPr id="268306" name="Line 51"/>
            <p:cNvSpPr>
              <a:spLocks noChangeShapeType="1"/>
            </p:cNvSpPr>
            <p:nvPr/>
          </p:nvSpPr>
          <p:spPr bwMode="auto">
            <a:xfrm flipV="1">
              <a:off x="1512" y="3168"/>
              <a:ext cx="69" cy="38"/>
            </a:xfrm>
            <a:prstGeom prst="line">
              <a:avLst/>
            </a:prstGeom>
            <a:noFill/>
            <a:ln w="7938">
              <a:solidFill>
                <a:srgbClr val="000000"/>
              </a:solidFill>
              <a:miter lim="800000"/>
              <a:headEnd/>
              <a:tailEnd/>
            </a:ln>
          </p:spPr>
          <p:txBody>
            <a:bodyPr/>
            <a:lstStyle/>
            <a:p>
              <a:endParaRPr lang="it-IT"/>
            </a:p>
          </p:txBody>
        </p:sp>
      </p:grpSp>
      <p:grpSp>
        <p:nvGrpSpPr>
          <p:cNvPr id="268307" name="Group 70"/>
          <p:cNvGrpSpPr>
            <a:grpSpLocks/>
          </p:cNvGrpSpPr>
          <p:nvPr/>
        </p:nvGrpSpPr>
        <p:grpSpPr bwMode="auto">
          <a:xfrm>
            <a:off x="685800" y="3676650"/>
            <a:ext cx="5016500" cy="2952750"/>
            <a:chOff x="480" y="1948"/>
            <a:chExt cx="3160" cy="1860"/>
          </a:xfrm>
        </p:grpSpPr>
        <p:sp>
          <p:nvSpPr>
            <p:cNvPr id="268308" name="Freeform 55"/>
            <p:cNvSpPr>
              <a:spLocks/>
            </p:cNvSpPr>
            <p:nvPr/>
          </p:nvSpPr>
          <p:spPr bwMode="auto">
            <a:xfrm>
              <a:off x="2466" y="3560"/>
              <a:ext cx="1086" cy="248"/>
            </a:xfrm>
            <a:custGeom>
              <a:avLst/>
              <a:gdLst>
                <a:gd name="T0" fmla="*/ 1025 w 303"/>
                <a:gd name="T1" fmla="*/ 248 h 56"/>
                <a:gd name="T2" fmla="*/ 1086 w 303"/>
                <a:gd name="T3" fmla="*/ 173 h 56"/>
                <a:gd name="T4" fmla="*/ 1086 w 303"/>
                <a:gd name="T5" fmla="*/ 75 h 56"/>
                <a:gd name="T6" fmla="*/ 1025 w 303"/>
                <a:gd name="T7" fmla="*/ 0 h 56"/>
                <a:gd name="T8" fmla="*/ 57 w 303"/>
                <a:gd name="T9" fmla="*/ 0 h 56"/>
                <a:gd name="T10" fmla="*/ 0 w 303"/>
                <a:gd name="T11" fmla="*/ 75 h 56"/>
                <a:gd name="T12" fmla="*/ 0 w 303"/>
                <a:gd name="T13" fmla="*/ 173 h 56"/>
                <a:gd name="T14" fmla="*/ 57 w 303"/>
                <a:gd name="T15" fmla="*/ 248 h 56"/>
                <a:gd name="T16" fmla="*/ 1025 w 303"/>
                <a:gd name="T17" fmla="*/ 248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
                <a:gd name="T28" fmla="*/ 0 h 56"/>
                <a:gd name="T29" fmla="*/ 303 w 303"/>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 h="56">
                  <a:moveTo>
                    <a:pt x="286" y="56"/>
                  </a:moveTo>
                  <a:cubicBezTo>
                    <a:pt x="295" y="56"/>
                    <a:pt x="303" y="48"/>
                    <a:pt x="303" y="39"/>
                  </a:cubicBezTo>
                  <a:cubicBezTo>
                    <a:pt x="303" y="17"/>
                    <a:pt x="303" y="17"/>
                    <a:pt x="303" y="17"/>
                  </a:cubicBezTo>
                  <a:cubicBezTo>
                    <a:pt x="303" y="8"/>
                    <a:pt x="295" y="0"/>
                    <a:pt x="286" y="0"/>
                  </a:cubicBezTo>
                  <a:cubicBezTo>
                    <a:pt x="16" y="0"/>
                    <a:pt x="16" y="0"/>
                    <a:pt x="16" y="0"/>
                  </a:cubicBezTo>
                  <a:cubicBezTo>
                    <a:pt x="7" y="0"/>
                    <a:pt x="0" y="8"/>
                    <a:pt x="0" y="17"/>
                  </a:cubicBezTo>
                  <a:cubicBezTo>
                    <a:pt x="0" y="39"/>
                    <a:pt x="0" y="39"/>
                    <a:pt x="0" y="39"/>
                  </a:cubicBezTo>
                  <a:cubicBezTo>
                    <a:pt x="0" y="48"/>
                    <a:pt x="7" y="56"/>
                    <a:pt x="16" y="56"/>
                  </a:cubicBezTo>
                  <a:lnTo>
                    <a:pt x="286" y="56"/>
                  </a:lnTo>
                  <a:close/>
                </a:path>
              </a:pathLst>
            </a:custGeom>
            <a:solidFill>
              <a:srgbClr val="D6E2E0"/>
            </a:solidFill>
            <a:ln w="9525">
              <a:noFill/>
              <a:round/>
              <a:headEnd/>
              <a:tailEnd/>
            </a:ln>
          </p:spPr>
          <p:txBody>
            <a:bodyPr/>
            <a:lstStyle/>
            <a:p>
              <a:endParaRPr lang="it-IT"/>
            </a:p>
          </p:txBody>
        </p:sp>
        <p:grpSp>
          <p:nvGrpSpPr>
            <p:cNvPr id="268309" name="Group 69"/>
            <p:cNvGrpSpPr>
              <a:grpSpLocks/>
            </p:cNvGrpSpPr>
            <p:nvPr/>
          </p:nvGrpSpPr>
          <p:grpSpPr bwMode="auto">
            <a:xfrm>
              <a:off x="480" y="1948"/>
              <a:ext cx="3160" cy="1804"/>
              <a:chOff x="480" y="1948"/>
              <a:chExt cx="3160" cy="1804"/>
            </a:xfrm>
          </p:grpSpPr>
          <p:sp>
            <p:nvSpPr>
              <p:cNvPr id="268310" name="Line 53"/>
              <p:cNvSpPr>
                <a:spLocks noChangeShapeType="1"/>
              </p:cNvSpPr>
              <p:nvPr/>
            </p:nvSpPr>
            <p:spPr bwMode="auto">
              <a:xfrm flipV="1">
                <a:off x="2930" y="3460"/>
                <a:ext cx="0" cy="99"/>
              </a:xfrm>
              <a:prstGeom prst="line">
                <a:avLst/>
              </a:prstGeom>
              <a:noFill/>
              <a:ln w="7938">
                <a:solidFill>
                  <a:srgbClr val="000000"/>
                </a:solidFill>
                <a:miter lim="800000"/>
                <a:headEnd/>
                <a:tailEnd/>
              </a:ln>
            </p:spPr>
            <p:txBody>
              <a:bodyPr/>
              <a:lstStyle/>
              <a:p>
                <a:endParaRPr lang="it-IT"/>
              </a:p>
            </p:txBody>
          </p:sp>
          <p:sp>
            <p:nvSpPr>
              <p:cNvPr id="268311" name="Freeform 54"/>
              <p:cNvSpPr>
                <a:spLocks/>
              </p:cNvSpPr>
              <p:nvPr/>
            </p:nvSpPr>
            <p:spPr bwMode="auto">
              <a:xfrm>
                <a:off x="480" y="1948"/>
                <a:ext cx="664" cy="341"/>
              </a:xfrm>
              <a:custGeom>
                <a:avLst/>
                <a:gdLst>
                  <a:gd name="T0" fmla="*/ 605 w 181"/>
                  <a:gd name="T1" fmla="*/ 341 h 96"/>
                  <a:gd name="T2" fmla="*/ 664 w 181"/>
                  <a:gd name="T3" fmla="*/ 281 h 96"/>
                  <a:gd name="T4" fmla="*/ 664 w 181"/>
                  <a:gd name="T5" fmla="*/ 60 h 96"/>
                  <a:gd name="T6" fmla="*/ 605 w 181"/>
                  <a:gd name="T7" fmla="*/ 0 h 96"/>
                  <a:gd name="T8" fmla="*/ 59 w 181"/>
                  <a:gd name="T9" fmla="*/ 0 h 96"/>
                  <a:gd name="T10" fmla="*/ 0 w 181"/>
                  <a:gd name="T11" fmla="*/ 60 h 96"/>
                  <a:gd name="T12" fmla="*/ 0 w 181"/>
                  <a:gd name="T13" fmla="*/ 281 h 96"/>
                  <a:gd name="T14" fmla="*/ 59 w 181"/>
                  <a:gd name="T15" fmla="*/ 341 h 96"/>
                  <a:gd name="T16" fmla="*/ 605 w 181"/>
                  <a:gd name="T17" fmla="*/ 34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96"/>
                  <a:gd name="T29" fmla="*/ 181 w 181"/>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96">
                    <a:moveTo>
                      <a:pt x="165" y="96"/>
                    </a:moveTo>
                    <a:cubicBezTo>
                      <a:pt x="174" y="96"/>
                      <a:pt x="181" y="89"/>
                      <a:pt x="181" y="79"/>
                    </a:cubicBezTo>
                    <a:cubicBezTo>
                      <a:pt x="181" y="17"/>
                      <a:pt x="181" y="17"/>
                      <a:pt x="181" y="17"/>
                    </a:cubicBezTo>
                    <a:cubicBezTo>
                      <a:pt x="181" y="7"/>
                      <a:pt x="174" y="0"/>
                      <a:pt x="165" y="0"/>
                    </a:cubicBezTo>
                    <a:cubicBezTo>
                      <a:pt x="16" y="0"/>
                      <a:pt x="16" y="0"/>
                      <a:pt x="16" y="0"/>
                    </a:cubicBezTo>
                    <a:cubicBezTo>
                      <a:pt x="7" y="0"/>
                      <a:pt x="0" y="7"/>
                      <a:pt x="0" y="17"/>
                    </a:cubicBezTo>
                    <a:cubicBezTo>
                      <a:pt x="0" y="79"/>
                      <a:pt x="0" y="79"/>
                      <a:pt x="0" y="79"/>
                    </a:cubicBezTo>
                    <a:cubicBezTo>
                      <a:pt x="0" y="89"/>
                      <a:pt x="7" y="96"/>
                      <a:pt x="16" y="96"/>
                    </a:cubicBezTo>
                    <a:lnTo>
                      <a:pt x="165" y="96"/>
                    </a:lnTo>
                    <a:close/>
                  </a:path>
                </a:pathLst>
              </a:custGeom>
              <a:solidFill>
                <a:srgbClr val="D6E2E0"/>
              </a:solidFill>
              <a:ln w="9525">
                <a:noFill/>
                <a:round/>
                <a:headEnd/>
                <a:tailEnd/>
              </a:ln>
            </p:spPr>
            <p:txBody>
              <a:bodyPr/>
              <a:lstStyle/>
              <a:p>
                <a:endParaRPr lang="it-IT"/>
              </a:p>
            </p:txBody>
          </p:sp>
          <p:sp>
            <p:nvSpPr>
              <p:cNvPr id="268312" name="Line 56"/>
              <p:cNvSpPr>
                <a:spLocks noChangeShapeType="1"/>
              </p:cNvSpPr>
              <p:nvPr/>
            </p:nvSpPr>
            <p:spPr bwMode="auto">
              <a:xfrm>
                <a:off x="1152" y="2080"/>
                <a:ext cx="126" cy="0"/>
              </a:xfrm>
              <a:prstGeom prst="line">
                <a:avLst/>
              </a:prstGeom>
              <a:noFill/>
              <a:ln w="7938">
                <a:solidFill>
                  <a:srgbClr val="000000"/>
                </a:solidFill>
                <a:miter lim="800000"/>
                <a:headEnd/>
                <a:tailEnd/>
              </a:ln>
            </p:spPr>
            <p:txBody>
              <a:bodyPr/>
              <a:lstStyle/>
              <a:p>
                <a:endParaRPr lang="it-IT"/>
              </a:p>
            </p:txBody>
          </p:sp>
          <p:sp>
            <p:nvSpPr>
              <p:cNvPr id="268313" name="Rectangle 86"/>
              <p:cNvSpPr>
                <a:spLocks noChangeArrowheads="1"/>
              </p:cNvSpPr>
              <p:nvPr/>
            </p:nvSpPr>
            <p:spPr bwMode="auto">
              <a:xfrm flipH="1">
                <a:off x="2496" y="3616"/>
                <a:ext cx="1144" cy="136"/>
              </a:xfrm>
              <a:prstGeom prst="rect">
                <a:avLst/>
              </a:prstGeom>
              <a:noFill/>
              <a:ln w="9525">
                <a:noFill/>
                <a:miter lim="800000"/>
                <a:headEnd/>
                <a:tailEnd/>
              </a:ln>
            </p:spPr>
            <p:txBody>
              <a:bodyPr lIns="0" tIns="0" rIns="0" bIns="0">
                <a:spAutoFit/>
              </a:bodyPr>
              <a:lstStyle/>
              <a:p>
                <a:pPr marL="1588" indent="-1588"/>
                <a:r>
                  <a:rPr lang="en-US" sz="1400">
                    <a:latin typeface="Century Gothic" pitchFamily="34" charset="0"/>
                    <a:ea typeface="MS PGothic" pitchFamily="34" charset="-128"/>
                    <a:cs typeface="Century Gothic" pitchFamily="34" charset="0"/>
                  </a:rPr>
                  <a:t>Equilibrium quantity</a:t>
                </a:r>
              </a:p>
            </p:txBody>
          </p:sp>
          <p:sp>
            <p:nvSpPr>
              <p:cNvPr id="268314" name="Rectangle 86"/>
              <p:cNvSpPr>
                <a:spLocks noChangeArrowheads="1"/>
              </p:cNvSpPr>
              <p:nvPr/>
            </p:nvSpPr>
            <p:spPr bwMode="auto">
              <a:xfrm flipH="1">
                <a:off x="528" y="1971"/>
                <a:ext cx="720" cy="271"/>
              </a:xfrm>
              <a:prstGeom prst="rect">
                <a:avLst/>
              </a:prstGeom>
              <a:noFill/>
              <a:ln w="9525">
                <a:noFill/>
                <a:miter lim="800000"/>
                <a:headEnd/>
                <a:tailEnd/>
              </a:ln>
            </p:spPr>
            <p:txBody>
              <a:bodyPr lIns="0" tIns="0" rIns="0" bIns="0">
                <a:spAutoFit/>
              </a:bodyPr>
              <a:lstStyle/>
              <a:p>
                <a:pPr marL="1588" indent="-1588"/>
                <a:r>
                  <a:rPr lang="en-US" sz="1400">
                    <a:latin typeface="Century Gothic" pitchFamily="34" charset="0"/>
                    <a:ea typeface="MS PGothic" pitchFamily="34" charset="-128"/>
                    <a:cs typeface="Century Gothic" pitchFamily="34" charset="0"/>
                  </a:rPr>
                  <a:t>Equilibrium price</a:t>
                </a:r>
              </a:p>
            </p:txBody>
          </p:sp>
        </p:grpSp>
      </p:grpSp>
      <p:grpSp>
        <p:nvGrpSpPr>
          <p:cNvPr id="326715" name="Group 59"/>
          <p:cNvGrpSpPr>
            <a:grpSpLocks/>
          </p:cNvGrpSpPr>
          <p:nvPr/>
        </p:nvGrpSpPr>
        <p:grpSpPr bwMode="auto">
          <a:xfrm>
            <a:off x="2374900" y="2533650"/>
            <a:ext cx="2162175" cy="2762250"/>
            <a:chOff x="1544" y="1228"/>
            <a:chExt cx="1362" cy="1740"/>
          </a:xfrm>
        </p:grpSpPr>
        <p:sp>
          <p:nvSpPr>
            <p:cNvPr id="268316" name="Freeform 60"/>
            <p:cNvSpPr>
              <a:spLocks/>
            </p:cNvSpPr>
            <p:nvPr/>
          </p:nvSpPr>
          <p:spPr bwMode="auto">
            <a:xfrm>
              <a:off x="1544" y="2096"/>
              <a:ext cx="1362" cy="872"/>
            </a:xfrm>
            <a:custGeom>
              <a:avLst/>
              <a:gdLst>
                <a:gd name="T0" fmla="*/ 0 w 971"/>
                <a:gd name="T1" fmla="*/ 872 h 669"/>
                <a:gd name="T2" fmla="*/ 0 w 971"/>
                <a:gd name="T3" fmla="*/ 0 h 669"/>
                <a:gd name="T4" fmla="*/ 1362 w 971"/>
                <a:gd name="T5" fmla="*/ 0 h 669"/>
                <a:gd name="T6" fmla="*/ 0 w 971"/>
                <a:gd name="T7" fmla="*/ 872 h 669"/>
                <a:gd name="T8" fmla="*/ 0 60000 65536"/>
                <a:gd name="T9" fmla="*/ 0 60000 65536"/>
                <a:gd name="T10" fmla="*/ 0 60000 65536"/>
                <a:gd name="T11" fmla="*/ 0 60000 65536"/>
                <a:gd name="T12" fmla="*/ 0 w 971"/>
                <a:gd name="T13" fmla="*/ 0 h 669"/>
                <a:gd name="T14" fmla="*/ 971 w 971"/>
                <a:gd name="T15" fmla="*/ 669 h 669"/>
              </a:gdLst>
              <a:ahLst/>
              <a:cxnLst>
                <a:cxn ang="T8">
                  <a:pos x="T0" y="T1"/>
                </a:cxn>
                <a:cxn ang="T9">
                  <a:pos x="T2" y="T3"/>
                </a:cxn>
                <a:cxn ang="T10">
                  <a:pos x="T4" y="T5"/>
                </a:cxn>
                <a:cxn ang="T11">
                  <a:pos x="T6" y="T7"/>
                </a:cxn>
              </a:cxnLst>
              <a:rect l="T12" t="T13" r="T14" b="T15"/>
              <a:pathLst>
                <a:path w="971" h="669">
                  <a:moveTo>
                    <a:pt x="0" y="669"/>
                  </a:moveTo>
                  <a:lnTo>
                    <a:pt x="0" y="0"/>
                  </a:lnTo>
                  <a:lnTo>
                    <a:pt x="971" y="0"/>
                  </a:lnTo>
                  <a:lnTo>
                    <a:pt x="0" y="669"/>
                  </a:lnTo>
                  <a:close/>
                </a:path>
              </a:pathLst>
            </a:custGeom>
            <a:solidFill>
              <a:srgbClr val="FBD4D2"/>
            </a:solidFill>
            <a:ln w="9525">
              <a:noFill/>
              <a:round/>
              <a:headEnd/>
              <a:tailEnd/>
            </a:ln>
          </p:spPr>
          <p:txBody>
            <a:bodyPr/>
            <a:lstStyle/>
            <a:p>
              <a:endParaRPr lang="it-IT"/>
            </a:p>
          </p:txBody>
        </p:sp>
        <p:sp>
          <p:nvSpPr>
            <p:cNvPr id="268317" name="Freeform 61"/>
            <p:cNvSpPr>
              <a:spLocks/>
            </p:cNvSpPr>
            <p:nvPr/>
          </p:nvSpPr>
          <p:spPr bwMode="auto">
            <a:xfrm>
              <a:off x="1544" y="1228"/>
              <a:ext cx="1362" cy="868"/>
            </a:xfrm>
            <a:custGeom>
              <a:avLst/>
              <a:gdLst>
                <a:gd name="T0" fmla="*/ 0 w 971"/>
                <a:gd name="T1" fmla="*/ 0 h 666"/>
                <a:gd name="T2" fmla="*/ 0 w 971"/>
                <a:gd name="T3" fmla="*/ 868 h 666"/>
                <a:gd name="T4" fmla="*/ 1362 w 971"/>
                <a:gd name="T5" fmla="*/ 868 h 666"/>
                <a:gd name="T6" fmla="*/ 0 w 971"/>
                <a:gd name="T7" fmla="*/ 0 h 666"/>
                <a:gd name="T8" fmla="*/ 0 60000 65536"/>
                <a:gd name="T9" fmla="*/ 0 60000 65536"/>
                <a:gd name="T10" fmla="*/ 0 60000 65536"/>
                <a:gd name="T11" fmla="*/ 0 60000 65536"/>
                <a:gd name="T12" fmla="*/ 0 w 971"/>
                <a:gd name="T13" fmla="*/ 0 h 666"/>
                <a:gd name="T14" fmla="*/ 971 w 971"/>
                <a:gd name="T15" fmla="*/ 666 h 666"/>
              </a:gdLst>
              <a:ahLst/>
              <a:cxnLst>
                <a:cxn ang="T8">
                  <a:pos x="T0" y="T1"/>
                </a:cxn>
                <a:cxn ang="T9">
                  <a:pos x="T2" y="T3"/>
                </a:cxn>
                <a:cxn ang="T10">
                  <a:pos x="T4" y="T5"/>
                </a:cxn>
                <a:cxn ang="T11">
                  <a:pos x="T6" y="T7"/>
                </a:cxn>
              </a:cxnLst>
              <a:rect l="T12" t="T13" r="T14" b="T15"/>
              <a:pathLst>
                <a:path w="971" h="666">
                  <a:moveTo>
                    <a:pt x="0" y="0"/>
                  </a:moveTo>
                  <a:lnTo>
                    <a:pt x="0" y="666"/>
                  </a:lnTo>
                  <a:lnTo>
                    <a:pt x="971" y="666"/>
                  </a:lnTo>
                  <a:lnTo>
                    <a:pt x="0" y="0"/>
                  </a:lnTo>
                  <a:close/>
                </a:path>
              </a:pathLst>
            </a:custGeom>
            <a:solidFill>
              <a:srgbClr val="C7D6EE"/>
            </a:solidFill>
            <a:ln w="9525">
              <a:noFill/>
              <a:round/>
              <a:headEnd/>
              <a:tailEnd/>
            </a:ln>
          </p:spPr>
          <p:txBody>
            <a:bodyPr/>
            <a:lstStyle/>
            <a:p>
              <a:endParaRPr lang="it-IT"/>
            </a:p>
          </p:txBody>
        </p:sp>
        <p:sp>
          <p:nvSpPr>
            <p:cNvPr id="268318" name="Rectangle 36"/>
            <p:cNvSpPr>
              <a:spLocks noChangeArrowheads="1"/>
            </p:cNvSpPr>
            <p:nvPr/>
          </p:nvSpPr>
          <p:spPr bwMode="auto">
            <a:xfrm>
              <a:off x="1596" y="2217"/>
              <a:ext cx="808" cy="271"/>
            </a:xfrm>
            <a:prstGeom prst="rect">
              <a:avLst/>
            </a:prstGeom>
            <a:noFill/>
            <a:ln w="9525">
              <a:noFill/>
              <a:miter lim="800000"/>
              <a:headEnd/>
              <a:tailEnd/>
            </a:ln>
          </p:spPr>
          <p:txBody>
            <a:bodyPr lIns="0" tIns="0" rIns="0" bIns="0">
              <a:spAutoFit/>
            </a:bodyPr>
            <a:lstStyle/>
            <a:p>
              <a:pPr marL="1588" indent="-1588" algn="ctr"/>
              <a:r>
                <a:rPr lang="en-US" sz="1400">
                  <a:solidFill>
                    <a:srgbClr val="000000"/>
                  </a:solidFill>
                  <a:latin typeface="Century Gothic" pitchFamily="34" charset="0"/>
                  <a:ea typeface="MS PGothic" pitchFamily="34" charset="-128"/>
                  <a:cs typeface="Century Gothic" pitchFamily="34" charset="0"/>
                </a:rPr>
                <a:t>Producer surplus</a:t>
              </a:r>
              <a:endParaRPr lang="en-US" sz="1400">
                <a:latin typeface="Century Gothic" pitchFamily="34" charset="0"/>
                <a:ea typeface="MS PGothic" pitchFamily="34" charset="-128"/>
                <a:cs typeface="Century Gothic" pitchFamily="34" charset="0"/>
              </a:endParaRPr>
            </a:p>
          </p:txBody>
        </p:sp>
        <p:sp>
          <p:nvSpPr>
            <p:cNvPr id="268319" name="Rectangle 36"/>
            <p:cNvSpPr>
              <a:spLocks noChangeArrowheads="1"/>
            </p:cNvSpPr>
            <p:nvPr/>
          </p:nvSpPr>
          <p:spPr bwMode="auto">
            <a:xfrm>
              <a:off x="1596" y="1779"/>
              <a:ext cx="808" cy="271"/>
            </a:xfrm>
            <a:prstGeom prst="rect">
              <a:avLst/>
            </a:prstGeom>
            <a:noFill/>
            <a:ln w="9525">
              <a:noFill/>
              <a:miter lim="800000"/>
              <a:headEnd/>
              <a:tailEnd/>
            </a:ln>
          </p:spPr>
          <p:txBody>
            <a:bodyPr lIns="0" tIns="0" rIns="0" bIns="0">
              <a:spAutoFit/>
            </a:bodyPr>
            <a:lstStyle/>
            <a:p>
              <a:pPr marL="1588" indent="-1588" algn="ctr"/>
              <a:r>
                <a:rPr lang="en-US" sz="1400">
                  <a:solidFill>
                    <a:srgbClr val="000000"/>
                  </a:solidFill>
                  <a:latin typeface="Century Gothic" pitchFamily="34" charset="0"/>
                  <a:ea typeface="MS PGothic" pitchFamily="34" charset="-128"/>
                  <a:cs typeface="Century Gothic" pitchFamily="34" charset="0"/>
                </a:rPr>
                <a:t>Consumer surplus</a:t>
              </a:r>
              <a:endParaRPr lang="en-US" sz="1400">
                <a:latin typeface="Century Gothic" pitchFamily="34" charset="0"/>
                <a:ea typeface="MS PGothic" pitchFamily="34" charset="-128"/>
                <a:cs typeface="Century Gothic" pitchFamily="34" charset="0"/>
              </a:endParaRPr>
            </a:p>
          </p:txBody>
        </p:sp>
      </p:grpSp>
      <p:grpSp>
        <p:nvGrpSpPr>
          <p:cNvPr id="268320" name="Group 64"/>
          <p:cNvGrpSpPr>
            <a:grpSpLocks/>
          </p:cNvGrpSpPr>
          <p:nvPr/>
        </p:nvGrpSpPr>
        <p:grpSpPr bwMode="auto">
          <a:xfrm>
            <a:off x="2406650" y="3651250"/>
            <a:ext cx="2193925" cy="2043113"/>
            <a:chOff x="1564" y="1932"/>
            <a:chExt cx="1382" cy="1287"/>
          </a:xfrm>
        </p:grpSpPr>
        <p:cxnSp>
          <p:nvCxnSpPr>
            <p:cNvPr id="268321" name="Straight Connector 86"/>
            <p:cNvCxnSpPr>
              <a:cxnSpLocks noChangeShapeType="1"/>
            </p:cNvCxnSpPr>
            <p:nvPr/>
          </p:nvCxnSpPr>
          <p:spPr bwMode="auto">
            <a:xfrm>
              <a:off x="2901" y="2092"/>
              <a:ext cx="0" cy="1127"/>
            </a:xfrm>
            <a:prstGeom prst="line">
              <a:avLst/>
            </a:prstGeom>
            <a:noFill/>
            <a:ln w="15875">
              <a:solidFill>
                <a:srgbClr val="808080"/>
              </a:solidFill>
              <a:prstDash val="sysDot"/>
              <a:round/>
              <a:headEnd/>
              <a:tailEnd type="none" w="med" len="lg"/>
            </a:ln>
          </p:spPr>
        </p:cxnSp>
        <p:sp>
          <p:nvSpPr>
            <p:cNvPr id="268322" name="Rectangle 65"/>
            <p:cNvSpPr>
              <a:spLocks noChangeArrowheads="1"/>
            </p:cNvSpPr>
            <p:nvPr/>
          </p:nvSpPr>
          <p:spPr bwMode="auto">
            <a:xfrm>
              <a:off x="2885" y="1932"/>
              <a:ext cx="61"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E</a:t>
              </a:r>
              <a:endParaRPr lang="en-US" sz="1400">
                <a:latin typeface="Century Gothic" pitchFamily="34" charset="0"/>
                <a:ea typeface="MS PGothic" pitchFamily="34" charset="-128"/>
                <a:cs typeface="Century Gothic" pitchFamily="34" charset="0"/>
              </a:endParaRPr>
            </a:p>
          </p:txBody>
        </p:sp>
        <p:sp>
          <p:nvSpPr>
            <p:cNvPr id="268323" name="Oval 66"/>
            <p:cNvSpPr>
              <a:spLocks noChangeArrowheads="1"/>
            </p:cNvSpPr>
            <p:nvPr/>
          </p:nvSpPr>
          <p:spPr bwMode="auto">
            <a:xfrm>
              <a:off x="2874" y="2069"/>
              <a:ext cx="66" cy="61"/>
            </a:xfrm>
            <a:prstGeom prst="ellipse">
              <a:avLst/>
            </a:prstGeom>
            <a:solidFill>
              <a:srgbClr val="000000"/>
            </a:solidFill>
            <a:ln w="9525">
              <a:noFill/>
              <a:round/>
              <a:headEnd/>
              <a:tailEnd/>
            </a:ln>
          </p:spPr>
          <p:txBody>
            <a:bodyPr/>
            <a:lstStyle/>
            <a:p>
              <a:endParaRPr lang="it-IT">
                <a:latin typeface="Century Gothic" pitchFamily="34" charset="0"/>
              </a:endParaRPr>
            </a:p>
          </p:txBody>
        </p:sp>
        <p:cxnSp>
          <p:nvCxnSpPr>
            <p:cNvPr id="268324" name="Straight Connector 86"/>
            <p:cNvCxnSpPr>
              <a:cxnSpLocks noChangeShapeType="1"/>
            </p:cNvCxnSpPr>
            <p:nvPr/>
          </p:nvCxnSpPr>
          <p:spPr bwMode="auto">
            <a:xfrm>
              <a:off x="1564" y="2101"/>
              <a:ext cx="1333" cy="2"/>
            </a:xfrm>
            <a:prstGeom prst="line">
              <a:avLst/>
            </a:prstGeom>
            <a:noFill/>
            <a:ln w="15875">
              <a:solidFill>
                <a:srgbClr val="808080"/>
              </a:solidFill>
              <a:prstDash val="sysDot"/>
              <a:round/>
              <a:headEnd/>
              <a:tailEnd type="none" w="med" len="lg"/>
            </a:ln>
          </p:spPr>
        </p:cxnSp>
      </p:grpSp>
      <p:sp>
        <p:nvSpPr>
          <p:cNvPr id="2" name="Title 1"/>
          <p:cNvSpPr>
            <a:spLocks noGrp="1"/>
          </p:cNvSpPr>
          <p:nvPr>
            <p:ph type="title" idx="4294967295"/>
          </p:nvPr>
        </p:nvSpPr>
        <p:spPr>
          <a:xfrm>
            <a:off x="0" y="0"/>
            <a:ext cx="9144000" cy="1066800"/>
          </a:xfrm>
        </p:spPr>
        <p:txBody>
          <a:bodyPr>
            <a:noAutofit/>
          </a:bodyPr>
          <a:lstStyle/>
          <a:p>
            <a:pPr fontAlgn="auto">
              <a:spcAft>
                <a:spcPts val="0"/>
              </a:spcAft>
              <a:defRPr/>
            </a:pPr>
            <a:r>
              <a:rPr lang="en-US" sz="4000" dirty="0" smtClean="0">
                <a:solidFill>
                  <a:schemeClr val="accent3"/>
                </a:solidFill>
                <a:ea typeface="+mj-ea"/>
              </a:rPr>
              <a:t>TOTAL SURPLUS IS MAXIMIZED AT MARKET EQUILIBRIUM</a:t>
            </a:r>
            <a:endParaRPr lang="en-US" sz="4000" dirty="0">
              <a:solidFill>
                <a:schemeClr val="accent3"/>
              </a:solidFill>
              <a:ea typeface="+mj-ea"/>
            </a:endParaRPr>
          </a:p>
        </p:txBody>
      </p:sp>
      <p:sp>
        <p:nvSpPr>
          <p:cNvPr id="40" name="Content Placeholder 2"/>
          <p:cNvSpPr>
            <a:spLocks noGrp="1"/>
          </p:cNvSpPr>
          <p:nvPr>
            <p:ph idx="4294967295"/>
          </p:nvPr>
        </p:nvSpPr>
        <p:spPr>
          <a:xfrm>
            <a:off x="76200" y="1295400"/>
            <a:ext cx="9067800" cy="838200"/>
          </a:xfrm>
        </p:spPr>
        <p:txBody>
          <a:bodyPr>
            <a:normAutofit fontScale="92500"/>
          </a:bodyPr>
          <a:lstStyle/>
          <a:p>
            <a:pPr>
              <a:lnSpc>
                <a:spcPct val="90000"/>
              </a:lnSpc>
            </a:pPr>
            <a:r>
              <a:rPr lang="en-US" sz="2400" smtClean="0">
                <a:solidFill>
                  <a:srgbClr val="990033"/>
                </a:solidFill>
                <a:latin typeface="Century Gothic" pitchFamily="34" charset="0"/>
                <a:cs typeface="Century Gothic" pitchFamily="34" charset="0"/>
              </a:rPr>
              <a:t>Both consumers and producers gain! Both consumers and producers are better off because there is a market in this good.</a:t>
            </a:r>
            <a:endParaRPr lang="en-US" sz="2400" smtClean="0">
              <a:latin typeface="Century Gothic" pitchFamily="34" charset="0"/>
              <a:cs typeface="Century Gothic" pitchFamily="34" charset="0"/>
            </a:endParaRPr>
          </a:p>
        </p:txBody>
      </p:sp>
      <p:sp>
        <p:nvSpPr>
          <p:cNvPr id="3" name="Footer Placeholder 2"/>
          <p:cNvSpPr txBox="1">
            <a:spLocks noGrp="1"/>
          </p:cNvSpPr>
          <p:nvPr/>
        </p:nvSpPr>
        <p:spPr>
          <a:xfrm>
            <a:off x="1238250" y="6604000"/>
            <a:ext cx="7097713" cy="228600"/>
          </a:xfrm>
          <a:prstGeom prst="rect">
            <a:avLst/>
          </a:prstGeom>
          <a:noFill/>
        </p:spPr>
        <p:txBody>
          <a:bodyPr/>
          <a:lstStyle/>
          <a:p>
            <a:pPr fontAlgn="auto">
              <a:spcBef>
                <a:spcPts val="0"/>
              </a:spcBef>
              <a:spcAft>
                <a:spcPts val="0"/>
              </a:spcAft>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268328" name="Text Box 40"/>
          <p:cNvSpPr txBox="1">
            <a:spLocks noChangeArrowheads="1"/>
          </p:cNvSpPr>
          <p:nvPr/>
        </p:nvSpPr>
        <p:spPr bwMode="auto">
          <a:xfrm>
            <a:off x="6096000" y="3200400"/>
            <a:ext cx="2743200" cy="1190625"/>
          </a:xfrm>
          <a:prstGeom prst="rect">
            <a:avLst/>
          </a:prstGeom>
          <a:noFill/>
          <a:ln w="9525">
            <a:noFill/>
            <a:miter lim="800000"/>
            <a:headEnd/>
            <a:tailEnd/>
          </a:ln>
          <a:effectLst/>
        </p:spPr>
        <p:txBody>
          <a:bodyPr>
            <a:spAutoFit/>
          </a:bodyPr>
          <a:lstStyle/>
          <a:p>
            <a:pPr>
              <a:spcBef>
                <a:spcPct val="50000"/>
              </a:spcBef>
            </a:pPr>
            <a:r>
              <a:rPr lang="it-IT"/>
              <a:t>It illustrates another core principle of economics: </a:t>
            </a:r>
            <a:r>
              <a:rPr lang="it-IT" b="1"/>
              <a:t>There are gains from trade.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6715"/>
                                        </p:tgtEl>
                                        <p:attrNameLst>
                                          <p:attrName>style.visibility</p:attrName>
                                        </p:attrNameLst>
                                      </p:cBhvr>
                                      <p:to>
                                        <p:strVal val="visible"/>
                                      </p:to>
                                    </p:set>
                                    <p:animEffect transition="in" filter="fade">
                                      <p:cBhvr>
                                        <p:cTn id="11" dur="500"/>
                                        <p:tgtEl>
                                          <p:spTgt spid="326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937" name="Group 35"/>
          <p:cNvGrpSpPr>
            <a:grpSpLocks/>
          </p:cNvGrpSpPr>
          <p:nvPr/>
        </p:nvGrpSpPr>
        <p:grpSpPr bwMode="auto">
          <a:xfrm>
            <a:off x="2743200" y="2641600"/>
            <a:ext cx="4581525" cy="3111500"/>
            <a:chOff x="1536" y="1152"/>
            <a:chExt cx="2886" cy="1960"/>
          </a:xfrm>
        </p:grpSpPr>
        <p:sp>
          <p:nvSpPr>
            <p:cNvPr id="167964" name="Rectangle 36"/>
            <p:cNvSpPr>
              <a:spLocks noChangeArrowheads="1"/>
            </p:cNvSpPr>
            <p:nvPr/>
          </p:nvSpPr>
          <p:spPr bwMode="auto">
            <a:xfrm>
              <a:off x="4320" y="1152"/>
              <a:ext cx="76" cy="136"/>
            </a:xfrm>
            <a:prstGeom prst="rect">
              <a:avLst/>
            </a:prstGeom>
            <a:noFill/>
            <a:ln w="9525">
              <a:noFill/>
              <a:miter lim="800000"/>
              <a:headEnd/>
              <a:tailEnd/>
            </a:ln>
          </p:spPr>
          <p:txBody>
            <a:bodyPr wrap="none" lIns="0" tIns="0" rIns="0" bIns="0">
              <a:spAutoFit/>
            </a:bodyPr>
            <a:lstStyle/>
            <a:p>
              <a:pPr marL="1588" indent="-1588"/>
              <a:r>
                <a:rPr lang="en-US" sz="1400" i="1">
                  <a:solidFill>
                    <a:srgbClr val="000000"/>
                  </a:solidFill>
                  <a:latin typeface="Century Gothic" pitchFamily="34" charset="0"/>
                  <a:ea typeface="MS PGothic" pitchFamily="34" charset="-128"/>
                  <a:cs typeface="Century Gothic" pitchFamily="34" charset="0"/>
                </a:rPr>
                <a:t>S</a:t>
              </a:r>
              <a:endParaRPr lang="en-US" sz="1400" i="1">
                <a:latin typeface="Century Gothic" pitchFamily="34" charset="0"/>
                <a:ea typeface="MS PGothic" pitchFamily="34" charset="-128"/>
                <a:cs typeface="Century Gothic" pitchFamily="34" charset="0"/>
              </a:endParaRPr>
            </a:p>
          </p:txBody>
        </p:sp>
        <p:sp>
          <p:nvSpPr>
            <p:cNvPr id="167965" name="Rectangle 37"/>
            <p:cNvSpPr>
              <a:spLocks noChangeArrowheads="1"/>
            </p:cNvSpPr>
            <p:nvPr/>
          </p:nvSpPr>
          <p:spPr bwMode="auto">
            <a:xfrm>
              <a:off x="4320" y="2976"/>
              <a:ext cx="102" cy="136"/>
            </a:xfrm>
            <a:prstGeom prst="rect">
              <a:avLst/>
            </a:prstGeom>
            <a:noFill/>
            <a:ln w="9525">
              <a:noFill/>
              <a:miter lim="800000"/>
              <a:headEnd/>
              <a:tailEnd/>
            </a:ln>
          </p:spPr>
          <p:txBody>
            <a:bodyPr wrap="none" lIns="0" tIns="0" rIns="0" bIns="0">
              <a:spAutoFit/>
            </a:bodyPr>
            <a:lstStyle/>
            <a:p>
              <a:pPr marL="1588" indent="-1588"/>
              <a:r>
                <a:rPr lang="en-US" sz="1400" i="1">
                  <a:solidFill>
                    <a:srgbClr val="000000"/>
                  </a:solidFill>
                  <a:latin typeface="Century Gothic" pitchFamily="34" charset="0"/>
                  <a:ea typeface="MS PGothic" pitchFamily="34" charset="-128"/>
                  <a:cs typeface="Century Gothic" pitchFamily="34" charset="0"/>
                </a:rPr>
                <a:t>D</a:t>
              </a:r>
              <a:endParaRPr lang="en-US" sz="1400" i="1">
                <a:latin typeface="Century Gothic" pitchFamily="34" charset="0"/>
                <a:ea typeface="MS PGothic" pitchFamily="34" charset="-128"/>
                <a:cs typeface="Century Gothic" pitchFamily="34" charset="0"/>
              </a:endParaRPr>
            </a:p>
          </p:txBody>
        </p:sp>
        <p:sp>
          <p:nvSpPr>
            <p:cNvPr id="167966" name="Line 38"/>
            <p:cNvSpPr>
              <a:spLocks noChangeShapeType="1"/>
            </p:cNvSpPr>
            <p:nvPr/>
          </p:nvSpPr>
          <p:spPr bwMode="auto">
            <a:xfrm flipH="1">
              <a:off x="1536" y="1235"/>
              <a:ext cx="2720" cy="1741"/>
            </a:xfrm>
            <a:prstGeom prst="line">
              <a:avLst/>
            </a:prstGeom>
            <a:noFill/>
            <a:ln w="30163">
              <a:solidFill>
                <a:srgbClr val="EE313C"/>
              </a:solidFill>
              <a:miter lim="800000"/>
              <a:headEnd/>
              <a:tailEnd/>
            </a:ln>
          </p:spPr>
          <p:txBody>
            <a:bodyPr/>
            <a:lstStyle/>
            <a:p>
              <a:endParaRPr lang="it-IT"/>
            </a:p>
          </p:txBody>
        </p:sp>
        <p:sp>
          <p:nvSpPr>
            <p:cNvPr id="167967" name="Line 39"/>
            <p:cNvSpPr>
              <a:spLocks noChangeShapeType="1"/>
            </p:cNvSpPr>
            <p:nvPr/>
          </p:nvSpPr>
          <p:spPr bwMode="auto">
            <a:xfrm>
              <a:off x="1536" y="1200"/>
              <a:ext cx="2720" cy="1753"/>
            </a:xfrm>
            <a:prstGeom prst="line">
              <a:avLst/>
            </a:prstGeom>
            <a:noFill/>
            <a:ln w="30163">
              <a:solidFill>
                <a:srgbClr val="3C5DAA"/>
              </a:solidFill>
              <a:miter lim="800000"/>
              <a:headEnd/>
              <a:tailEnd/>
            </a:ln>
          </p:spPr>
          <p:txBody>
            <a:bodyPr/>
            <a:lstStyle/>
            <a:p>
              <a:endParaRPr lang="it-IT"/>
            </a:p>
          </p:txBody>
        </p:sp>
      </p:grpSp>
      <p:grpSp>
        <p:nvGrpSpPr>
          <p:cNvPr id="167938" name="Group 40"/>
          <p:cNvGrpSpPr>
            <a:grpSpLocks/>
          </p:cNvGrpSpPr>
          <p:nvPr/>
        </p:nvGrpSpPr>
        <p:grpSpPr bwMode="auto">
          <a:xfrm>
            <a:off x="884238" y="2336800"/>
            <a:ext cx="7192962" cy="4025900"/>
            <a:chOff x="365" y="960"/>
            <a:chExt cx="4531" cy="2536"/>
          </a:xfrm>
        </p:grpSpPr>
        <p:sp>
          <p:nvSpPr>
            <p:cNvPr id="167953" name="Rectangle 36"/>
            <p:cNvSpPr>
              <a:spLocks noChangeArrowheads="1"/>
            </p:cNvSpPr>
            <p:nvPr/>
          </p:nvSpPr>
          <p:spPr bwMode="auto">
            <a:xfrm>
              <a:off x="365" y="1608"/>
              <a:ext cx="1075" cy="136"/>
            </a:xfrm>
            <a:prstGeom prst="rect">
              <a:avLst/>
            </a:prstGeom>
            <a:noFill/>
            <a:ln w="9525">
              <a:noFill/>
              <a:miter lim="800000"/>
              <a:headEnd/>
              <a:tailEnd/>
            </a:ln>
          </p:spPr>
          <p:txBody>
            <a:bodyPr lIns="0" tIns="0" rIns="0" bIns="0">
              <a:spAutoFit/>
            </a:bodyPr>
            <a:lstStyle/>
            <a:p>
              <a:pPr marL="1588" indent="-1588"/>
              <a:r>
                <a:rPr lang="en-US" sz="1400" b="1">
                  <a:solidFill>
                    <a:srgbClr val="000000"/>
                  </a:solidFill>
                  <a:latin typeface="Century Gothic" pitchFamily="34" charset="0"/>
                  <a:ea typeface="MS PGothic" pitchFamily="34" charset="-128"/>
                  <a:cs typeface="Century Gothic" pitchFamily="34" charset="0"/>
                </a:rPr>
                <a:t>Price of Lobster</a:t>
              </a:r>
              <a:endParaRPr lang="en-US" sz="1400" b="1">
                <a:latin typeface="Century Gothic" pitchFamily="34" charset="0"/>
                <a:ea typeface="MS PGothic" pitchFamily="34" charset="-128"/>
                <a:cs typeface="Century Gothic" pitchFamily="34" charset="0"/>
              </a:endParaRPr>
            </a:p>
          </p:txBody>
        </p:sp>
        <p:sp>
          <p:nvSpPr>
            <p:cNvPr id="167954" name="Rectangle 101"/>
            <p:cNvSpPr>
              <a:spLocks noChangeArrowheads="1"/>
            </p:cNvSpPr>
            <p:nvPr/>
          </p:nvSpPr>
          <p:spPr bwMode="auto">
            <a:xfrm>
              <a:off x="3807" y="3360"/>
              <a:ext cx="1089" cy="136"/>
            </a:xfrm>
            <a:prstGeom prst="rect">
              <a:avLst/>
            </a:prstGeom>
            <a:noFill/>
            <a:ln w="9525">
              <a:noFill/>
              <a:miter lim="800000"/>
              <a:headEnd/>
              <a:tailEnd/>
            </a:ln>
          </p:spPr>
          <p:txBody>
            <a:bodyPr lIns="0" tIns="0" rIns="0" bIns="0">
              <a:spAutoFit/>
            </a:bodyPr>
            <a:lstStyle/>
            <a:p>
              <a:pPr marL="1588" indent="-1588"/>
              <a:r>
                <a:rPr lang="en-US" sz="1400" b="1">
                  <a:solidFill>
                    <a:srgbClr val="000000"/>
                  </a:solidFill>
                  <a:latin typeface="Century Gothic" pitchFamily="34" charset="0"/>
                  <a:ea typeface="MS PGothic" pitchFamily="34" charset="-128"/>
                  <a:cs typeface="Century Gothic" pitchFamily="34" charset="0"/>
                </a:rPr>
                <a:t>Quantity of lobster</a:t>
              </a:r>
              <a:endParaRPr lang="en-US" sz="1400" b="1">
                <a:latin typeface="Century Gothic" pitchFamily="34" charset="0"/>
                <a:ea typeface="MS PGothic" pitchFamily="34" charset="-128"/>
                <a:cs typeface="Century Gothic" pitchFamily="34" charset="0"/>
              </a:endParaRPr>
            </a:p>
          </p:txBody>
        </p:sp>
        <p:sp>
          <p:nvSpPr>
            <p:cNvPr id="167955" name="Rectangle 43"/>
            <p:cNvSpPr>
              <a:spLocks noChangeArrowheads="1"/>
            </p:cNvSpPr>
            <p:nvPr/>
          </p:nvSpPr>
          <p:spPr bwMode="auto">
            <a:xfrm>
              <a:off x="2774" y="3331"/>
              <a:ext cx="188"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120</a:t>
              </a:r>
              <a:endParaRPr lang="en-US" sz="1400">
                <a:latin typeface="Century Gothic" pitchFamily="34" charset="0"/>
                <a:ea typeface="MS PGothic" pitchFamily="34" charset="-128"/>
                <a:cs typeface="Century Gothic" pitchFamily="34" charset="0"/>
              </a:endParaRPr>
            </a:p>
          </p:txBody>
        </p:sp>
        <p:sp>
          <p:nvSpPr>
            <p:cNvPr id="167956" name="Rectangle 44"/>
            <p:cNvSpPr>
              <a:spLocks noChangeArrowheads="1"/>
            </p:cNvSpPr>
            <p:nvPr/>
          </p:nvSpPr>
          <p:spPr bwMode="auto">
            <a:xfrm>
              <a:off x="1331" y="2028"/>
              <a:ext cx="157"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 10</a:t>
              </a:r>
              <a:endParaRPr lang="en-US" sz="1400">
                <a:latin typeface="Century Gothic" pitchFamily="34" charset="0"/>
                <a:ea typeface="MS PGothic" pitchFamily="34" charset="-128"/>
                <a:cs typeface="Century Gothic" pitchFamily="34" charset="0"/>
              </a:endParaRPr>
            </a:p>
          </p:txBody>
        </p:sp>
        <p:sp>
          <p:nvSpPr>
            <p:cNvPr id="167957" name="Line 45"/>
            <p:cNvSpPr>
              <a:spLocks noChangeShapeType="1"/>
            </p:cNvSpPr>
            <p:nvPr/>
          </p:nvSpPr>
          <p:spPr bwMode="auto">
            <a:xfrm>
              <a:off x="1544" y="2100"/>
              <a:ext cx="80" cy="0"/>
            </a:xfrm>
            <a:prstGeom prst="line">
              <a:avLst/>
            </a:prstGeom>
            <a:noFill/>
            <a:ln w="7938">
              <a:solidFill>
                <a:srgbClr val="000000"/>
              </a:solidFill>
              <a:miter lim="800000"/>
              <a:headEnd/>
              <a:tailEnd/>
            </a:ln>
          </p:spPr>
          <p:txBody>
            <a:bodyPr/>
            <a:lstStyle/>
            <a:p>
              <a:endParaRPr lang="it-IT"/>
            </a:p>
          </p:txBody>
        </p:sp>
        <p:sp>
          <p:nvSpPr>
            <p:cNvPr id="167958" name="Line 46"/>
            <p:cNvSpPr>
              <a:spLocks noChangeShapeType="1"/>
            </p:cNvSpPr>
            <p:nvPr/>
          </p:nvSpPr>
          <p:spPr bwMode="auto">
            <a:xfrm flipV="1">
              <a:off x="2910" y="3233"/>
              <a:ext cx="0" cy="74"/>
            </a:xfrm>
            <a:prstGeom prst="line">
              <a:avLst/>
            </a:prstGeom>
            <a:noFill/>
            <a:ln w="7938">
              <a:solidFill>
                <a:srgbClr val="000000"/>
              </a:solidFill>
              <a:miter lim="800000"/>
              <a:headEnd/>
              <a:tailEnd/>
            </a:ln>
          </p:spPr>
          <p:txBody>
            <a:bodyPr/>
            <a:lstStyle/>
            <a:p>
              <a:endParaRPr lang="it-IT"/>
            </a:p>
          </p:txBody>
        </p:sp>
        <p:sp>
          <p:nvSpPr>
            <p:cNvPr id="167959" name="Rectangle 47"/>
            <p:cNvSpPr>
              <a:spLocks noChangeArrowheads="1"/>
            </p:cNvSpPr>
            <p:nvPr/>
          </p:nvSpPr>
          <p:spPr bwMode="auto">
            <a:xfrm>
              <a:off x="1430" y="3331"/>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0</a:t>
              </a:r>
              <a:endParaRPr lang="en-US" sz="1400">
                <a:latin typeface="Century Gothic" pitchFamily="34" charset="0"/>
                <a:ea typeface="MS PGothic" pitchFamily="34" charset="-128"/>
                <a:cs typeface="Century Gothic" pitchFamily="34" charset="0"/>
              </a:endParaRPr>
            </a:p>
          </p:txBody>
        </p:sp>
        <p:sp>
          <p:nvSpPr>
            <p:cNvPr id="167960" name="Line 48"/>
            <p:cNvSpPr>
              <a:spLocks noChangeShapeType="1"/>
            </p:cNvSpPr>
            <p:nvPr/>
          </p:nvSpPr>
          <p:spPr bwMode="auto">
            <a:xfrm flipV="1">
              <a:off x="1536" y="960"/>
              <a:ext cx="0" cy="2163"/>
            </a:xfrm>
            <a:prstGeom prst="line">
              <a:avLst/>
            </a:prstGeom>
            <a:noFill/>
            <a:ln w="7938">
              <a:solidFill>
                <a:srgbClr val="000000"/>
              </a:solidFill>
              <a:miter lim="800000"/>
              <a:headEnd/>
              <a:tailEnd/>
            </a:ln>
          </p:spPr>
          <p:txBody>
            <a:bodyPr/>
            <a:lstStyle/>
            <a:p>
              <a:endParaRPr lang="it-IT"/>
            </a:p>
          </p:txBody>
        </p:sp>
        <p:sp>
          <p:nvSpPr>
            <p:cNvPr id="167961" name="Freeform 49"/>
            <p:cNvSpPr>
              <a:spLocks/>
            </p:cNvSpPr>
            <p:nvPr/>
          </p:nvSpPr>
          <p:spPr bwMode="auto">
            <a:xfrm>
              <a:off x="1544" y="3187"/>
              <a:ext cx="2943" cy="120"/>
            </a:xfrm>
            <a:custGeom>
              <a:avLst/>
              <a:gdLst>
                <a:gd name="T0" fmla="*/ 2943 w 2098"/>
                <a:gd name="T1" fmla="*/ 120 h 92"/>
                <a:gd name="T2" fmla="*/ 0 w 2098"/>
                <a:gd name="T3" fmla="*/ 120 h 92"/>
                <a:gd name="T4" fmla="*/ 0 w 2098"/>
                <a:gd name="T5" fmla="*/ 0 h 92"/>
                <a:gd name="T6" fmla="*/ 0 60000 65536"/>
                <a:gd name="T7" fmla="*/ 0 60000 65536"/>
                <a:gd name="T8" fmla="*/ 0 60000 65536"/>
                <a:gd name="T9" fmla="*/ 0 w 2098"/>
                <a:gd name="T10" fmla="*/ 0 h 92"/>
                <a:gd name="T11" fmla="*/ 2098 w 2098"/>
                <a:gd name="T12" fmla="*/ 92 h 92"/>
              </a:gdLst>
              <a:ahLst/>
              <a:cxnLst>
                <a:cxn ang="T6">
                  <a:pos x="T0" y="T1"/>
                </a:cxn>
                <a:cxn ang="T7">
                  <a:pos x="T2" y="T3"/>
                </a:cxn>
                <a:cxn ang="T8">
                  <a:pos x="T4" y="T5"/>
                </a:cxn>
              </a:cxnLst>
              <a:rect l="T9" t="T10" r="T11" b="T12"/>
              <a:pathLst>
                <a:path w="2098" h="92">
                  <a:moveTo>
                    <a:pt x="2098" y="92"/>
                  </a:moveTo>
                  <a:lnTo>
                    <a:pt x="0" y="92"/>
                  </a:lnTo>
                  <a:lnTo>
                    <a:pt x="0" y="0"/>
                  </a:lnTo>
                </a:path>
              </a:pathLst>
            </a:custGeom>
            <a:noFill/>
            <a:ln w="7938" cap="flat">
              <a:solidFill>
                <a:srgbClr val="000000"/>
              </a:solidFill>
              <a:prstDash val="solid"/>
              <a:miter lim="800000"/>
              <a:headEnd/>
              <a:tailEnd/>
            </a:ln>
          </p:spPr>
          <p:txBody>
            <a:bodyPr/>
            <a:lstStyle/>
            <a:p>
              <a:endParaRPr lang="it-IT"/>
            </a:p>
          </p:txBody>
        </p:sp>
        <p:sp>
          <p:nvSpPr>
            <p:cNvPr id="167962" name="Line 50"/>
            <p:cNvSpPr>
              <a:spLocks noChangeShapeType="1"/>
            </p:cNvSpPr>
            <p:nvPr/>
          </p:nvSpPr>
          <p:spPr bwMode="auto">
            <a:xfrm flipV="1">
              <a:off x="1512" y="3120"/>
              <a:ext cx="69" cy="36"/>
            </a:xfrm>
            <a:prstGeom prst="line">
              <a:avLst/>
            </a:prstGeom>
            <a:noFill/>
            <a:ln w="7938">
              <a:solidFill>
                <a:srgbClr val="000000"/>
              </a:solidFill>
              <a:miter lim="800000"/>
              <a:headEnd/>
              <a:tailEnd/>
            </a:ln>
          </p:spPr>
          <p:txBody>
            <a:bodyPr/>
            <a:lstStyle/>
            <a:p>
              <a:endParaRPr lang="it-IT"/>
            </a:p>
          </p:txBody>
        </p:sp>
        <p:sp>
          <p:nvSpPr>
            <p:cNvPr id="167963" name="Line 51"/>
            <p:cNvSpPr>
              <a:spLocks noChangeShapeType="1"/>
            </p:cNvSpPr>
            <p:nvPr/>
          </p:nvSpPr>
          <p:spPr bwMode="auto">
            <a:xfrm flipV="1">
              <a:off x="1512" y="3168"/>
              <a:ext cx="69" cy="38"/>
            </a:xfrm>
            <a:prstGeom prst="line">
              <a:avLst/>
            </a:prstGeom>
            <a:noFill/>
            <a:ln w="7938">
              <a:solidFill>
                <a:srgbClr val="000000"/>
              </a:solidFill>
              <a:miter lim="800000"/>
              <a:headEnd/>
              <a:tailEnd/>
            </a:ln>
          </p:spPr>
          <p:txBody>
            <a:bodyPr/>
            <a:lstStyle/>
            <a:p>
              <a:endParaRPr lang="it-IT"/>
            </a:p>
          </p:txBody>
        </p:sp>
      </p:grpSp>
      <p:grpSp>
        <p:nvGrpSpPr>
          <p:cNvPr id="167939" name="Group 59"/>
          <p:cNvGrpSpPr>
            <a:grpSpLocks/>
          </p:cNvGrpSpPr>
          <p:nvPr/>
        </p:nvGrpSpPr>
        <p:grpSpPr bwMode="auto">
          <a:xfrm>
            <a:off x="2755900" y="2762250"/>
            <a:ext cx="2162175" cy="2762250"/>
            <a:chOff x="1544" y="1228"/>
            <a:chExt cx="1362" cy="1740"/>
          </a:xfrm>
        </p:grpSpPr>
        <p:sp>
          <p:nvSpPr>
            <p:cNvPr id="167951" name="Freeform 60"/>
            <p:cNvSpPr>
              <a:spLocks/>
            </p:cNvSpPr>
            <p:nvPr/>
          </p:nvSpPr>
          <p:spPr bwMode="auto">
            <a:xfrm>
              <a:off x="1544" y="2096"/>
              <a:ext cx="1362" cy="872"/>
            </a:xfrm>
            <a:custGeom>
              <a:avLst/>
              <a:gdLst>
                <a:gd name="T0" fmla="*/ 0 w 971"/>
                <a:gd name="T1" fmla="*/ 872 h 669"/>
                <a:gd name="T2" fmla="*/ 0 w 971"/>
                <a:gd name="T3" fmla="*/ 0 h 669"/>
                <a:gd name="T4" fmla="*/ 1362 w 971"/>
                <a:gd name="T5" fmla="*/ 0 h 669"/>
                <a:gd name="T6" fmla="*/ 0 w 971"/>
                <a:gd name="T7" fmla="*/ 872 h 669"/>
                <a:gd name="T8" fmla="*/ 0 60000 65536"/>
                <a:gd name="T9" fmla="*/ 0 60000 65536"/>
                <a:gd name="T10" fmla="*/ 0 60000 65536"/>
                <a:gd name="T11" fmla="*/ 0 60000 65536"/>
                <a:gd name="T12" fmla="*/ 0 w 971"/>
                <a:gd name="T13" fmla="*/ 0 h 669"/>
                <a:gd name="T14" fmla="*/ 971 w 971"/>
                <a:gd name="T15" fmla="*/ 669 h 669"/>
              </a:gdLst>
              <a:ahLst/>
              <a:cxnLst>
                <a:cxn ang="T8">
                  <a:pos x="T0" y="T1"/>
                </a:cxn>
                <a:cxn ang="T9">
                  <a:pos x="T2" y="T3"/>
                </a:cxn>
                <a:cxn ang="T10">
                  <a:pos x="T4" y="T5"/>
                </a:cxn>
                <a:cxn ang="T11">
                  <a:pos x="T6" y="T7"/>
                </a:cxn>
              </a:cxnLst>
              <a:rect l="T12" t="T13" r="T14" b="T15"/>
              <a:pathLst>
                <a:path w="971" h="669">
                  <a:moveTo>
                    <a:pt x="0" y="669"/>
                  </a:moveTo>
                  <a:lnTo>
                    <a:pt x="0" y="0"/>
                  </a:lnTo>
                  <a:lnTo>
                    <a:pt x="971" y="0"/>
                  </a:lnTo>
                  <a:lnTo>
                    <a:pt x="0" y="669"/>
                  </a:lnTo>
                  <a:close/>
                </a:path>
              </a:pathLst>
            </a:custGeom>
            <a:solidFill>
              <a:srgbClr val="FBD4D2"/>
            </a:solidFill>
            <a:ln w="9525">
              <a:noFill/>
              <a:round/>
              <a:headEnd/>
              <a:tailEnd/>
            </a:ln>
          </p:spPr>
          <p:txBody>
            <a:bodyPr/>
            <a:lstStyle/>
            <a:p>
              <a:endParaRPr lang="it-IT"/>
            </a:p>
          </p:txBody>
        </p:sp>
        <p:sp>
          <p:nvSpPr>
            <p:cNvPr id="167952" name="Freeform 61"/>
            <p:cNvSpPr>
              <a:spLocks/>
            </p:cNvSpPr>
            <p:nvPr/>
          </p:nvSpPr>
          <p:spPr bwMode="auto">
            <a:xfrm>
              <a:off x="1544" y="1228"/>
              <a:ext cx="1362" cy="868"/>
            </a:xfrm>
            <a:custGeom>
              <a:avLst/>
              <a:gdLst>
                <a:gd name="T0" fmla="*/ 0 w 971"/>
                <a:gd name="T1" fmla="*/ 0 h 666"/>
                <a:gd name="T2" fmla="*/ 0 w 971"/>
                <a:gd name="T3" fmla="*/ 868 h 666"/>
                <a:gd name="T4" fmla="*/ 1362 w 971"/>
                <a:gd name="T5" fmla="*/ 868 h 666"/>
                <a:gd name="T6" fmla="*/ 0 w 971"/>
                <a:gd name="T7" fmla="*/ 0 h 666"/>
                <a:gd name="T8" fmla="*/ 0 60000 65536"/>
                <a:gd name="T9" fmla="*/ 0 60000 65536"/>
                <a:gd name="T10" fmla="*/ 0 60000 65536"/>
                <a:gd name="T11" fmla="*/ 0 60000 65536"/>
                <a:gd name="T12" fmla="*/ 0 w 971"/>
                <a:gd name="T13" fmla="*/ 0 h 666"/>
                <a:gd name="T14" fmla="*/ 971 w 971"/>
                <a:gd name="T15" fmla="*/ 666 h 666"/>
              </a:gdLst>
              <a:ahLst/>
              <a:cxnLst>
                <a:cxn ang="T8">
                  <a:pos x="T0" y="T1"/>
                </a:cxn>
                <a:cxn ang="T9">
                  <a:pos x="T2" y="T3"/>
                </a:cxn>
                <a:cxn ang="T10">
                  <a:pos x="T4" y="T5"/>
                </a:cxn>
                <a:cxn ang="T11">
                  <a:pos x="T6" y="T7"/>
                </a:cxn>
              </a:cxnLst>
              <a:rect l="T12" t="T13" r="T14" b="T15"/>
              <a:pathLst>
                <a:path w="971" h="666">
                  <a:moveTo>
                    <a:pt x="0" y="0"/>
                  </a:moveTo>
                  <a:lnTo>
                    <a:pt x="0" y="666"/>
                  </a:lnTo>
                  <a:lnTo>
                    <a:pt x="971" y="666"/>
                  </a:lnTo>
                  <a:lnTo>
                    <a:pt x="0" y="0"/>
                  </a:lnTo>
                  <a:close/>
                </a:path>
              </a:pathLst>
            </a:custGeom>
            <a:solidFill>
              <a:srgbClr val="C7D6EE"/>
            </a:solidFill>
            <a:ln w="9525">
              <a:noFill/>
              <a:round/>
              <a:headEnd/>
              <a:tailEnd/>
            </a:ln>
          </p:spPr>
          <p:txBody>
            <a:bodyPr/>
            <a:lstStyle/>
            <a:p>
              <a:endParaRPr lang="it-IT"/>
            </a:p>
          </p:txBody>
        </p:sp>
      </p:grpSp>
      <p:grpSp>
        <p:nvGrpSpPr>
          <p:cNvPr id="167940" name="Group 64"/>
          <p:cNvGrpSpPr>
            <a:grpSpLocks/>
          </p:cNvGrpSpPr>
          <p:nvPr/>
        </p:nvGrpSpPr>
        <p:grpSpPr bwMode="auto">
          <a:xfrm>
            <a:off x="2787650" y="3879850"/>
            <a:ext cx="2222500" cy="2043113"/>
            <a:chOff x="1564" y="1932"/>
            <a:chExt cx="1400" cy="1287"/>
          </a:xfrm>
        </p:grpSpPr>
        <p:cxnSp>
          <p:nvCxnSpPr>
            <p:cNvPr id="167947" name="Straight Connector 86"/>
            <p:cNvCxnSpPr>
              <a:cxnSpLocks noChangeShapeType="1"/>
            </p:cNvCxnSpPr>
            <p:nvPr/>
          </p:nvCxnSpPr>
          <p:spPr bwMode="auto">
            <a:xfrm>
              <a:off x="2901" y="2092"/>
              <a:ext cx="0" cy="1127"/>
            </a:xfrm>
            <a:prstGeom prst="line">
              <a:avLst/>
            </a:prstGeom>
            <a:noFill/>
            <a:ln w="15875">
              <a:solidFill>
                <a:srgbClr val="808080"/>
              </a:solidFill>
              <a:prstDash val="sysDot"/>
              <a:round/>
              <a:headEnd/>
              <a:tailEnd type="none" w="med" len="lg"/>
            </a:ln>
          </p:spPr>
        </p:cxnSp>
        <p:sp>
          <p:nvSpPr>
            <p:cNvPr id="167948" name="Rectangle 65"/>
            <p:cNvSpPr>
              <a:spLocks noChangeArrowheads="1"/>
            </p:cNvSpPr>
            <p:nvPr/>
          </p:nvSpPr>
          <p:spPr bwMode="auto">
            <a:xfrm>
              <a:off x="2885" y="1932"/>
              <a:ext cx="79" cy="136"/>
            </a:xfrm>
            <a:prstGeom prst="rect">
              <a:avLst/>
            </a:prstGeom>
            <a:noFill/>
            <a:ln w="9525">
              <a:noFill/>
              <a:miter lim="800000"/>
              <a:headEnd/>
              <a:tailEnd/>
            </a:ln>
          </p:spPr>
          <p:txBody>
            <a:bodyPr wrap="none" lIns="0" tIns="0" rIns="0" bIns="0">
              <a:spAutoFit/>
            </a:bodyPr>
            <a:lstStyle/>
            <a:p>
              <a:pPr marL="1588" indent="-1588"/>
              <a:r>
                <a:rPr lang="en-US" sz="1400" i="1">
                  <a:solidFill>
                    <a:srgbClr val="000000"/>
                  </a:solidFill>
                  <a:latin typeface="Century Gothic" pitchFamily="34" charset="0"/>
                  <a:ea typeface="MS PGothic" pitchFamily="34" charset="-128"/>
                  <a:cs typeface="Century Gothic" pitchFamily="34" charset="0"/>
                </a:rPr>
                <a:t>E</a:t>
              </a:r>
              <a:endParaRPr lang="en-US" sz="1400" i="1">
                <a:latin typeface="Century Gothic" pitchFamily="34" charset="0"/>
                <a:ea typeface="MS PGothic" pitchFamily="34" charset="-128"/>
                <a:cs typeface="Century Gothic" pitchFamily="34" charset="0"/>
              </a:endParaRPr>
            </a:p>
          </p:txBody>
        </p:sp>
        <p:sp>
          <p:nvSpPr>
            <p:cNvPr id="167949" name="Oval 66"/>
            <p:cNvSpPr>
              <a:spLocks noChangeArrowheads="1"/>
            </p:cNvSpPr>
            <p:nvPr/>
          </p:nvSpPr>
          <p:spPr bwMode="auto">
            <a:xfrm>
              <a:off x="2874" y="2069"/>
              <a:ext cx="66" cy="61"/>
            </a:xfrm>
            <a:prstGeom prst="ellipse">
              <a:avLst/>
            </a:prstGeom>
            <a:solidFill>
              <a:srgbClr val="000000"/>
            </a:solidFill>
            <a:ln w="9525">
              <a:noFill/>
              <a:round/>
              <a:headEnd/>
              <a:tailEnd/>
            </a:ln>
          </p:spPr>
          <p:txBody>
            <a:bodyPr/>
            <a:lstStyle/>
            <a:p>
              <a:endParaRPr lang="it-IT">
                <a:latin typeface="Century Gothic" pitchFamily="34" charset="0"/>
              </a:endParaRPr>
            </a:p>
          </p:txBody>
        </p:sp>
        <p:cxnSp>
          <p:nvCxnSpPr>
            <p:cNvPr id="167950" name="Straight Connector 86"/>
            <p:cNvCxnSpPr>
              <a:cxnSpLocks noChangeShapeType="1"/>
            </p:cNvCxnSpPr>
            <p:nvPr/>
          </p:nvCxnSpPr>
          <p:spPr bwMode="auto">
            <a:xfrm>
              <a:off x="1564" y="2101"/>
              <a:ext cx="1333" cy="2"/>
            </a:xfrm>
            <a:prstGeom prst="line">
              <a:avLst/>
            </a:prstGeom>
            <a:noFill/>
            <a:ln w="15875">
              <a:solidFill>
                <a:srgbClr val="808080"/>
              </a:solidFill>
              <a:prstDash val="sysDot"/>
              <a:round/>
              <a:headEnd/>
              <a:tailEnd type="none" w="med" len="lg"/>
            </a:ln>
          </p:spPr>
        </p:cxnSp>
      </p:grpSp>
      <p:sp>
        <p:nvSpPr>
          <p:cNvPr id="2" name="Title 1"/>
          <p:cNvSpPr>
            <a:spLocks noGrp="1"/>
          </p:cNvSpPr>
          <p:nvPr>
            <p:ph type="title"/>
          </p:nvPr>
        </p:nvSpPr>
        <p:spPr/>
        <p:txBody>
          <a:bodyPr>
            <a:normAutofit fontScale="90000"/>
          </a:bodyPr>
          <a:lstStyle/>
          <a:p>
            <a:pPr>
              <a:defRPr/>
            </a:pPr>
            <a:r>
              <a:rPr lang="en-US" sz="3600" dirty="0">
                <a:latin typeface="Century Gothic"/>
                <a:cs typeface="Century Gothic"/>
              </a:rPr>
              <a:t>Total </a:t>
            </a:r>
            <a:r>
              <a:rPr lang="en-US" sz="3600" dirty="0" smtClean="0">
                <a:latin typeface="Century Gothic"/>
                <a:cs typeface="Century Gothic"/>
              </a:rPr>
              <a:t>Surplus is Maximized at Market Equilibrium</a:t>
            </a:r>
            <a:endParaRPr lang="en-US" sz="3600" dirty="0">
              <a:latin typeface="Century Gothic"/>
              <a:cs typeface="Century Gothic"/>
            </a:endParaRPr>
          </a:p>
        </p:txBody>
      </p:sp>
      <p:sp>
        <p:nvSpPr>
          <p:cNvPr id="5" name="Footer Placeholder 4"/>
          <p:cNvSpPr>
            <a:spLocks noGrp="1"/>
          </p:cNvSpPr>
          <p:nvPr>
            <p:ph type="ftr" sz="quarter" idx="10"/>
          </p:nvPr>
        </p:nvSpPr>
        <p:spPr/>
        <p:txBody>
          <a:bodyPr/>
          <a:lstStyle/>
          <a:p>
            <a:pPr>
              <a:defRPr/>
            </a:pPr>
            <a:r>
              <a:rPr lang="en-US"/>
              <a:t>Copyright 2015 Worth Publishers    </a:t>
            </a:r>
            <a:endParaRPr lang="en-US" dirty="0"/>
          </a:p>
        </p:txBody>
      </p:sp>
      <p:sp>
        <p:nvSpPr>
          <p:cNvPr id="167943" name="Rectangle 44"/>
          <p:cNvSpPr>
            <a:spLocks noChangeArrowheads="1"/>
          </p:cNvSpPr>
          <p:nvPr/>
        </p:nvSpPr>
        <p:spPr bwMode="auto">
          <a:xfrm>
            <a:off x="2362200" y="2590800"/>
            <a:ext cx="298450"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$22</a:t>
            </a:r>
            <a:endParaRPr lang="en-US" sz="1400">
              <a:latin typeface="Century Gothic" pitchFamily="34" charset="0"/>
              <a:ea typeface="MS PGothic" pitchFamily="34" charset="-128"/>
              <a:cs typeface="Century Gothic" pitchFamily="34" charset="0"/>
            </a:endParaRPr>
          </a:p>
        </p:txBody>
      </p:sp>
      <p:sp>
        <p:nvSpPr>
          <p:cNvPr id="167944" name="Rectangle 44"/>
          <p:cNvSpPr>
            <a:spLocks noChangeArrowheads="1"/>
          </p:cNvSpPr>
          <p:nvPr/>
        </p:nvSpPr>
        <p:spPr bwMode="auto">
          <a:xfrm>
            <a:off x="2487613" y="5392738"/>
            <a:ext cx="149225"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 4</a:t>
            </a:r>
            <a:endParaRPr lang="en-US" sz="1400">
              <a:latin typeface="Century Gothic" pitchFamily="34" charset="0"/>
              <a:ea typeface="MS PGothic" pitchFamily="34" charset="-128"/>
              <a:cs typeface="Century Gothic" pitchFamily="34" charset="0"/>
            </a:endParaRPr>
          </a:p>
        </p:txBody>
      </p:sp>
      <p:sp>
        <p:nvSpPr>
          <p:cNvPr id="4" name="Rectangle 3"/>
          <p:cNvSpPr/>
          <p:nvPr/>
        </p:nvSpPr>
        <p:spPr>
          <a:xfrm>
            <a:off x="152400" y="835025"/>
            <a:ext cx="8670925" cy="2246313"/>
          </a:xfrm>
          <a:prstGeom prst="rect">
            <a:avLst/>
          </a:prstGeom>
        </p:spPr>
        <p:txBody>
          <a:bodyPr>
            <a:spAutoFit/>
          </a:bodyPr>
          <a:lstStyle/>
          <a:p>
            <a:pPr fontAlgn="auto">
              <a:spcBef>
                <a:spcPts val="0"/>
              </a:spcBef>
              <a:spcAft>
                <a:spcPts val="600"/>
              </a:spcAft>
              <a:defRPr/>
            </a:pPr>
            <a:r>
              <a:rPr lang="en-US" sz="2400" b="1" dirty="0">
                <a:latin typeface="Century Gothic"/>
                <a:cs typeface="Century Gothic"/>
              </a:rPr>
              <a:t>What is the total surplus when price is at equilibrium?</a:t>
            </a:r>
          </a:p>
          <a:p>
            <a:pPr marL="342900" indent="-342900" fontAlgn="auto">
              <a:spcBef>
                <a:spcPts val="0"/>
              </a:spcBef>
              <a:spcAft>
                <a:spcPts val="600"/>
              </a:spcAft>
              <a:buFont typeface="+mj-lt"/>
              <a:buAutoNum type="alphaLcParenR"/>
              <a:defRPr/>
            </a:pPr>
            <a:r>
              <a:rPr lang="en-US" sz="2400" b="1" dirty="0">
                <a:latin typeface="Century Gothic"/>
                <a:cs typeface="Century Gothic"/>
              </a:rPr>
              <a:t>$480</a:t>
            </a:r>
          </a:p>
          <a:p>
            <a:pPr marL="342900" indent="-342900" fontAlgn="auto">
              <a:spcBef>
                <a:spcPts val="0"/>
              </a:spcBef>
              <a:spcAft>
                <a:spcPts val="600"/>
              </a:spcAft>
              <a:buFont typeface="+mj-lt"/>
              <a:buAutoNum type="alphaLcParenR"/>
              <a:defRPr/>
            </a:pPr>
            <a:r>
              <a:rPr lang="en-US" sz="2400" b="1" dirty="0">
                <a:latin typeface="Century Gothic"/>
                <a:cs typeface="Century Gothic"/>
              </a:rPr>
              <a:t>$720  </a:t>
            </a:r>
          </a:p>
          <a:p>
            <a:pPr marL="342900" indent="-342900" fontAlgn="auto">
              <a:spcBef>
                <a:spcPts val="0"/>
              </a:spcBef>
              <a:spcAft>
                <a:spcPts val="600"/>
              </a:spcAft>
              <a:buFont typeface="+mj-lt"/>
              <a:buAutoNum type="alphaLcParenR"/>
              <a:defRPr/>
            </a:pPr>
            <a:r>
              <a:rPr lang="en-US" sz="2400" b="1" dirty="0">
                <a:latin typeface="Century Gothic"/>
                <a:cs typeface="Century Gothic"/>
              </a:rPr>
              <a:t>$1,080</a:t>
            </a:r>
          </a:p>
          <a:p>
            <a:pPr marL="342900" indent="-342900" fontAlgn="auto">
              <a:spcBef>
                <a:spcPts val="0"/>
              </a:spcBef>
              <a:spcAft>
                <a:spcPts val="600"/>
              </a:spcAft>
              <a:buFont typeface="+mj-lt"/>
              <a:buAutoNum type="alphaLcParenR"/>
              <a:defRPr/>
            </a:pPr>
            <a:r>
              <a:rPr lang="en-US" sz="2400" b="1" dirty="0">
                <a:latin typeface="Century Gothic"/>
                <a:cs typeface="Century Gothic"/>
              </a:rPr>
              <a:t>$1,440</a:t>
            </a:r>
          </a:p>
        </p:txBody>
      </p:sp>
      <p:sp>
        <p:nvSpPr>
          <p:cNvPr id="43" name="Rectangle 42"/>
          <p:cNvSpPr/>
          <p:nvPr/>
        </p:nvSpPr>
        <p:spPr>
          <a:xfrm>
            <a:off x="83181" y="6307666"/>
            <a:ext cx="1057163" cy="369332"/>
          </a:xfrm>
          <a:prstGeom prst="rect">
            <a:avLst/>
          </a:prstGeom>
        </p:spPr>
        <p:txBody>
          <a:bodyPr wrap="none">
            <a:spAutoFit/>
          </a:bodyPr>
          <a:lstStyle/>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a:cs typeface="Century Gothic"/>
                <a:hlinkClick r:id="rId3" action="ppaction://hlinksldjump"/>
              </a:rPr>
              <a:t>To Next </a:t>
            </a:r>
          </a:p>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a:cs typeface="Century Gothic"/>
                <a:hlinkClick r:id="rId3" action="ppaction://hlinksldjump"/>
              </a:rPr>
              <a:t>Active Learning</a:t>
            </a: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a:cs typeface="Century Gothic"/>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200" dirty="0" smtClean="0">
                <a:solidFill>
                  <a:schemeClr val="accent3"/>
                </a:solidFill>
                <a:ea typeface="+mj-ea"/>
              </a:rPr>
              <a:t>THREE WAYS YOU MIGHT (UNSUCCESSFULLY) </a:t>
            </a:r>
            <a:r>
              <a:rPr lang="en-US" sz="3200" b="1" i="1" dirty="0" smtClean="0">
                <a:solidFill>
                  <a:schemeClr val="accent3"/>
                </a:solidFill>
                <a:ea typeface="+mj-ea"/>
              </a:rPr>
              <a:t>TRY</a:t>
            </a:r>
            <a:r>
              <a:rPr lang="en-US" sz="3200" dirty="0" smtClean="0">
                <a:solidFill>
                  <a:schemeClr val="accent3"/>
                </a:solidFill>
                <a:ea typeface="+mj-ea"/>
              </a:rPr>
              <a:t> TO INCREASE THE TOTAL SURPLUS</a:t>
            </a:r>
            <a:endParaRPr lang="en-US" sz="3200" dirty="0">
              <a:solidFill>
                <a:schemeClr val="accent3"/>
              </a:solidFill>
              <a:ea typeface="+mj-ea"/>
            </a:endParaRPr>
          </a:p>
        </p:txBody>
      </p:sp>
      <p:sp>
        <p:nvSpPr>
          <p:cNvPr id="95237" name="Text Box 5"/>
          <p:cNvSpPr txBox="1">
            <a:spLocks noChangeArrowheads="1"/>
          </p:cNvSpPr>
          <p:nvPr/>
        </p:nvSpPr>
        <p:spPr bwMode="auto">
          <a:xfrm>
            <a:off x="76200" y="1219200"/>
            <a:ext cx="9067800" cy="4799013"/>
          </a:xfrm>
          <a:prstGeom prst="rect">
            <a:avLst/>
          </a:prstGeom>
          <a:noFill/>
          <a:ln>
            <a:noFill/>
          </a:ln>
          <a:extLst/>
        </p:spPr>
        <p:txBody>
          <a:bodyPr>
            <a:spAutoFit/>
          </a:bodyPr>
          <a:lstStyle/>
          <a:p>
            <a:pPr marL="381000" indent="-381000">
              <a:spcAft>
                <a:spcPts val="600"/>
              </a:spcAft>
              <a:buClr>
                <a:schemeClr val="tx1"/>
              </a:buClr>
              <a:buFont typeface="Wingdings" pitchFamily="2" charset="2"/>
              <a:buAutoNum type="arabicPeriod"/>
            </a:pPr>
            <a:r>
              <a:rPr lang="en-US" sz="3200" b="1">
                <a:latin typeface="Century Gothic" pitchFamily="34" charset="0"/>
              </a:rPr>
              <a:t>reallocate consumption among consumers</a:t>
            </a:r>
          </a:p>
          <a:p>
            <a:pPr marL="381000" indent="-381000">
              <a:spcAft>
                <a:spcPts val="600"/>
              </a:spcAft>
              <a:buClr>
                <a:schemeClr val="tx1"/>
              </a:buClr>
              <a:buFont typeface="Wingdings" pitchFamily="2" charset="2"/>
              <a:buAutoNum type="arabicPeriod"/>
            </a:pPr>
            <a:r>
              <a:rPr lang="en-US" sz="3200" b="1">
                <a:latin typeface="Century Gothic" pitchFamily="34" charset="0"/>
              </a:rPr>
              <a:t>reallocate sales among sellers</a:t>
            </a:r>
          </a:p>
          <a:p>
            <a:pPr marL="381000" indent="-381000">
              <a:spcAft>
                <a:spcPts val="600"/>
              </a:spcAft>
              <a:buClr>
                <a:schemeClr val="tx1"/>
              </a:buClr>
              <a:buFont typeface="Wingdings" pitchFamily="2" charset="2"/>
              <a:buAutoNum type="arabicPeriod"/>
            </a:pPr>
            <a:r>
              <a:rPr lang="en-US" sz="3200" b="1">
                <a:latin typeface="Century Gothic" pitchFamily="34" charset="0"/>
              </a:rPr>
              <a:t>change the quantity traded</a:t>
            </a:r>
          </a:p>
          <a:p>
            <a:pPr marL="381000" indent="-381000">
              <a:spcAft>
                <a:spcPts val="600"/>
              </a:spcAft>
              <a:buClr>
                <a:schemeClr val="tx1"/>
              </a:buClr>
              <a:buFont typeface="Wingdings" pitchFamily="2" charset="2"/>
              <a:buAutoNum type="arabicPeriod"/>
            </a:pPr>
            <a:endParaRPr lang="en-US" sz="3200" b="1">
              <a:latin typeface="Century Gothic" pitchFamily="34" charset="0"/>
            </a:endParaRPr>
          </a:p>
          <a:p>
            <a:pPr marL="381000" indent="-381000">
              <a:spcAft>
                <a:spcPts val="600"/>
              </a:spcAft>
              <a:buClr>
                <a:schemeClr val="tx1"/>
              </a:buClr>
              <a:buFont typeface="Wingdings" pitchFamily="2" charset="2"/>
              <a:buNone/>
            </a:pPr>
            <a:r>
              <a:rPr lang="en-US" sz="3200" b="1">
                <a:latin typeface="Century Gothic" pitchFamily="34" charset="0"/>
              </a:rPr>
              <a:t>It can be easily shown that these three options reduce the efficiency obtained with market equilibrium: markets are efficient!</a:t>
            </a:r>
          </a:p>
          <a:p>
            <a:pPr marL="381000" indent="-381000">
              <a:spcAft>
                <a:spcPts val="600"/>
              </a:spcAft>
              <a:buClr>
                <a:schemeClr val="tx1"/>
              </a:buClr>
            </a:pPr>
            <a:endParaRPr lang="en-US" sz="2800" b="1">
              <a:latin typeface="Century Gothic" pitchFamily="34" charset="0"/>
            </a:endParaRPr>
          </a:p>
        </p:txBody>
      </p:sp>
      <p:sp>
        <p:nvSpPr>
          <p:cNvPr id="5" name="Footer Placeholder 4"/>
          <p:cNvSpPr>
            <a:spLocks noGrp="1"/>
          </p:cNvSpPr>
          <p:nvPr>
            <p:ph type="ftr" sz="quarter" idx="10"/>
          </p:nvPr>
        </p:nvSpPr>
        <p:spPr/>
        <p:txBody>
          <a:bodyPr/>
          <a:lstStyle/>
          <a:p>
            <a:pPr>
              <a:defRPr/>
            </a:pPr>
            <a:r>
              <a:rPr lang="en-US">
                <a:latin typeface="Century Gothic"/>
                <a:cs typeface="Century Gothic"/>
              </a:rPr>
              <a:t>Copyright 2015 Worth Publishers    </a:t>
            </a:r>
            <a:endParaRPr lang="en-US" dirty="0">
              <a:latin typeface="Century Gothic"/>
              <a:cs typeface="Century Gothic"/>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5237">
                                            <p:txEl>
                                              <p:pRg st="0" end="0"/>
                                            </p:txEl>
                                          </p:spTgt>
                                        </p:tgtEl>
                                        <p:attrNameLst>
                                          <p:attrName>style.visibility</p:attrName>
                                        </p:attrNameLst>
                                      </p:cBhvr>
                                      <p:to>
                                        <p:strVal val="visible"/>
                                      </p:to>
                                    </p:set>
                                    <p:animEffect transition="in" filter="fade">
                                      <p:cBhvr>
                                        <p:cTn id="7" dur="500"/>
                                        <p:tgtEl>
                                          <p:spTgt spid="95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7">
                                            <p:txEl>
                                              <p:pRg st="1" end="1"/>
                                            </p:txEl>
                                          </p:spTgt>
                                        </p:tgtEl>
                                        <p:attrNameLst>
                                          <p:attrName>style.visibility</p:attrName>
                                        </p:attrNameLst>
                                      </p:cBhvr>
                                      <p:to>
                                        <p:strVal val="visible"/>
                                      </p:to>
                                    </p:set>
                                    <p:animEffect transition="in" filter="fade">
                                      <p:cBhvr>
                                        <p:cTn id="12" dur="500"/>
                                        <p:tgtEl>
                                          <p:spTgt spid="95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237">
                                            <p:txEl>
                                              <p:pRg st="2" end="2"/>
                                            </p:txEl>
                                          </p:spTgt>
                                        </p:tgtEl>
                                        <p:attrNameLst>
                                          <p:attrName>style.visibility</p:attrName>
                                        </p:attrNameLst>
                                      </p:cBhvr>
                                      <p:to>
                                        <p:strVal val="visible"/>
                                      </p:to>
                                    </p:set>
                                    <p:animEffect transition="in" filter="fade">
                                      <p:cBhvr>
                                        <p:cTn id="17" dur="500"/>
                                        <p:tgtEl>
                                          <p:spTgt spid="95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237">
                                            <p:txEl>
                                              <p:pRg st="4" end="4"/>
                                            </p:txEl>
                                          </p:spTgt>
                                        </p:tgtEl>
                                        <p:attrNameLst>
                                          <p:attrName>style.visibility</p:attrName>
                                        </p:attrNameLst>
                                      </p:cBhvr>
                                      <p:to>
                                        <p:strVal val="visible"/>
                                      </p:to>
                                    </p:set>
                                    <p:animEffect transition="in" filter="fade">
                                      <p:cBhvr>
                                        <p:cTn id="22" dur="500"/>
                                        <p:tgtEl>
                                          <p:spTgt spid="952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033" name="Group 41"/>
          <p:cNvGrpSpPr>
            <a:grpSpLocks/>
          </p:cNvGrpSpPr>
          <p:nvPr/>
        </p:nvGrpSpPr>
        <p:grpSpPr bwMode="auto">
          <a:xfrm>
            <a:off x="2133600" y="1752600"/>
            <a:ext cx="4826000" cy="3495675"/>
            <a:chOff x="1344" y="1104"/>
            <a:chExt cx="3040" cy="2202"/>
          </a:xfrm>
        </p:grpSpPr>
        <p:sp>
          <p:nvSpPr>
            <p:cNvPr id="172078" name="Rectangle 42"/>
            <p:cNvSpPr>
              <a:spLocks noChangeArrowheads="1"/>
            </p:cNvSpPr>
            <p:nvPr/>
          </p:nvSpPr>
          <p:spPr bwMode="auto">
            <a:xfrm>
              <a:off x="4324" y="1104"/>
              <a:ext cx="53" cy="136"/>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S</a:t>
              </a:r>
              <a:endParaRPr lang="en-US" sz="1400">
                <a:latin typeface="Century Gothic" pitchFamily="34" charset="0"/>
                <a:ea typeface="MS PGothic" pitchFamily="34" charset="-128"/>
                <a:cs typeface="Century Gothic" pitchFamily="34" charset="0"/>
              </a:endParaRPr>
            </a:p>
          </p:txBody>
        </p:sp>
        <p:sp>
          <p:nvSpPr>
            <p:cNvPr id="172079" name="Rectangle 43"/>
            <p:cNvSpPr>
              <a:spLocks noChangeArrowheads="1"/>
            </p:cNvSpPr>
            <p:nvPr/>
          </p:nvSpPr>
          <p:spPr bwMode="auto">
            <a:xfrm>
              <a:off x="4300" y="3170"/>
              <a:ext cx="84"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D</a:t>
              </a:r>
              <a:endParaRPr lang="en-US" sz="1400">
                <a:latin typeface="Century Gothic" pitchFamily="34" charset="0"/>
                <a:ea typeface="MS PGothic" pitchFamily="34" charset="-128"/>
                <a:cs typeface="Century Gothic" pitchFamily="34" charset="0"/>
              </a:endParaRPr>
            </a:p>
          </p:txBody>
        </p:sp>
        <p:sp>
          <p:nvSpPr>
            <p:cNvPr id="172080" name="Line 44"/>
            <p:cNvSpPr>
              <a:spLocks noChangeShapeType="1"/>
            </p:cNvSpPr>
            <p:nvPr/>
          </p:nvSpPr>
          <p:spPr bwMode="auto">
            <a:xfrm flipH="1">
              <a:off x="1344" y="1185"/>
              <a:ext cx="2949" cy="2031"/>
            </a:xfrm>
            <a:prstGeom prst="line">
              <a:avLst/>
            </a:prstGeom>
            <a:noFill/>
            <a:ln w="36513">
              <a:solidFill>
                <a:srgbClr val="EE313C"/>
              </a:solidFill>
              <a:miter lim="800000"/>
              <a:headEnd/>
              <a:tailEnd/>
            </a:ln>
          </p:spPr>
          <p:txBody>
            <a:bodyPr/>
            <a:lstStyle/>
            <a:p>
              <a:endParaRPr lang="it-IT"/>
            </a:p>
          </p:txBody>
        </p:sp>
        <p:sp>
          <p:nvSpPr>
            <p:cNvPr id="172081" name="Line 45"/>
            <p:cNvSpPr>
              <a:spLocks noChangeShapeType="1"/>
            </p:cNvSpPr>
            <p:nvPr/>
          </p:nvSpPr>
          <p:spPr bwMode="auto">
            <a:xfrm>
              <a:off x="1344" y="1152"/>
              <a:ext cx="2927" cy="2060"/>
            </a:xfrm>
            <a:prstGeom prst="line">
              <a:avLst/>
            </a:prstGeom>
            <a:noFill/>
            <a:ln w="36513">
              <a:solidFill>
                <a:srgbClr val="3C5DAA"/>
              </a:solidFill>
              <a:miter lim="800000"/>
              <a:headEnd/>
              <a:tailEnd/>
            </a:ln>
          </p:spPr>
          <p:txBody>
            <a:bodyPr/>
            <a:lstStyle/>
            <a:p>
              <a:endParaRPr lang="it-IT"/>
            </a:p>
          </p:txBody>
        </p:sp>
      </p:grpSp>
      <p:grpSp>
        <p:nvGrpSpPr>
          <p:cNvPr id="327726" name="Group 46"/>
          <p:cNvGrpSpPr>
            <a:grpSpLocks/>
          </p:cNvGrpSpPr>
          <p:nvPr/>
        </p:nvGrpSpPr>
        <p:grpSpPr bwMode="auto">
          <a:xfrm>
            <a:off x="3657600" y="1295400"/>
            <a:ext cx="1784350" cy="2652713"/>
            <a:chOff x="2304" y="816"/>
            <a:chExt cx="1124" cy="1671"/>
          </a:xfrm>
        </p:grpSpPr>
        <p:sp>
          <p:nvSpPr>
            <p:cNvPr id="172073" name="Line 47"/>
            <p:cNvSpPr>
              <a:spLocks noChangeShapeType="1"/>
            </p:cNvSpPr>
            <p:nvPr/>
          </p:nvSpPr>
          <p:spPr bwMode="auto">
            <a:xfrm>
              <a:off x="2359" y="1938"/>
              <a:ext cx="0" cy="490"/>
            </a:xfrm>
            <a:prstGeom prst="line">
              <a:avLst/>
            </a:prstGeom>
            <a:noFill/>
            <a:ln w="12700">
              <a:solidFill>
                <a:srgbClr val="000000"/>
              </a:solidFill>
              <a:miter lim="800000"/>
              <a:headEnd/>
              <a:tailEnd/>
            </a:ln>
          </p:spPr>
          <p:txBody>
            <a:bodyPr/>
            <a:lstStyle/>
            <a:p>
              <a:endParaRPr lang="it-IT"/>
            </a:p>
          </p:txBody>
        </p:sp>
        <p:sp>
          <p:nvSpPr>
            <p:cNvPr id="172074" name="Freeform 48"/>
            <p:cNvSpPr>
              <a:spLocks/>
            </p:cNvSpPr>
            <p:nvPr/>
          </p:nvSpPr>
          <p:spPr bwMode="auto">
            <a:xfrm>
              <a:off x="2337" y="2407"/>
              <a:ext cx="48" cy="80"/>
            </a:xfrm>
            <a:custGeom>
              <a:avLst/>
              <a:gdLst>
                <a:gd name="T0" fmla="*/ 22 w 13"/>
                <a:gd name="T1" fmla="*/ 15 h 22"/>
                <a:gd name="T2" fmla="*/ 48 w 13"/>
                <a:gd name="T3" fmla="*/ 0 h 22"/>
                <a:gd name="T4" fmla="*/ 48 w 13"/>
                <a:gd name="T5" fmla="*/ 4 h 22"/>
                <a:gd name="T6" fmla="*/ 33 w 13"/>
                <a:gd name="T7" fmla="*/ 40 h 22"/>
                <a:gd name="T8" fmla="*/ 22 w 13"/>
                <a:gd name="T9" fmla="*/ 80 h 22"/>
                <a:gd name="T10" fmla="*/ 15 w 13"/>
                <a:gd name="T11" fmla="*/ 40 h 22"/>
                <a:gd name="T12" fmla="*/ 0 w 13"/>
                <a:gd name="T13" fmla="*/ 4 h 22"/>
                <a:gd name="T14" fmla="*/ 0 w 13"/>
                <a:gd name="T15" fmla="*/ 0 h 22"/>
                <a:gd name="T16" fmla="*/ 22 w 13"/>
                <a:gd name="T17" fmla="*/ 15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2"/>
                <a:gd name="T29" fmla="*/ 13 w 1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2">
                  <a:moveTo>
                    <a:pt x="6" y="4"/>
                  </a:moveTo>
                  <a:cubicBezTo>
                    <a:pt x="13" y="0"/>
                    <a:pt x="13" y="0"/>
                    <a:pt x="13" y="0"/>
                  </a:cubicBezTo>
                  <a:cubicBezTo>
                    <a:pt x="13" y="1"/>
                    <a:pt x="13" y="1"/>
                    <a:pt x="13" y="1"/>
                  </a:cubicBezTo>
                  <a:cubicBezTo>
                    <a:pt x="9" y="11"/>
                    <a:pt x="9" y="11"/>
                    <a:pt x="9" y="11"/>
                  </a:cubicBezTo>
                  <a:cubicBezTo>
                    <a:pt x="8" y="15"/>
                    <a:pt x="7" y="19"/>
                    <a:pt x="6" y="22"/>
                  </a:cubicBezTo>
                  <a:cubicBezTo>
                    <a:pt x="6" y="19"/>
                    <a:pt x="5" y="15"/>
                    <a:pt x="4" y="11"/>
                  </a:cubicBezTo>
                  <a:cubicBezTo>
                    <a:pt x="0" y="1"/>
                    <a:pt x="0" y="1"/>
                    <a:pt x="0" y="1"/>
                  </a:cubicBezTo>
                  <a:cubicBezTo>
                    <a:pt x="0" y="0"/>
                    <a:pt x="0" y="0"/>
                    <a:pt x="0" y="0"/>
                  </a:cubicBezTo>
                  <a:lnTo>
                    <a:pt x="6" y="4"/>
                  </a:lnTo>
                  <a:close/>
                </a:path>
              </a:pathLst>
            </a:custGeom>
            <a:solidFill>
              <a:srgbClr val="000000"/>
            </a:solidFill>
            <a:ln w="9525">
              <a:noFill/>
              <a:round/>
              <a:headEnd/>
              <a:tailEnd/>
            </a:ln>
          </p:spPr>
          <p:txBody>
            <a:bodyPr/>
            <a:lstStyle/>
            <a:p>
              <a:endParaRPr lang="it-IT"/>
            </a:p>
          </p:txBody>
        </p:sp>
        <p:sp>
          <p:nvSpPr>
            <p:cNvPr id="172075" name="Line 49"/>
            <p:cNvSpPr>
              <a:spLocks noChangeShapeType="1"/>
            </p:cNvSpPr>
            <p:nvPr/>
          </p:nvSpPr>
          <p:spPr bwMode="auto">
            <a:xfrm flipH="1">
              <a:off x="2354" y="1440"/>
              <a:ext cx="478" cy="718"/>
            </a:xfrm>
            <a:prstGeom prst="line">
              <a:avLst/>
            </a:prstGeom>
            <a:noFill/>
            <a:ln w="7938">
              <a:solidFill>
                <a:srgbClr val="000000"/>
              </a:solidFill>
              <a:miter lim="800000"/>
              <a:headEnd/>
              <a:tailEnd/>
            </a:ln>
          </p:spPr>
          <p:txBody>
            <a:bodyPr/>
            <a:lstStyle/>
            <a:p>
              <a:endParaRPr lang="it-IT"/>
            </a:p>
          </p:txBody>
        </p:sp>
        <p:sp>
          <p:nvSpPr>
            <p:cNvPr id="172076" name="Freeform 50"/>
            <p:cNvSpPr>
              <a:spLocks/>
            </p:cNvSpPr>
            <p:nvPr/>
          </p:nvSpPr>
          <p:spPr bwMode="auto">
            <a:xfrm>
              <a:off x="2304" y="816"/>
              <a:ext cx="1124" cy="624"/>
            </a:xfrm>
            <a:custGeom>
              <a:avLst/>
              <a:gdLst>
                <a:gd name="T0" fmla="*/ 1057 w 284"/>
                <a:gd name="T1" fmla="*/ 624 h 173"/>
                <a:gd name="T2" fmla="*/ 1124 w 284"/>
                <a:gd name="T3" fmla="*/ 563 h 173"/>
                <a:gd name="T4" fmla="*/ 1124 w 284"/>
                <a:gd name="T5" fmla="*/ 61 h 173"/>
                <a:gd name="T6" fmla="*/ 1057 w 284"/>
                <a:gd name="T7" fmla="*/ 0 h 173"/>
                <a:gd name="T8" fmla="*/ 67 w 284"/>
                <a:gd name="T9" fmla="*/ 0 h 173"/>
                <a:gd name="T10" fmla="*/ 0 w 284"/>
                <a:gd name="T11" fmla="*/ 61 h 173"/>
                <a:gd name="T12" fmla="*/ 0 w 284"/>
                <a:gd name="T13" fmla="*/ 563 h 173"/>
                <a:gd name="T14" fmla="*/ 67 w 284"/>
                <a:gd name="T15" fmla="*/ 624 h 173"/>
                <a:gd name="T16" fmla="*/ 1057 w 284"/>
                <a:gd name="T17" fmla="*/ 624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4"/>
                <a:gd name="T28" fmla="*/ 0 h 173"/>
                <a:gd name="T29" fmla="*/ 284 w 284"/>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4" h="173">
                  <a:moveTo>
                    <a:pt x="267" y="173"/>
                  </a:moveTo>
                  <a:cubicBezTo>
                    <a:pt x="276" y="173"/>
                    <a:pt x="284" y="165"/>
                    <a:pt x="284" y="156"/>
                  </a:cubicBezTo>
                  <a:cubicBezTo>
                    <a:pt x="284" y="17"/>
                    <a:pt x="284" y="17"/>
                    <a:pt x="284" y="17"/>
                  </a:cubicBezTo>
                  <a:cubicBezTo>
                    <a:pt x="284" y="7"/>
                    <a:pt x="276" y="0"/>
                    <a:pt x="267" y="0"/>
                  </a:cubicBezTo>
                  <a:cubicBezTo>
                    <a:pt x="17" y="0"/>
                    <a:pt x="17" y="0"/>
                    <a:pt x="17" y="0"/>
                  </a:cubicBezTo>
                  <a:cubicBezTo>
                    <a:pt x="8" y="0"/>
                    <a:pt x="0" y="7"/>
                    <a:pt x="0" y="17"/>
                  </a:cubicBezTo>
                  <a:cubicBezTo>
                    <a:pt x="0" y="156"/>
                    <a:pt x="0" y="156"/>
                    <a:pt x="0" y="156"/>
                  </a:cubicBezTo>
                  <a:cubicBezTo>
                    <a:pt x="0" y="165"/>
                    <a:pt x="8" y="173"/>
                    <a:pt x="17" y="173"/>
                  </a:cubicBezTo>
                  <a:lnTo>
                    <a:pt x="267" y="173"/>
                  </a:lnTo>
                  <a:close/>
                </a:path>
              </a:pathLst>
            </a:custGeom>
            <a:solidFill>
              <a:srgbClr val="D7E2E0"/>
            </a:solidFill>
            <a:ln w="9525">
              <a:noFill/>
              <a:round/>
              <a:headEnd/>
              <a:tailEnd/>
            </a:ln>
          </p:spPr>
          <p:txBody>
            <a:bodyPr/>
            <a:lstStyle/>
            <a:p>
              <a:endParaRPr lang="it-IT"/>
            </a:p>
          </p:txBody>
        </p:sp>
        <p:sp>
          <p:nvSpPr>
            <p:cNvPr id="172077" name="Rectangle 51"/>
            <p:cNvSpPr>
              <a:spLocks noChangeArrowheads="1"/>
            </p:cNvSpPr>
            <p:nvPr/>
          </p:nvSpPr>
          <p:spPr bwMode="auto">
            <a:xfrm>
              <a:off x="2352" y="864"/>
              <a:ext cx="1013" cy="543"/>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Loss in consumer surplus if the book is taken from Ana and given to Bob</a:t>
              </a:r>
              <a:endParaRPr lang="en-US" sz="1400">
                <a:latin typeface="Century Gothic" pitchFamily="34" charset="0"/>
                <a:ea typeface="MS PGothic" pitchFamily="34" charset="-128"/>
                <a:cs typeface="Century Gothic" pitchFamily="34" charset="0"/>
              </a:endParaRPr>
            </a:p>
          </p:txBody>
        </p:sp>
      </p:grpSp>
      <p:grpSp>
        <p:nvGrpSpPr>
          <p:cNvPr id="172035" name="Group 52"/>
          <p:cNvGrpSpPr>
            <a:grpSpLocks/>
          </p:cNvGrpSpPr>
          <p:nvPr/>
        </p:nvGrpSpPr>
        <p:grpSpPr bwMode="auto">
          <a:xfrm>
            <a:off x="838200" y="1246188"/>
            <a:ext cx="7999413" cy="4837112"/>
            <a:chOff x="528" y="785"/>
            <a:chExt cx="5039" cy="3047"/>
          </a:xfrm>
        </p:grpSpPr>
        <p:sp>
          <p:nvSpPr>
            <p:cNvPr id="172058" name="Rectangle 53"/>
            <p:cNvSpPr>
              <a:spLocks noChangeArrowheads="1"/>
            </p:cNvSpPr>
            <p:nvPr/>
          </p:nvSpPr>
          <p:spPr bwMode="auto">
            <a:xfrm>
              <a:off x="2668" y="3661"/>
              <a:ext cx="282"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1,000</a:t>
              </a:r>
              <a:endParaRPr lang="en-US" sz="1400">
                <a:latin typeface="Century Gothic" pitchFamily="34" charset="0"/>
                <a:ea typeface="MS PGothic" pitchFamily="34" charset="-128"/>
                <a:cs typeface="Century Gothic" pitchFamily="34" charset="0"/>
              </a:endParaRPr>
            </a:p>
          </p:txBody>
        </p:sp>
        <p:sp>
          <p:nvSpPr>
            <p:cNvPr id="172059" name="Rectangle 54"/>
            <p:cNvSpPr>
              <a:spLocks noChangeArrowheads="1"/>
            </p:cNvSpPr>
            <p:nvPr/>
          </p:nvSpPr>
          <p:spPr bwMode="auto">
            <a:xfrm>
              <a:off x="1129" y="2132"/>
              <a:ext cx="12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30</a:t>
              </a:r>
              <a:endParaRPr lang="en-US" sz="1400">
                <a:latin typeface="Century Gothic" pitchFamily="34" charset="0"/>
                <a:ea typeface="MS PGothic" pitchFamily="34" charset="-128"/>
                <a:cs typeface="Century Gothic" pitchFamily="34" charset="0"/>
              </a:endParaRPr>
            </a:p>
          </p:txBody>
        </p:sp>
        <p:sp>
          <p:nvSpPr>
            <p:cNvPr id="172060" name="Line 55"/>
            <p:cNvSpPr>
              <a:spLocks noChangeShapeType="1"/>
            </p:cNvSpPr>
            <p:nvPr/>
          </p:nvSpPr>
          <p:spPr bwMode="auto">
            <a:xfrm>
              <a:off x="1320" y="2205"/>
              <a:ext cx="86" cy="0"/>
            </a:xfrm>
            <a:prstGeom prst="line">
              <a:avLst/>
            </a:prstGeom>
            <a:noFill/>
            <a:ln w="7938">
              <a:solidFill>
                <a:srgbClr val="000000"/>
              </a:solidFill>
              <a:miter lim="800000"/>
              <a:headEnd/>
              <a:tailEnd/>
            </a:ln>
          </p:spPr>
          <p:txBody>
            <a:bodyPr/>
            <a:lstStyle/>
            <a:p>
              <a:endParaRPr lang="it-IT"/>
            </a:p>
          </p:txBody>
        </p:sp>
        <p:sp>
          <p:nvSpPr>
            <p:cNvPr id="172061" name="Rectangle 56"/>
            <p:cNvSpPr>
              <a:spLocks noChangeArrowheads="1"/>
            </p:cNvSpPr>
            <p:nvPr/>
          </p:nvSpPr>
          <p:spPr bwMode="auto">
            <a:xfrm>
              <a:off x="1062" y="1805"/>
              <a:ext cx="188"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$35</a:t>
              </a:r>
              <a:endParaRPr lang="en-US" sz="1400">
                <a:latin typeface="Century Gothic" pitchFamily="34" charset="0"/>
                <a:ea typeface="MS PGothic" pitchFamily="34" charset="-128"/>
                <a:cs typeface="Century Gothic" pitchFamily="34" charset="0"/>
              </a:endParaRPr>
            </a:p>
          </p:txBody>
        </p:sp>
        <p:sp>
          <p:nvSpPr>
            <p:cNvPr id="172062" name="Line 57"/>
            <p:cNvSpPr>
              <a:spLocks noChangeShapeType="1"/>
            </p:cNvSpPr>
            <p:nvPr/>
          </p:nvSpPr>
          <p:spPr bwMode="auto">
            <a:xfrm>
              <a:off x="1320" y="1879"/>
              <a:ext cx="86" cy="0"/>
            </a:xfrm>
            <a:prstGeom prst="line">
              <a:avLst/>
            </a:prstGeom>
            <a:noFill/>
            <a:ln w="7938">
              <a:solidFill>
                <a:srgbClr val="000000"/>
              </a:solidFill>
              <a:miter lim="800000"/>
              <a:headEnd/>
              <a:tailEnd/>
            </a:ln>
          </p:spPr>
          <p:txBody>
            <a:bodyPr/>
            <a:lstStyle/>
            <a:p>
              <a:endParaRPr lang="it-IT"/>
            </a:p>
          </p:txBody>
        </p:sp>
        <p:sp>
          <p:nvSpPr>
            <p:cNvPr id="172063" name="Rectangle 58"/>
            <p:cNvSpPr>
              <a:spLocks noChangeArrowheads="1"/>
            </p:cNvSpPr>
            <p:nvPr/>
          </p:nvSpPr>
          <p:spPr bwMode="auto">
            <a:xfrm>
              <a:off x="1129" y="2455"/>
              <a:ext cx="12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25</a:t>
              </a:r>
              <a:endParaRPr lang="en-US" sz="1400">
                <a:latin typeface="Century Gothic" pitchFamily="34" charset="0"/>
                <a:ea typeface="MS PGothic" pitchFamily="34" charset="-128"/>
                <a:cs typeface="Century Gothic" pitchFamily="34" charset="0"/>
              </a:endParaRPr>
            </a:p>
          </p:txBody>
        </p:sp>
        <p:sp>
          <p:nvSpPr>
            <p:cNvPr id="172064" name="Line 59"/>
            <p:cNvSpPr>
              <a:spLocks noChangeShapeType="1"/>
            </p:cNvSpPr>
            <p:nvPr/>
          </p:nvSpPr>
          <p:spPr bwMode="auto">
            <a:xfrm>
              <a:off x="1320" y="2529"/>
              <a:ext cx="86" cy="0"/>
            </a:xfrm>
            <a:prstGeom prst="line">
              <a:avLst/>
            </a:prstGeom>
            <a:noFill/>
            <a:ln w="7938">
              <a:solidFill>
                <a:srgbClr val="000000"/>
              </a:solidFill>
              <a:miter lim="800000"/>
              <a:headEnd/>
              <a:tailEnd/>
            </a:ln>
          </p:spPr>
          <p:txBody>
            <a:bodyPr/>
            <a:lstStyle/>
            <a:p>
              <a:endParaRPr lang="it-IT"/>
            </a:p>
          </p:txBody>
        </p:sp>
        <p:sp>
          <p:nvSpPr>
            <p:cNvPr id="172065" name="Line 60"/>
            <p:cNvSpPr>
              <a:spLocks noChangeShapeType="1"/>
            </p:cNvSpPr>
            <p:nvPr/>
          </p:nvSpPr>
          <p:spPr bwMode="auto">
            <a:xfrm flipV="1">
              <a:off x="2816" y="3542"/>
              <a:ext cx="0" cy="88"/>
            </a:xfrm>
            <a:prstGeom prst="line">
              <a:avLst/>
            </a:prstGeom>
            <a:noFill/>
            <a:ln w="7938">
              <a:solidFill>
                <a:srgbClr val="000000"/>
              </a:solidFill>
              <a:miter lim="800000"/>
              <a:headEnd/>
              <a:tailEnd/>
            </a:ln>
          </p:spPr>
          <p:txBody>
            <a:bodyPr/>
            <a:lstStyle/>
            <a:p>
              <a:endParaRPr lang="it-IT"/>
            </a:p>
          </p:txBody>
        </p:sp>
        <p:sp>
          <p:nvSpPr>
            <p:cNvPr id="172066" name="Rectangle 61"/>
            <p:cNvSpPr>
              <a:spLocks noChangeArrowheads="1"/>
            </p:cNvSpPr>
            <p:nvPr/>
          </p:nvSpPr>
          <p:spPr bwMode="auto">
            <a:xfrm>
              <a:off x="1195" y="3661"/>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0</a:t>
              </a:r>
              <a:endParaRPr lang="en-US" sz="1400">
                <a:latin typeface="Century Gothic" pitchFamily="34" charset="0"/>
                <a:ea typeface="MS PGothic" pitchFamily="34" charset="-128"/>
                <a:cs typeface="Century Gothic" pitchFamily="34" charset="0"/>
              </a:endParaRPr>
            </a:p>
          </p:txBody>
        </p:sp>
        <p:sp>
          <p:nvSpPr>
            <p:cNvPr id="172067" name="Line 62"/>
            <p:cNvSpPr>
              <a:spLocks noChangeShapeType="1"/>
            </p:cNvSpPr>
            <p:nvPr/>
          </p:nvSpPr>
          <p:spPr bwMode="auto">
            <a:xfrm flipH="1" flipV="1">
              <a:off x="1320" y="785"/>
              <a:ext cx="3" cy="2645"/>
            </a:xfrm>
            <a:prstGeom prst="line">
              <a:avLst/>
            </a:prstGeom>
            <a:noFill/>
            <a:ln w="7938">
              <a:solidFill>
                <a:srgbClr val="000000"/>
              </a:solidFill>
              <a:miter lim="800000"/>
              <a:headEnd/>
              <a:tailEnd/>
            </a:ln>
          </p:spPr>
          <p:txBody>
            <a:bodyPr/>
            <a:lstStyle/>
            <a:p>
              <a:endParaRPr lang="it-IT"/>
            </a:p>
          </p:txBody>
        </p:sp>
        <p:sp>
          <p:nvSpPr>
            <p:cNvPr id="172068" name="Freeform 63"/>
            <p:cNvSpPr>
              <a:spLocks/>
            </p:cNvSpPr>
            <p:nvPr/>
          </p:nvSpPr>
          <p:spPr bwMode="auto">
            <a:xfrm>
              <a:off x="1320" y="3487"/>
              <a:ext cx="3224" cy="143"/>
            </a:xfrm>
            <a:custGeom>
              <a:avLst/>
              <a:gdLst>
                <a:gd name="T0" fmla="*/ 3224 w 2599"/>
                <a:gd name="T1" fmla="*/ 143 h 115"/>
                <a:gd name="T2" fmla="*/ 0 w 2599"/>
                <a:gd name="T3" fmla="*/ 143 h 115"/>
                <a:gd name="T4" fmla="*/ 4 w 2599"/>
                <a:gd name="T5" fmla="*/ 0 h 115"/>
                <a:gd name="T6" fmla="*/ 0 60000 65536"/>
                <a:gd name="T7" fmla="*/ 0 60000 65536"/>
                <a:gd name="T8" fmla="*/ 0 60000 65536"/>
                <a:gd name="T9" fmla="*/ 0 w 2599"/>
                <a:gd name="T10" fmla="*/ 0 h 115"/>
                <a:gd name="T11" fmla="*/ 2599 w 2599"/>
                <a:gd name="T12" fmla="*/ 115 h 115"/>
              </a:gdLst>
              <a:ahLst/>
              <a:cxnLst>
                <a:cxn ang="T6">
                  <a:pos x="T0" y="T1"/>
                </a:cxn>
                <a:cxn ang="T7">
                  <a:pos x="T2" y="T3"/>
                </a:cxn>
                <a:cxn ang="T8">
                  <a:pos x="T4" y="T5"/>
                </a:cxn>
              </a:cxnLst>
              <a:rect l="T9" t="T10" r="T11" b="T12"/>
              <a:pathLst>
                <a:path w="2599" h="115">
                  <a:moveTo>
                    <a:pt x="2599" y="115"/>
                  </a:moveTo>
                  <a:lnTo>
                    <a:pt x="0" y="115"/>
                  </a:lnTo>
                  <a:lnTo>
                    <a:pt x="3" y="0"/>
                  </a:lnTo>
                </a:path>
              </a:pathLst>
            </a:custGeom>
            <a:noFill/>
            <a:ln w="7938" cap="flat">
              <a:solidFill>
                <a:srgbClr val="000000"/>
              </a:solidFill>
              <a:prstDash val="solid"/>
              <a:miter lim="800000"/>
              <a:headEnd/>
              <a:tailEnd/>
            </a:ln>
          </p:spPr>
          <p:txBody>
            <a:bodyPr/>
            <a:lstStyle/>
            <a:p>
              <a:endParaRPr lang="it-IT"/>
            </a:p>
          </p:txBody>
        </p:sp>
        <p:sp>
          <p:nvSpPr>
            <p:cNvPr id="172069" name="Line 64"/>
            <p:cNvSpPr>
              <a:spLocks noChangeShapeType="1"/>
            </p:cNvSpPr>
            <p:nvPr/>
          </p:nvSpPr>
          <p:spPr bwMode="auto">
            <a:xfrm flipV="1">
              <a:off x="1282" y="3408"/>
              <a:ext cx="77" cy="43"/>
            </a:xfrm>
            <a:prstGeom prst="line">
              <a:avLst/>
            </a:prstGeom>
            <a:noFill/>
            <a:ln w="7938">
              <a:solidFill>
                <a:srgbClr val="000000"/>
              </a:solidFill>
              <a:miter lim="800000"/>
              <a:headEnd/>
              <a:tailEnd/>
            </a:ln>
          </p:spPr>
          <p:txBody>
            <a:bodyPr/>
            <a:lstStyle/>
            <a:p>
              <a:endParaRPr lang="it-IT"/>
            </a:p>
          </p:txBody>
        </p:sp>
        <p:sp>
          <p:nvSpPr>
            <p:cNvPr id="172070" name="Line 65"/>
            <p:cNvSpPr>
              <a:spLocks noChangeShapeType="1"/>
            </p:cNvSpPr>
            <p:nvPr/>
          </p:nvSpPr>
          <p:spPr bwMode="auto">
            <a:xfrm flipV="1">
              <a:off x="1282" y="3466"/>
              <a:ext cx="77" cy="44"/>
            </a:xfrm>
            <a:prstGeom prst="line">
              <a:avLst/>
            </a:prstGeom>
            <a:noFill/>
            <a:ln w="7938">
              <a:solidFill>
                <a:srgbClr val="000000"/>
              </a:solidFill>
              <a:miter lim="800000"/>
              <a:headEnd/>
              <a:tailEnd/>
            </a:ln>
          </p:spPr>
          <p:txBody>
            <a:bodyPr/>
            <a:lstStyle/>
            <a:p>
              <a:endParaRPr lang="it-IT"/>
            </a:p>
          </p:txBody>
        </p:sp>
        <p:sp>
          <p:nvSpPr>
            <p:cNvPr id="172071" name="Rectangle 36"/>
            <p:cNvSpPr>
              <a:spLocks noChangeArrowheads="1"/>
            </p:cNvSpPr>
            <p:nvPr/>
          </p:nvSpPr>
          <p:spPr bwMode="auto">
            <a:xfrm>
              <a:off x="528" y="824"/>
              <a:ext cx="1056" cy="136"/>
            </a:xfrm>
            <a:prstGeom prst="rect">
              <a:avLst/>
            </a:prstGeom>
            <a:noFill/>
            <a:ln w="9525">
              <a:noFill/>
              <a:miter lim="800000"/>
              <a:headEnd/>
              <a:tailEnd/>
            </a:ln>
          </p:spPr>
          <p:txBody>
            <a:bodyPr lIns="0" tIns="0" rIns="0" bIns="0">
              <a:spAutoFit/>
            </a:bodyPr>
            <a:lstStyle/>
            <a:p>
              <a:pPr marL="1588" indent="-1588"/>
              <a:r>
                <a:rPr lang="en-US" sz="1400" b="1">
                  <a:solidFill>
                    <a:srgbClr val="000000"/>
                  </a:solidFill>
                  <a:latin typeface="Century Gothic" pitchFamily="34" charset="0"/>
                  <a:ea typeface="MS PGothic" pitchFamily="34" charset="-128"/>
                  <a:cs typeface="Century Gothic" pitchFamily="34" charset="0"/>
                </a:rPr>
                <a:t>Price of book</a:t>
              </a:r>
              <a:endParaRPr lang="en-US" sz="1400" b="1">
                <a:latin typeface="Century Gothic" pitchFamily="34" charset="0"/>
                <a:ea typeface="MS PGothic" pitchFamily="34" charset="-128"/>
                <a:cs typeface="Century Gothic" pitchFamily="34" charset="0"/>
              </a:endParaRPr>
            </a:p>
          </p:txBody>
        </p:sp>
        <p:sp>
          <p:nvSpPr>
            <p:cNvPr id="172072" name="Rectangle 101"/>
            <p:cNvSpPr>
              <a:spLocks noChangeArrowheads="1"/>
            </p:cNvSpPr>
            <p:nvPr/>
          </p:nvSpPr>
          <p:spPr bwMode="auto">
            <a:xfrm>
              <a:off x="3840" y="3696"/>
              <a:ext cx="1727" cy="136"/>
            </a:xfrm>
            <a:prstGeom prst="rect">
              <a:avLst/>
            </a:prstGeom>
            <a:noFill/>
            <a:ln w="9525">
              <a:noFill/>
              <a:miter lim="800000"/>
              <a:headEnd/>
              <a:tailEnd/>
            </a:ln>
          </p:spPr>
          <p:txBody>
            <a:bodyPr lIns="0" tIns="0" rIns="0" bIns="0">
              <a:spAutoFit/>
            </a:bodyPr>
            <a:lstStyle/>
            <a:p>
              <a:pPr marL="1588" indent="-1588"/>
              <a:r>
                <a:rPr lang="en-US" sz="1400" b="1">
                  <a:solidFill>
                    <a:srgbClr val="000000"/>
                  </a:solidFill>
                  <a:latin typeface="Century Gothic" pitchFamily="34" charset="0"/>
                  <a:ea typeface="MS PGothic" pitchFamily="34" charset="-128"/>
                  <a:cs typeface="Century Gothic" pitchFamily="34" charset="0"/>
                </a:rPr>
                <a:t>Quantity of books</a:t>
              </a:r>
              <a:endParaRPr lang="en-US" sz="1400" b="1">
                <a:latin typeface="Century Gothic" pitchFamily="34" charset="0"/>
                <a:ea typeface="MS PGothic" pitchFamily="34" charset="-128"/>
                <a:cs typeface="Century Gothic" pitchFamily="34" charset="0"/>
              </a:endParaRPr>
            </a:p>
          </p:txBody>
        </p:sp>
      </p:grpSp>
      <p:grpSp>
        <p:nvGrpSpPr>
          <p:cNvPr id="172036" name="Group 68"/>
          <p:cNvGrpSpPr>
            <a:grpSpLocks/>
          </p:cNvGrpSpPr>
          <p:nvPr/>
        </p:nvGrpSpPr>
        <p:grpSpPr bwMode="auto">
          <a:xfrm>
            <a:off x="2181225" y="3200400"/>
            <a:ext cx="2346325" cy="2379663"/>
            <a:chOff x="1380" y="2008"/>
            <a:chExt cx="1478" cy="1499"/>
          </a:xfrm>
        </p:grpSpPr>
        <p:sp>
          <p:nvSpPr>
            <p:cNvPr id="172054" name="Rectangle 69"/>
            <p:cNvSpPr>
              <a:spLocks noChangeArrowheads="1"/>
            </p:cNvSpPr>
            <p:nvPr/>
          </p:nvSpPr>
          <p:spPr bwMode="auto">
            <a:xfrm>
              <a:off x="2790" y="2008"/>
              <a:ext cx="61"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E</a:t>
              </a:r>
              <a:endParaRPr lang="en-US" sz="1400">
                <a:latin typeface="Century Gothic" pitchFamily="34" charset="0"/>
                <a:ea typeface="MS PGothic" pitchFamily="34" charset="-128"/>
                <a:cs typeface="Century Gothic" pitchFamily="34" charset="0"/>
              </a:endParaRPr>
            </a:p>
          </p:txBody>
        </p:sp>
        <p:cxnSp>
          <p:nvCxnSpPr>
            <p:cNvPr id="172055" name="Straight Connector 86"/>
            <p:cNvCxnSpPr>
              <a:cxnSpLocks noChangeShapeType="1"/>
            </p:cNvCxnSpPr>
            <p:nvPr/>
          </p:nvCxnSpPr>
          <p:spPr bwMode="auto">
            <a:xfrm>
              <a:off x="2809" y="2208"/>
              <a:ext cx="7" cy="1299"/>
            </a:xfrm>
            <a:prstGeom prst="line">
              <a:avLst/>
            </a:prstGeom>
            <a:noFill/>
            <a:ln w="15875">
              <a:solidFill>
                <a:srgbClr val="808080"/>
              </a:solidFill>
              <a:prstDash val="sysDot"/>
              <a:round/>
              <a:headEnd/>
              <a:tailEnd type="none" w="med" len="lg"/>
            </a:ln>
          </p:spPr>
        </p:cxnSp>
        <p:cxnSp>
          <p:nvCxnSpPr>
            <p:cNvPr id="172056" name="Straight Connector 86"/>
            <p:cNvCxnSpPr>
              <a:cxnSpLocks noChangeShapeType="1"/>
            </p:cNvCxnSpPr>
            <p:nvPr/>
          </p:nvCxnSpPr>
          <p:spPr bwMode="auto">
            <a:xfrm>
              <a:off x="1380" y="2195"/>
              <a:ext cx="1452" cy="1"/>
            </a:xfrm>
            <a:prstGeom prst="line">
              <a:avLst/>
            </a:prstGeom>
            <a:noFill/>
            <a:ln w="15875">
              <a:solidFill>
                <a:srgbClr val="808080"/>
              </a:solidFill>
              <a:prstDash val="sysDot"/>
              <a:round/>
              <a:headEnd/>
              <a:tailEnd type="none" w="med" len="lg"/>
            </a:ln>
          </p:spPr>
        </p:cxnSp>
        <p:sp>
          <p:nvSpPr>
            <p:cNvPr id="172057" name="Oval 72"/>
            <p:cNvSpPr>
              <a:spLocks noChangeArrowheads="1"/>
            </p:cNvSpPr>
            <p:nvPr/>
          </p:nvSpPr>
          <p:spPr bwMode="auto">
            <a:xfrm>
              <a:off x="2785" y="2159"/>
              <a:ext cx="73" cy="72"/>
            </a:xfrm>
            <a:prstGeom prst="ellipse">
              <a:avLst/>
            </a:prstGeom>
            <a:solidFill>
              <a:srgbClr val="000000"/>
            </a:solidFill>
            <a:ln w="9525">
              <a:noFill/>
              <a:round/>
              <a:headEnd/>
              <a:tailEnd/>
            </a:ln>
          </p:spPr>
          <p:txBody>
            <a:bodyPr/>
            <a:lstStyle/>
            <a:p>
              <a:endParaRPr lang="it-IT">
                <a:latin typeface="Century Gothic" pitchFamily="34" charset="0"/>
              </a:endParaRPr>
            </a:p>
          </p:txBody>
        </p:sp>
      </p:grpSp>
      <p:grpSp>
        <p:nvGrpSpPr>
          <p:cNvPr id="172037" name="Group 73"/>
          <p:cNvGrpSpPr>
            <a:grpSpLocks/>
          </p:cNvGrpSpPr>
          <p:nvPr/>
        </p:nvGrpSpPr>
        <p:grpSpPr bwMode="auto">
          <a:xfrm>
            <a:off x="2209800" y="2590800"/>
            <a:ext cx="3125788" cy="1482725"/>
            <a:chOff x="1392" y="1632"/>
            <a:chExt cx="1969" cy="934"/>
          </a:xfrm>
        </p:grpSpPr>
        <p:sp>
          <p:nvSpPr>
            <p:cNvPr id="172048" name="Rectangle 74"/>
            <p:cNvSpPr>
              <a:spLocks noChangeArrowheads="1"/>
            </p:cNvSpPr>
            <p:nvPr/>
          </p:nvSpPr>
          <p:spPr bwMode="auto">
            <a:xfrm>
              <a:off x="2303" y="1632"/>
              <a:ext cx="84"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A</a:t>
              </a:r>
              <a:endParaRPr lang="en-US" sz="1400">
                <a:latin typeface="Century Gothic" pitchFamily="34" charset="0"/>
                <a:ea typeface="MS PGothic" pitchFamily="34" charset="-128"/>
                <a:cs typeface="Century Gothic" pitchFamily="34" charset="0"/>
              </a:endParaRPr>
            </a:p>
          </p:txBody>
        </p:sp>
        <p:sp>
          <p:nvSpPr>
            <p:cNvPr id="172049" name="Rectangle 75"/>
            <p:cNvSpPr>
              <a:spLocks noChangeArrowheads="1"/>
            </p:cNvSpPr>
            <p:nvPr/>
          </p:nvSpPr>
          <p:spPr bwMode="auto">
            <a:xfrm>
              <a:off x="3296" y="2320"/>
              <a:ext cx="6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B</a:t>
              </a:r>
              <a:endParaRPr lang="en-US" sz="1400">
                <a:latin typeface="Century Gothic" pitchFamily="34" charset="0"/>
                <a:ea typeface="MS PGothic" pitchFamily="34" charset="-128"/>
                <a:cs typeface="Century Gothic" pitchFamily="34" charset="0"/>
              </a:endParaRPr>
            </a:p>
          </p:txBody>
        </p:sp>
        <p:sp>
          <p:nvSpPr>
            <p:cNvPr id="172050" name="Oval 76"/>
            <p:cNvSpPr>
              <a:spLocks noChangeArrowheads="1"/>
            </p:cNvSpPr>
            <p:nvPr/>
          </p:nvSpPr>
          <p:spPr bwMode="auto">
            <a:xfrm>
              <a:off x="2319" y="1827"/>
              <a:ext cx="75" cy="77"/>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72051" name="Oval 77"/>
            <p:cNvSpPr>
              <a:spLocks noChangeArrowheads="1"/>
            </p:cNvSpPr>
            <p:nvPr/>
          </p:nvSpPr>
          <p:spPr bwMode="auto">
            <a:xfrm>
              <a:off x="3276" y="2489"/>
              <a:ext cx="77" cy="77"/>
            </a:xfrm>
            <a:prstGeom prst="ellipse">
              <a:avLst/>
            </a:prstGeom>
            <a:solidFill>
              <a:srgbClr val="000000"/>
            </a:solidFill>
            <a:ln w="9525">
              <a:noFill/>
              <a:round/>
              <a:headEnd/>
              <a:tailEnd/>
            </a:ln>
          </p:spPr>
          <p:txBody>
            <a:bodyPr/>
            <a:lstStyle/>
            <a:p>
              <a:endParaRPr lang="it-IT">
                <a:latin typeface="Century Gothic" pitchFamily="34" charset="0"/>
              </a:endParaRPr>
            </a:p>
          </p:txBody>
        </p:sp>
        <p:cxnSp>
          <p:nvCxnSpPr>
            <p:cNvPr id="172052" name="Straight Connector 86"/>
            <p:cNvCxnSpPr>
              <a:cxnSpLocks noChangeShapeType="1"/>
            </p:cNvCxnSpPr>
            <p:nvPr/>
          </p:nvCxnSpPr>
          <p:spPr bwMode="auto">
            <a:xfrm>
              <a:off x="1405" y="2526"/>
              <a:ext cx="1856" cy="1"/>
            </a:xfrm>
            <a:prstGeom prst="line">
              <a:avLst/>
            </a:prstGeom>
            <a:noFill/>
            <a:ln w="15875">
              <a:solidFill>
                <a:srgbClr val="808080"/>
              </a:solidFill>
              <a:prstDash val="sysDot"/>
              <a:round/>
              <a:headEnd/>
              <a:tailEnd type="none" w="med" len="lg"/>
            </a:ln>
          </p:spPr>
        </p:cxnSp>
        <p:cxnSp>
          <p:nvCxnSpPr>
            <p:cNvPr id="172053" name="Straight Connector 86"/>
            <p:cNvCxnSpPr>
              <a:cxnSpLocks noChangeShapeType="1"/>
            </p:cNvCxnSpPr>
            <p:nvPr/>
          </p:nvCxnSpPr>
          <p:spPr bwMode="auto">
            <a:xfrm>
              <a:off x="1392" y="1877"/>
              <a:ext cx="912" cy="0"/>
            </a:xfrm>
            <a:prstGeom prst="line">
              <a:avLst/>
            </a:prstGeom>
            <a:noFill/>
            <a:ln w="15875">
              <a:solidFill>
                <a:srgbClr val="808080"/>
              </a:solidFill>
              <a:prstDash val="sysDot"/>
              <a:round/>
              <a:headEnd/>
              <a:tailEnd type="none" w="med" len="lg"/>
            </a:ln>
          </p:spPr>
        </p:cxnSp>
      </p:grpSp>
      <p:sp>
        <p:nvSpPr>
          <p:cNvPr id="4" name="Title 3"/>
          <p:cNvSpPr>
            <a:spLocks noGrp="1"/>
          </p:cNvSpPr>
          <p:nvPr>
            <p:ph type="title"/>
          </p:nvPr>
        </p:nvSpPr>
        <p:spPr>
          <a:xfrm>
            <a:off x="0" y="0"/>
            <a:ext cx="9144000" cy="990600"/>
          </a:xfrm>
        </p:spPr>
        <p:txBody>
          <a:bodyPr>
            <a:noAutofit/>
          </a:bodyPr>
          <a:lstStyle/>
          <a:p>
            <a:pPr fontAlgn="auto">
              <a:spcAft>
                <a:spcPts val="0"/>
              </a:spcAft>
              <a:defRPr/>
            </a:pPr>
            <a:r>
              <a:rPr lang="en-US" sz="3600" dirty="0" smtClean="0">
                <a:solidFill>
                  <a:schemeClr val="accent3"/>
                </a:solidFill>
                <a:ea typeface="+mj-ea"/>
              </a:rPr>
              <a:t>WHY REALLOCATING CONSUMPTION LOWERS CONSUMER SURPLUS</a:t>
            </a:r>
            <a:endParaRPr lang="en-US" sz="3600" dirty="0">
              <a:solidFill>
                <a:schemeClr val="accent3"/>
              </a:solidFill>
              <a:ea typeface="+mj-ea"/>
            </a:endParaRPr>
          </a:p>
        </p:txBody>
      </p:sp>
      <p:pic>
        <p:nvPicPr>
          <p:cNvPr id="172039" name="Picture 2" descr="Man standing"/>
          <p:cNvPicPr>
            <a:picLocks noChangeAspect="1" noChangeArrowheads="1"/>
          </p:cNvPicPr>
          <p:nvPr/>
        </p:nvPicPr>
        <p:blipFill>
          <a:blip r:embed="rId3"/>
          <a:srcRect/>
          <a:stretch>
            <a:fillRect/>
          </a:stretch>
        </p:blipFill>
        <p:spPr bwMode="auto">
          <a:xfrm>
            <a:off x="207963" y="3116263"/>
            <a:ext cx="1171575" cy="3284537"/>
          </a:xfrm>
          <a:prstGeom prst="rect">
            <a:avLst/>
          </a:prstGeom>
          <a:noFill/>
          <a:ln w="9525">
            <a:noFill/>
            <a:miter lim="800000"/>
            <a:headEnd/>
            <a:tailEnd/>
          </a:ln>
        </p:spPr>
      </p:pic>
      <p:pic>
        <p:nvPicPr>
          <p:cNvPr id="172040" name="Picture 4" descr="http://www.sxc.hu/pic/l/m/mz/mzacha/1391244_64713221.jpg"/>
          <p:cNvPicPr>
            <a:picLocks noChangeAspect="1" noChangeArrowheads="1"/>
          </p:cNvPicPr>
          <p:nvPr/>
        </p:nvPicPr>
        <p:blipFill>
          <a:blip r:embed="rId4"/>
          <a:srcRect/>
          <a:stretch>
            <a:fillRect/>
          </a:stretch>
        </p:blipFill>
        <p:spPr bwMode="auto">
          <a:xfrm>
            <a:off x="7494588" y="2667000"/>
            <a:ext cx="1116012" cy="3657600"/>
          </a:xfrm>
          <a:prstGeom prst="rect">
            <a:avLst/>
          </a:prstGeom>
          <a:noFill/>
          <a:ln w="9525">
            <a:noFill/>
            <a:miter lim="800000"/>
            <a:headEnd/>
            <a:tailEnd/>
          </a:ln>
        </p:spPr>
      </p:pic>
      <p:sp>
        <p:nvSpPr>
          <p:cNvPr id="172041" name="TextBox 5"/>
          <p:cNvSpPr>
            <a:spLocks noChangeArrowheads="1"/>
          </p:cNvSpPr>
          <p:nvPr/>
        </p:nvSpPr>
        <p:spPr bwMode="auto">
          <a:xfrm>
            <a:off x="95250" y="1822450"/>
            <a:ext cx="1847850" cy="984250"/>
          </a:xfrm>
          <a:prstGeom prst="cloudCallout">
            <a:avLst>
              <a:gd name="adj1" fmla="val -20833"/>
              <a:gd name="adj2" fmla="val 62500"/>
            </a:avLst>
          </a:prstGeom>
          <a:noFill/>
          <a:ln w="9525">
            <a:noFill/>
            <a:round/>
            <a:headEnd/>
            <a:tailEnd/>
          </a:ln>
        </p:spPr>
        <p:txBody>
          <a:bodyPr>
            <a:spAutoFit/>
          </a:bodyPr>
          <a:lstStyle/>
          <a:p>
            <a:r>
              <a:rPr lang="en-US">
                <a:latin typeface="Century Gothic" pitchFamily="34" charset="0"/>
              </a:rPr>
              <a:t>It’s worth $35</a:t>
            </a:r>
          </a:p>
        </p:txBody>
      </p:sp>
      <p:sp>
        <p:nvSpPr>
          <p:cNvPr id="7" name="Cloud Callout 6"/>
          <p:cNvSpPr/>
          <p:nvPr/>
        </p:nvSpPr>
        <p:spPr>
          <a:xfrm>
            <a:off x="152400" y="1676400"/>
            <a:ext cx="1409700" cy="1179513"/>
          </a:xfrm>
          <a:prstGeom prst="cloudCallout">
            <a:avLst>
              <a:gd name="adj1" fmla="val -4451"/>
              <a:gd name="adj2" fmla="val 75572"/>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172043" name="AutoShape 6" descr="http://t3.gstatic.com/images?q=tbn:ANd9GcQY7oO7xG_Jcm2-vzGPQjxBBLsoiGr4U7NRxVddkwrflcSOZDs3kg"/>
          <p:cNvSpPr>
            <a:spLocks noChangeAspect="1" noChangeArrowheads="1"/>
          </p:cNvSpPr>
          <p:nvPr/>
        </p:nvSpPr>
        <p:spPr bwMode="auto">
          <a:xfrm>
            <a:off x="63500" y="-136525"/>
            <a:ext cx="1104900" cy="1409700"/>
          </a:xfrm>
          <a:prstGeom prst="rect">
            <a:avLst/>
          </a:prstGeom>
          <a:noFill/>
          <a:ln w="9525">
            <a:noFill/>
            <a:miter lim="800000"/>
            <a:headEnd/>
            <a:tailEnd/>
          </a:ln>
        </p:spPr>
        <p:txBody>
          <a:bodyPr/>
          <a:lstStyle/>
          <a:p>
            <a:endParaRPr lang="it-IT">
              <a:latin typeface="Century Gothic" pitchFamily="34" charset="0"/>
            </a:endParaRPr>
          </a:p>
        </p:txBody>
      </p:sp>
      <p:sp>
        <p:nvSpPr>
          <p:cNvPr id="49" name="Cloud Callout 48"/>
          <p:cNvSpPr/>
          <p:nvPr/>
        </p:nvSpPr>
        <p:spPr>
          <a:xfrm>
            <a:off x="7505700" y="1600200"/>
            <a:ext cx="1409700" cy="1179513"/>
          </a:xfrm>
          <a:prstGeom prst="cloudCallout">
            <a:avLst>
              <a:gd name="adj1" fmla="val -4451"/>
              <a:gd name="adj2" fmla="val 75572"/>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172045" name="TextBox 49"/>
          <p:cNvSpPr>
            <a:spLocks noChangeArrowheads="1"/>
          </p:cNvSpPr>
          <p:nvPr/>
        </p:nvSpPr>
        <p:spPr bwMode="auto">
          <a:xfrm>
            <a:off x="7446963" y="1676400"/>
            <a:ext cx="1849437" cy="984250"/>
          </a:xfrm>
          <a:prstGeom prst="cloudCallout">
            <a:avLst>
              <a:gd name="adj1" fmla="val -20833"/>
              <a:gd name="adj2" fmla="val 62500"/>
            </a:avLst>
          </a:prstGeom>
          <a:noFill/>
          <a:ln w="9525">
            <a:noFill/>
            <a:round/>
            <a:headEnd/>
            <a:tailEnd/>
          </a:ln>
        </p:spPr>
        <p:txBody>
          <a:bodyPr>
            <a:spAutoFit/>
          </a:bodyPr>
          <a:lstStyle/>
          <a:p>
            <a:r>
              <a:rPr lang="en-US">
                <a:latin typeface="Century Gothic" pitchFamily="34" charset="0"/>
              </a:rPr>
              <a:t>It’s worth $25</a:t>
            </a:r>
          </a:p>
        </p:txBody>
      </p:sp>
      <p:sp>
        <p:nvSpPr>
          <p:cNvPr id="9" name="Footer Placeholder 8"/>
          <p:cNvSpPr>
            <a:spLocks noGrp="1"/>
          </p:cNvSpPr>
          <p:nvPr>
            <p:ph type="ftr" sz="quarter" idx="10"/>
          </p:nvPr>
        </p:nvSpPr>
        <p:spPr/>
        <p:txBody>
          <a:bodyPr/>
          <a:lstStyle/>
          <a:p>
            <a:pPr>
              <a:defRPr/>
            </a:pPr>
            <a:r>
              <a:rPr lang="en-US">
                <a:latin typeface="Century Gothic"/>
                <a:cs typeface="Century Gothic"/>
              </a:rPr>
              <a:t>Copyright 2015 Worth Publishers    </a:t>
            </a:r>
            <a:endParaRPr lang="en-US" dirty="0">
              <a:latin typeface="Century Gothic"/>
              <a:cs typeface="Century Gothic"/>
            </a:endParaRPr>
          </a:p>
        </p:txBody>
      </p:sp>
      <p:pic>
        <p:nvPicPr>
          <p:cNvPr id="11" name="Picture 10"/>
          <p:cNvPicPr>
            <a:picLocks noChangeAspect="1"/>
          </p:cNvPicPr>
          <p:nvPr/>
        </p:nvPicPr>
        <p:blipFill rotWithShape="1">
          <a:blip r:embed="rId5"/>
          <a:srcRect/>
          <a:stretch/>
        </p:blipFill>
        <p:spPr>
          <a:xfrm rot="694890">
            <a:off x="822325" y="3894138"/>
            <a:ext cx="652463" cy="838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path" presetSubtype="0" accel="50000" decel="50000" fill="hold" nodeType="clickEffect">
                                  <p:stCondLst>
                                    <p:cond delay="0"/>
                                  </p:stCondLst>
                                  <p:childTnLst>
                                    <p:animMotion origin="layout" path="M 9.54695E-7 -0.02915 L 0.19858 -0.16381 C 0.24024 -0.19435 0.30238 -0.21124 0.3673 -0.21124 C 0.44142 -0.21124 0.50095 -0.19435 0.54209 -0.16381 L 0.74084 -0.02915 " pathEditMode="relative" rAng="0" ptsTypes="FffFF">
                                      <p:cBhvr>
                                        <p:cTn id="6" dur="2000" fill="hold"/>
                                        <p:tgtEl>
                                          <p:spTgt spid="11"/>
                                        </p:tgtEl>
                                        <p:attrNameLst>
                                          <p:attrName>ppt_x</p:attrName>
                                          <p:attrName>ppt_y</p:attrName>
                                        </p:attrNameLst>
                                      </p:cBhvr>
                                      <p:rCtr x="37042" y="-9116"/>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327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86"/>
          <p:cNvCxnSpPr>
            <a:cxnSpLocks noChangeShapeType="1"/>
          </p:cNvCxnSpPr>
          <p:nvPr/>
        </p:nvCxnSpPr>
        <p:spPr bwMode="auto">
          <a:xfrm>
            <a:off x="2286000" y="3022600"/>
            <a:ext cx="2760663" cy="0"/>
          </a:xfrm>
          <a:prstGeom prst="line">
            <a:avLst/>
          </a:prstGeom>
          <a:noFill/>
          <a:ln w="15875">
            <a:solidFill>
              <a:srgbClr val="808080"/>
            </a:solidFill>
            <a:prstDash val="sysDot"/>
            <a:round/>
            <a:headEnd/>
            <a:tailEnd type="none" w="med" len="lg"/>
          </a:ln>
        </p:spPr>
      </p:cxnSp>
      <p:grpSp>
        <p:nvGrpSpPr>
          <p:cNvPr id="174082" name="Group 81"/>
          <p:cNvGrpSpPr>
            <a:grpSpLocks/>
          </p:cNvGrpSpPr>
          <p:nvPr/>
        </p:nvGrpSpPr>
        <p:grpSpPr bwMode="auto">
          <a:xfrm>
            <a:off x="2286000" y="1812925"/>
            <a:ext cx="4341813" cy="3262313"/>
            <a:chOff x="1440" y="1142"/>
            <a:chExt cx="2735" cy="2055"/>
          </a:xfrm>
        </p:grpSpPr>
        <p:sp>
          <p:nvSpPr>
            <p:cNvPr id="174122" name="Rectangle 82"/>
            <p:cNvSpPr>
              <a:spLocks noChangeArrowheads="1"/>
            </p:cNvSpPr>
            <p:nvPr/>
          </p:nvSpPr>
          <p:spPr bwMode="auto">
            <a:xfrm>
              <a:off x="4111" y="1142"/>
              <a:ext cx="56"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S</a:t>
              </a:r>
              <a:endParaRPr lang="en-US" sz="1400">
                <a:latin typeface="Century Gothic" pitchFamily="34" charset="0"/>
                <a:ea typeface="MS PGothic" pitchFamily="34" charset="-128"/>
                <a:cs typeface="Century Gothic" pitchFamily="34" charset="0"/>
              </a:endParaRPr>
            </a:p>
          </p:txBody>
        </p:sp>
        <p:sp>
          <p:nvSpPr>
            <p:cNvPr id="174123" name="Rectangle 83"/>
            <p:cNvSpPr>
              <a:spLocks noChangeArrowheads="1"/>
            </p:cNvSpPr>
            <p:nvPr/>
          </p:nvSpPr>
          <p:spPr bwMode="auto">
            <a:xfrm>
              <a:off x="4091" y="3061"/>
              <a:ext cx="84"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D</a:t>
              </a:r>
              <a:endParaRPr lang="en-US" sz="1400">
                <a:latin typeface="Century Gothic" pitchFamily="34" charset="0"/>
                <a:ea typeface="MS PGothic" pitchFamily="34" charset="-128"/>
                <a:cs typeface="Century Gothic" pitchFamily="34" charset="0"/>
              </a:endParaRPr>
            </a:p>
          </p:txBody>
        </p:sp>
        <p:sp>
          <p:nvSpPr>
            <p:cNvPr id="174124" name="Line 84"/>
            <p:cNvSpPr>
              <a:spLocks noChangeShapeType="1"/>
            </p:cNvSpPr>
            <p:nvPr/>
          </p:nvSpPr>
          <p:spPr bwMode="auto">
            <a:xfrm flipH="1">
              <a:off x="1440" y="1273"/>
              <a:ext cx="2642" cy="1847"/>
            </a:xfrm>
            <a:prstGeom prst="line">
              <a:avLst/>
            </a:prstGeom>
            <a:noFill/>
            <a:ln w="38100">
              <a:solidFill>
                <a:srgbClr val="EE313C"/>
              </a:solidFill>
              <a:miter lim="800000"/>
              <a:headEnd/>
              <a:tailEnd/>
            </a:ln>
          </p:spPr>
          <p:txBody>
            <a:bodyPr/>
            <a:lstStyle/>
            <a:p>
              <a:endParaRPr lang="it-IT"/>
            </a:p>
          </p:txBody>
        </p:sp>
        <p:sp>
          <p:nvSpPr>
            <p:cNvPr id="174125" name="Line 85"/>
            <p:cNvSpPr>
              <a:spLocks noChangeShapeType="1"/>
            </p:cNvSpPr>
            <p:nvPr/>
          </p:nvSpPr>
          <p:spPr bwMode="auto">
            <a:xfrm>
              <a:off x="1440" y="1296"/>
              <a:ext cx="2626" cy="1802"/>
            </a:xfrm>
            <a:prstGeom prst="line">
              <a:avLst/>
            </a:prstGeom>
            <a:noFill/>
            <a:ln w="38100">
              <a:solidFill>
                <a:srgbClr val="3C5DAA"/>
              </a:solidFill>
              <a:miter lim="800000"/>
              <a:headEnd/>
              <a:tailEnd/>
            </a:ln>
          </p:spPr>
          <p:txBody>
            <a:bodyPr/>
            <a:lstStyle/>
            <a:p>
              <a:endParaRPr lang="it-IT"/>
            </a:p>
          </p:txBody>
        </p:sp>
      </p:grpSp>
      <p:cxnSp>
        <p:nvCxnSpPr>
          <p:cNvPr id="174083" name="Straight Connector 86"/>
          <p:cNvCxnSpPr>
            <a:cxnSpLocks noChangeShapeType="1"/>
          </p:cNvCxnSpPr>
          <p:nvPr/>
        </p:nvCxnSpPr>
        <p:spPr bwMode="auto">
          <a:xfrm>
            <a:off x="4360863" y="3492500"/>
            <a:ext cx="9525" cy="1824038"/>
          </a:xfrm>
          <a:prstGeom prst="line">
            <a:avLst/>
          </a:prstGeom>
          <a:noFill/>
          <a:ln w="15875">
            <a:solidFill>
              <a:srgbClr val="808080"/>
            </a:solidFill>
            <a:prstDash val="sysDot"/>
            <a:round/>
            <a:headEnd/>
            <a:tailEnd type="none" w="med" len="lg"/>
          </a:ln>
        </p:spPr>
      </p:cxnSp>
      <p:cxnSp>
        <p:nvCxnSpPr>
          <p:cNvPr id="174084" name="Straight Connector 86"/>
          <p:cNvCxnSpPr>
            <a:cxnSpLocks noChangeShapeType="1"/>
          </p:cNvCxnSpPr>
          <p:nvPr/>
        </p:nvCxnSpPr>
        <p:spPr bwMode="auto">
          <a:xfrm>
            <a:off x="2376488" y="3481388"/>
            <a:ext cx="2001837" cy="1587"/>
          </a:xfrm>
          <a:prstGeom prst="line">
            <a:avLst/>
          </a:prstGeom>
          <a:noFill/>
          <a:ln w="15875">
            <a:solidFill>
              <a:srgbClr val="808080"/>
            </a:solidFill>
            <a:prstDash val="sysDot"/>
            <a:round/>
            <a:headEnd/>
            <a:tailEnd type="none" w="med" len="lg"/>
          </a:ln>
        </p:spPr>
      </p:cxnSp>
      <p:sp>
        <p:nvSpPr>
          <p:cNvPr id="174085" name="Rectangle 89"/>
          <p:cNvSpPr>
            <a:spLocks noChangeArrowheads="1"/>
          </p:cNvSpPr>
          <p:nvPr/>
        </p:nvSpPr>
        <p:spPr bwMode="auto">
          <a:xfrm>
            <a:off x="4335463" y="3195638"/>
            <a:ext cx="96837"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E</a:t>
            </a:r>
            <a:endParaRPr lang="en-US" sz="1400">
              <a:latin typeface="Century Gothic" pitchFamily="34" charset="0"/>
              <a:ea typeface="MS PGothic" pitchFamily="34" charset="-128"/>
              <a:cs typeface="Century Gothic" pitchFamily="34" charset="0"/>
            </a:endParaRPr>
          </a:p>
        </p:txBody>
      </p:sp>
      <p:sp>
        <p:nvSpPr>
          <p:cNvPr id="174086" name="Oval 90"/>
          <p:cNvSpPr>
            <a:spLocks noChangeArrowheads="1"/>
          </p:cNvSpPr>
          <p:nvPr/>
        </p:nvSpPr>
        <p:spPr bwMode="auto">
          <a:xfrm>
            <a:off x="4313238" y="3425825"/>
            <a:ext cx="115887" cy="10318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329820" name="Freeform 92"/>
          <p:cNvSpPr>
            <a:spLocks/>
          </p:cNvSpPr>
          <p:nvPr/>
        </p:nvSpPr>
        <p:spPr bwMode="auto">
          <a:xfrm>
            <a:off x="5027613" y="3806825"/>
            <a:ext cx="71437" cy="112713"/>
          </a:xfrm>
          <a:custGeom>
            <a:avLst/>
            <a:gdLst>
              <a:gd name="T0" fmla="*/ 35719 w 14"/>
              <a:gd name="T1" fmla="*/ 20493 h 22"/>
              <a:gd name="T2" fmla="*/ 66334 w 14"/>
              <a:gd name="T3" fmla="*/ 0 h 22"/>
              <a:gd name="T4" fmla="*/ 71437 w 14"/>
              <a:gd name="T5" fmla="*/ 0 h 22"/>
              <a:gd name="T6" fmla="*/ 45924 w 14"/>
              <a:gd name="T7" fmla="*/ 51233 h 22"/>
              <a:gd name="T8" fmla="*/ 35719 w 14"/>
              <a:gd name="T9" fmla="*/ 112712 h 22"/>
              <a:gd name="T10" fmla="*/ 25513 w 14"/>
              <a:gd name="T11" fmla="*/ 51233 h 22"/>
              <a:gd name="T12" fmla="*/ 0 w 14"/>
              <a:gd name="T13" fmla="*/ 0 h 22"/>
              <a:gd name="T14" fmla="*/ 0 w 14"/>
              <a:gd name="T15" fmla="*/ 0 h 22"/>
              <a:gd name="T16" fmla="*/ 35719 w 14"/>
              <a:gd name="T17" fmla="*/ 20493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2"/>
              <a:gd name="T29" fmla="*/ 14 w 14"/>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2">
                <a:moveTo>
                  <a:pt x="7" y="4"/>
                </a:moveTo>
                <a:cubicBezTo>
                  <a:pt x="13" y="0"/>
                  <a:pt x="13" y="0"/>
                  <a:pt x="13" y="0"/>
                </a:cubicBezTo>
                <a:cubicBezTo>
                  <a:pt x="14" y="0"/>
                  <a:pt x="14" y="0"/>
                  <a:pt x="14" y="0"/>
                </a:cubicBezTo>
                <a:cubicBezTo>
                  <a:pt x="9" y="10"/>
                  <a:pt x="9" y="10"/>
                  <a:pt x="9" y="10"/>
                </a:cubicBezTo>
                <a:cubicBezTo>
                  <a:pt x="9" y="14"/>
                  <a:pt x="8" y="18"/>
                  <a:pt x="7" y="22"/>
                </a:cubicBezTo>
                <a:cubicBezTo>
                  <a:pt x="6" y="18"/>
                  <a:pt x="5" y="14"/>
                  <a:pt x="5" y="10"/>
                </a:cubicBezTo>
                <a:cubicBezTo>
                  <a:pt x="0" y="0"/>
                  <a:pt x="0" y="0"/>
                  <a:pt x="0" y="0"/>
                </a:cubicBezTo>
                <a:cubicBezTo>
                  <a:pt x="0" y="0"/>
                  <a:pt x="0" y="0"/>
                  <a:pt x="0" y="0"/>
                </a:cubicBezTo>
                <a:lnTo>
                  <a:pt x="7" y="4"/>
                </a:lnTo>
                <a:close/>
              </a:path>
            </a:pathLst>
          </a:custGeom>
          <a:solidFill>
            <a:srgbClr val="000000"/>
          </a:solidFill>
          <a:ln w="9525">
            <a:noFill/>
            <a:round/>
            <a:headEnd/>
            <a:tailEnd/>
          </a:ln>
        </p:spPr>
        <p:txBody>
          <a:bodyPr/>
          <a:lstStyle/>
          <a:p>
            <a:endParaRPr lang="it-IT"/>
          </a:p>
        </p:txBody>
      </p:sp>
      <p:sp>
        <p:nvSpPr>
          <p:cNvPr id="329821" name="Line 93"/>
          <p:cNvSpPr>
            <a:spLocks noChangeShapeType="1"/>
          </p:cNvSpPr>
          <p:nvPr/>
        </p:nvSpPr>
        <p:spPr bwMode="auto">
          <a:xfrm>
            <a:off x="5064125" y="3105150"/>
            <a:ext cx="0" cy="727075"/>
          </a:xfrm>
          <a:prstGeom prst="line">
            <a:avLst/>
          </a:prstGeom>
          <a:noFill/>
          <a:ln w="14288">
            <a:solidFill>
              <a:srgbClr val="000000"/>
            </a:solidFill>
            <a:miter lim="800000"/>
            <a:headEnd/>
            <a:tailEnd/>
          </a:ln>
        </p:spPr>
        <p:txBody>
          <a:bodyPr/>
          <a:lstStyle/>
          <a:p>
            <a:endParaRPr lang="it-IT"/>
          </a:p>
        </p:txBody>
      </p:sp>
      <p:sp>
        <p:nvSpPr>
          <p:cNvPr id="329822" name="Line 94"/>
          <p:cNvSpPr>
            <a:spLocks noChangeShapeType="1"/>
          </p:cNvSpPr>
          <p:nvPr/>
        </p:nvSpPr>
        <p:spPr bwMode="auto">
          <a:xfrm flipH="1">
            <a:off x="5089525" y="3416300"/>
            <a:ext cx="274638" cy="0"/>
          </a:xfrm>
          <a:prstGeom prst="line">
            <a:avLst/>
          </a:prstGeom>
          <a:noFill/>
          <a:ln w="9525">
            <a:solidFill>
              <a:srgbClr val="000000"/>
            </a:solidFill>
            <a:miter lim="800000"/>
            <a:headEnd/>
            <a:tailEnd/>
          </a:ln>
        </p:spPr>
        <p:txBody>
          <a:bodyPr/>
          <a:lstStyle/>
          <a:p>
            <a:endParaRPr lang="it-IT"/>
          </a:p>
        </p:txBody>
      </p:sp>
      <p:sp>
        <p:nvSpPr>
          <p:cNvPr id="329823" name="Freeform 95"/>
          <p:cNvSpPr>
            <a:spLocks/>
          </p:cNvSpPr>
          <p:nvPr/>
        </p:nvSpPr>
        <p:spPr bwMode="auto">
          <a:xfrm>
            <a:off x="5343525" y="3048000"/>
            <a:ext cx="2200275" cy="1003300"/>
          </a:xfrm>
          <a:custGeom>
            <a:avLst/>
            <a:gdLst>
              <a:gd name="T0" fmla="*/ 2055295 w 258"/>
              <a:gd name="T1" fmla="*/ 1003301 h 210"/>
              <a:gd name="T2" fmla="*/ 2200275 w 258"/>
              <a:gd name="T3" fmla="*/ 922081 h 210"/>
              <a:gd name="T4" fmla="*/ 2200275 w 258"/>
              <a:gd name="T5" fmla="*/ 81220 h 210"/>
              <a:gd name="T6" fmla="*/ 2055295 w 258"/>
              <a:gd name="T7" fmla="*/ 0 h 210"/>
              <a:gd name="T8" fmla="*/ 144979 w 258"/>
              <a:gd name="T9" fmla="*/ 0 h 210"/>
              <a:gd name="T10" fmla="*/ 0 w 258"/>
              <a:gd name="T11" fmla="*/ 81220 h 210"/>
              <a:gd name="T12" fmla="*/ 0 w 258"/>
              <a:gd name="T13" fmla="*/ 922081 h 210"/>
              <a:gd name="T14" fmla="*/ 144979 w 258"/>
              <a:gd name="T15" fmla="*/ 1003301 h 210"/>
              <a:gd name="T16" fmla="*/ 2055295 w 258"/>
              <a:gd name="T17" fmla="*/ 1003301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210"/>
              <a:gd name="T29" fmla="*/ 258 w 258"/>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210">
                <a:moveTo>
                  <a:pt x="241" y="210"/>
                </a:moveTo>
                <a:cubicBezTo>
                  <a:pt x="251" y="210"/>
                  <a:pt x="258" y="203"/>
                  <a:pt x="258" y="193"/>
                </a:cubicBezTo>
                <a:cubicBezTo>
                  <a:pt x="258" y="17"/>
                  <a:pt x="258" y="17"/>
                  <a:pt x="258" y="17"/>
                </a:cubicBezTo>
                <a:cubicBezTo>
                  <a:pt x="258" y="8"/>
                  <a:pt x="251" y="0"/>
                  <a:pt x="241" y="0"/>
                </a:cubicBezTo>
                <a:cubicBezTo>
                  <a:pt x="17" y="0"/>
                  <a:pt x="17" y="0"/>
                  <a:pt x="17" y="0"/>
                </a:cubicBezTo>
                <a:cubicBezTo>
                  <a:pt x="8" y="0"/>
                  <a:pt x="0" y="8"/>
                  <a:pt x="0" y="17"/>
                </a:cubicBezTo>
                <a:cubicBezTo>
                  <a:pt x="0" y="193"/>
                  <a:pt x="0" y="193"/>
                  <a:pt x="0" y="193"/>
                </a:cubicBezTo>
                <a:cubicBezTo>
                  <a:pt x="0" y="203"/>
                  <a:pt x="8" y="210"/>
                  <a:pt x="17" y="210"/>
                </a:cubicBezTo>
                <a:lnTo>
                  <a:pt x="241" y="210"/>
                </a:lnTo>
                <a:close/>
              </a:path>
            </a:pathLst>
          </a:custGeom>
          <a:solidFill>
            <a:srgbClr val="D7E2E0"/>
          </a:solidFill>
          <a:ln w="9525">
            <a:noFill/>
            <a:round/>
            <a:headEnd/>
            <a:tailEnd/>
          </a:ln>
        </p:spPr>
        <p:txBody>
          <a:bodyPr/>
          <a:lstStyle/>
          <a:p>
            <a:endParaRPr lang="it-IT"/>
          </a:p>
        </p:txBody>
      </p:sp>
      <p:sp>
        <p:nvSpPr>
          <p:cNvPr id="329824" name="Rectangle 96"/>
          <p:cNvSpPr>
            <a:spLocks noChangeArrowheads="1"/>
          </p:cNvSpPr>
          <p:nvPr/>
        </p:nvSpPr>
        <p:spPr bwMode="auto">
          <a:xfrm>
            <a:off x="5446713" y="3081338"/>
            <a:ext cx="2020887" cy="862012"/>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Loss in producer surplus if Yvonne is made to sell the book instead of Xavier</a:t>
            </a:r>
            <a:endParaRPr lang="en-US" sz="1400">
              <a:latin typeface="Century Gothic" pitchFamily="34" charset="0"/>
              <a:ea typeface="MS PGothic" pitchFamily="34" charset="-128"/>
              <a:cs typeface="Century Gothic" pitchFamily="34" charset="0"/>
            </a:endParaRPr>
          </a:p>
        </p:txBody>
      </p:sp>
      <p:grpSp>
        <p:nvGrpSpPr>
          <p:cNvPr id="174092" name="Group 97"/>
          <p:cNvGrpSpPr>
            <a:grpSpLocks/>
          </p:cNvGrpSpPr>
          <p:nvPr/>
        </p:nvGrpSpPr>
        <p:grpSpPr bwMode="auto">
          <a:xfrm>
            <a:off x="1839913" y="1143000"/>
            <a:ext cx="6503987" cy="4711700"/>
            <a:chOff x="1159" y="720"/>
            <a:chExt cx="4097" cy="2968"/>
          </a:xfrm>
        </p:grpSpPr>
        <p:sp>
          <p:nvSpPr>
            <p:cNvPr id="174107" name="Line 98"/>
            <p:cNvSpPr>
              <a:spLocks noChangeShapeType="1"/>
            </p:cNvSpPr>
            <p:nvPr/>
          </p:nvSpPr>
          <p:spPr bwMode="auto">
            <a:xfrm flipV="1">
              <a:off x="1418" y="907"/>
              <a:ext cx="0" cy="2405"/>
            </a:xfrm>
            <a:prstGeom prst="line">
              <a:avLst/>
            </a:prstGeom>
            <a:noFill/>
            <a:ln w="9525">
              <a:solidFill>
                <a:srgbClr val="000000"/>
              </a:solidFill>
              <a:miter lim="800000"/>
              <a:headEnd/>
              <a:tailEnd/>
            </a:ln>
          </p:spPr>
          <p:txBody>
            <a:bodyPr/>
            <a:lstStyle/>
            <a:p>
              <a:endParaRPr lang="it-IT"/>
            </a:p>
          </p:txBody>
        </p:sp>
        <p:sp>
          <p:nvSpPr>
            <p:cNvPr id="174108" name="Rectangle 99"/>
            <p:cNvSpPr>
              <a:spLocks noChangeArrowheads="1"/>
            </p:cNvSpPr>
            <p:nvPr/>
          </p:nvSpPr>
          <p:spPr bwMode="auto">
            <a:xfrm>
              <a:off x="2633" y="3504"/>
              <a:ext cx="282"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1,000</a:t>
              </a:r>
              <a:endParaRPr lang="en-US" sz="1400">
                <a:latin typeface="Century Gothic" pitchFamily="34" charset="0"/>
                <a:ea typeface="MS PGothic" pitchFamily="34" charset="-128"/>
                <a:cs typeface="Century Gothic" pitchFamily="34" charset="0"/>
              </a:endParaRPr>
            </a:p>
          </p:txBody>
        </p:sp>
        <p:sp>
          <p:nvSpPr>
            <p:cNvPr id="174109" name="Rectangle 100"/>
            <p:cNvSpPr>
              <a:spLocks noChangeArrowheads="1"/>
            </p:cNvSpPr>
            <p:nvPr/>
          </p:nvSpPr>
          <p:spPr bwMode="auto">
            <a:xfrm>
              <a:off x="1252" y="2124"/>
              <a:ext cx="12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30</a:t>
              </a:r>
              <a:endParaRPr lang="en-US" sz="1400">
                <a:latin typeface="Century Gothic" pitchFamily="34" charset="0"/>
                <a:ea typeface="MS PGothic" pitchFamily="34" charset="-128"/>
                <a:cs typeface="Century Gothic" pitchFamily="34" charset="0"/>
              </a:endParaRPr>
            </a:p>
          </p:txBody>
        </p:sp>
        <p:sp>
          <p:nvSpPr>
            <p:cNvPr id="174110" name="Line 101"/>
            <p:cNvSpPr>
              <a:spLocks noChangeShapeType="1"/>
            </p:cNvSpPr>
            <p:nvPr/>
          </p:nvSpPr>
          <p:spPr bwMode="auto">
            <a:xfrm>
              <a:off x="1425" y="2191"/>
              <a:ext cx="78" cy="0"/>
            </a:xfrm>
            <a:prstGeom prst="line">
              <a:avLst/>
            </a:prstGeom>
            <a:noFill/>
            <a:ln w="9525">
              <a:solidFill>
                <a:srgbClr val="000000"/>
              </a:solidFill>
              <a:miter lim="800000"/>
              <a:headEnd/>
              <a:tailEnd/>
            </a:ln>
          </p:spPr>
          <p:txBody>
            <a:bodyPr/>
            <a:lstStyle/>
            <a:p>
              <a:endParaRPr lang="it-IT"/>
            </a:p>
          </p:txBody>
        </p:sp>
        <p:sp>
          <p:nvSpPr>
            <p:cNvPr id="174111" name="Rectangle 102"/>
            <p:cNvSpPr>
              <a:spLocks noChangeArrowheads="1"/>
            </p:cNvSpPr>
            <p:nvPr/>
          </p:nvSpPr>
          <p:spPr bwMode="auto">
            <a:xfrm>
              <a:off x="1192" y="1833"/>
              <a:ext cx="188"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$35</a:t>
              </a:r>
              <a:endParaRPr lang="en-US" sz="1400">
                <a:latin typeface="Century Gothic" pitchFamily="34" charset="0"/>
                <a:ea typeface="MS PGothic" pitchFamily="34" charset="-128"/>
                <a:cs typeface="Century Gothic" pitchFamily="34" charset="0"/>
              </a:endParaRPr>
            </a:p>
          </p:txBody>
        </p:sp>
        <p:sp>
          <p:nvSpPr>
            <p:cNvPr id="174112" name="Line 103"/>
            <p:cNvSpPr>
              <a:spLocks noChangeShapeType="1"/>
            </p:cNvSpPr>
            <p:nvPr/>
          </p:nvSpPr>
          <p:spPr bwMode="auto">
            <a:xfrm>
              <a:off x="1425" y="1899"/>
              <a:ext cx="78" cy="0"/>
            </a:xfrm>
            <a:prstGeom prst="line">
              <a:avLst/>
            </a:prstGeom>
            <a:noFill/>
            <a:ln w="9525">
              <a:solidFill>
                <a:srgbClr val="000000"/>
              </a:solidFill>
              <a:miter lim="800000"/>
              <a:headEnd/>
              <a:tailEnd/>
            </a:ln>
          </p:spPr>
          <p:txBody>
            <a:bodyPr/>
            <a:lstStyle/>
            <a:p>
              <a:endParaRPr lang="it-IT"/>
            </a:p>
          </p:txBody>
        </p:sp>
        <p:sp>
          <p:nvSpPr>
            <p:cNvPr id="174113" name="Rectangle 104"/>
            <p:cNvSpPr>
              <a:spLocks noChangeArrowheads="1"/>
            </p:cNvSpPr>
            <p:nvPr/>
          </p:nvSpPr>
          <p:spPr bwMode="auto">
            <a:xfrm>
              <a:off x="1252" y="2416"/>
              <a:ext cx="12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25</a:t>
              </a:r>
              <a:endParaRPr lang="en-US" sz="1400">
                <a:latin typeface="Century Gothic" pitchFamily="34" charset="0"/>
                <a:ea typeface="MS PGothic" pitchFamily="34" charset="-128"/>
                <a:cs typeface="Century Gothic" pitchFamily="34" charset="0"/>
              </a:endParaRPr>
            </a:p>
          </p:txBody>
        </p:sp>
        <p:sp>
          <p:nvSpPr>
            <p:cNvPr id="174114" name="Line 105"/>
            <p:cNvSpPr>
              <a:spLocks noChangeShapeType="1"/>
            </p:cNvSpPr>
            <p:nvPr/>
          </p:nvSpPr>
          <p:spPr bwMode="auto">
            <a:xfrm>
              <a:off x="1425" y="2482"/>
              <a:ext cx="78" cy="0"/>
            </a:xfrm>
            <a:prstGeom prst="line">
              <a:avLst/>
            </a:prstGeom>
            <a:noFill/>
            <a:ln w="9525">
              <a:solidFill>
                <a:srgbClr val="000000"/>
              </a:solidFill>
              <a:miter lim="800000"/>
              <a:headEnd/>
              <a:tailEnd/>
            </a:ln>
          </p:spPr>
          <p:txBody>
            <a:bodyPr/>
            <a:lstStyle/>
            <a:p>
              <a:endParaRPr lang="it-IT"/>
            </a:p>
          </p:txBody>
        </p:sp>
        <p:sp>
          <p:nvSpPr>
            <p:cNvPr id="174115" name="Line 106"/>
            <p:cNvSpPr>
              <a:spLocks noChangeShapeType="1"/>
            </p:cNvSpPr>
            <p:nvPr/>
          </p:nvSpPr>
          <p:spPr bwMode="auto">
            <a:xfrm flipV="1">
              <a:off x="2766" y="3397"/>
              <a:ext cx="0" cy="78"/>
            </a:xfrm>
            <a:prstGeom prst="line">
              <a:avLst/>
            </a:prstGeom>
            <a:noFill/>
            <a:ln w="9525">
              <a:solidFill>
                <a:srgbClr val="000000"/>
              </a:solidFill>
              <a:miter lim="800000"/>
              <a:headEnd/>
              <a:tailEnd/>
            </a:ln>
          </p:spPr>
          <p:txBody>
            <a:bodyPr/>
            <a:lstStyle/>
            <a:p>
              <a:endParaRPr lang="it-IT"/>
            </a:p>
          </p:txBody>
        </p:sp>
        <p:sp>
          <p:nvSpPr>
            <p:cNvPr id="174116" name="Rectangle 107"/>
            <p:cNvSpPr>
              <a:spLocks noChangeArrowheads="1"/>
            </p:cNvSpPr>
            <p:nvPr/>
          </p:nvSpPr>
          <p:spPr bwMode="auto">
            <a:xfrm>
              <a:off x="1312" y="3504"/>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0</a:t>
              </a:r>
              <a:endParaRPr lang="en-US" sz="1400">
                <a:latin typeface="Century Gothic" pitchFamily="34" charset="0"/>
                <a:ea typeface="MS PGothic" pitchFamily="34" charset="-128"/>
                <a:cs typeface="Century Gothic" pitchFamily="34" charset="0"/>
              </a:endParaRPr>
            </a:p>
          </p:txBody>
        </p:sp>
        <p:sp>
          <p:nvSpPr>
            <p:cNvPr id="174117" name="Freeform 108"/>
            <p:cNvSpPr>
              <a:spLocks/>
            </p:cNvSpPr>
            <p:nvPr/>
          </p:nvSpPr>
          <p:spPr bwMode="auto">
            <a:xfrm>
              <a:off x="1425" y="3348"/>
              <a:ext cx="2892" cy="127"/>
            </a:xfrm>
            <a:custGeom>
              <a:avLst/>
              <a:gdLst>
                <a:gd name="T0" fmla="*/ 2892 w 2674"/>
                <a:gd name="T1" fmla="*/ 127 h 117"/>
                <a:gd name="T2" fmla="*/ 0 w 2674"/>
                <a:gd name="T3" fmla="*/ 127 h 117"/>
                <a:gd name="T4" fmla="*/ 0 w 2674"/>
                <a:gd name="T5" fmla="*/ 0 h 117"/>
                <a:gd name="T6" fmla="*/ 0 60000 65536"/>
                <a:gd name="T7" fmla="*/ 0 60000 65536"/>
                <a:gd name="T8" fmla="*/ 0 60000 65536"/>
                <a:gd name="T9" fmla="*/ 0 w 2674"/>
                <a:gd name="T10" fmla="*/ 0 h 117"/>
                <a:gd name="T11" fmla="*/ 2674 w 2674"/>
                <a:gd name="T12" fmla="*/ 117 h 117"/>
              </a:gdLst>
              <a:ahLst/>
              <a:cxnLst>
                <a:cxn ang="T6">
                  <a:pos x="T0" y="T1"/>
                </a:cxn>
                <a:cxn ang="T7">
                  <a:pos x="T2" y="T3"/>
                </a:cxn>
                <a:cxn ang="T8">
                  <a:pos x="T4" y="T5"/>
                </a:cxn>
              </a:cxnLst>
              <a:rect l="T9" t="T10" r="T11" b="T12"/>
              <a:pathLst>
                <a:path w="2674" h="117">
                  <a:moveTo>
                    <a:pt x="2674" y="117"/>
                  </a:moveTo>
                  <a:lnTo>
                    <a:pt x="0" y="117"/>
                  </a:lnTo>
                  <a:lnTo>
                    <a:pt x="0" y="0"/>
                  </a:lnTo>
                </a:path>
              </a:pathLst>
            </a:custGeom>
            <a:noFill/>
            <a:ln w="9525" cap="flat">
              <a:solidFill>
                <a:srgbClr val="000000"/>
              </a:solidFill>
              <a:prstDash val="solid"/>
              <a:miter lim="800000"/>
              <a:headEnd/>
              <a:tailEnd/>
            </a:ln>
          </p:spPr>
          <p:txBody>
            <a:bodyPr/>
            <a:lstStyle/>
            <a:p>
              <a:endParaRPr lang="it-IT"/>
            </a:p>
          </p:txBody>
        </p:sp>
        <p:sp>
          <p:nvSpPr>
            <p:cNvPr id="174118" name="Line 109"/>
            <p:cNvSpPr>
              <a:spLocks noChangeShapeType="1"/>
            </p:cNvSpPr>
            <p:nvPr/>
          </p:nvSpPr>
          <p:spPr bwMode="auto">
            <a:xfrm flipV="1">
              <a:off x="1393" y="3276"/>
              <a:ext cx="65" cy="39"/>
            </a:xfrm>
            <a:prstGeom prst="line">
              <a:avLst/>
            </a:prstGeom>
            <a:noFill/>
            <a:ln w="9525">
              <a:solidFill>
                <a:srgbClr val="000000"/>
              </a:solidFill>
              <a:miter lim="800000"/>
              <a:headEnd/>
              <a:tailEnd/>
            </a:ln>
          </p:spPr>
          <p:txBody>
            <a:bodyPr/>
            <a:lstStyle/>
            <a:p>
              <a:endParaRPr lang="it-IT"/>
            </a:p>
          </p:txBody>
        </p:sp>
        <p:sp>
          <p:nvSpPr>
            <p:cNvPr id="174119" name="Line 110"/>
            <p:cNvSpPr>
              <a:spLocks noChangeShapeType="1"/>
            </p:cNvSpPr>
            <p:nvPr/>
          </p:nvSpPr>
          <p:spPr bwMode="auto">
            <a:xfrm flipV="1">
              <a:off x="1393" y="3328"/>
              <a:ext cx="65" cy="39"/>
            </a:xfrm>
            <a:prstGeom prst="line">
              <a:avLst/>
            </a:prstGeom>
            <a:noFill/>
            <a:ln w="9525">
              <a:solidFill>
                <a:srgbClr val="000000"/>
              </a:solidFill>
              <a:miter lim="800000"/>
              <a:headEnd/>
              <a:tailEnd/>
            </a:ln>
          </p:spPr>
          <p:txBody>
            <a:bodyPr/>
            <a:lstStyle/>
            <a:p>
              <a:endParaRPr lang="it-IT"/>
            </a:p>
          </p:txBody>
        </p:sp>
        <p:sp>
          <p:nvSpPr>
            <p:cNvPr id="174120" name="Rectangle 36"/>
            <p:cNvSpPr>
              <a:spLocks noChangeArrowheads="1"/>
            </p:cNvSpPr>
            <p:nvPr/>
          </p:nvSpPr>
          <p:spPr bwMode="auto">
            <a:xfrm>
              <a:off x="1159" y="720"/>
              <a:ext cx="864" cy="136"/>
            </a:xfrm>
            <a:prstGeom prst="rect">
              <a:avLst/>
            </a:prstGeom>
            <a:noFill/>
            <a:ln w="9525">
              <a:noFill/>
              <a:miter lim="800000"/>
              <a:headEnd/>
              <a:tailEnd/>
            </a:ln>
          </p:spPr>
          <p:txBody>
            <a:bodyPr lIns="0" tIns="0" rIns="0" bIns="0">
              <a:spAutoFit/>
            </a:bodyPr>
            <a:lstStyle/>
            <a:p>
              <a:pPr marL="1588" indent="-1588"/>
              <a:r>
                <a:rPr lang="en-US" sz="1400" b="1">
                  <a:solidFill>
                    <a:srgbClr val="000000"/>
                  </a:solidFill>
                  <a:latin typeface="Century Gothic" pitchFamily="34" charset="0"/>
                  <a:ea typeface="MS PGothic" pitchFamily="34" charset="-128"/>
                  <a:cs typeface="Century Gothic" pitchFamily="34" charset="0"/>
                </a:rPr>
                <a:t>Price of book</a:t>
              </a:r>
              <a:endParaRPr lang="en-US" sz="1400" b="1">
                <a:latin typeface="Century Gothic" pitchFamily="34" charset="0"/>
                <a:ea typeface="MS PGothic" pitchFamily="34" charset="-128"/>
                <a:cs typeface="Century Gothic" pitchFamily="34" charset="0"/>
              </a:endParaRPr>
            </a:p>
          </p:txBody>
        </p:sp>
        <p:sp>
          <p:nvSpPr>
            <p:cNvPr id="174121" name="Rectangle 101"/>
            <p:cNvSpPr>
              <a:spLocks noChangeArrowheads="1"/>
            </p:cNvSpPr>
            <p:nvPr/>
          </p:nvSpPr>
          <p:spPr bwMode="auto">
            <a:xfrm>
              <a:off x="3751" y="3552"/>
              <a:ext cx="1505" cy="136"/>
            </a:xfrm>
            <a:prstGeom prst="rect">
              <a:avLst/>
            </a:prstGeom>
            <a:noFill/>
            <a:ln w="9525">
              <a:noFill/>
              <a:miter lim="800000"/>
              <a:headEnd/>
              <a:tailEnd/>
            </a:ln>
          </p:spPr>
          <p:txBody>
            <a:bodyPr lIns="0" tIns="0" rIns="0" bIns="0">
              <a:spAutoFit/>
            </a:bodyPr>
            <a:lstStyle/>
            <a:p>
              <a:pPr marL="1588" indent="-1588"/>
              <a:r>
                <a:rPr lang="en-US" sz="1400" b="1">
                  <a:solidFill>
                    <a:srgbClr val="000000"/>
                  </a:solidFill>
                  <a:latin typeface="Century Gothic" pitchFamily="34" charset="0"/>
                  <a:ea typeface="MS PGothic" pitchFamily="34" charset="-128"/>
                  <a:cs typeface="Century Gothic" pitchFamily="34" charset="0"/>
                </a:rPr>
                <a:t>Quantity of books</a:t>
              </a:r>
              <a:endParaRPr lang="en-US" sz="1400" b="1">
                <a:latin typeface="Century Gothic" pitchFamily="34" charset="0"/>
                <a:ea typeface="MS PGothic" pitchFamily="34" charset="-128"/>
                <a:cs typeface="Century Gothic" pitchFamily="34" charset="0"/>
              </a:endParaRPr>
            </a:p>
          </p:txBody>
        </p:sp>
      </p:grpSp>
      <p:cxnSp>
        <p:nvCxnSpPr>
          <p:cNvPr id="2" name="Straight Connector 86"/>
          <p:cNvCxnSpPr>
            <a:cxnSpLocks noChangeShapeType="1"/>
          </p:cNvCxnSpPr>
          <p:nvPr/>
        </p:nvCxnSpPr>
        <p:spPr bwMode="auto">
          <a:xfrm>
            <a:off x="2362200" y="3938588"/>
            <a:ext cx="2651125" cy="1587"/>
          </a:xfrm>
          <a:prstGeom prst="line">
            <a:avLst/>
          </a:prstGeom>
          <a:noFill/>
          <a:ln w="15875">
            <a:solidFill>
              <a:srgbClr val="808080"/>
            </a:solidFill>
            <a:prstDash val="sysDot"/>
            <a:round/>
            <a:headEnd/>
            <a:tailEnd type="none" w="med" len="lg"/>
          </a:ln>
        </p:spPr>
      </p:cxnSp>
      <p:sp>
        <p:nvSpPr>
          <p:cNvPr id="329843" name="Rectangle 115"/>
          <p:cNvSpPr>
            <a:spLocks noChangeArrowheads="1"/>
          </p:cNvSpPr>
          <p:nvPr/>
        </p:nvSpPr>
        <p:spPr bwMode="auto">
          <a:xfrm>
            <a:off x="5021263" y="2743200"/>
            <a:ext cx="106362"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Y</a:t>
            </a:r>
            <a:endParaRPr lang="en-US" sz="1400">
              <a:latin typeface="Century Gothic" pitchFamily="34" charset="0"/>
              <a:ea typeface="MS PGothic" pitchFamily="34" charset="-128"/>
              <a:cs typeface="Century Gothic" pitchFamily="34" charset="0"/>
            </a:endParaRPr>
          </a:p>
        </p:txBody>
      </p:sp>
      <p:sp>
        <p:nvSpPr>
          <p:cNvPr id="329844" name="Rectangle 116"/>
          <p:cNvSpPr>
            <a:spLocks noChangeArrowheads="1"/>
          </p:cNvSpPr>
          <p:nvPr/>
        </p:nvSpPr>
        <p:spPr bwMode="auto">
          <a:xfrm>
            <a:off x="3597275" y="3675063"/>
            <a:ext cx="115888"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X</a:t>
            </a:r>
            <a:endParaRPr lang="en-US" sz="1400">
              <a:latin typeface="Century Gothic" pitchFamily="34" charset="0"/>
              <a:ea typeface="MS PGothic" pitchFamily="34" charset="-128"/>
              <a:cs typeface="Century Gothic" pitchFamily="34" charset="0"/>
            </a:endParaRPr>
          </a:p>
        </p:txBody>
      </p:sp>
      <p:sp>
        <p:nvSpPr>
          <p:cNvPr id="329845" name="Oval 117"/>
          <p:cNvSpPr>
            <a:spLocks noChangeArrowheads="1"/>
          </p:cNvSpPr>
          <p:nvPr/>
        </p:nvSpPr>
        <p:spPr bwMode="auto">
          <a:xfrm>
            <a:off x="5002213" y="2978150"/>
            <a:ext cx="107950" cy="103188"/>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329846" name="Oval 118"/>
          <p:cNvSpPr>
            <a:spLocks noChangeArrowheads="1"/>
          </p:cNvSpPr>
          <p:nvPr/>
        </p:nvSpPr>
        <p:spPr bwMode="auto">
          <a:xfrm>
            <a:off x="3657600" y="3886200"/>
            <a:ext cx="106363" cy="103188"/>
          </a:xfrm>
          <a:prstGeom prst="ellipse">
            <a:avLst/>
          </a:prstGeom>
          <a:solidFill>
            <a:srgbClr val="000000"/>
          </a:solidFill>
          <a:ln w="9525">
            <a:noFill/>
            <a:round/>
            <a:headEnd/>
            <a:tailEnd/>
          </a:ln>
        </p:spPr>
        <p:txBody>
          <a:bodyPr/>
          <a:lstStyle/>
          <a:p>
            <a:endParaRPr lang="it-IT">
              <a:latin typeface="Century Gothic" pitchFamily="34" charset="0"/>
            </a:endParaRPr>
          </a:p>
        </p:txBody>
      </p:sp>
      <p:pic>
        <p:nvPicPr>
          <p:cNvPr id="41" name="Picture 2" descr="http://www.sxc.hu/pic/l/m/mz/mzacha/1338872_12206536.jpg"/>
          <p:cNvPicPr>
            <a:picLocks noChangeAspect="1" noChangeArrowheads="1"/>
          </p:cNvPicPr>
          <p:nvPr/>
        </p:nvPicPr>
        <p:blipFill>
          <a:blip r:embed="rId3"/>
          <a:srcRect/>
          <a:stretch>
            <a:fillRect/>
          </a:stretch>
        </p:blipFill>
        <p:spPr bwMode="auto">
          <a:xfrm>
            <a:off x="7812088" y="2941638"/>
            <a:ext cx="1027112" cy="296227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344488" y="3352800"/>
            <a:ext cx="1090612" cy="2743200"/>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pPr fontAlgn="auto">
              <a:spcAft>
                <a:spcPts val="0"/>
              </a:spcAft>
              <a:defRPr/>
            </a:pPr>
            <a:r>
              <a:rPr lang="en-US" sz="3200" dirty="0" smtClean="0">
                <a:solidFill>
                  <a:schemeClr val="accent3"/>
                </a:solidFill>
                <a:ea typeface="+mj-ea"/>
              </a:rPr>
              <a:t>Why Reallocating </a:t>
            </a:r>
            <a:r>
              <a:rPr lang="en-US" sz="3200" dirty="0">
                <a:solidFill>
                  <a:schemeClr val="accent3"/>
                </a:solidFill>
                <a:ea typeface="+mj-ea"/>
              </a:rPr>
              <a:t>Sales Lowers Producer </a:t>
            </a:r>
            <a:r>
              <a:rPr lang="en-US" sz="3200" dirty="0" smtClean="0">
                <a:solidFill>
                  <a:schemeClr val="accent3"/>
                </a:solidFill>
                <a:ea typeface="+mj-ea"/>
              </a:rPr>
              <a:t>Surplus</a:t>
            </a:r>
            <a:endParaRPr lang="en-US" sz="3200" dirty="0">
              <a:solidFill>
                <a:schemeClr val="accent3"/>
              </a:solidFill>
              <a:ea typeface="+mj-ea"/>
            </a:endParaRPr>
          </a:p>
        </p:txBody>
      </p:sp>
      <p:sp>
        <p:nvSpPr>
          <p:cNvPr id="45" name="TextBox 44"/>
          <p:cNvSpPr>
            <a:spLocks noChangeArrowheads="1"/>
          </p:cNvSpPr>
          <p:nvPr/>
        </p:nvSpPr>
        <p:spPr bwMode="auto">
          <a:xfrm>
            <a:off x="152400" y="1600200"/>
            <a:ext cx="1849438" cy="1685925"/>
          </a:xfrm>
          <a:prstGeom prst="cloudCallout">
            <a:avLst>
              <a:gd name="adj1" fmla="val -20833"/>
              <a:gd name="adj2" fmla="val 62500"/>
            </a:avLst>
          </a:prstGeom>
          <a:noFill/>
          <a:ln w="9525">
            <a:noFill/>
            <a:round/>
            <a:headEnd/>
            <a:tailEnd/>
          </a:ln>
        </p:spPr>
        <p:txBody>
          <a:bodyPr>
            <a:spAutoFit/>
          </a:bodyPr>
          <a:lstStyle/>
          <a:p>
            <a:r>
              <a:rPr lang="en-US" sz="1600">
                <a:solidFill>
                  <a:srgbClr val="000000"/>
                </a:solidFill>
                <a:latin typeface="Century Gothic" pitchFamily="34" charset="0"/>
              </a:rPr>
              <a:t>I’d take no less than  $35.</a:t>
            </a:r>
          </a:p>
          <a:p>
            <a:endParaRPr lang="en-US" sz="1600">
              <a:latin typeface="Century Gothic" pitchFamily="34" charset="0"/>
            </a:endParaRPr>
          </a:p>
        </p:txBody>
      </p:sp>
      <p:sp>
        <p:nvSpPr>
          <p:cNvPr id="46" name="Cloud Callout 45"/>
          <p:cNvSpPr/>
          <p:nvPr/>
        </p:nvSpPr>
        <p:spPr>
          <a:xfrm>
            <a:off x="228600" y="1666875"/>
            <a:ext cx="1543050" cy="1381125"/>
          </a:xfrm>
          <a:prstGeom prst="cloudCallout">
            <a:avLst>
              <a:gd name="adj1" fmla="val -4451"/>
              <a:gd name="adj2" fmla="val 75572"/>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47" name="TextBox 46"/>
          <p:cNvSpPr>
            <a:spLocks noChangeArrowheads="1"/>
          </p:cNvSpPr>
          <p:nvPr/>
        </p:nvSpPr>
        <p:spPr bwMode="auto">
          <a:xfrm>
            <a:off x="7489825" y="963613"/>
            <a:ext cx="1849438" cy="1265237"/>
          </a:xfrm>
          <a:prstGeom prst="cloudCallout">
            <a:avLst>
              <a:gd name="adj1" fmla="val -20833"/>
              <a:gd name="adj2" fmla="val 62500"/>
            </a:avLst>
          </a:prstGeom>
          <a:noFill/>
          <a:ln w="9525">
            <a:noFill/>
            <a:round/>
            <a:headEnd/>
            <a:tailEnd/>
          </a:ln>
        </p:spPr>
        <p:txBody>
          <a:bodyPr>
            <a:spAutoFit/>
          </a:bodyPr>
          <a:lstStyle/>
          <a:p>
            <a:r>
              <a:rPr lang="en-US" sz="1600">
                <a:latin typeface="Century Gothic" pitchFamily="34" charset="0"/>
              </a:rPr>
              <a:t>I’d sell it for $25 minimum.</a:t>
            </a:r>
          </a:p>
        </p:txBody>
      </p:sp>
      <p:sp>
        <p:nvSpPr>
          <p:cNvPr id="48" name="Cloud Callout 47"/>
          <p:cNvSpPr/>
          <p:nvPr/>
        </p:nvSpPr>
        <p:spPr>
          <a:xfrm>
            <a:off x="7581900" y="1066800"/>
            <a:ext cx="1409700" cy="1179513"/>
          </a:xfrm>
          <a:prstGeom prst="cloudCallout">
            <a:avLst>
              <a:gd name="adj1" fmla="val -17793"/>
              <a:gd name="adj2" fmla="val 108175"/>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7" name="Footer Placeholder 6"/>
          <p:cNvSpPr>
            <a:spLocks noGrp="1"/>
          </p:cNvSpPr>
          <p:nvPr>
            <p:ph type="ftr" sz="quarter" idx="10"/>
          </p:nvPr>
        </p:nvSpPr>
        <p:spPr/>
        <p:txBody>
          <a:bodyPr/>
          <a:lstStyle/>
          <a:p>
            <a:pPr>
              <a:defRPr/>
            </a:pPr>
            <a:r>
              <a:rPr lang="en-US">
                <a:latin typeface="Century Gothic"/>
                <a:cs typeface="Century Gothic"/>
              </a:rPr>
              <a:t>Copyright 2015 Worth Publishers    </a:t>
            </a:r>
            <a:endParaRPr lang="en-US" dirty="0">
              <a:latin typeface="Century Gothic"/>
              <a:cs typeface="Century Gothic"/>
            </a:endParaRPr>
          </a:p>
        </p:txBody>
      </p:sp>
      <p:pic>
        <p:nvPicPr>
          <p:cNvPr id="50" name="Picture 49"/>
          <p:cNvPicPr>
            <a:picLocks noChangeAspect="1"/>
          </p:cNvPicPr>
          <p:nvPr/>
        </p:nvPicPr>
        <p:blipFill rotWithShape="1">
          <a:blip r:embed="rId5"/>
          <a:srcRect/>
          <a:stretch/>
        </p:blipFill>
        <p:spPr>
          <a:xfrm rot="1087554">
            <a:off x="7720013" y="3651250"/>
            <a:ext cx="566737" cy="730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9844"/>
                                        </p:tgtEl>
                                        <p:attrNameLst>
                                          <p:attrName>style.visibility</p:attrName>
                                        </p:attrNameLst>
                                      </p:cBhvr>
                                      <p:to>
                                        <p:strVal val="visible"/>
                                      </p:to>
                                    </p:set>
                                    <p:animEffect transition="in" filter="fade">
                                      <p:cBhvr>
                                        <p:cTn id="19" dur="500"/>
                                        <p:tgtEl>
                                          <p:spTgt spid="3298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9846"/>
                                        </p:tgtEl>
                                        <p:attrNameLst>
                                          <p:attrName>style.visibility</p:attrName>
                                        </p:attrNameLst>
                                      </p:cBhvr>
                                      <p:to>
                                        <p:strVal val="visible"/>
                                      </p:to>
                                    </p:set>
                                    <p:animEffect transition="in" filter="fade">
                                      <p:cBhvr>
                                        <p:cTn id="22" dur="500"/>
                                        <p:tgtEl>
                                          <p:spTgt spid="329846"/>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par>
                          <p:cTn id="33" fill="hold">
                            <p:stCondLst>
                              <p:cond delay="1000"/>
                            </p:stCondLst>
                            <p:childTnLst>
                              <p:par>
                                <p:cTn id="34" presetID="10" presetClass="entr" presetSubtype="0" fill="hold" grpId="1" nodeType="afterEffect">
                                  <p:stCondLst>
                                    <p:cond delay="0"/>
                                  </p:stCondLst>
                                  <p:childTnLst>
                                    <p:set>
                                      <p:cBhvr>
                                        <p:cTn id="35" dur="1" fill="hold">
                                          <p:stCondLst>
                                            <p:cond delay="0"/>
                                          </p:stCondLst>
                                        </p:cTn>
                                        <p:tgtEl>
                                          <p:spTgt spid="329843"/>
                                        </p:tgtEl>
                                        <p:attrNameLst>
                                          <p:attrName>style.visibility</p:attrName>
                                        </p:attrNameLst>
                                      </p:cBhvr>
                                      <p:to>
                                        <p:strVal val="visible"/>
                                      </p:to>
                                    </p:set>
                                    <p:animEffect transition="in" filter="fade">
                                      <p:cBhvr>
                                        <p:cTn id="36" dur="500"/>
                                        <p:tgtEl>
                                          <p:spTgt spid="329843"/>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29845"/>
                                        </p:tgtEl>
                                        <p:attrNameLst>
                                          <p:attrName>style.visibility</p:attrName>
                                        </p:attrNameLst>
                                      </p:cBhvr>
                                      <p:to>
                                        <p:strVal val="visible"/>
                                      </p:to>
                                    </p:set>
                                    <p:animEffect transition="in" filter="fade">
                                      <p:cBhvr>
                                        <p:cTn id="39" dur="500"/>
                                        <p:tgtEl>
                                          <p:spTgt spid="329845"/>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29823"/>
                                        </p:tgtEl>
                                        <p:attrNameLst>
                                          <p:attrName>style.visibility</p:attrName>
                                        </p:attrNameLst>
                                      </p:cBhvr>
                                      <p:to>
                                        <p:strVal val="visible"/>
                                      </p:to>
                                    </p:set>
                                    <p:animEffect transition="in" filter="fade">
                                      <p:cBhvr>
                                        <p:cTn id="47" dur="500"/>
                                        <p:tgtEl>
                                          <p:spTgt spid="329823"/>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329824"/>
                                        </p:tgtEl>
                                        <p:attrNameLst>
                                          <p:attrName>style.visibility</p:attrName>
                                        </p:attrNameLst>
                                      </p:cBhvr>
                                      <p:to>
                                        <p:strVal val="visible"/>
                                      </p:to>
                                    </p:set>
                                    <p:animEffect transition="in" filter="fade">
                                      <p:cBhvr>
                                        <p:cTn id="51" dur="500"/>
                                        <p:tgtEl>
                                          <p:spTgt spid="3298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9820"/>
                                        </p:tgtEl>
                                        <p:attrNameLst>
                                          <p:attrName>style.visibility</p:attrName>
                                        </p:attrNameLst>
                                      </p:cBhvr>
                                      <p:to>
                                        <p:strVal val="visible"/>
                                      </p:to>
                                    </p:set>
                                    <p:animEffect transition="in" filter="fade">
                                      <p:cBhvr>
                                        <p:cTn id="54" dur="500"/>
                                        <p:tgtEl>
                                          <p:spTgt spid="3298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9821"/>
                                        </p:tgtEl>
                                        <p:attrNameLst>
                                          <p:attrName>style.visibility</p:attrName>
                                        </p:attrNameLst>
                                      </p:cBhvr>
                                      <p:to>
                                        <p:strVal val="visible"/>
                                      </p:to>
                                    </p:set>
                                    <p:animEffect transition="in" filter="fade">
                                      <p:cBhvr>
                                        <p:cTn id="57" dur="500"/>
                                        <p:tgtEl>
                                          <p:spTgt spid="3298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9822"/>
                                        </p:tgtEl>
                                        <p:attrNameLst>
                                          <p:attrName>style.visibility</p:attrName>
                                        </p:attrNameLst>
                                      </p:cBhvr>
                                      <p:to>
                                        <p:strVal val="visible"/>
                                      </p:to>
                                    </p:set>
                                    <p:animEffect transition="in" filter="fade">
                                      <p:cBhvr>
                                        <p:cTn id="60" dur="500"/>
                                        <p:tgtEl>
                                          <p:spTgt spid="329822"/>
                                        </p:tgtEl>
                                      </p:cBhvr>
                                    </p:animEffect>
                                  </p:childTnLst>
                                </p:cTn>
                              </p:par>
                            </p:childTnLst>
                          </p:cTn>
                        </p:par>
                        <p:par>
                          <p:cTn id="61" fill="hold">
                            <p:stCondLst>
                              <p:cond delay="3000"/>
                            </p:stCondLst>
                            <p:childTnLst>
                              <p:par>
                                <p:cTn id="62" presetID="37" presetClass="path" presetSubtype="0" accel="50000" decel="50000" fill="hold" nodeType="afterEffect">
                                  <p:stCondLst>
                                    <p:cond delay="0"/>
                                  </p:stCondLst>
                                  <p:childTnLst>
                                    <p:animMotion origin="layout" path="M -1.69762E-6 0.03632 L -0.2083 -0.12842 C -0.25152 -0.16544 -0.31678 -0.18557 -0.38465 -0.18557 C -0.46207 -0.18557 -0.52456 -0.16544 -0.56761 -0.12842 L -0.77504 0.03632 " pathEditMode="relative" rAng="0" ptsTypes="FffFF">
                                      <p:cBhvr>
                                        <p:cTn id="63" dur="2000" fill="hold"/>
                                        <p:tgtEl>
                                          <p:spTgt spid="50"/>
                                        </p:tgtEl>
                                        <p:attrNameLst>
                                          <p:attrName>ppt_x</p:attrName>
                                          <p:attrName>ppt_y</p:attrName>
                                        </p:attrNameLst>
                                      </p:cBhvr>
                                      <p:rCtr x="-38761" y="-11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820" grpId="0" animBg="1"/>
      <p:bldP spid="329821" grpId="0" animBg="1"/>
      <p:bldP spid="329822" grpId="0" animBg="1"/>
      <p:bldP spid="329823" grpId="0" animBg="1"/>
      <p:bldP spid="329824" grpId="0"/>
      <p:bldP spid="329843" grpId="1"/>
      <p:bldP spid="329844" grpId="0"/>
      <p:bldP spid="329845" grpId="1" animBg="1"/>
      <p:bldP spid="329846" grpId="0" animBg="1"/>
      <p:bldP spid="45" grpId="1"/>
      <p:bldP spid="46" grpId="0" animBg="1"/>
      <p:bldP spid="47" grpId="0"/>
      <p:bldP spid="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29" name="Group 49"/>
          <p:cNvGrpSpPr>
            <a:grpSpLocks/>
          </p:cNvGrpSpPr>
          <p:nvPr/>
        </p:nvGrpSpPr>
        <p:grpSpPr bwMode="auto">
          <a:xfrm>
            <a:off x="2540000" y="1922463"/>
            <a:ext cx="4241800" cy="3040062"/>
            <a:chOff x="1600" y="1211"/>
            <a:chExt cx="2672" cy="1915"/>
          </a:xfrm>
        </p:grpSpPr>
        <p:sp>
          <p:nvSpPr>
            <p:cNvPr id="176175" name="Rectangle 50"/>
            <p:cNvSpPr>
              <a:spLocks noChangeArrowheads="1"/>
            </p:cNvSpPr>
            <p:nvPr/>
          </p:nvSpPr>
          <p:spPr bwMode="auto">
            <a:xfrm>
              <a:off x="4182" y="1211"/>
              <a:ext cx="90" cy="136"/>
            </a:xfrm>
            <a:prstGeom prst="rect">
              <a:avLst/>
            </a:prstGeom>
            <a:noFill/>
            <a:ln w="9525">
              <a:noFill/>
              <a:miter lim="800000"/>
              <a:headEnd/>
              <a:tailEnd/>
            </a:ln>
          </p:spPr>
          <p:txBody>
            <a:bodyPr lIns="0" tIns="0" rIns="0" bIns="0">
              <a:spAutoFit/>
            </a:bodyPr>
            <a:lstStyle/>
            <a:p>
              <a:pPr marL="1588" indent="-1588"/>
              <a:r>
                <a:rPr lang="en-US" sz="1400" i="1">
                  <a:solidFill>
                    <a:srgbClr val="000000"/>
                  </a:solidFill>
                  <a:latin typeface="Century Gothic" pitchFamily="34" charset="0"/>
                  <a:ea typeface="MS PGothic" pitchFamily="34" charset="-128"/>
                  <a:cs typeface="Century Gothic" pitchFamily="34" charset="0"/>
                </a:rPr>
                <a:t>S</a:t>
              </a:r>
              <a:endParaRPr lang="en-US" sz="1400" i="1">
                <a:latin typeface="Century Gothic" pitchFamily="34" charset="0"/>
                <a:ea typeface="MS PGothic" pitchFamily="34" charset="-128"/>
                <a:cs typeface="Century Gothic" pitchFamily="34" charset="0"/>
              </a:endParaRPr>
            </a:p>
          </p:txBody>
        </p:sp>
        <p:sp>
          <p:nvSpPr>
            <p:cNvPr id="176176" name="Rectangle 51"/>
            <p:cNvSpPr>
              <a:spLocks noChangeArrowheads="1"/>
            </p:cNvSpPr>
            <p:nvPr/>
          </p:nvSpPr>
          <p:spPr bwMode="auto">
            <a:xfrm>
              <a:off x="4163" y="2990"/>
              <a:ext cx="102" cy="136"/>
            </a:xfrm>
            <a:prstGeom prst="rect">
              <a:avLst/>
            </a:prstGeom>
            <a:noFill/>
            <a:ln w="9525">
              <a:noFill/>
              <a:miter lim="800000"/>
              <a:headEnd/>
              <a:tailEnd/>
            </a:ln>
          </p:spPr>
          <p:txBody>
            <a:bodyPr wrap="none" lIns="0" tIns="0" rIns="0" bIns="0">
              <a:spAutoFit/>
            </a:bodyPr>
            <a:lstStyle/>
            <a:p>
              <a:pPr marL="1588" indent="-1588"/>
              <a:r>
                <a:rPr lang="en-US" sz="1400" i="1">
                  <a:solidFill>
                    <a:srgbClr val="000000"/>
                  </a:solidFill>
                  <a:latin typeface="Century Gothic" pitchFamily="34" charset="0"/>
                  <a:ea typeface="MS PGothic" pitchFamily="34" charset="-128"/>
                  <a:cs typeface="Century Gothic" pitchFamily="34" charset="0"/>
                </a:rPr>
                <a:t>D</a:t>
              </a:r>
              <a:endParaRPr lang="en-US" sz="1400" i="1">
                <a:latin typeface="Century Gothic" pitchFamily="34" charset="0"/>
                <a:ea typeface="MS PGothic" pitchFamily="34" charset="-128"/>
                <a:cs typeface="Century Gothic" pitchFamily="34" charset="0"/>
              </a:endParaRPr>
            </a:p>
          </p:txBody>
        </p:sp>
        <p:sp>
          <p:nvSpPr>
            <p:cNvPr id="176177" name="Line 52"/>
            <p:cNvSpPr>
              <a:spLocks noChangeShapeType="1"/>
            </p:cNvSpPr>
            <p:nvPr/>
          </p:nvSpPr>
          <p:spPr bwMode="auto">
            <a:xfrm flipH="1">
              <a:off x="1600" y="1330"/>
              <a:ext cx="2554" cy="1722"/>
            </a:xfrm>
            <a:prstGeom prst="line">
              <a:avLst/>
            </a:prstGeom>
            <a:noFill/>
            <a:ln w="30163">
              <a:solidFill>
                <a:srgbClr val="EE313C"/>
              </a:solidFill>
              <a:miter lim="800000"/>
              <a:headEnd/>
              <a:tailEnd/>
            </a:ln>
          </p:spPr>
          <p:txBody>
            <a:bodyPr/>
            <a:lstStyle/>
            <a:p>
              <a:endParaRPr lang="it-IT"/>
            </a:p>
          </p:txBody>
        </p:sp>
        <p:sp>
          <p:nvSpPr>
            <p:cNvPr id="176178" name="Line 53"/>
            <p:cNvSpPr>
              <a:spLocks noChangeShapeType="1"/>
            </p:cNvSpPr>
            <p:nvPr/>
          </p:nvSpPr>
          <p:spPr bwMode="auto">
            <a:xfrm>
              <a:off x="1632" y="1344"/>
              <a:ext cx="2506" cy="1678"/>
            </a:xfrm>
            <a:prstGeom prst="line">
              <a:avLst/>
            </a:prstGeom>
            <a:noFill/>
            <a:ln w="30163">
              <a:solidFill>
                <a:srgbClr val="3C5DAA"/>
              </a:solidFill>
              <a:miter lim="800000"/>
              <a:headEnd/>
              <a:tailEnd/>
            </a:ln>
          </p:spPr>
          <p:txBody>
            <a:bodyPr/>
            <a:lstStyle/>
            <a:p>
              <a:endParaRPr lang="it-IT"/>
            </a:p>
          </p:txBody>
        </p:sp>
      </p:grpSp>
      <p:grpSp>
        <p:nvGrpSpPr>
          <p:cNvPr id="176130" name="Group 54"/>
          <p:cNvGrpSpPr>
            <a:grpSpLocks/>
          </p:cNvGrpSpPr>
          <p:nvPr/>
        </p:nvGrpSpPr>
        <p:grpSpPr bwMode="auto">
          <a:xfrm>
            <a:off x="2613025" y="3203575"/>
            <a:ext cx="2073275" cy="1944688"/>
            <a:chOff x="1646" y="2018"/>
            <a:chExt cx="1306" cy="1225"/>
          </a:xfrm>
        </p:grpSpPr>
        <p:cxnSp>
          <p:nvCxnSpPr>
            <p:cNvPr id="176171" name="Straight Connector 86"/>
            <p:cNvCxnSpPr>
              <a:cxnSpLocks noChangeShapeType="1"/>
            </p:cNvCxnSpPr>
            <p:nvPr/>
          </p:nvCxnSpPr>
          <p:spPr bwMode="auto">
            <a:xfrm>
              <a:off x="2884" y="2194"/>
              <a:ext cx="5" cy="1049"/>
            </a:xfrm>
            <a:prstGeom prst="line">
              <a:avLst/>
            </a:prstGeom>
            <a:noFill/>
            <a:ln w="15875">
              <a:solidFill>
                <a:srgbClr val="808080"/>
              </a:solidFill>
              <a:prstDash val="sysDot"/>
              <a:round/>
              <a:headEnd/>
              <a:tailEnd type="none" w="med" len="lg"/>
            </a:ln>
          </p:spPr>
        </p:cxnSp>
        <p:cxnSp>
          <p:nvCxnSpPr>
            <p:cNvPr id="176172" name="Straight Connector 86"/>
            <p:cNvCxnSpPr>
              <a:cxnSpLocks noChangeShapeType="1"/>
            </p:cNvCxnSpPr>
            <p:nvPr/>
          </p:nvCxnSpPr>
          <p:spPr bwMode="auto">
            <a:xfrm>
              <a:off x="1646" y="2180"/>
              <a:ext cx="1246" cy="1"/>
            </a:xfrm>
            <a:prstGeom prst="line">
              <a:avLst/>
            </a:prstGeom>
            <a:noFill/>
            <a:ln w="15875">
              <a:solidFill>
                <a:srgbClr val="808080"/>
              </a:solidFill>
              <a:prstDash val="sysDot"/>
              <a:round/>
              <a:headEnd/>
              <a:tailEnd type="none" w="med" len="lg"/>
            </a:ln>
          </p:spPr>
        </p:cxnSp>
        <p:sp>
          <p:nvSpPr>
            <p:cNvPr id="176173" name="Rectangle 57"/>
            <p:cNvSpPr>
              <a:spLocks noChangeArrowheads="1"/>
            </p:cNvSpPr>
            <p:nvPr/>
          </p:nvSpPr>
          <p:spPr bwMode="auto">
            <a:xfrm>
              <a:off x="2873" y="2018"/>
              <a:ext cx="79" cy="136"/>
            </a:xfrm>
            <a:prstGeom prst="rect">
              <a:avLst/>
            </a:prstGeom>
            <a:noFill/>
            <a:ln w="9525">
              <a:noFill/>
              <a:miter lim="800000"/>
              <a:headEnd/>
              <a:tailEnd/>
            </a:ln>
          </p:spPr>
          <p:txBody>
            <a:bodyPr wrap="none" lIns="0" tIns="0" rIns="0" bIns="0">
              <a:spAutoFit/>
            </a:bodyPr>
            <a:lstStyle/>
            <a:p>
              <a:pPr marL="1588" indent="-1588"/>
              <a:r>
                <a:rPr lang="en-US" sz="1400" i="1">
                  <a:solidFill>
                    <a:srgbClr val="000000"/>
                  </a:solidFill>
                  <a:latin typeface="Century Gothic" pitchFamily="34" charset="0"/>
                  <a:ea typeface="MS PGothic" pitchFamily="34" charset="-128"/>
                  <a:cs typeface="Century Gothic" pitchFamily="34" charset="0"/>
                </a:rPr>
                <a:t>E</a:t>
              </a:r>
              <a:endParaRPr lang="en-US" sz="1400" i="1">
                <a:latin typeface="Century Gothic" pitchFamily="34" charset="0"/>
                <a:ea typeface="MS PGothic" pitchFamily="34" charset="-128"/>
                <a:cs typeface="Century Gothic" pitchFamily="34" charset="0"/>
              </a:endParaRPr>
            </a:p>
          </p:txBody>
        </p:sp>
        <p:sp>
          <p:nvSpPr>
            <p:cNvPr id="176174" name="Oval 58"/>
            <p:cNvSpPr>
              <a:spLocks noChangeArrowheads="1"/>
            </p:cNvSpPr>
            <p:nvPr/>
          </p:nvSpPr>
          <p:spPr bwMode="auto">
            <a:xfrm>
              <a:off x="2861" y="2151"/>
              <a:ext cx="62" cy="60"/>
            </a:xfrm>
            <a:prstGeom prst="ellipse">
              <a:avLst/>
            </a:prstGeom>
            <a:solidFill>
              <a:srgbClr val="000000"/>
            </a:solidFill>
            <a:ln w="9525">
              <a:noFill/>
              <a:round/>
              <a:headEnd/>
              <a:tailEnd/>
            </a:ln>
          </p:spPr>
          <p:txBody>
            <a:bodyPr/>
            <a:lstStyle/>
            <a:p>
              <a:endParaRPr lang="it-IT">
                <a:latin typeface="Century Gothic" pitchFamily="34" charset="0"/>
              </a:endParaRPr>
            </a:p>
          </p:txBody>
        </p:sp>
      </p:grpSp>
      <p:cxnSp>
        <p:nvCxnSpPr>
          <p:cNvPr id="176131" name="Straight Connector 86"/>
          <p:cNvCxnSpPr>
            <a:cxnSpLocks noChangeShapeType="1"/>
          </p:cNvCxnSpPr>
          <p:nvPr/>
        </p:nvCxnSpPr>
        <p:spPr bwMode="auto">
          <a:xfrm>
            <a:off x="2681288" y="3033713"/>
            <a:ext cx="2552700" cy="4762"/>
          </a:xfrm>
          <a:prstGeom prst="line">
            <a:avLst/>
          </a:prstGeom>
          <a:noFill/>
          <a:ln w="15875">
            <a:solidFill>
              <a:srgbClr val="808080"/>
            </a:solidFill>
            <a:prstDash val="sysDot"/>
            <a:round/>
            <a:headEnd/>
            <a:tailEnd type="none" w="med" len="lg"/>
          </a:ln>
        </p:spPr>
      </p:cxnSp>
      <p:cxnSp>
        <p:nvCxnSpPr>
          <p:cNvPr id="176132" name="Straight Connector 86"/>
          <p:cNvCxnSpPr>
            <a:cxnSpLocks noChangeShapeType="1"/>
          </p:cNvCxnSpPr>
          <p:nvPr/>
        </p:nvCxnSpPr>
        <p:spPr bwMode="auto">
          <a:xfrm>
            <a:off x="2592388" y="3894138"/>
            <a:ext cx="2662237" cy="1587"/>
          </a:xfrm>
          <a:prstGeom prst="line">
            <a:avLst/>
          </a:prstGeom>
          <a:noFill/>
          <a:ln w="15875">
            <a:solidFill>
              <a:srgbClr val="808080"/>
            </a:solidFill>
            <a:prstDash val="sysDot"/>
            <a:round/>
            <a:headEnd/>
            <a:tailEnd type="none" w="med" len="lg"/>
          </a:ln>
        </p:spPr>
      </p:cxnSp>
      <p:sp>
        <p:nvSpPr>
          <p:cNvPr id="176133" name="Rectangle 62"/>
          <p:cNvSpPr>
            <a:spLocks noChangeArrowheads="1"/>
          </p:cNvSpPr>
          <p:nvPr/>
        </p:nvSpPr>
        <p:spPr bwMode="auto">
          <a:xfrm>
            <a:off x="5211763" y="2767013"/>
            <a:ext cx="134937" cy="215900"/>
          </a:xfrm>
          <a:prstGeom prst="rect">
            <a:avLst/>
          </a:prstGeom>
          <a:noFill/>
          <a:ln w="9525">
            <a:noFill/>
            <a:miter lim="800000"/>
            <a:headEnd/>
            <a:tailEnd/>
          </a:ln>
        </p:spPr>
        <p:txBody>
          <a:bodyPr wrap="none" lIns="0" tIns="0" rIns="0" bIns="0">
            <a:spAutoFit/>
          </a:bodyPr>
          <a:lstStyle/>
          <a:p>
            <a:pPr marL="1588" indent="-1588"/>
            <a:r>
              <a:rPr lang="en-US" sz="1400" i="1">
                <a:solidFill>
                  <a:srgbClr val="000000"/>
                </a:solidFill>
                <a:latin typeface="Century Gothic" pitchFamily="34" charset="0"/>
                <a:ea typeface="MS PGothic" pitchFamily="34" charset="-128"/>
                <a:cs typeface="Century Gothic" pitchFamily="34" charset="0"/>
              </a:rPr>
              <a:t>Y</a:t>
            </a:r>
            <a:endParaRPr lang="en-US" sz="1400" i="1">
              <a:latin typeface="Century Gothic" pitchFamily="34" charset="0"/>
              <a:ea typeface="MS PGothic" pitchFamily="34" charset="-128"/>
              <a:cs typeface="Century Gothic" pitchFamily="34" charset="0"/>
            </a:endParaRPr>
          </a:p>
        </p:txBody>
      </p:sp>
      <p:sp>
        <p:nvSpPr>
          <p:cNvPr id="176134" name="Rectangle 63"/>
          <p:cNvSpPr>
            <a:spLocks noChangeArrowheads="1"/>
          </p:cNvSpPr>
          <p:nvPr/>
        </p:nvSpPr>
        <p:spPr bwMode="auto">
          <a:xfrm>
            <a:off x="3913188" y="3946525"/>
            <a:ext cx="138112" cy="215900"/>
          </a:xfrm>
          <a:prstGeom prst="rect">
            <a:avLst/>
          </a:prstGeom>
          <a:noFill/>
          <a:ln w="9525">
            <a:noFill/>
            <a:miter lim="800000"/>
            <a:headEnd/>
            <a:tailEnd/>
          </a:ln>
        </p:spPr>
        <p:txBody>
          <a:bodyPr wrap="none" lIns="0" tIns="0" rIns="0" bIns="0">
            <a:spAutoFit/>
          </a:bodyPr>
          <a:lstStyle/>
          <a:p>
            <a:pPr marL="1588" indent="-1588"/>
            <a:r>
              <a:rPr lang="en-US" sz="1400" i="1">
                <a:solidFill>
                  <a:srgbClr val="000000"/>
                </a:solidFill>
                <a:latin typeface="Century Gothic" pitchFamily="34" charset="0"/>
                <a:ea typeface="MS PGothic" pitchFamily="34" charset="-128"/>
                <a:cs typeface="Century Gothic" pitchFamily="34" charset="0"/>
              </a:rPr>
              <a:t>X</a:t>
            </a:r>
            <a:endParaRPr lang="en-US" sz="1400" i="1">
              <a:latin typeface="Century Gothic" pitchFamily="34" charset="0"/>
              <a:ea typeface="MS PGothic" pitchFamily="34" charset="-128"/>
              <a:cs typeface="Century Gothic" pitchFamily="34" charset="0"/>
            </a:endParaRPr>
          </a:p>
        </p:txBody>
      </p:sp>
      <p:sp>
        <p:nvSpPr>
          <p:cNvPr id="176135" name="Oval 64"/>
          <p:cNvSpPr>
            <a:spLocks noChangeArrowheads="1"/>
          </p:cNvSpPr>
          <p:nvPr/>
        </p:nvSpPr>
        <p:spPr bwMode="auto">
          <a:xfrm>
            <a:off x="5189538" y="2986088"/>
            <a:ext cx="100012" cy="952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76136" name="Rectangle 65"/>
          <p:cNvSpPr>
            <a:spLocks noChangeArrowheads="1"/>
          </p:cNvSpPr>
          <p:nvPr/>
        </p:nvSpPr>
        <p:spPr bwMode="auto">
          <a:xfrm>
            <a:off x="3916363" y="2767013"/>
            <a:ext cx="169862" cy="215900"/>
          </a:xfrm>
          <a:prstGeom prst="rect">
            <a:avLst/>
          </a:prstGeom>
          <a:noFill/>
          <a:ln w="9525">
            <a:noFill/>
            <a:miter lim="800000"/>
            <a:headEnd/>
            <a:tailEnd/>
          </a:ln>
        </p:spPr>
        <p:txBody>
          <a:bodyPr wrap="none" lIns="0" tIns="0" rIns="0" bIns="0">
            <a:spAutoFit/>
          </a:bodyPr>
          <a:lstStyle/>
          <a:p>
            <a:pPr marL="1588" indent="-1588"/>
            <a:r>
              <a:rPr lang="en-US" sz="1400" i="1">
                <a:solidFill>
                  <a:srgbClr val="000000"/>
                </a:solidFill>
                <a:latin typeface="Century Gothic" pitchFamily="34" charset="0"/>
                <a:ea typeface="MS PGothic" pitchFamily="34" charset="-128"/>
                <a:cs typeface="Century Gothic" pitchFamily="34" charset="0"/>
              </a:rPr>
              <a:t>A</a:t>
            </a:r>
            <a:endParaRPr lang="en-US" sz="1400" i="1">
              <a:latin typeface="Century Gothic" pitchFamily="34" charset="0"/>
              <a:ea typeface="MS PGothic" pitchFamily="34" charset="-128"/>
              <a:cs typeface="Century Gothic" pitchFamily="34" charset="0"/>
            </a:endParaRPr>
          </a:p>
        </p:txBody>
      </p:sp>
      <p:sp>
        <p:nvSpPr>
          <p:cNvPr id="176137" name="Oval 66"/>
          <p:cNvSpPr>
            <a:spLocks noChangeArrowheads="1"/>
          </p:cNvSpPr>
          <p:nvPr/>
        </p:nvSpPr>
        <p:spPr bwMode="auto">
          <a:xfrm>
            <a:off x="3897313" y="2986088"/>
            <a:ext cx="100012" cy="952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76138" name="Oval 67"/>
          <p:cNvSpPr>
            <a:spLocks noChangeArrowheads="1"/>
          </p:cNvSpPr>
          <p:nvPr/>
        </p:nvSpPr>
        <p:spPr bwMode="auto">
          <a:xfrm>
            <a:off x="3897313" y="3843338"/>
            <a:ext cx="100012" cy="952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76139" name="Rectangle 68"/>
          <p:cNvSpPr>
            <a:spLocks noChangeArrowheads="1"/>
          </p:cNvSpPr>
          <p:nvPr/>
        </p:nvSpPr>
        <p:spPr bwMode="auto">
          <a:xfrm>
            <a:off x="5160963" y="3946525"/>
            <a:ext cx="131762" cy="215900"/>
          </a:xfrm>
          <a:prstGeom prst="rect">
            <a:avLst/>
          </a:prstGeom>
          <a:noFill/>
          <a:ln w="9525">
            <a:noFill/>
            <a:miter lim="800000"/>
            <a:headEnd/>
            <a:tailEnd/>
          </a:ln>
        </p:spPr>
        <p:txBody>
          <a:bodyPr wrap="none" lIns="0" tIns="0" rIns="0" bIns="0">
            <a:spAutoFit/>
          </a:bodyPr>
          <a:lstStyle/>
          <a:p>
            <a:pPr marL="1588" indent="-1588"/>
            <a:r>
              <a:rPr lang="en-US" sz="1400" i="1">
                <a:solidFill>
                  <a:srgbClr val="000000"/>
                </a:solidFill>
                <a:latin typeface="Century Gothic" pitchFamily="34" charset="0"/>
                <a:ea typeface="MS PGothic" pitchFamily="34" charset="-128"/>
                <a:cs typeface="Century Gothic" pitchFamily="34" charset="0"/>
              </a:rPr>
              <a:t>B</a:t>
            </a:r>
            <a:endParaRPr lang="en-US" sz="1400" i="1">
              <a:latin typeface="Century Gothic" pitchFamily="34" charset="0"/>
              <a:ea typeface="MS PGothic" pitchFamily="34" charset="-128"/>
              <a:cs typeface="Century Gothic" pitchFamily="34" charset="0"/>
            </a:endParaRPr>
          </a:p>
        </p:txBody>
      </p:sp>
      <p:sp>
        <p:nvSpPr>
          <p:cNvPr id="176140" name="Oval 69"/>
          <p:cNvSpPr>
            <a:spLocks noChangeArrowheads="1"/>
          </p:cNvSpPr>
          <p:nvPr/>
        </p:nvSpPr>
        <p:spPr bwMode="auto">
          <a:xfrm>
            <a:off x="5195888" y="3843338"/>
            <a:ext cx="98425" cy="952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330822" name="Line 70"/>
          <p:cNvSpPr>
            <a:spLocks noChangeShapeType="1"/>
          </p:cNvSpPr>
          <p:nvPr/>
        </p:nvSpPr>
        <p:spPr bwMode="auto">
          <a:xfrm>
            <a:off x="5245100" y="3116263"/>
            <a:ext cx="0" cy="620712"/>
          </a:xfrm>
          <a:prstGeom prst="line">
            <a:avLst/>
          </a:prstGeom>
          <a:noFill/>
          <a:ln w="11113">
            <a:solidFill>
              <a:srgbClr val="000000"/>
            </a:solidFill>
            <a:miter lim="800000"/>
            <a:headEnd/>
            <a:tailEnd/>
          </a:ln>
        </p:spPr>
        <p:txBody>
          <a:bodyPr/>
          <a:lstStyle/>
          <a:p>
            <a:endParaRPr lang="it-IT"/>
          </a:p>
        </p:txBody>
      </p:sp>
      <p:sp>
        <p:nvSpPr>
          <p:cNvPr id="330823" name="Freeform 71"/>
          <p:cNvSpPr>
            <a:spLocks/>
          </p:cNvSpPr>
          <p:nvPr/>
        </p:nvSpPr>
        <p:spPr bwMode="auto">
          <a:xfrm>
            <a:off x="5214938" y="3708400"/>
            <a:ext cx="65087" cy="106363"/>
          </a:xfrm>
          <a:custGeom>
            <a:avLst/>
            <a:gdLst>
              <a:gd name="T0" fmla="*/ 30040 w 13"/>
              <a:gd name="T1" fmla="*/ 19339 h 22"/>
              <a:gd name="T2" fmla="*/ 65087 w 13"/>
              <a:gd name="T3" fmla="*/ 0 h 22"/>
              <a:gd name="T4" fmla="*/ 65087 w 13"/>
              <a:gd name="T5" fmla="*/ 0 h 22"/>
              <a:gd name="T6" fmla="*/ 45060 w 13"/>
              <a:gd name="T7" fmla="*/ 53182 h 22"/>
              <a:gd name="T8" fmla="*/ 30040 w 13"/>
              <a:gd name="T9" fmla="*/ 106363 h 22"/>
              <a:gd name="T10" fmla="*/ 20027 w 13"/>
              <a:gd name="T11" fmla="*/ 53182 h 22"/>
              <a:gd name="T12" fmla="*/ 0 w 13"/>
              <a:gd name="T13" fmla="*/ 0 h 22"/>
              <a:gd name="T14" fmla="*/ 0 w 13"/>
              <a:gd name="T15" fmla="*/ 0 h 22"/>
              <a:gd name="T16" fmla="*/ 30040 w 13"/>
              <a:gd name="T17" fmla="*/ 19339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2"/>
              <a:gd name="T29" fmla="*/ 13 w 1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2">
                <a:moveTo>
                  <a:pt x="6" y="4"/>
                </a:moveTo>
                <a:cubicBezTo>
                  <a:pt x="13" y="0"/>
                  <a:pt x="13" y="0"/>
                  <a:pt x="13" y="0"/>
                </a:cubicBezTo>
                <a:cubicBezTo>
                  <a:pt x="13" y="0"/>
                  <a:pt x="13" y="0"/>
                  <a:pt x="13" y="0"/>
                </a:cubicBezTo>
                <a:cubicBezTo>
                  <a:pt x="9" y="11"/>
                  <a:pt x="9" y="11"/>
                  <a:pt x="9" y="11"/>
                </a:cubicBezTo>
                <a:cubicBezTo>
                  <a:pt x="8" y="14"/>
                  <a:pt x="7" y="18"/>
                  <a:pt x="6" y="22"/>
                </a:cubicBezTo>
                <a:cubicBezTo>
                  <a:pt x="5" y="18"/>
                  <a:pt x="5" y="14"/>
                  <a:pt x="4" y="11"/>
                </a:cubicBezTo>
                <a:cubicBezTo>
                  <a:pt x="0" y="0"/>
                  <a:pt x="0" y="0"/>
                  <a:pt x="0" y="0"/>
                </a:cubicBezTo>
                <a:cubicBezTo>
                  <a:pt x="0" y="0"/>
                  <a:pt x="0" y="0"/>
                  <a:pt x="0" y="0"/>
                </a:cubicBezTo>
                <a:lnTo>
                  <a:pt x="6" y="4"/>
                </a:lnTo>
                <a:close/>
              </a:path>
            </a:pathLst>
          </a:custGeom>
          <a:solidFill>
            <a:srgbClr val="000000"/>
          </a:solidFill>
          <a:ln w="9525">
            <a:noFill/>
            <a:round/>
            <a:headEnd/>
            <a:tailEnd/>
          </a:ln>
        </p:spPr>
        <p:txBody>
          <a:bodyPr/>
          <a:lstStyle/>
          <a:p>
            <a:endParaRPr lang="it-IT"/>
          </a:p>
        </p:txBody>
      </p:sp>
      <p:grpSp>
        <p:nvGrpSpPr>
          <p:cNvPr id="6" name="Group 5"/>
          <p:cNvGrpSpPr>
            <a:grpSpLocks/>
          </p:cNvGrpSpPr>
          <p:nvPr/>
        </p:nvGrpSpPr>
        <p:grpSpPr bwMode="auto">
          <a:xfrm>
            <a:off x="3505200" y="1600200"/>
            <a:ext cx="2133600" cy="2214563"/>
            <a:chOff x="3505200" y="1600200"/>
            <a:chExt cx="2133600" cy="2214565"/>
          </a:xfrm>
        </p:grpSpPr>
        <p:sp>
          <p:nvSpPr>
            <p:cNvPr id="176166" name="Line 72"/>
            <p:cNvSpPr>
              <a:spLocks noChangeShapeType="1"/>
            </p:cNvSpPr>
            <p:nvPr/>
          </p:nvSpPr>
          <p:spPr bwMode="auto">
            <a:xfrm>
              <a:off x="3946524" y="3116264"/>
              <a:ext cx="0" cy="620713"/>
            </a:xfrm>
            <a:prstGeom prst="line">
              <a:avLst/>
            </a:prstGeom>
            <a:noFill/>
            <a:ln w="11113">
              <a:solidFill>
                <a:srgbClr val="000000"/>
              </a:solidFill>
              <a:miter lim="800000"/>
              <a:headEnd/>
              <a:tailEnd/>
            </a:ln>
          </p:spPr>
          <p:txBody>
            <a:bodyPr/>
            <a:lstStyle/>
            <a:p>
              <a:endParaRPr lang="it-IT"/>
            </a:p>
          </p:txBody>
        </p:sp>
        <p:sp>
          <p:nvSpPr>
            <p:cNvPr id="176167" name="Freeform 73"/>
            <p:cNvSpPr>
              <a:spLocks/>
            </p:cNvSpPr>
            <p:nvPr/>
          </p:nvSpPr>
          <p:spPr bwMode="auto">
            <a:xfrm>
              <a:off x="3917949" y="3708402"/>
              <a:ext cx="61912" cy="106363"/>
            </a:xfrm>
            <a:custGeom>
              <a:avLst/>
              <a:gdLst>
                <a:gd name="T0" fmla="*/ 28575 w 13"/>
                <a:gd name="T1" fmla="*/ 19339 h 22"/>
                <a:gd name="T2" fmla="*/ 61912 w 13"/>
                <a:gd name="T3" fmla="*/ 0 h 22"/>
                <a:gd name="T4" fmla="*/ 61912 w 13"/>
                <a:gd name="T5" fmla="*/ 0 h 22"/>
                <a:gd name="T6" fmla="*/ 42862 w 13"/>
                <a:gd name="T7" fmla="*/ 53182 h 22"/>
                <a:gd name="T8" fmla="*/ 28575 w 13"/>
                <a:gd name="T9" fmla="*/ 106363 h 22"/>
                <a:gd name="T10" fmla="*/ 19050 w 13"/>
                <a:gd name="T11" fmla="*/ 53182 h 22"/>
                <a:gd name="T12" fmla="*/ 0 w 13"/>
                <a:gd name="T13" fmla="*/ 0 h 22"/>
                <a:gd name="T14" fmla="*/ 0 w 13"/>
                <a:gd name="T15" fmla="*/ 0 h 22"/>
                <a:gd name="T16" fmla="*/ 28575 w 13"/>
                <a:gd name="T17" fmla="*/ 19339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2"/>
                <a:gd name="T29" fmla="*/ 13 w 1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2">
                  <a:moveTo>
                    <a:pt x="6" y="4"/>
                  </a:moveTo>
                  <a:cubicBezTo>
                    <a:pt x="13" y="0"/>
                    <a:pt x="13" y="0"/>
                    <a:pt x="13" y="0"/>
                  </a:cubicBezTo>
                  <a:cubicBezTo>
                    <a:pt x="13" y="0"/>
                    <a:pt x="13" y="0"/>
                    <a:pt x="13" y="0"/>
                  </a:cubicBezTo>
                  <a:cubicBezTo>
                    <a:pt x="9" y="11"/>
                    <a:pt x="9" y="11"/>
                    <a:pt x="9" y="11"/>
                  </a:cubicBezTo>
                  <a:cubicBezTo>
                    <a:pt x="8" y="14"/>
                    <a:pt x="7" y="18"/>
                    <a:pt x="6" y="22"/>
                  </a:cubicBezTo>
                  <a:cubicBezTo>
                    <a:pt x="5" y="18"/>
                    <a:pt x="5" y="14"/>
                    <a:pt x="4" y="11"/>
                  </a:cubicBezTo>
                  <a:cubicBezTo>
                    <a:pt x="0" y="0"/>
                    <a:pt x="0" y="0"/>
                    <a:pt x="0" y="0"/>
                  </a:cubicBezTo>
                  <a:cubicBezTo>
                    <a:pt x="0" y="0"/>
                    <a:pt x="0" y="0"/>
                    <a:pt x="0" y="0"/>
                  </a:cubicBezTo>
                  <a:lnTo>
                    <a:pt x="6" y="4"/>
                  </a:lnTo>
                  <a:close/>
                </a:path>
              </a:pathLst>
            </a:custGeom>
            <a:solidFill>
              <a:srgbClr val="000000"/>
            </a:solidFill>
            <a:ln w="9525">
              <a:noFill/>
              <a:round/>
              <a:headEnd/>
              <a:tailEnd/>
            </a:ln>
          </p:spPr>
          <p:txBody>
            <a:bodyPr/>
            <a:lstStyle/>
            <a:p>
              <a:endParaRPr lang="it-IT"/>
            </a:p>
          </p:txBody>
        </p:sp>
        <p:sp>
          <p:nvSpPr>
            <p:cNvPr id="176168" name="Line 77"/>
            <p:cNvSpPr>
              <a:spLocks noChangeShapeType="1"/>
            </p:cNvSpPr>
            <p:nvPr/>
          </p:nvSpPr>
          <p:spPr bwMode="auto">
            <a:xfrm flipV="1">
              <a:off x="3965575" y="2508250"/>
              <a:ext cx="482600" cy="881063"/>
            </a:xfrm>
            <a:prstGeom prst="line">
              <a:avLst/>
            </a:prstGeom>
            <a:noFill/>
            <a:ln w="7938">
              <a:solidFill>
                <a:srgbClr val="000000"/>
              </a:solidFill>
              <a:miter lim="800000"/>
              <a:headEnd/>
              <a:tailEnd/>
            </a:ln>
          </p:spPr>
          <p:txBody>
            <a:bodyPr/>
            <a:lstStyle/>
            <a:p>
              <a:endParaRPr lang="it-IT"/>
            </a:p>
          </p:txBody>
        </p:sp>
        <p:sp>
          <p:nvSpPr>
            <p:cNvPr id="176169" name="Freeform 78"/>
            <p:cNvSpPr>
              <a:spLocks/>
            </p:cNvSpPr>
            <p:nvPr/>
          </p:nvSpPr>
          <p:spPr bwMode="auto">
            <a:xfrm>
              <a:off x="3505200" y="1600200"/>
              <a:ext cx="2133600" cy="990600"/>
            </a:xfrm>
            <a:custGeom>
              <a:avLst/>
              <a:gdLst>
                <a:gd name="T0" fmla="*/ 2008094 w 289"/>
                <a:gd name="T1" fmla="*/ 990600 h 175"/>
                <a:gd name="T2" fmla="*/ 2133600 w 289"/>
                <a:gd name="T3" fmla="*/ 894370 h 175"/>
                <a:gd name="T4" fmla="*/ 2133600 w 289"/>
                <a:gd name="T5" fmla="*/ 96230 h 175"/>
                <a:gd name="T6" fmla="*/ 2008094 w 289"/>
                <a:gd name="T7" fmla="*/ 0 h 175"/>
                <a:gd name="T8" fmla="*/ 125506 w 289"/>
                <a:gd name="T9" fmla="*/ 0 h 175"/>
                <a:gd name="T10" fmla="*/ 0 w 289"/>
                <a:gd name="T11" fmla="*/ 96230 h 175"/>
                <a:gd name="T12" fmla="*/ 0 w 289"/>
                <a:gd name="T13" fmla="*/ 894370 h 175"/>
                <a:gd name="T14" fmla="*/ 125506 w 289"/>
                <a:gd name="T15" fmla="*/ 990600 h 175"/>
                <a:gd name="T16" fmla="*/ 2008094 w 289"/>
                <a:gd name="T17" fmla="*/ 990600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
                <a:gd name="T28" fmla="*/ 0 h 175"/>
                <a:gd name="T29" fmla="*/ 289 w 289"/>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 h="175">
                  <a:moveTo>
                    <a:pt x="272" y="175"/>
                  </a:moveTo>
                  <a:cubicBezTo>
                    <a:pt x="282" y="175"/>
                    <a:pt x="289" y="168"/>
                    <a:pt x="289" y="158"/>
                  </a:cubicBezTo>
                  <a:cubicBezTo>
                    <a:pt x="289" y="17"/>
                    <a:pt x="289" y="17"/>
                    <a:pt x="289" y="17"/>
                  </a:cubicBezTo>
                  <a:cubicBezTo>
                    <a:pt x="289" y="8"/>
                    <a:pt x="282" y="0"/>
                    <a:pt x="272" y="0"/>
                  </a:cubicBezTo>
                  <a:cubicBezTo>
                    <a:pt x="17" y="0"/>
                    <a:pt x="17" y="0"/>
                    <a:pt x="17" y="0"/>
                  </a:cubicBezTo>
                  <a:cubicBezTo>
                    <a:pt x="7" y="0"/>
                    <a:pt x="0" y="8"/>
                    <a:pt x="0" y="17"/>
                  </a:cubicBezTo>
                  <a:cubicBezTo>
                    <a:pt x="0" y="158"/>
                    <a:pt x="0" y="158"/>
                    <a:pt x="0" y="158"/>
                  </a:cubicBezTo>
                  <a:cubicBezTo>
                    <a:pt x="0" y="168"/>
                    <a:pt x="7" y="175"/>
                    <a:pt x="17" y="175"/>
                  </a:cubicBezTo>
                  <a:lnTo>
                    <a:pt x="272" y="175"/>
                  </a:lnTo>
                  <a:close/>
                </a:path>
              </a:pathLst>
            </a:custGeom>
            <a:solidFill>
              <a:srgbClr val="D7E2E0"/>
            </a:solidFill>
            <a:ln w="9525">
              <a:noFill/>
              <a:round/>
              <a:headEnd/>
              <a:tailEnd/>
            </a:ln>
          </p:spPr>
          <p:txBody>
            <a:bodyPr/>
            <a:lstStyle/>
            <a:p>
              <a:endParaRPr lang="it-IT"/>
            </a:p>
          </p:txBody>
        </p:sp>
        <p:sp>
          <p:nvSpPr>
            <p:cNvPr id="176170" name="Rectangle 79"/>
            <p:cNvSpPr>
              <a:spLocks noChangeArrowheads="1"/>
            </p:cNvSpPr>
            <p:nvPr/>
          </p:nvSpPr>
          <p:spPr bwMode="auto">
            <a:xfrm>
              <a:off x="3581400" y="1676400"/>
              <a:ext cx="2057400" cy="861774"/>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Loss in total surplus if the transaction between Ana and Xavier is prevented</a:t>
              </a:r>
              <a:endParaRPr lang="en-US" sz="1400">
                <a:latin typeface="Century Gothic" pitchFamily="34" charset="0"/>
                <a:ea typeface="MS PGothic" pitchFamily="34" charset="-128"/>
                <a:cs typeface="Century Gothic" pitchFamily="34" charset="0"/>
              </a:endParaRPr>
            </a:p>
          </p:txBody>
        </p:sp>
      </p:grpSp>
      <p:grpSp>
        <p:nvGrpSpPr>
          <p:cNvPr id="330852" name="Group 100"/>
          <p:cNvGrpSpPr>
            <a:grpSpLocks/>
          </p:cNvGrpSpPr>
          <p:nvPr/>
        </p:nvGrpSpPr>
        <p:grpSpPr bwMode="auto">
          <a:xfrm>
            <a:off x="5275263" y="2971800"/>
            <a:ext cx="2725737" cy="762000"/>
            <a:chOff x="3323" y="1872"/>
            <a:chExt cx="1717" cy="480"/>
          </a:xfrm>
        </p:grpSpPr>
        <p:sp>
          <p:nvSpPr>
            <p:cNvPr id="176163" name="Line 75"/>
            <p:cNvSpPr>
              <a:spLocks noChangeShapeType="1"/>
            </p:cNvSpPr>
            <p:nvPr/>
          </p:nvSpPr>
          <p:spPr bwMode="auto">
            <a:xfrm flipH="1">
              <a:off x="3323" y="2148"/>
              <a:ext cx="269" cy="0"/>
            </a:xfrm>
            <a:prstGeom prst="line">
              <a:avLst/>
            </a:prstGeom>
            <a:noFill/>
            <a:ln w="7938">
              <a:solidFill>
                <a:srgbClr val="000000"/>
              </a:solidFill>
              <a:miter lim="800000"/>
              <a:headEnd/>
              <a:tailEnd/>
            </a:ln>
          </p:spPr>
          <p:txBody>
            <a:bodyPr/>
            <a:lstStyle/>
            <a:p>
              <a:endParaRPr lang="it-IT"/>
            </a:p>
          </p:txBody>
        </p:sp>
        <p:sp>
          <p:nvSpPr>
            <p:cNvPr id="176164" name="Freeform 76"/>
            <p:cNvSpPr>
              <a:spLocks/>
            </p:cNvSpPr>
            <p:nvPr/>
          </p:nvSpPr>
          <p:spPr bwMode="auto">
            <a:xfrm>
              <a:off x="3481" y="1872"/>
              <a:ext cx="1559" cy="480"/>
            </a:xfrm>
            <a:custGeom>
              <a:avLst/>
              <a:gdLst>
                <a:gd name="T0" fmla="*/ 1455 w 254"/>
                <a:gd name="T1" fmla="*/ 480 h 211"/>
                <a:gd name="T2" fmla="*/ 1559 w 254"/>
                <a:gd name="T3" fmla="*/ 441 h 211"/>
                <a:gd name="T4" fmla="*/ 1559 w 254"/>
                <a:gd name="T5" fmla="*/ 39 h 211"/>
                <a:gd name="T6" fmla="*/ 1455 w 254"/>
                <a:gd name="T7" fmla="*/ 0 h 211"/>
                <a:gd name="T8" fmla="*/ 104 w 254"/>
                <a:gd name="T9" fmla="*/ 0 h 211"/>
                <a:gd name="T10" fmla="*/ 0 w 254"/>
                <a:gd name="T11" fmla="*/ 39 h 211"/>
                <a:gd name="T12" fmla="*/ 0 w 254"/>
                <a:gd name="T13" fmla="*/ 441 h 211"/>
                <a:gd name="T14" fmla="*/ 104 w 254"/>
                <a:gd name="T15" fmla="*/ 480 h 211"/>
                <a:gd name="T16" fmla="*/ 1455 w 254"/>
                <a:gd name="T17" fmla="*/ 48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211"/>
                <a:gd name="T29" fmla="*/ 254 w 254"/>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211">
                  <a:moveTo>
                    <a:pt x="237" y="211"/>
                  </a:moveTo>
                  <a:cubicBezTo>
                    <a:pt x="246" y="211"/>
                    <a:pt x="254" y="203"/>
                    <a:pt x="254" y="194"/>
                  </a:cubicBezTo>
                  <a:cubicBezTo>
                    <a:pt x="254" y="17"/>
                    <a:pt x="254" y="17"/>
                    <a:pt x="254" y="17"/>
                  </a:cubicBezTo>
                  <a:cubicBezTo>
                    <a:pt x="254" y="8"/>
                    <a:pt x="246" y="0"/>
                    <a:pt x="237" y="0"/>
                  </a:cubicBezTo>
                  <a:cubicBezTo>
                    <a:pt x="17" y="0"/>
                    <a:pt x="17" y="0"/>
                    <a:pt x="17" y="0"/>
                  </a:cubicBezTo>
                  <a:cubicBezTo>
                    <a:pt x="8" y="0"/>
                    <a:pt x="0" y="8"/>
                    <a:pt x="0" y="17"/>
                  </a:cubicBezTo>
                  <a:cubicBezTo>
                    <a:pt x="0" y="194"/>
                    <a:pt x="0" y="194"/>
                    <a:pt x="0" y="194"/>
                  </a:cubicBezTo>
                  <a:cubicBezTo>
                    <a:pt x="0" y="203"/>
                    <a:pt x="8" y="211"/>
                    <a:pt x="17" y="211"/>
                  </a:cubicBezTo>
                  <a:lnTo>
                    <a:pt x="237" y="211"/>
                  </a:lnTo>
                  <a:close/>
                </a:path>
              </a:pathLst>
            </a:custGeom>
            <a:solidFill>
              <a:srgbClr val="D7E2E0"/>
            </a:solidFill>
            <a:ln w="9525">
              <a:noFill/>
              <a:round/>
              <a:headEnd/>
              <a:tailEnd/>
            </a:ln>
          </p:spPr>
          <p:txBody>
            <a:bodyPr/>
            <a:lstStyle/>
            <a:p>
              <a:endParaRPr lang="it-IT"/>
            </a:p>
          </p:txBody>
        </p:sp>
        <p:sp>
          <p:nvSpPr>
            <p:cNvPr id="176165" name="Rectangle 80"/>
            <p:cNvSpPr>
              <a:spLocks noChangeArrowheads="1"/>
            </p:cNvSpPr>
            <p:nvPr/>
          </p:nvSpPr>
          <p:spPr bwMode="auto">
            <a:xfrm>
              <a:off x="3552" y="1920"/>
              <a:ext cx="1440" cy="407"/>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Loss in total surplus if the transaction between Yvonne and Bob is forced</a:t>
              </a:r>
              <a:endParaRPr lang="en-US" sz="1400">
                <a:latin typeface="Century Gothic" pitchFamily="34" charset="0"/>
                <a:ea typeface="MS PGothic" pitchFamily="34" charset="-128"/>
                <a:cs typeface="Century Gothic" pitchFamily="34" charset="0"/>
              </a:endParaRPr>
            </a:p>
          </p:txBody>
        </p:sp>
      </p:grpSp>
      <p:grpSp>
        <p:nvGrpSpPr>
          <p:cNvPr id="176145" name="Group 81"/>
          <p:cNvGrpSpPr>
            <a:grpSpLocks/>
          </p:cNvGrpSpPr>
          <p:nvPr/>
        </p:nvGrpSpPr>
        <p:grpSpPr bwMode="auto">
          <a:xfrm>
            <a:off x="1905000" y="1295400"/>
            <a:ext cx="6629400" cy="4460875"/>
            <a:chOff x="1200" y="816"/>
            <a:chExt cx="4176" cy="2810"/>
          </a:xfrm>
        </p:grpSpPr>
        <p:sp>
          <p:nvSpPr>
            <p:cNvPr id="176148" name="Line 82"/>
            <p:cNvSpPr>
              <a:spLocks noChangeShapeType="1"/>
            </p:cNvSpPr>
            <p:nvPr/>
          </p:nvSpPr>
          <p:spPr bwMode="auto">
            <a:xfrm flipV="1">
              <a:off x="1619" y="993"/>
              <a:ext cx="0" cy="2217"/>
            </a:xfrm>
            <a:prstGeom prst="line">
              <a:avLst/>
            </a:prstGeom>
            <a:noFill/>
            <a:ln w="7938">
              <a:solidFill>
                <a:srgbClr val="000000"/>
              </a:solidFill>
              <a:miter lim="800000"/>
              <a:headEnd/>
              <a:tailEnd/>
            </a:ln>
          </p:spPr>
          <p:txBody>
            <a:bodyPr/>
            <a:lstStyle/>
            <a:p>
              <a:endParaRPr lang="it-IT"/>
            </a:p>
          </p:txBody>
        </p:sp>
        <p:sp>
          <p:nvSpPr>
            <p:cNvPr id="176149" name="Rectangle 83"/>
            <p:cNvSpPr>
              <a:spLocks noChangeArrowheads="1"/>
            </p:cNvSpPr>
            <p:nvPr/>
          </p:nvSpPr>
          <p:spPr bwMode="auto">
            <a:xfrm>
              <a:off x="2768" y="3396"/>
              <a:ext cx="282"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1,000</a:t>
              </a:r>
              <a:endParaRPr lang="en-US" sz="1400">
                <a:latin typeface="Century Gothic" pitchFamily="34" charset="0"/>
                <a:ea typeface="MS PGothic" pitchFamily="34" charset="-128"/>
                <a:cs typeface="Century Gothic" pitchFamily="34" charset="0"/>
              </a:endParaRPr>
            </a:p>
          </p:txBody>
        </p:sp>
        <p:sp>
          <p:nvSpPr>
            <p:cNvPr id="176150" name="Rectangle 84"/>
            <p:cNvSpPr>
              <a:spLocks noChangeArrowheads="1"/>
            </p:cNvSpPr>
            <p:nvPr/>
          </p:nvSpPr>
          <p:spPr bwMode="auto">
            <a:xfrm>
              <a:off x="1455" y="2117"/>
              <a:ext cx="12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30</a:t>
              </a:r>
              <a:endParaRPr lang="en-US" sz="1400">
                <a:latin typeface="Century Gothic" pitchFamily="34" charset="0"/>
                <a:ea typeface="MS PGothic" pitchFamily="34" charset="-128"/>
                <a:cs typeface="Century Gothic" pitchFamily="34" charset="0"/>
              </a:endParaRPr>
            </a:p>
          </p:txBody>
        </p:sp>
        <p:sp>
          <p:nvSpPr>
            <p:cNvPr id="176151" name="Line 85"/>
            <p:cNvSpPr>
              <a:spLocks noChangeShapeType="1"/>
            </p:cNvSpPr>
            <p:nvPr/>
          </p:nvSpPr>
          <p:spPr bwMode="auto">
            <a:xfrm>
              <a:off x="1619" y="2181"/>
              <a:ext cx="74" cy="0"/>
            </a:xfrm>
            <a:prstGeom prst="line">
              <a:avLst/>
            </a:prstGeom>
            <a:noFill/>
            <a:ln w="7938">
              <a:solidFill>
                <a:srgbClr val="000000"/>
              </a:solidFill>
              <a:miter lim="800000"/>
              <a:headEnd/>
              <a:tailEnd/>
            </a:ln>
          </p:spPr>
          <p:txBody>
            <a:bodyPr/>
            <a:lstStyle/>
            <a:p>
              <a:endParaRPr lang="it-IT"/>
            </a:p>
          </p:txBody>
        </p:sp>
        <p:sp>
          <p:nvSpPr>
            <p:cNvPr id="176152" name="Rectangle 86"/>
            <p:cNvSpPr>
              <a:spLocks noChangeArrowheads="1"/>
            </p:cNvSpPr>
            <p:nvPr/>
          </p:nvSpPr>
          <p:spPr bwMode="auto">
            <a:xfrm>
              <a:off x="1398" y="1846"/>
              <a:ext cx="188"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$35</a:t>
              </a:r>
              <a:endParaRPr lang="en-US" sz="1400">
                <a:latin typeface="Century Gothic" pitchFamily="34" charset="0"/>
                <a:ea typeface="MS PGothic" pitchFamily="34" charset="-128"/>
                <a:cs typeface="Century Gothic" pitchFamily="34" charset="0"/>
              </a:endParaRPr>
            </a:p>
          </p:txBody>
        </p:sp>
        <p:sp>
          <p:nvSpPr>
            <p:cNvPr id="176153" name="Line 87"/>
            <p:cNvSpPr>
              <a:spLocks noChangeShapeType="1"/>
            </p:cNvSpPr>
            <p:nvPr/>
          </p:nvSpPr>
          <p:spPr bwMode="auto">
            <a:xfrm>
              <a:off x="1619" y="1910"/>
              <a:ext cx="74" cy="0"/>
            </a:xfrm>
            <a:prstGeom prst="line">
              <a:avLst/>
            </a:prstGeom>
            <a:noFill/>
            <a:ln w="7938">
              <a:solidFill>
                <a:srgbClr val="000000"/>
              </a:solidFill>
              <a:miter lim="800000"/>
              <a:headEnd/>
              <a:tailEnd/>
            </a:ln>
          </p:spPr>
          <p:txBody>
            <a:bodyPr/>
            <a:lstStyle/>
            <a:p>
              <a:endParaRPr lang="it-IT"/>
            </a:p>
          </p:txBody>
        </p:sp>
        <p:sp>
          <p:nvSpPr>
            <p:cNvPr id="176154" name="Rectangle 88"/>
            <p:cNvSpPr>
              <a:spLocks noChangeArrowheads="1"/>
            </p:cNvSpPr>
            <p:nvPr/>
          </p:nvSpPr>
          <p:spPr bwMode="auto">
            <a:xfrm>
              <a:off x="1455" y="2387"/>
              <a:ext cx="125"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25</a:t>
              </a:r>
              <a:endParaRPr lang="en-US" sz="1400">
                <a:latin typeface="Century Gothic" pitchFamily="34" charset="0"/>
                <a:ea typeface="MS PGothic" pitchFamily="34" charset="-128"/>
                <a:cs typeface="Century Gothic" pitchFamily="34" charset="0"/>
              </a:endParaRPr>
            </a:p>
          </p:txBody>
        </p:sp>
        <p:sp>
          <p:nvSpPr>
            <p:cNvPr id="176155" name="Line 89"/>
            <p:cNvSpPr>
              <a:spLocks noChangeShapeType="1"/>
            </p:cNvSpPr>
            <p:nvPr/>
          </p:nvSpPr>
          <p:spPr bwMode="auto">
            <a:xfrm>
              <a:off x="1619" y="2451"/>
              <a:ext cx="74" cy="0"/>
            </a:xfrm>
            <a:prstGeom prst="line">
              <a:avLst/>
            </a:prstGeom>
            <a:noFill/>
            <a:ln w="7938">
              <a:solidFill>
                <a:srgbClr val="000000"/>
              </a:solidFill>
              <a:miter lim="800000"/>
              <a:headEnd/>
              <a:tailEnd/>
            </a:ln>
          </p:spPr>
          <p:txBody>
            <a:bodyPr/>
            <a:lstStyle/>
            <a:p>
              <a:endParaRPr lang="it-IT"/>
            </a:p>
          </p:txBody>
        </p:sp>
        <p:sp>
          <p:nvSpPr>
            <p:cNvPr id="176156" name="Line 90"/>
            <p:cNvSpPr>
              <a:spLocks noChangeShapeType="1"/>
            </p:cNvSpPr>
            <p:nvPr/>
          </p:nvSpPr>
          <p:spPr bwMode="auto">
            <a:xfrm flipV="1">
              <a:off x="2896" y="3301"/>
              <a:ext cx="0" cy="74"/>
            </a:xfrm>
            <a:prstGeom prst="line">
              <a:avLst/>
            </a:prstGeom>
            <a:noFill/>
            <a:ln w="7938">
              <a:solidFill>
                <a:srgbClr val="000000"/>
              </a:solidFill>
              <a:miter lim="800000"/>
              <a:headEnd/>
              <a:tailEnd/>
            </a:ln>
          </p:spPr>
          <p:txBody>
            <a:bodyPr/>
            <a:lstStyle/>
            <a:p>
              <a:endParaRPr lang="it-IT"/>
            </a:p>
          </p:txBody>
        </p:sp>
        <p:sp>
          <p:nvSpPr>
            <p:cNvPr id="176157" name="Rectangle 91"/>
            <p:cNvSpPr>
              <a:spLocks noChangeArrowheads="1"/>
            </p:cNvSpPr>
            <p:nvPr/>
          </p:nvSpPr>
          <p:spPr bwMode="auto">
            <a:xfrm>
              <a:off x="1513" y="3396"/>
              <a:ext cx="63"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0</a:t>
              </a:r>
              <a:endParaRPr lang="en-US" sz="1400">
                <a:latin typeface="Century Gothic" pitchFamily="34" charset="0"/>
                <a:ea typeface="MS PGothic" pitchFamily="34" charset="-128"/>
                <a:cs typeface="Century Gothic" pitchFamily="34" charset="0"/>
              </a:endParaRPr>
            </a:p>
          </p:txBody>
        </p:sp>
        <p:sp>
          <p:nvSpPr>
            <p:cNvPr id="176158" name="Freeform 92"/>
            <p:cNvSpPr>
              <a:spLocks/>
            </p:cNvSpPr>
            <p:nvPr/>
          </p:nvSpPr>
          <p:spPr bwMode="auto">
            <a:xfrm>
              <a:off x="1619" y="3259"/>
              <a:ext cx="2751" cy="116"/>
            </a:xfrm>
            <a:custGeom>
              <a:avLst/>
              <a:gdLst>
                <a:gd name="T0" fmla="*/ 2751 w 2097"/>
                <a:gd name="T1" fmla="*/ 116 h 90"/>
                <a:gd name="T2" fmla="*/ 0 w 2097"/>
                <a:gd name="T3" fmla="*/ 116 h 90"/>
                <a:gd name="T4" fmla="*/ 0 w 2097"/>
                <a:gd name="T5" fmla="*/ 0 h 90"/>
                <a:gd name="T6" fmla="*/ 0 60000 65536"/>
                <a:gd name="T7" fmla="*/ 0 60000 65536"/>
                <a:gd name="T8" fmla="*/ 0 60000 65536"/>
                <a:gd name="T9" fmla="*/ 0 w 2097"/>
                <a:gd name="T10" fmla="*/ 0 h 90"/>
                <a:gd name="T11" fmla="*/ 2097 w 2097"/>
                <a:gd name="T12" fmla="*/ 90 h 90"/>
              </a:gdLst>
              <a:ahLst/>
              <a:cxnLst>
                <a:cxn ang="T6">
                  <a:pos x="T0" y="T1"/>
                </a:cxn>
                <a:cxn ang="T7">
                  <a:pos x="T2" y="T3"/>
                </a:cxn>
                <a:cxn ang="T8">
                  <a:pos x="T4" y="T5"/>
                </a:cxn>
              </a:cxnLst>
              <a:rect l="T9" t="T10" r="T11" b="T12"/>
              <a:pathLst>
                <a:path w="2097" h="90">
                  <a:moveTo>
                    <a:pt x="2097" y="90"/>
                  </a:moveTo>
                  <a:lnTo>
                    <a:pt x="0" y="90"/>
                  </a:lnTo>
                  <a:lnTo>
                    <a:pt x="0" y="0"/>
                  </a:lnTo>
                </a:path>
              </a:pathLst>
            </a:custGeom>
            <a:noFill/>
            <a:ln w="7938" cap="flat">
              <a:solidFill>
                <a:srgbClr val="000000"/>
              </a:solidFill>
              <a:prstDash val="solid"/>
              <a:miter lim="800000"/>
              <a:headEnd/>
              <a:tailEnd/>
            </a:ln>
          </p:spPr>
          <p:txBody>
            <a:bodyPr/>
            <a:lstStyle/>
            <a:p>
              <a:endParaRPr lang="it-IT"/>
            </a:p>
          </p:txBody>
        </p:sp>
        <p:sp>
          <p:nvSpPr>
            <p:cNvPr id="176159" name="Line 93"/>
            <p:cNvSpPr>
              <a:spLocks noChangeShapeType="1"/>
            </p:cNvSpPr>
            <p:nvPr/>
          </p:nvSpPr>
          <p:spPr bwMode="auto">
            <a:xfrm flipV="1">
              <a:off x="1588" y="3192"/>
              <a:ext cx="65" cy="36"/>
            </a:xfrm>
            <a:prstGeom prst="line">
              <a:avLst/>
            </a:prstGeom>
            <a:noFill/>
            <a:ln w="7938">
              <a:solidFill>
                <a:srgbClr val="000000"/>
              </a:solidFill>
              <a:miter lim="800000"/>
              <a:headEnd/>
              <a:tailEnd/>
            </a:ln>
          </p:spPr>
          <p:txBody>
            <a:bodyPr/>
            <a:lstStyle/>
            <a:p>
              <a:endParaRPr lang="it-IT"/>
            </a:p>
          </p:txBody>
        </p:sp>
        <p:sp>
          <p:nvSpPr>
            <p:cNvPr id="176160" name="Line 94"/>
            <p:cNvSpPr>
              <a:spLocks noChangeShapeType="1"/>
            </p:cNvSpPr>
            <p:nvPr/>
          </p:nvSpPr>
          <p:spPr bwMode="auto">
            <a:xfrm flipV="1">
              <a:off x="1588" y="3241"/>
              <a:ext cx="65" cy="36"/>
            </a:xfrm>
            <a:prstGeom prst="line">
              <a:avLst/>
            </a:prstGeom>
            <a:noFill/>
            <a:ln w="7938">
              <a:solidFill>
                <a:srgbClr val="000000"/>
              </a:solidFill>
              <a:miter lim="800000"/>
              <a:headEnd/>
              <a:tailEnd/>
            </a:ln>
          </p:spPr>
          <p:txBody>
            <a:bodyPr/>
            <a:lstStyle/>
            <a:p>
              <a:endParaRPr lang="it-IT"/>
            </a:p>
          </p:txBody>
        </p:sp>
        <p:sp>
          <p:nvSpPr>
            <p:cNvPr id="176161" name="Rectangle 36"/>
            <p:cNvSpPr>
              <a:spLocks noChangeArrowheads="1"/>
            </p:cNvSpPr>
            <p:nvPr/>
          </p:nvSpPr>
          <p:spPr bwMode="auto">
            <a:xfrm>
              <a:off x="1200" y="816"/>
              <a:ext cx="629" cy="271"/>
            </a:xfrm>
            <a:prstGeom prst="rect">
              <a:avLst/>
            </a:prstGeom>
            <a:noFill/>
            <a:ln w="9525">
              <a:noFill/>
              <a:miter lim="800000"/>
              <a:headEnd/>
              <a:tailEnd/>
            </a:ln>
          </p:spPr>
          <p:txBody>
            <a:bodyPr lIns="0" tIns="0" rIns="0" bIns="0">
              <a:spAutoFit/>
            </a:bodyPr>
            <a:lstStyle/>
            <a:p>
              <a:pPr marL="1588" indent="-1588"/>
              <a:r>
                <a:rPr lang="en-US" sz="1400" b="1">
                  <a:solidFill>
                    <a:srgbClr val="000000"/>
                  </a:solidFill>
                  <a:latin typeface="Century Gothic" pitchFamily="34" charset="0"/>
                  <a:ea typeface="MS PGothic" pitchFamily="34" charset="-128"/>
                  <a:cs typeface="Century Gothic" pitchFamily="34" charset="0"/>
                </a:rPr>
                <a:t>Price of book</a:t>
              </a:r>
              <a:endParaRPr lang="en-US" sz="1400" b="1">
                <a:latin typeface="Century Gothic" pitchFamily="34" charset="0"/>
                <a:ea typeface="MS PGothic" pitchFamily="34" charset="-128"/>
                <a:cs typeface="Century Gothic" pitchFamily="34" charset="0"/>
              </a:endParaRPr>
            </a:p>
          </p:txBody>
        </p:sp>
        <p:sp>
          <p:nvSpPr>
            <p:cNvPr id="176162" name="Rectangle 101"/>
            <p:cNvSpPr>
              <a:spLocks noChangeArrowheads="1"/>
            </p:cNvSpPr>
            <p:nvPr/>
          </p:nvSpPr>
          <p:spPr bwMode="auto">
            <a:xfrm>
              <a:off x="3550" y="3490"/>
              <a:ext cx="1826" cy="136"/>
            </a:xfrm>
            <a:prstGeom prst="rect">
              <a:avLst/>
            </a:prstGeom>
            <a:noFill/>
            <a:ln w="9525">
              <a:noFill/>
              <a:miter lim="800000"/>
              <a:headEnd/>
              <a:tailEnd/>
            </a:ln>
          </p:spPr>
          <p:txBody>
            <a:bodyPr lIns="0" tIns="0" rIns="0" bIns="0">
              <a:spAutoFit/>
            </a:bodyPr>
            <a:lstStyle/>
            <a:p>
              <a:pPr marL="1588" indent="-1588"/>
              <a:r>
                <a:rPr lang="en-US" sz="1400" b="1">
                  <a:solidFill>
                    <a:srgbClr val="000000"/>
                  </a:solidFill>
                  <a:latin typeface="Century Gothic" pitchFamily="34" charset="0"/>
                  <a:ea typeface="MS PGothic" pitchFamily="34" charset="-128"/>
                  <a:cs typeface="Century Gothic" pitchFamily="34" charset="0"/>
                </a:rPr>
                <a:t>Quantity of books</a:t>
              </a:r>
              <a:endParaRPr lang="en-US" sz="1400" b="1">
                <a:latin typeface="Century Gothic" pitchFamily="34" charset="0"/>
                <a:ea typeface="MS PGothic" pitchFamily="34" charset="-128"/>
                <a:cs typeface="Century Gothic" pitchFamily="34" charset="0"/>
              </a:endParaRPr>
            </a:p>
          </p:txBody>
        </p:sp>
      </p:grpSp>
      <p:sp>
        <p:nvSpPr>
          <p:cNvPr id="4" name="Title 3"/>
          <p:cNvSpPr>
            <a:spLocks noGrp="1"/>
          </p:cNvSpPr>
          <p:nvPr>
            <p:ph type="title"/>
          </p:nvPr>
        </p:nvSpPr>
        <p:spPr>
          <a:xfrm>
            <a:off x="0" y="0"/>
            <a:ext cx="9144000" cy="990600"/>
          </a:xfrm>
        </p:spPr>
        <p:txBody>
          <a:bodyPr>
            <a:noAutofit/>
          </a:bodyPr>
          <a:lstStyle/>
          <a:p>
            <a:pPr fontAlgn="auto">
              <a:spcAft>
                <a:spcPts val="0"/>
              </a:spcAft>
              <a:defRPr/>
            </a:pPr>
            <a:r>
              <a:rPr lang="en-US" sz="4000" dirty="0" smtClean="0">
                <a:solidFill>
                  <a:schemeClr val="accent3"/>
                </a:solidFill>
                <a:ea typeface="+mj-ea"/>
              </a:rPr>
              <a:t>WHY CHANGING THE QUANTITY LOWERS TOTAL SURPLUS</a:t>
            </a:r>
            <a:endParaRPr lang="en-US" sz="4000" dirty="0">
              <a:solidFill>
                <a:schemeClr val="accent3"/>
              </a:solidFill>
              <a:ea typeface="+mj-ea"/>
            </a:endParaRPr>
          </a:p>
        </p:txBody>
      </p:sp>
      <p:sp>
        <p:nvSpPr>
          <p:cNvPr id="7" name="Footer Placeholder 6"/>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0822"/>
                                        </p:tgtEl>
                                        <p:attrNameLst>
                                          <p:attrName>style.visibility</p:attrName>
                                        </p:attrNameLst>
                                      </p:cBhvr>
                                      <p:to>
                                        <p:strVal val="visible"/>
                                      </p:to>
                                    </p:set>
                                    <p:animEffect transition="in" filter="fade">
                                      <p:cBhvr>
                                        <p:cTn id="12" dur="500"/>
                                        <p:tgtEl>
                                          <p:spTgt spid="3308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0823"/>
                                        </p:tgtEl>
                                        <p:attrNameLst>
                                          <p:attrName>style.visibility</p:attrName>
                                        </p:attrNameLst>
                                      </p:cBhvr>
                                      <p:to>
                                        <p:strVal val="visible"/>
                                      </p:to>
                                    </p:set>
                                    <p:animEffect transition="in" filter="fade">
                                      <p:cBhvr>
                                        <p:cTn id="15" dur="500"/>
                                        <p:tgtEl>
                                          <p:spTgt spid="330823"/>
                                        </p:tgtEl>
                                      </p:cBhvr>
                                    </p:animEffect>
                                  </p:childTnLst>
                                </p:cTn>
                              </p:par>
                              <p:par>
                                <p:cTn id="16" presetID="10" presetClass="entr" presetSubtype="0" fill="hold" nodeType="withEffect">
                                  <p:stCondLst>
                                    <p:cond delay="0"/>
                                  </p:stCondLst>
                                  <p:childTnLst>
                                    <p:set>
                                      <p:cBhvr>
                                        <p:cTn id="17" dur="1" fill="hold">
                                          <p:stCondLst>
                                            <p:cond delay="0"/>
                                          </p:stCondLst>
                                        </p:cTn>
                                        <p:tgtEl>
                                          <p:spTgt spid="330852"/>
                                        </p:tgtEl>
                                        <p:attrNameLst>
                                          <p:attrName>style.visibility</p:attrName>
                                        </p:attrNameLst>
                                      </p:cBhvr>
                                      <p:to>
                                        <p:strVal val="visible"/>
                                      </p:to>
                                    </p:set>
                                    <p:animEffect transition="in" filter="fade">
                                      <p:cBhvr>
                                        <p:cTn id="18" dur="500"/>
                                        <p:tgtEl>
                                          <p:spTgt spid="330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822" grpId="0" animBg="1"/>
      <p:bldP spid="33082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dirty="0" smtClean="0">
                <a:solidFill>
                  <a:schemeClr val="accent3"/>
                </a:solidFill>
                <a:ea typeface="+mj-ea"/>
              </a:rPr>
              <a:t>THE EFFICIENCY OF MARKETS</a:t>
            </a:r>
            <a:endParaRPr lang="en-US" sz="4000" dirty="0">
              <a:solidFill>
                <a:schemeClr val="accent3"/>
              </a:solidFill>
              <a:ea typeface="+mj-ea"/>
            </a:endParaRPr>
          </a:p>
        </p:txBody>
      </p:sp>
      <p:sp>
        <p:nvSpPr>
          <p:cNvPr id="3" name="Content Placeholder 2"/>
          <p:cNvSpPr>
            <a:spLocks noGrp="1"/>
          </p:cNvSpPr>
          <p:nvPr>
            <p:ph idx="1"/>
          </p:nvPr>
        </p:nvSpPr>
        <p:spPr>
          <a:xfrm>
            <a:off x="228600" y="990600"/>
            <a:ext cx="8839200" cy="4953000"/>
          </a:xfrm>
        </p:spPr>
        <p:txBody>
          <a:bodyPr>
            <a:noAutofit/>
          </a:bodyPr>
          <a:lstStyle/>
          <a:p>
            <a:pPr>
              <a:spcAft>
                <a:spcPts val="1200"/>
              </a:spcAft>
            </a:pPr>
            <a:r>
              <a:rPr lang="en-US" sz="2400" dirty="0" smtClean="0">
                <a:solidFill>
                  <a:srgbClr val="376092"/>
                </a:solidFill>
                <a:latin typeface="Century Gothic" pitchFamily="34" charset="0"/>
                <a:cs typeface="Century Gothic" pitchFamily="34" charset="0"/>
              </a:rPr>
              <a:t>Once the market is in equilibrium, there is no way to increase the gains from trade. Competitive markets are usually efficient:</a:t>
            </a:r>
          </a:p>
          <a:p>
            <a:pPr>
              <a:spcAft>
                <a:spcPts val="1200"/>
              </a:spcAft>
              <a:buFontTx/>
              <a:buAutoNum type="arabicPeriod"/>
            </a:pPr>
            <a:r>
              <a:rPr lang="en-US" sz="2400" b="0" dirty="0" smtClean="0">
                <a:latin typeface="Century Gothic" pitchFamily="34" charset="0"/>
                <a:cs typeface="Century Gothic" pitchFamily="34" charset="0"/>
              </a:rPr>
              <a:t>They allocate consumption of the good to the potential </a:t>
            </a:r>
            <a:r>
              <a:rPr lang="en-US" sz="2400" dirty="0" smtClean="0">
                <a:solidFill>
                  <a:srgbClr val="990033"/>
                </a:solidFill>
                <a:latin typeface="Century Gothic" pitchFamily="34" charset="0"/>
                <a:cs typeface="Century Gothic" pitchFamily="34" charset="0"/>
              </a:rPr>
              <a:t>buyers who most value it.</a:t>
            </a:r>
          </a:p>
          <a:p>
            <a:pPr>
              <a:spcAft>
                <a:spcPts val="1200"/>
              </a:spcAft>
              <a:buFontTx/>
              <a:buAutoNum type="arabicPeriod"/>
            </a:pPr>
            <a:r>
              <a:rPr lang="en-US" sz="2400" b="0" dirty="0" smtClean="0">
                <a:latin typeface="Century Gothic" pitchFamily="34" charset="0"/>
                <a:cs typeface="Century Gothic" pitchFamily="34" charset="0"/>
              </a:rPr>
              <a:t>They allocate sales to the potential </a:t>
            </a:r>
            <a:r>
              <a:rPr lang="en-US" sz="2400" dirty="0" smtClean="0">
                <a:solidFill>
                  <a:srgbClr val="990033"/>
                </a:solidFill>
                <a:latin typeface="Century Gothic" pitchFamily="34" charset="0"/>
                <a:cs typeface="Century Gothic" pitchFamily="34" charset="0"/>
              </a:rPr>
              <a:t>sellers</a:t>
            </a:r>
            <a:r>
              <a:rPr lang="en-US" sz="2400" b="0" dirty="0" smtClean="0">
                <a:latin typeface="Century Gothic" pitchFamily="34" charset="0"/>
                <a:cs typeface="Century Gothic" pitchFamily="34" charset="0"/>
              </a:rPr>
              <a:t> who most value the right to sell the good (e.g., </a:t>
            </a:r>
            <a:r>
              <a:rPr lang="en-US" sz="2400" dirty="0" smtClean="0">
                <a:solidFill>
                  <a:srgbClr val="990033"/>
                </a:solidFill>
                <a:latin typeface="Century Gothic" pitchFamily="34" charset="0"/>
                <a:cs typeface="Century Gothic" pitchFamily="34" charset="0"/>
              </a:rPr>
              <a:t>who</a:t>
            </a:r>
            <a:r>
              <a:rPr lang="en-US" sz="2400" b="0" dirty="0" smtClean="0">
                <a:latin typeface="Century Gothic" pitchFamily="34" charset="0"/>
                <a:cs typeface="Century Gothic" pitchFamily="34" charset="0"/>
              </a:rPr>
              <a:t> </a:t>
            </a:r>
            <a:r>
              <a:rPr lang="en-US" sz="2400" dirty="0" smtClean="0">
                <a:solidFill>
                  <a:srgbClr val="990033"/>
                </a:solidFill>
                <a:latin typeface="Century Gothic" pitchFamily="34" charset="0"/>
                <a:cs typeface="Century Gothic" pitchFamily="34" charset="0"/>
              </a:rPr>
              <a:t>have the lowest cost</a:t>
            </a:r>
            <a:r>
              <a:rPr lang="en-US" sz="2400" b="0" dirty="0" smtClean="0">
                <a:latin typeface="Century Gothic" pitchFamily="34" charset="0"/>
                <a:cs typeface="Century Gothic" pitchFamily="34" charset="0"/>
              </a:rPr>
              <a:t>).</a:t>
            </a:r>
          </a:p>
          <a:p>
            <a:pPr>
              <a:spcAft>
                <a:spcPts val="1200"/>
              </a:spcAft>
              <a:buFontTx/>
              <a:buAutoNum type="arabicPeriod"/>
            </a:pPr>
            <a:r>
              <a:rPr lang="en-US" sz="2400" b="0" dirty="0" smtClean="0">
                <a:latin typeface="Century Gothic" pitchFamily="34" charset="0"/>
                <a:cs typeface="Century Gothic" pitchFamily="34" charset="0"/>
              </a:rPr>
              <a:t>They ensure that </a:t>
            </a:r>
            <a:r>
              <a:rPr lang="en-US" sz="2400" dirty="0" smtClean="0">
                <a:solidFill>
                  <a:srgbClr val="990033"/>
                </a:solidFill>
                <a:latin typeface="Century Gothic" pitchFamily="34" charset="0"/>
                <a:cs typeface="Century Gothic" pitchFamily="34" charset="0"/>
              </a:rPr>
              <a:t>all transactions are mutually beneficial:</a:t>
            </a:r>
            <a:r>
              <a:rPr lang="en-US" sz="2400" b="0" dirty="0" smtClean="0">
                <a:latin typeface="Century Gothic" pitchFamily="34" charset="0"/>
                <a:cs typeface="Century Gothic" pitchFamily="34" charset="0"/>
              </a:rPr>
              <a:t> Every consumer who makes a purchase values the good more than every seller who makes a sale.</a:t>
            </a:r>
          </a:p>
          <a:p>
            <a:pPr>
              <a:spcAft>
                <a:spcPts val="1200"/>
              </a:spcAft>
            </a:pPr>
            <a:r>
              <a:rPr lang="en-US" sz="2400" dirty="0" smtClean="0">
                <a:latin typeface="Century Gothic" pitchFamily="34" charset="0"/>
                <a:cs typeface="Century Gothic" pitchFamily="34" charset="0"/>
              </a:rPr>
              <a:t>As a result: any way of allocating the good other than the market equilibrium outcome lowers total surplus.</a:t>
            </a:r>
          </a:p>
        </p:txBody>
      </p:sp>
      <p:sp>
        <p:nvSpPr>
          <p:cNvPr id="5" name="Footer Placeholder 4"/>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9144000" cy="4678363"/>
          </a:xfrm>
        </p:spPr>
        <p:txBody>
          <a:bodyPr/>
          <a:lstStyle/>
          <a:p>
            <a:pPr marL="684213" indent="-342900">
              <a:buClr>
                <a:schemeClr val="accent3"/>
              </a:buClr>
              <a:buFont typeface="Wingdings" charset="2"/>
              <a:buChar char="§"/>
              <a:defRPr/>
            </a:pPr>
            <a:r>
              <a:rPr lang="en-US" sz="2400" b="0" dirty="0">
                <a:ea typeface="+mn-ea"/>
              </a:rPr>
              <a:t>What </a:t>
            </a:r>
            <a:r>
              <a:rPr lang="en-US" sz="2400" dirty="0">
                <a:ea typeface="+mn-ea"/>
                <a:hlinkClick r:id="rId3" action="ppaction://hlinksldjump"/>
              </a:rPr>
              <a:t>consumer surplus </a:t>
            </a:r>
            <a:r>
              <a:rPr lang="en-US" sz="2400" b="0" dirty="0">
                <a:ea typeface="+mn-ea"/>
              </a:rPr>
              <a:t>is and </a:t>
            </a:r>
            <a:r>
              <a:rPr lang="en-US" sz="2400" b="0" dirty="0" smtClean="0">
                <a:ea typeface="+mn-ea"/>
              </a:rPr>
              <a:t>its relationship </a:t>
            </a:r>
            <a:r>
              <a:rPr lang="en-US" sz="2400" b="0" dirty="0">
                <a:ea typeface="+mn-ea"/>
              </a:rPr>
              <a:t>to the demand curve</a:t>
            </a:r>
          </a:p>
          <a:p>
            <a:pPr marL="684213" indent="-342900">
              <a:buClr>
                <a:schemeClr val="accent3"/>
              </a:buClr>
              <a:buFont typeface="Wingdings" charset="2"/>
              <a:buChar char="§"/>
              <a:defRPr/>
            </a:pPr>
            <a:r>
              <a:rPr lang="en-US" sz="2400" b="0" dirty="0" smtClean="0">
                <a:ea typeface="+mn-ea"/>
              </a:rPr>
              <a:t>What </a:t>
            </a:r>
            <a:r>
              <a:rPr lang="en-US" sz="2400" dirty="0">
                <a:ea typeface="+mn-ea"/>
                <a:hlinkClick r:id="rId4" action="ppaction://hlinksldjump"/>
              </a:rPr>
              <a:t>producer surplus </a:t>
            </a:r>
            <a:r>
              <a:rPr lang="en-US" sz="2400" b="0" dirty="0">
                <a:ea typeface="+mn-ea"/>
              </a:rPr>
              <a:t>is and </a:t>
            </a:r>
            <a:r>
              <a:rPr lang="en-US" sz="2400" b="0" dirty="0" smtClean="0">
                <a:ea typeface="+mn-ea"/>
              </a:rPr>
              <a:t>its relationship </a:t>
            </a:r>
            <a:r>
              <a:rPr lang="en-US" sz="2400" b="0" dirty="0">
                <a:ea typeface="+mn-ea"/>
              </a:rPr>
              <a:t>to the supply curve</a:t>
            </a:r>
          </a:p>
          <a:p>
            <a:pPr marL="684213" indent="-342900">
              <a:buClr>
                <a:schemeClr val="accent3"/>
              </a:buClr>
              <a:buFont typeface="Wingdings" charset="2"/>
              <a:buChar char="§"/>
              <a:defRPr/>
            </a:pPr>
            <a:r>
              <a:rPr lang="en-US" sz="2400" b="0" dirty="0" smtClean="0">
                <a:ea typeface="+mn-ea"/>
              </a:rPr>
              <a:t>What </a:t>
            </a:r>
            <a:r>
              <a:rPr lang="en-US" sz="2400" dirty="0">
                <a:ea typeface="+mn-ea"/>
                <a:hlinkClick r:id="rId5" action="ppaction://hlinksldjump"/>
              </a:rPr>
              <a:t>total surplus </a:t>
            </a:r>
            <a:r>
              <a:rPr lang="en-US" sz="2400" b="0" dirty="0">
                <a:ea typeface="+mn-ea"/>
              </a:rPr>
              <a:t>is and how </a:t>
            </a:r>
            <a:r>
              <a:rPr lang="en-US" sz="2400" b="0" dirty="0" smtClean="0">
                <a:ea typeface="+mn-ea"/>
              </a:rPr>
              <a:t>it can </a:t>
            </a:r>
            <a:r>
              <a:rPr lang="en-US" sz="2400" b="0" dirty="0">
                <a:ea typeface="+mn-ea"/>
              </a:rPr>
              <a:t>be used both to measure </a:t>
            </a:r>
            <a:r>
              <a:rPr lang="en-US" sz="2400" b="0" dirty="0" smtClean="0">
                <a:ea typeface="+mn-ea"/>
              </a:rPr>
              <a:t>the gains </a:t>
            </a:r>
            <a:r>
              <a:rPr lang="en-US" sz="2400" b="0" dirty="0">
                <a:ea typeface="+mn-ea"/>
              </a:rPr>
              <a:t>from trade and to illustrate </a:t>
            </a:r>
            <a:r>
              <a:rPr lang="en-US" sz="2400" b="0" dirty="0" smtClean="0">
                <a:ea typeface="+mn-ea"/>
              </a:rPr>
              <a:t>why markets </a:t>
            </a:r>
            <a:r>
              <a:rPr lang="en-US" sz="2400" b="0" dirty="0">
                <a:ea typeface="+mn-ea"/>
              </a:rPr>
              <a:t>work so </a:t>
            </a:r>
            <a:r>
              <a:rPr lang="en-US" sz="2400" b="0" dirty="0" smtClean="0">
                <a:ea typeface="+mn-ea"/>
              </a:rPr>
              <a:t>well</a:t>
            </a:r>
          </a:p>
          <a:p>
            <a:pPr marL="684213" indent="-342900">
              <a:buClr>
                <a:schemeClr val="accent3"/>
              </a:buClr>
              <a:buFont typeface="Wingdings" charset="2"/>
              <a:buChar char="§"/>
              <a:defRPr/>
            </a:pPr>
            <a:r>
              <a:rPr lang="en-US" sz="2400" b="0" dirty="0" smtClean="0">
                <a:ea typeface="+mn-ea"/>
              </a:rPr>
              <a:t>Why </a:t>
            </a:r>
            <a:r>
              <a:rPr lang="en-US" sz="2400" dirty="0">
                <a:ea typeface="+mn-ea"/>
                <a:hlinkClick r:id="rId6" action="ppaction://hlinksldjump"/>
              </a:rPr>
              <a:t>property rights</a:t>
            </a:r>
            <a:r>
              <a:rPr lang="en-US" sz="2400" dirty="0">
                <a:ea typeface="+mn-ea"/>
              </a:rPr>
              <a:t> </a:t>
            </a:r>
            <a:r>
              <a:rPr lang="en-US" sz="2400" b="0" dirty="0" smtClean="0">
                <a:ea typeface="+mn-ea"/>
              </a:rPr>
              <a:t>and </a:t>
            </a:r>
            <a:r>
              <a:rPr lang="en-US" sz="2400" dirty="0" smtClean="0">
                <a:ea typeface="+mn-ea"/>
                <a:hlinkClick r:id="rId7" action="ppaction://hlinksldjump"/>
              </a:rPr>
              <a:t>prices as economic </a:t>
            </a:r>
            <a:r>
              <a:rPr lang="en-US" sz="2400" dirty="0">
                <a:ea typeface="+mn-ea"/>
                <a:hlinkClick r:id="rId7" action="ppaction://hlinksldjump"/>
              </a:rPr>
              <a:t>signals </a:t>
            </a:r>
            <a:r>
              <a:rPr lang="en-US" sz="2400" b="0" dirty="0">
                <a:ea typeface="+mn-ea"/>
              </a:rPr>
              <a:t>are critical to </a:t>
            </a:r>
            <a:r>
              <a:rPr lang="en-US" sz="2400" b="0" dirty="0" smtClean="0">
                <a:ea typeface="+mn-ea"/>
              </a:rPr>
              <a:t>smooth functioning </a:t>
            </a:r>
            <a:r>
              <a:rPr lang="en-US" sz="2400" b="0" dirty="0">
                <a:ea typeface="+mn-ea"/>
              </a:rPr>
              <a:t>of a market</a:t>
            </a:r>
          </a:p>
          <a:p>
            <a:pPr marL="684213" indent="-342900">
              <a:buClr>
                <a:schemeClr val="accent3"/>
              </a:buClr>
              <a:buFont typeface="Wingdings" charset="2"/>
              <a:buChar char="§"/>
              <a:defRPr/>
            </a:pPr>
            <a:r>
              <a:rPr lang="en-US" sz="2400" b="0" dirty="0" smtClean="0">
                <a:ea typeface="+mn-ea"/>
              </a:rPr>
              <a:t>Why  markets </a:t>
            </a:r>
            <a:r>
              <a:rPr lang="en-US" sz="2400" b="0" dirty="0">
                <a:ea typeface="+mn-ea"/>
              </a:rPr>
              <a:t>typically lead </a:t>
            </a:r>
            <a:r>
              <a:rPr lang="en-US" sz="2400" b="0" dirty="0" smtClean="0">
                <a:ea typeface="+mn-ea"/>
              </a:rPr>
              <a:t>to </a:t>
            </a:r>
            <a:r>
              <a:rPr lang="en-US" sz="2400" dirty="0" smtClean="0">
                <a:ea typeface="+mn-ea"/>
                <a:hlinkClick r:id="rId8" action="ppaction://hlinksldjump"/>
              </a:rPr>
              <a:t>efficient </a:t>
            </a:r>
            <a:r>
              <a:rPr lang="en-US" sz="2400" dirty="0">
                <a:ea typeface="+mn-ea"/>
                <a:hlinkClick r:id="rId8" action="ppaction://hlinksldjump"/>
              </a:rPr>
              <a:t>outcomes </a:t>
            </a:r>
            <a:r>
              <a:rPr lang="en-US" sz="2400" b="0" dirty="0">
                <a:ea typeface="+mn-ea"/>
              </a:rPr>
              <a:t>despite the fact </a:t>
            </a:r>
            <a:r>
              <a:rPr lang="en-US" sz="2400" b="0" dirty="0" smtClean="0">
                <a:ea typeface="+mn-ea"/>
              </a:rPr>
              <a:t>that they </a:t>
            </a:r>
            <a:r>
              <a:rPr lang="en-US" sz="2400" b="0" dirty="0">
                <a:ea typeface="+mn-ea"/>
              </a:rPr>
              <a:t>sometimes fail</a:t>
            </a:r>
            <a:endParaRPr lang="en-US" sz="2400" dirty="0">
              <a:ea typeface="+mn-ea"/>
            </a:endParaRPr>
          </a:p>
        </p:txBody>
      </p:sp>
      <p:sp>
        <p:nvSpPr>
          <p:cNvPr id="6" name="TextBox 5"/>
          <p:cNvSpPr txBox="1"/>
          <p:nvPr/>
        </p:nvSpPr>
        <p:spPr>
          <a:xfrm>
            <a:off x="8129588" y="6218238"/>
            <a:ext cx="633412" cy="461962"/>
          </a:xfrm>
          <a:prstGeom prst="rect">
            <a:avLst/>
          </a:prstGeom>
          <a:noFill/>
        </p:spPr>
        <p:txBody>
          <a:bodyPr>
            <a:spAutoFit/>
          </a:bodyPr>
          <a:lstStyle/>
          <a:p>
            <a:pPr fontAlgn="auto">
              <a:spcBef>
                <a:spcPts val="0"/>
              </a:spcBef>
              <a:spcAft>
                <a:spcPts val="0"/>
              </a:spcAft>
              <a:defRPr/>
            </a:pPr>
            <a:r>
              <a:rPr lang="en-US" sz="1200" b="1" dirty="0">
                <a:solidFill>
                  <a:schemeClr val="bg1"/>
                </a:solidFill>
                <a:effectLst>
                  <a:outerShdw blurRad="38100" dist="38100" dir="2700000" algn="tl">
                    <a:srgbClr val="000000">
                      <a:alpha val="43137"/>
                    </a:srgbClr>
                  </a:outerShdw>
                </a:effectLst>
                <a:latin typeface="+mn-lt"/>
                <a:cs typeface="+mn-cs"/>
                <a:hlinkClick r:id="rId9" action="ppaction://hlinksldjump"/>
              </a:rPr>
              <a:t>To Video</a:t>
            </a:r>
            <a:endParaRPr lang="en-US" sz="1200" b="1" dirty="0">
              <a:solidFill>
                <a:schemeClr val="bg1"/>
              </a:solidFill>
              <a:effectLst>
                <a:outerShdw blurRad="38100" dist="38100" dir="2700000" algn="tl">
                  <a:srgbClr val="000000">
                    <a:alpha val="43137"/>
                  </a:srgbClr>
                </a:outerShdw>
              </a:effectLst>
              <a:latin typeface="+mn-lt"/>
              <a:cs typeface="+mn-cs"/>
            </a:endParaRPr>
          </a:p>
        </p:txBody>
      </p:sp>
      <p:sp>
        <p:nvSpPr>
          <p:cNvPr id="7" name="Rectangle 6"/>
          <p:cNvSpPr/>
          <p:nvPr/>
        </p:nvSpPr>
        <p:spPr>
          <a:xfrm>
            <a:off x="208448" y="6307666"/>
            <a:ext cx="806631" cy="369332"/>
          </a:xfrm>
          <a:prstGeom prst="rect">
            <a:avLst/>
          </a:prstGeom>
        </p:spPr>
        <p:txBody>
          <a:bodyPr wrap="none">
            <a:spAutoFit/>
          </a:bodyPr>
          <a:lstStyle/>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10" action="ppaction://hlinksldjump"/>
              </a:rPr>
              <a:t>To Active </a:t>
            </a:r>
          </a:p>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10" action="ppaction://hlinksldjump"/>
              </a:rPr>
              <a:t>Learning</a:t>
            </a: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5" name="Footer Placeholder 4"/>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pPr fontAlgn="auto">
              <a:spcAft>
                <a:spcPts val="0"/>
              </a:spcAft>
              <a:defRPr/>
            </a:pPr>
            <a:r>
              <a:rPr lang="en-US" dirty="0" smtClean="0">
                <a:solidFill>
                  <a:schemeClr val="accent3"/>
                </a:solidFill>
                <a:ea typeface="+mj-ea"/>
              </a:rPr>
              <a:t>WHY MARKETS TYPICALLY WORK SO WELL</a:t>
            </a:r>
            <a:endParaRPr lang="en-US" dirty="0">
              <a:solidFill>
                <a:schemeClr val="accent3"/>
              </a:solidFill>
              <a:ea typeface="+mj-ea"/>
            </a:endParaRPr>
          </a:p>
        </p:txBody>
      </p:sp>
      <p:sp>
        <p:nvSpPr>
          <p:cNvPr id="3" name="Content Placeholder 2"/>
          <p:cNvSpPr>
            <a:spLocks noGrp="1"/>
          </p:cNvSpPr>
          <p:nvPr>
            <p:ph idx="1"/>
          </p:nvPr>
        </p:nvSpPr>
        <p:spPr>
          <a:xfrm>
            <a:off x="228600" y="1524000"/>
            <a:ext cx="8839200" cy="4114800"/>
          </a:xfrm>
        </p:spPr>
        <p:txBody>
          <a:bodyPr rtlCol="0">
            <a:normAutofit fontScale="77500" lnSpcReduction="20000"/>
          </a:bodyPr>
          <a:lstStyle/>
          <a:p>
            <a:pPr fontAlgn="auto">
              <a:spcAft>
                <a:spcPts val="0"/>
              </a:spcAft>
              <a:defRPr/>
            </a:pPr>
            <a:r>
              <a:rPr lang="en-US" dirty="0" smtClean="0">
                <a:solidFill>
                  <a:srgbClr val="990033"/>
                </a:solidFill>
                <a:ea typeface="+mn-ea"/>
              </a:rPr>
              <a:t>Up until now, to learn how markets work, we have been examining a single market</a:t>
            </a:r>
          </a:p>
          <a:p>
            <a:pPr fontAlgn="auto">
              <a:spcAft>
                <a:spcPts val="0"/>
              </a:spcAft>
              <a:defRPr/>
            </a:pPr>
            <a:endParaRPr lang="en-US" dirty="0">
              <a:solidFill>
                <a:srgbClr val="990033"/>
              </a:solidFill>
              <a:ea typeface="+mn-ea"/>
            </a:endParaRPr>
          </a:p>
          <a:p>
            <a:pPr fontAlgn="auto">
              <a:spcAft>
                <a:spcPts val="0"/>
              </a:spcAft>
              <a:defRPr/>
            </a:pPr>
            <a:r>
              <a:rPr lang="en-US" dirty="0" smtClean="0">
                <a:solidFill>
                  <a:srgbClr val="990033"/>
                </a:solidFill>
                <a:ea typeface="+mn-ea"/>
              </a:rPr>
              <a:t>In reality, consumers and producers do not make decisions in isolated markets. Ex: a student’s decision in the market for used textbooks might be affected by how much interest must be paid on a student loan</a:t>
            </a:r>
          </a:p>
          <a:p>
            <a:pPr fontAlgn="auto">
              <a:spcAft>
                <a:spcPts val="0"/>
              </a:spcAft>
              <a:defRPr/>
            </a:pPr>
            <a:endParaRPr lang="en-US" dirty="0">
              <a:solidFill>
                <a:srgbClr val="990033"/>
              </a:solidFill>
              <a:ea typeface="+mn-ea"/>
            </a:endParaRPr>
          </a:p>
          <a:p>
            <a:pPr fontAlgn="auto">
              <a:spcAft>
                <a:spcPts val="0"/>
              </a:spcAft>
              <a:defRPr/>
            </a:pPr>
            <a:r>
              <a:rPr lang="en-US" dirty="0" smtClean="0">
                <a:solidFill>
                  <a:srgbClr val="990033"/>
                </a:solidFill>
                <a:ea typeface="+mn-ea"/>
              </a:rPr>
              <a:t>The decision in the used textbook market is influenced by what is going on in the market for money!</a:t>
            </a:r>
            <a:endParaRPr lang="en-US" dirty="0">
              <a:solidFill>
                <a:srgbClr val="990033"/>
              </a:solidFill>
              <a:ea typeface="+mn-ea"/>
            </a:endParaRPr>
          </a:p>
        </p:txBody>
      </p:sp>
      <p:sp>
        <p:nvSpPr>
          <p:cNvPr id="6" name="Footer Placeholder 4"/>
          <p:cNvSpPr>
            <a:spLocks noGrp="1"/>
          </p:cNvSpPr>
          <p:nvPr>
            <p:ph type="ftr" sz="quarter" idx="10"/>
          </p:nvPr>
        </p:nvSpPr>
        <p:spPr/>
        <p:txBody>
          <a:bodyPr/>
          <a:lstStyle/>
          <a:p>
            <a:pPr>
              <a:defRPr/>
            </a:pPr>
            <a:r>
              <a:rPr lang="en-US" dirty="0"/>
              <a:t>Copyright 2015 Worth Publishers    </a:t>
            </a:r>
          </a:p>
        </p:txBody>
      </p:sp>
    </p:spTree>
    <p:extLst>
      <p:ext uri="{BB962C8B-B14F-4D97-AF65-F5344CB8AC3E}">
        <p14:creationId xmlns:p14="http://schemas.microsoft.com/office/powerpoint/2010/main" val="3388169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pPr fontAlgn="auto">
              <a:spcAft>
                <a:spcPts val="0"/>
              </a:spcAft>
              <a:defRPr/>
            </a:pPr>
            <a:r>
              <a:rPr lang="en-US" dirty="0" smtClean="0">
                <a:solidFill>
                  <a:schemeClr val="accent3"/>
                </a:solidFill>
                <a:ea typeface="+mj-ea"/>
              </a:rPr>
              <a:t>WHY MARKETS TYPICALLY WORK SO WELL</a:t>
            </a:r>
            <a:endParaRPr lang="en-US" dirty="0">
              <a:solidFill>
                <a:schemeClr val="accent3"/>
              </a:solidFill>
              <a:ea typeface="+mj-ea"/>
            </a:endParaRPr>
          </a:p>
        </p:txBody>
      </p:sp>
      <p:sp>
        <p:nvSpPr>
          <p:cNvPr id="3" name="Content Placeholder 2"/>
          <p:cNvSpPr>
            <a:spLocks noGrp="1"/>
          </p:cNvSpPr>
          <p:nvPr>
            <p:ph idx="1"/>
          </p:nvPr>
        </p:nvSpPr>
        <p:spPr>
          <a:xfrm>
            <a:off x="228600" y="1524000"/>
            <a:ext cx="8839200" cy="4114800"/>
          </a:xfrm>
        </p:spPr>
        <p:txBody>
          <a:bodyPr rtlCol="0">
            <a:normAutofit fontScale="85000" lnSpcReduction="20000"/>
          </a:bodyPr>
          <a:lstStyle/>
          <a:p>
            <a:pPr fontAlgn="auto">
              <a:spcAft>
                <a:spcPts val="0"/>
              </a:spcAft>
              <a:defRPr/>
            </a:pPr>
            <a:r>
              <a:rPr lang="en-US" dirty="0" smtClean="0">
                <a:solidFill>
                  <a:srgbClr val="990033"/>
                </a:solidFill>
                <a:ea typeface="+mn-ea"/>
              </a:rPr>
              <a:t>An efficient market equilibrium maximizes total surplus – the gains to buyers and sellers in that market.</a:t>
            </a:r>
          </a:p>
          <a:p>
            <a:pPr fontAlgn="auto">
              <a:spcAft>
                <a:spcPts val="0"/>
              </a:spcAft>
              <a:defRPr/>
            </a:pPr>
            <a:endParaRPr lang="en-US" dirty="0">
              <a:solidFill>
                <a:srgbClr val="990033"/>
              </a:solidFill>
              <a:ea typeface="+mn-ea"/>
            </a:endParaRPr>
          </a:p>
          <a:p>
            <a:pPr fontAlgn="auto">
              <a:spcAft>
                <a:spcPts val="0"/>
              </a:spcAft>
              <a:defRPr/>
            </a:pPr>
            <a:r>
              <a:rPr lang="en-US" dirty="0" smtClean="0">
                <a:solidFill>
                  <a:srgbClr val="990033"/>
                </a:solidFill>
                <a:ea typeface="+mn-ea"/>
              </a:rPr>
              <a:t>When each and every market in the economy maximizes total surplus, then the economy as a whole is efficient</a:t>
            </a:r>
          </a:p>
          <a:p>
            <a:pPr fontAlgn="auto">
              <a:spcAft>
                <a:spcPts val="0"/>
              </a:spcAft>
              <a:defRPr/>
            </a:pPr>
            <a:endParaRPr lang="en-US" dirty="0">
              <a:solidFill>
                <a:srgbClr val="990033"/>
              </a:solidFill>
              <a:ea typeface="+mn-ea"/>
            </a:endParaRPr>
          </a:p>
          <a:p>
            <a:pPr fontAlgn="auto">
              <a:spcAft>
                <a:spcPts val="0"/>
              </a:spcAft>
              <a:defRPr/>
            </a:pPr>
            <a:r>
              <a:rPr lang="en-US" dirty="0" smtClean="0">
                <a:solidFill>
                  <a:srgbClr val="990033"/>
                </a:solidFill>
                <a:ea typeface="+mn-ea"/>
              </a:rPr>
              <a:t>Theoretical result: it is virtually impossible to find an economy in which every market is efficient.</a:t>
            </a:r>
            <a:endParaRPr lang="en-US" dirty="0">
              <a:solidFill>
                <a:srgbClr val="990033"/>
              </a:solidFill>
              <a:ea typeface="+mn-ea"/>
            </a:endParaRPr>
          </a:p>
        </p:txBody>
      </p:sp>
      <p:sp>
        <p:nvSpPr>
          <p:cNvPr id="6" name="Footer Placeholder 4"/>
          <p:cNvSpPr>
            <a:spLocks noGrp="1"/>
          </p:cNvSpPr>
          <p:nvPr>
            <p:ph type="ftr" sz="quarter" idx="10"/>
          </p:nvPr>
        </p:nvSpPr>
        <p:spPr/>
        <p:txBody>
          <a:bodyPr/>
          <a:lstStyle/>
          <a:p>
            <a:pPr>
              <a:defRPr/>
            </a:pPr>
            <a:r>
              <a:rPr lang="en-US" dirty="0"/>
              <a:t>Copyright 2015 Worth Publishers    </a:t>
            </a:r>
          </a:p>
        </p:txBody>
      </p:sp>
    </p:spTree>
    <p:extLst>
      <p:ext uri="{BB962C8B-B14F-4D97-AF65-F5344CB8AC3E}">
        <p14:creationId xmlns:p14="http://schemas.microsoft.com/office/powerpoint/2010/main" val="1440007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pPr fontAlgn="auto">
              <a:spcAft>
                <a:spcPts val="0"/>
              </a:spcAft>
              <a:defRPr/>
            </a:pPr>
            <a:r>
              <a:rPr lang="en-US" dirty="0" smtClean="0">
                <a:solidFill>
                  <a:schemeClr val="accent3"/>
                </a:solidFill>
                <a:ea typeface="+mj-ea"/>
              </a:rPr>
              <a:t>WHY MARKETS TYPICALLY WORK SO WELL</a:t>
            </a:r>
            <a:endParaRPr lang="en-US" dirty="0">
              <a:solidFill>
                <a:schemeClr val="accent3"/>
              </a:solidFill>
              <a:ea typeface="+mj-ea"/>
            </a:endParaRPr>
          </a:p>
        </p:txBody>
      </p:sp>
      <p:sp>
        <p:nvSpPr>
          <p:cNvPr id="3" name="Content Placeholder 2"/>
          <p:cNvSpPr>
            <a:spLocks noGrp="1"/>
          </p:cNvSpPr>
          <p:nvPr>
            <p:ph idx="1"/>
          </p:nvPr>
        </p:nvSpPr>
        <p:spPr>
          <a:xfrm>
            <a:off x="228600" y="1524000"/>
            <a:ext cx="8839200" cy="4114800"/>
          </a:xfrm>
        </p:spPr>
        <p:txBody>
          <a:bodyPr rtlCol="0">
            <a:normAutofit fontScale="85000" lnSpcReduction="10000"/>
          </a:bodyPr>
          <a:lstStyle/>
          <a:p>
            <a:pPr fontAlgn="auto">
              <a:spcAft>
                <a:spcPts val="0"/>
              </a:spcAft>
              <a:defRPr/>
            </a:pPr>
            <a:r>
              <a:rPr lang="en-US" dirty="0" smtClean="0">
                <a:ea typeface="+mn-ea"/>
              </a:rPr>
              <a:t>Well-functioning markets are effective because of:</a:t>
            </a:r>
          </a:p>
          <a:p>
            <a:pPr marL="514350" indent="-514350" fontAlgn="auto">
              <a:spcAft>
                <a:spcPts val="0"/>
              </a:spcAft>
              <a:buFontTx/>
              <a:buAutoNum type="arabicPeriod"/>
              <a:defRPr/>
            </a:pPr>
            <a:r>
              <a:rPr lang="en-US" dirty="0" smtClean="0">
                <a:solidFill>
                  <a:srgbClr val="990033"/>
                </a:solidFill>
                <a:ea typeface="+mn-ea"/>
              </a:rPr>
              <a:t>property rights: system in which valuable items in the economy have specific owners who can dispose of them as they choose. In a system of property rights, by purchasing a good you receive “ownership rights”. </a:t>
            </a:r>
          </a:p>
          <a:p>
            <a:pPr marL="514350" indent="-514350" fontAlgn="auto">
              <a:spcAft>
                <a:spcPts val="0"/>
              </a:spcAft>
              <a:buFontTx/>
              <a:buAutoNum type="arabicPeriod"/>
              <a:defRPr/>
            </a:pPr>
            <a:endParaRPr lang="en-US" dirty="0" smtClean="0">
              <a:solidFill>
                <a:srgbClr val="990033"/>
              </a:solidFill>
              <a:ea typeface="+mn-ea"/>
            </a:endParaRPr>
          </a:p>
          <a:p>
            <a:pPr marL="514350" indent="-514350" fontAlgn="auto">
              <a:spcAft>
                <a:spcPts val="0"/>
              </a:spcAft>
              <a:buFontTx/>
              <a:buAutoNum type="arabicPeriod"/>
              <a:defRPr/>
            </a:pPr>
            <a:r>
              <a:rPr lang="en-US" dirty="0" smtClean="0">
                <a:solidFill>
                  <a:srgbClr val="990033"/>
                </a:solidFill>
                <a:ea typeface="+mn-ea"/>
              </a:rPr>
              <a:t>economic signals: any piece of information that helps people and businesses make better economic decisions. Example: prices!</a:t>
            </a:r>
            <a:endParaRPr lang="en-US" dirty="0">
              <a:solidFill>
                <a:srgbClr val="990033"/>
              </a:solidFill>
              <a:ea typeface="+mn-ea"/>
            </a:endParaRPr>
          </a:p>
        </p:txBody>
      </p:sp>
      <p:sp>
        <p:nvSpPr>
          <p:cNvPr id="6" name="Footer Placeholder 4"/>
          <p:cNvSpPr>
            <a:spLocks noGrp="1"/>
          </p:cNvSpPr>
          <p:nvPr>
            <p:ph type="ftr" sz="quarter" idx="10"/>
          </p:nvPr>
        </p:nvSpPr>
        <p:spPr/>
        <p:txBody>
          <a:bodyPr/>
          <a:lstStyle/>
          <a:p>
            <a:pPr>
              <a:defRPr/>
            </a:pPr>
            <a:r>
              <a:rPr lang="en-US" dirty="0"/>
              <a:t>Copyright 2015 Worth Publishers    </a:t>
            </a:r>
          </a:p>
        </p:txBody>
      </p:sp>
    </p:spTree>
    <p:extLst>
      <p:ext uri="{BB962C8B-B14F-4D97-AF65-F5344CB8AC3E}">
        <p14:creationId xmlns:p14="http://schemas.microsoft.com/office/powerpoint/2010/main" val="2642959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3"/>
                </a:solidFill>
                <a:ea typeface="+mj-ea"/>
              </a:rPr>
              <a:t>WHY PRIVATE PROPERTY MATTERS</a:t>
            </a:r>
            <a:endParaRPr lang="en-US" dirty="0">
              <a:solidFill>
                <a:schemeClr val="accent3"/>
              </a:solidFill>
              <a:ea typeface="+mj-ea"/>
            </a:endParaRPr>
          </a:p>
        </p:txBody>
      </p:sp>
      <p:sp>
        <p:nvSpPr>
          <p:cNvPr id="3" name="Content Placeholder 2"/>
          <p:cNvSpPr>
            <a:spLocks noGrp="1"/>
          </p:cNvSpPr>
          <p:nvPr>
            <p:ph idx="1"/>
          </p:nvPr>
        </p:nvSpPr>
        <p:spPr>
          <a:xfrm>
            <a:off x="228600" y="1524000"/>
            <a:ext cx="9144000" cy="2971800"/>
          </a:xfrm>
          <a:solidFill>
            <a:schemeClr val="bg1">
              <a:alpha val="36000"/>
            </a:schemeClr>
          </a:solidFill>
        </p:spPr>
        <p:txBody>
          <a:bodyPr rtlCol="0">
            <a:normAutofit lnSpcReduction="10000"/>
          </a:bodyPr>
          <a:lstStyle/>
          <a:p>
            <a:pPr fontAlgn="auto">
              <a:spcAft>
                <a:spcPts val="0"/>
              </a:spcAft>
              <a:defRPr/>
            </a:pPr>
            <a:r>
              <a:rPr lang="en-US" dirty="0" smtClean="0">
                <a:ea typeface="+mn-ea"/>
              </a:rPr>
              <a:t>Property rights are what make the mutually beneficial transactions in any market possible.</a:t>
            </a:r>
          </a:p>
          <a:p>
            <a:pPr fontAlgn="auto">
              <a:spcAft>
                <a:spcPts val="0"/>
              </a:spcAft>
              <a:defRPr/>
            </a:pPr>
            <a:endParaRPr lang="en-US" dirty="0">
              <a:ea typeface="+mn-ea"/>
            </a:endParaRPr>
          </a:p>
          <a:p>
            <a:pPr fontAlgn="auto">
              <a:spcAft>
                <a:spcPts val="0"/>
              </a:spcAft>
              <a:defRPr/>
            </a:pPr>
            <a:r>
              <a:rPr lang="en-US" dirty="0" smtClean="0">
                <a:ea typeface="+mn-ea"/>
              </a:rPr>
              <a:t>Property rights create and protect incentives to trade with others—and to innovate.</a:t>
            </a:r>
            <a:endParaRPr lang="en-US" dirty="0">
              <a:ea typeface="+mn-ea"/>
            </a:endParaRPr>
          </a:p>
        </p:txBody>
      </p:sp>
      <p:sp>
        <p:nvSpPr>
          <p:cNvPr id="6" name="Footer Placeholder 4"/>
          <p:cNvSpPr>
            <a:spLocks noGrp="1"/>
          </p:cNvSpPr>
          <p:nvPr>
            <p:ph type="ftr" sz="quarter" idx="10"/>
          </p:nvPr>
        </p:nvSpPr>
        <p:spPr/>
        <p:txBody>
          <a:bodyPr/>
          <a:lstStyle/>
          <a:p>
            <a:pPr>
              <a:defRPr/>
            </a:pPr>
            <a:r>
              <a:rPr lang="en-US" dirty="0"/>
              <a:t>Copyright 2015 Worth Publishers    </a:t>
            </a:r>
          </a:p>
        </p:txBody>
      </p:sp>
    </p:spTree>
    <p:extLst>
      <p:ext uri="{BB962C8B-B14F-4D97-AF65-F5344CB8AC3E}">
        <p14:creationId xmlns:p14="http://schemas.microsoft.com/office/powerpoint/2010/main" val="1463471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066800"/>
          </a:xfrm>
        </p:spPr>
        <p:txBody>
          <a:bodyPr>
            <a:normAutofit fontScale="90000"/>
          </a:bodyPr>
          <a:lstStyle/>
          <a:p>
            <a:pPr fontAlgn="auto">
              <a:spcAft>
                <a:spcPts val="0"/>
              </a:spcAft>
              <a:defRPr/>
            </a:pPr>
            <a:r>
              <a:rPr lang="en-US" dirty="0" smtClean="0">
                <a:solidFill>
                  <a:schemeClr val="accent3"/>
                </a:solidFill>
                <a:ea typeface="+mj-ea"/>
              </a:rPr>
              <a:t>WHY GOOD ECONOMIC SIGNALS MATTER</a:t>
            </a:r>
            <a:endParaRPr lang="en-US" dirty="0">
              <a:solidFill>
                <a:schemeClr val="accent3"/>
              </a:solidFill>
              <a:ea typeface="+mj-ea"/>
            </a:endParaRPr>
          </a:p>
        </p:txBody>
      </p:sp>
      <p:sp>
        <p:nvSpPr>
          <p:cNvPr id="10" name="Content Placeholder 6"/>
          <p:cNvSpPr txBox="1">
            <a:spLocks/>
          </p:cNvSpPr>
          <p:nvPr/>
        </p:nvSpPr>
        <p:spPr>
          <a:xfrm>
            <a:off x="342900" y="1828800"/>
            <a:ext cx="8458200" cy="2133600"/>
          </a:xfrm>
          <a:prstGeom prst="rect">
            <a:avLst/>
          </a:prstGeom>
          <a:noFill/>
        </p:spPr>
        <p:txBody>
          <a:bodyPr/>
          <a:lstStyle/>
          <a:p>
            <a:pPr fontAlgn="auto">
              <a:spcBef>
                <a:spcPct val="20000"/>
              </a:spcBef>
              <a:spcAft>
                <a:spcPts val="0"/>
              </a:spcAft>
              <a:buFont typeface="Arial" pitchFamily="34" charset="0"/>
              <a:buNone/>
              <a:defRPr/>
            </a:pPr>
            <a:r>
              <a:rPr lang="en-US" sz="3200" b="1" i="1" dirty="0">
                <a:solidFill>
                  <a:schemeClr val="tx1">
                    <a:lumMod val="75000"/>
                    <a:lumOff val="25000"/>
                  </a:schemeClr>
                </a:solidFill>
                <a:latin typeface="Century Gothic"/>
                <a:cs typeface="Century Gothic"/>
              </a:rPr>
              <a:t>Equilibrium prices signal to resources exactly </a:t>
            </a:r>
            <a:r>
              <a:rPr lang="en-US" sz="3200" b="1" dirty="0">
                <a:solidFill>
                  <a:schemeClr val="tx1">
                    <a:lumMod val="75000"/>
                    <a:lumOff val="25000"/>
                  </a:schemeClr>
                </a:solidFill>
                <a:latin typeface="Century Gothic"/>
                <a:cs typeface="Century Gothic"/>
              </a:rPr>
              <a:t>where</a:t>
            </a:r>
            <a:r>
              <a:rPr lang="en-US" sz="3200" b="1" i="1" dirty="0">
                <a:solidFill>
                  <a:schemeClr val="tx1">
                    <a:lumMod val="75000"/>
                    <a:lumOff val="25000"/>
                  </a:schemeClr>
                </a:solidFill>
                <a:latin typeface="Century Gothic"/>
                <a:cs typeface="Century Gothic"/>
              </a:rPr>
              <a:t> they are most valued: they convey information about other people’s cost and their willingness to pay.</a:t>
            </a:r>
          </a:p>
        </p:txBody>
      </p:sp>
      <p:sp>
        <p:nvSpPr>
          <p:cNvPr id="7" name="Footer Placeholder 4"/>
          <p:cNvSpPr>
            <a:spLocks noGrp="1"/>
          </p:cNvSpPr>
          <p:nvPr>
            <p:ph type="ftr" sz="quarter" idx="10"/>
          </p:nvPr>
        </p:nvSpPr>
        <p:spPr>
          <a:xfrm>
            <a:off x="0" y="6553200"/>
            <a:ext cx="8458200" cy="304800"/>
          </a:xfrm>
          <a:solidFill>
            <a:schemeClr val="bg1">
              <a:alpha val="61000"/>
            </a:schemeClr>
          </a:solidFill>
        </p:spPr>
        <p:txBody>
          <a:bodyPr/>
          <a:lstStyle/>
          <a:p>
            <a:pPr algn="ctr">
              <a:defRPr/>
            </a:pPr>
            <a:r>
              <a:rPr lang="en-US" dirty="0"/>
              <a:t>		Copyright 2015 Worth Publishers    </a:t>
            </a:r>
          </a:p>
        </p:txBody>
      </p:sp>
    </p:spTree>
    <p:extLst>
      <p:ext uri="{BB962C8B-B14F-4D97-AF65-F5344CB8AC3E}">
        <p14:creationId xmlns:p14="http://schemas.microsoft.com/office/powerpoint/2010/main" val="1964286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a:solidFill>
            <a:schemeClr val="bg1">
              <a:alpha val="61000"/>
            </a:schemeClr>
          </a:solidFill>
        </p:spPr>
        <p:txBody>
          <a:bodyPr wrap="square" numCol="1" anchorCtr="0" compatLnSpc="1">
            <a:prstTxWarp prst="textNoShape">
              <a:avLst/>
            </a:prstTxWarp>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Aft>
                <a:spcPts val="0"/>
              </a:spcAft>
              <a:defRPr/>
            </a:pPr>
            <a:r>
              <a:rPr lang="en-US" sz="4000" dirty="0" smtClean="0">
                <a:solidFill>
                  <a:srgbClr val="9BBB59"/>
                </a:solidFill>
                <a:latin typeface="Century Gothic"/>
                <a:ea typeface="+mj-ea"/>
              </a:rPr>
              <a:t>WHY GOOD ECONOMIC SIGNALS MATTER</a:t>
            </a:r>
            <a:endParaRPr lang="en-US" sz="4000" dirty="0">
              <a:solidFill>
                <a:srgbClr val="9BBB59"/>
              </a:solidFill>
              <a:latin typeface="Century Gothic"/>
              <a:ea typeface="+mj-ea"/>
            </a:endParaRPr>
          </a:p>
        </p:txBody>
      </p:sp>
      <p:sp>
        <p:nvSpPr>
          <p:cNvPr id="2" name="Content Placeholder 1"/>
          <p:cNvSpPr>
            <a:spLocks noGrp="1"/>
          </p:cNvSpPr>
          <p:nvPr>
            <p:ph idx="1"/>
          </p:nvPr>
        </p:nvSpPr>
        <p:spPr>
          <a:xfrm>
            <a:off x="215106" y="1600200"/>
            <a:ext cx="9144000" cy="4267200"/>
          </a:xfrm>
          <a:solidFill>
            <a:schemeClr val="bg1">
              <a:alpha val="68000"/>
            </a:schemeClr>
          </a:solidFill>
        </p:spPr>
        <p:txBody>
          <a:bodyPr rtlCol="0">
            <a:noAutofit/>
          </a:bodyPr>
          <a:lstStyle/>
          <a:p>
            <a:pPr fontAlgn="auto">
              <a:spcAft>
                <a:spcPts val="0"/>
              </a:spcAft>
              <a:buFont typeface="Arial" pitchFamily="34" charset="0"/>
              <a:buNone/>
              <a:defRPr/>
            </a:pPr>
            <a:r>
              <a:rPr lang="en-US" sz="2800" dirty="0" smtClean="0">
                <a:ea typeface="+mn-ea"/>
              </a:rPr>
              <a:t>Prices translate complex information into an easy signal for producers: </a:t>
            </a:r>
          </a:p>
          <a:p>
            <a:pPr lvl="1" fontAlgn="auto">
              <a:spcAft>
                <a:spcPts val="0"/>
              </a:spcAft>
              <a:defRPr/>
            </a:pPr>
            <a:r>
              <a:rPr lang="en-US" dirty="0" smtClean="0">
                <a:solidFill>
                  <a:schemeClr val="accent1">
                    <a:lumMod val="75000"/>
                  </a:schemeClr>
                </a:solidFill>
                <a:ea typeface="MS PGothic" pitchFamily="34" charset="-128"/>
                <a:cs typeface="Arial" pitchFamily="34" charset="0"/>
              </a:rPr>
              <a:t>Profits rise in industries </a:t>
            </a:r>
            <a:r>
              <a:rPr lang="en-US" dirty="0">
                <a:solidFill>
                  <a:schemeClr val="accent1">
                    <a:lumMod val="75000"/>
                  </a:schemeClr>
                </a:solidFill>
                <a:ea typeface="MS PGothic" pitchFamily="34" charset="-128"/>
                <a:cs typeface="Arial" pitchFamily="34" charset="0"/>
              </a:rPr>
              <a:t>when consumers want more of </a:t>
            </a:r>
            <a:r>
              <a:rPr lang="en-US" dirty="0" smtClean="0">
                <a:solidFill>
                  <a:schemeClr val="accent1">
                    <a:lumMod val="75000"/>
                  </a:schemeClr>
                </a:solidFill>
                <a:ea typeface="MS PGothic" pitchFamily="34" charset="-128"/>
                <a:cs typeface="Arial" pitchFamily="34" charset="0"/>
              </a:rPr>
              <a:t>that </a:t>
            </a:r>
            <a:r>
              <a:rPr lang="en-US" dirty="0">
                <a:solidFill>
                  <a:schemeClr val="accent1">
                    <a:lumMod val="75000"/>
                  </a:schemeClr>
                </a:solidFill>
                <a:ea typeface="MS PGothic" pitchFamily="34" charset="-128"/>
                <a:cs typeface="Arial" pitchFamily="34" charset="0"/>
              </a:rPr>
              <a:t>industry’s</a:t>
            </a:r>
            <a:r>
              <a:rPr lang="en-US" dirty="0">
                <a:solidFill>
                  <a:srgbClr val="990033"/>
                </a:solidFill>
                <a:ea typeface="MS PGothic" pitchFamily="34" charset="-128"/>
                <a:cs typeface="Arial" pitchFamily="34" charset="0"/>
              </a:rPr>
              <a:t> </a:t>
            </a:r>
            <a:r>
              <a:rPr lang="en-US" dirty="0" smtClean="0">
                <a:solidFill>
                  <a:schemeClr val="accent1">
                    <a:lumMod val="75000"/>
                  </a:schemeClr>
                </a:solidFill>
                <a:ea typeface="MS PGothic" pitchFamily="34" charset="-128"/>
                <a:cs typeface="Arial" pitchFamily="34" charset="0"/>
              </a:rPr>
              <a:t>products.</a:t>
            </a:r>
            <a:endParaRPr lang="en-US" dirty="0">
              <a:solidFill>
                <a:schemeClr val="accent1">
                  <a:lumMod val="75000"/>
                </a:schemeClr>
              </a:solidFill>
              <a:ea typeface="MS PGothic" pitchFamily="34" charset="-128"/>
              <a:cs typeface="Arial" pitchFamily="34" charset="0"/>
            </a:endParaRPr>
          </a:p>
          <a:p>
            <a:pPr lvl="1" fontAlgn="auto">
              <a:spcAft>
                <a:spcPts val="0"/>
              </a:spcAft>
              <a:defRPr/>
            </a:pPr>
            <a:r>
              <a:rPr lang="en-US" dirty="0">
                <a:solidFill>
                  <a:srgbClr val="990033"/>
                </a:solidFill>
                <a:ea typeface="MS PGothic" pitchFamily="34" charset="-128"/>
                <a:cs typeface="Arial" pitchFamily="34" charset="0"/>
              </a:rPr>
              <a:t>Profits decline in industries when consumers want less of </a:t>
            </a:r>
            <a:r>
              <a:rPr lang="en-US" dirty="0" smtClean="0">
                <a:solidFill>
                  <a:srgbClr val="990033"/>
                </a:solidFill>
                <a:ea typeface="MS PGothic" pitchFamily="34" charset="-128"/>
                <a:cs typeface="Arial" pitchFamily="34" charset="0"/>
              </a:rPr>
              <a:t>that industry’s products.</a:t>
            </a:r>
            <a:endParaRPr lang="en-US" dirty="0">
              <a:solidFill>
                <a:srgbClr val="990033"/>
              </a:solidFill>
              <a:ea typeface="MS PGothic" pitchFamily="34" charset="-128"/>
              <a:cs typeface="Arial" pitchFamily="34" charset="0"/>
            </a:endParaRPr>
          </a:p>
          <a:p>
            <a:pPr lvl="1" fontAlgn="auto">
              <a:spcAft>
                <a:spcPts val="0"/>
              </a:spcAft>
              <a:defRPr/>
            </a:pPr>
            <a:r>
              <a:rPr lang="en-US" dirty="0" smtClean="0">
                <a:solidFill>
                  <a:schemeClr val="tx1">
                    <a:lumMod val="75000"/>
                    <a:lumOff val="25000"/>
                  </a:schemeClr>
                </a:solidFill>
                <a:ea typeface="+mn-ea"/>
              </a:rPr>
              <a:t>The high price of ice in post-Katrina New Orleans made it more attractive for firms to provide ice where society needed it most.</a:t>
            </a:r>
          </a:p>
        </p:txBody>
      </p:sp>
      <p:sp>
        <p:nvSpPr>
          <p:cNvPr id="6" name="Footer Placeholder 4"/>
          <p:cNvSpPr>
            <a:spLocks noGrp="1"/>
          </p:cNvSpPr>
          <p:nvPr>
            <p:ph type="ftr" sz="quarter" idx="10"/>
          </p:nvPr>
        </p:nvSpPr>
        <p:spPr/>
        <p:txBody>
          <a:bodyPr/>
          <a:lstStyle/>
          <a:p>
            <a:pPr>
              <a:defRPr/>
            </a:pPr>
            <a:r>
              <a:rPr lang="en-US" dirty="0"/>
              <a:t>Copyright 2015 Worth Publishers    </a:t>
            </a:r>
          </a:p>
        </p:txBody>
      </p:sp>
    </p:spTree>
    <p:extLst>
      <p:ext uri="{BB962C8B-B14F-4D97-AF65-F5344CB8AC3E}">
        <p14:creationId xmlns:p14="http://schemas.microsoft.com/office/powerpoint/2010/main" val="9781089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2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dirty="0" smtClean="0">
                <a:solidFill>
                  <a:schemeClr val="accent3"/>
                </a:solidFill>
                <a:ea typeface="+mj-ea"/>
              </a:rPr>
              <a:t>THE EFFICIENCY OF MARKETS</a:t>
            </a:r>
            <a:endParaRPr lang="en-US" sz="4000" dirty="0">
              <a:solidFill>
                <a:schemeClr val="accent3"/>
              </a:solidFill>
              <a:ea typeface="+mj-ea"/>
            </a:endParaRPr>
          </a:p>
        </p:txBody>
      </p:sp>
      <p:sp>
        <p:nvSpPr>
          <p:cNvPr id="3" name="Content Placeholder 2"/>
          <p:cNvSpPr>
            <a:spLocks noGrp="1"/>
          </p:cNvSpPr>
          <p:nvPr>
            <p:ph idx="1"/>
          </p:nvPr>
        </p:nvSpPr>
        <p:spPr>
          <a:xfrm>
            <a:off x="228600" y="990600"/>
            <a:ext cx="8839200" cy="4953000"/>
          </a:xfrm>
        </p:spPr>
        <p:txBody>
          <a:bodyPr>
            <a:noAutofit/>
          </a:bodyPr>
          <a:lstStyle/>
          <a:p>
            <a:pPr>
              <a:spcAft>
                <a:spcPts val="1200"/>
              </a:spcAft>
            </a:pPr>
            <a:r>
              <a:rPr lang="en-US" sz="2400" dirty="0" smtClean="0">
                <a:solidFill>
                  <a:srgbClr val="376092"/>
                </a:solidFill>
                <a:latin typeface="Century Gothic" pitchFamily="34" charset="0"/>
                <a:cs typeface="Century Gothic" pitchFamily="34" charset="0"/>
              </a:rPr>
              <a:t>THREE CAVEATS:</a:t>
            </a:r>
          </a:p>
          <a:p>
            <a:pPr marL="457200" indent="-457200">
              <a:spcAft>
                <a:spcPts val="1200"/>
              </a:spcAft>
              <a:buAutoNum type="arabicPeriod"/>
            </a:pPr>
            <a:r>
              <a:rPr lang="en-US" sz="2400" dirty="0" smtClean="0">
                <a:solidFill>
                  <a:srgbClr val="376092"/>
                </a:solidFill>
                <a:latin typeface="Century Gothic" pitchFamily="34" charset="0"/>
                <a:cs typeface="Century Gothic" pitchFamily="34" charset="0"/>
              </a:rPr>
              <a:t>Although a market may be efficient, it isn’t necessarily fair.</a:t>
            </a:r>
          </a:p>
          <a:p>
            <a:pPr marL="457200" indent="-457200">
              <a:spcAft>
                <a:spcPts val="1200"/>
              </a:spcAft>
              <a:buAutoNum type="arabicPeriod"/>
            </a:pPr>
            <a:r>
              <a:rPr lang="en-US" sz="2400" dirty="0" smtClean="0">
                <a:solidFill>
                  <a:srgbClr val="376092"/>
                </a:solidFill>
                <a:latin typeface="Century Gothic" pitchFamily="34" charset="0"/>
                <a:cs typeface="Century Gothic" pitchFamily="34" charset="0"/>
              </a:rPr>
              <a:t>Markets sometimes fail: when this occurs, markets no longer maximize total surplus</a:t>
            </a:r>
          </a:p>
          <a:p>
            <a:pPr marL="457200" indent="-457200">
              <a:spcAft>
                <a:spcPts val="1200"/>
              </a:spcAft>
              <a:buAutoNum type="arabicPeriod"/>
            </a:pPr>
            <a:r>
              <a:rPr lang="en-US" sz="2400" dirty="0" smtClean="0">
                <a:solidFill>
                  <a:srgbClr val="376092"/>
                </a:solidFill>
                <a:latin typeface="Century Gothic" pitchFamily="34" charset="0"/>
                <a:cs typeface="Century Gothic" pitchFamily="34" charset="0"/>
              </a:rPr>
              <a:t>Even when the market equilibrium maximizes total surplus, this does not mean that it results in the best outcome for every individual consumer and producer. Other things equal, each buyer would like to pay a lower price and each seller would like to receive a higher price. So, if the government were to intervene in the market, the outcome would no longer be efficient (see Price controls and quotas and taxes)</a:t>
            </a:r>
            <a:endParaRPr lang="en-US" sz="2400" dirty="0" smtClean="0">
              <a:latin typeface="Century Gothic" pitchFamily="34" charset="0"/>
              <a:cs typeface="Century Gothic" pitchFamily="34" charset="0"/>
            </a:endParaRPr>
          </a:p>
        </p:txBody>
      </p:sp>
      <p:sp>
        <p:nvSpPr>
          <p:cNvPr id="5" name="Footer Placeholder 4"/>
          <p:cNvSpPr>
            <a:spLocks noGrp="1"/>
          </p:cNvSpPr>
          <p:nvPr>
            <p:ph type="ftr" sz="quarter" idx="10"/>
          </p:nvPr>
        </p:nvSpPr>
        <p:spPr/>
        <p:txBody>
          <a:bodyPr/>
          <a:lstStyle/>
          <a:p>
            <a:pPr>
              <a:defRPr/>
            </a:pPr>
            <a:r>
              <a:rPr lang="en-US"/>
              <a:t>Copyright 2015 Worth Publishers    </a:t>
            </a:r>
            <a:endParaRPr lang="en-US" dirty="0"/>
          </a:p>
        </p:txBody>
      </p:sp>
    </p:spTree>
    <p:extLst>
      <p:ext uri="{BB962C8B-B14F-4D97-AF65-F5344CB8AC3E}">
        <p14:creationId xmlns:p14="http://schemas.microsoft.com/office/powerpoint/2010/main" val="428878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dirty="0" smtClean="0">
                <a:solidFill>
                  <a:schemeClr val="accent3"/>
                </a:solidFill>
                <a:ea typeface="+mj-ea"/>
              </a:rPr>
              <a:t>EQUITY AND EFFICIENCY</a:t>
            </a:r>
            <a:endParaRPr lang="en-US" sz="4000" dirty="0">
              <a:solidFill>
                <a:schemeClr val="accent3"/>
              </a:solidFill>
              <a:ea typeface="+mj-ea"/>
            </a:endParaRPr>
          </a:p>
        </p:txBody>
      </p:sp>
      <p:sp>
        <p:nvSpPr>
          <p:cNvPr id="180226" name="Content Placeholder 2"/>
          <p:cNvSpPr>
            <a:spLocks noGrp="1"/>
          </p:cNvSpPr>
          <p:nvPr>
            <p:ph idx="1"/>
          </p:nvPr>
        </p:nvSpPr>
        <p:spPr>
          <a:xfrm>
            <a:off x="228600" y="1447800"/>
            <a:ext cx="8839200" cy="4648200"/>
          </a:xfrm>
        </p:spPr>
        <p:txBody>
          <a:bodyPr/>
          <a:lstStyle/>
          <a:p>
            <a:r>
              <a:rPr lang="en-US" dirty="0" smtClean="0">
                <a:latin typeface="Century Gothic" pitchFamily="34" charset="0"/>
                <a:cs typeface="Century Gothic" pitchFamily="34" charset="0"/>
              </a:rPr>
              <a:t>Efficiency is important, but society also cares about equity.</a:t>
            </a:r>
          </a:p>
          <a:p>
            <a:r>
              <a:rPr lang="en-US" dirty="0" smtClean="0">
                <a:solidFill>
                  <a:srgbClr val="990033"/>
                </a:solidFill>
                <a:latin typeface="Century Gothic" pitchFamily="34" charset="0"/>
                <a:cs typeface="Century Gothic" pitchFamily="34" charset="0"/>
              </a:rPr>
              <a:t>Sometimes societies choose to have governments intervene in markets to increase equity (even though it reduces efficiency).</a:t>
            </a:r>
          </a:p>
        </p:txBody>
      </p:sp>
      <p:sp>
        <p:nvSpPr>
          <p:cNvPr id="6" name="Footer Placeholder 5"/>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sz="4000" dirty="0" smtClean="0">
                <a:solidFill>
                  <a:schemeClr val="accent3"/>
                </a:solidFill>
                <a:ea typeface="+mj-ea"/>
              </a:rPr>
              <a:t>A FEW WORDS OF CAUTION</a:t>
            </a:r>
            <a:endParaRPr lang="en-US" sz="4000" dirty="0">
              <a:solidFill>
                <a:schemeClr val="accent3"/>
              </a:solidFill>
              <a:ea typeface="+mj-ea"/>
            </a:endParaRPr>
          </a:p>
        </p:txBody>
      </p:sp>
      <p:sp>
        <p:nvSpPr>
          <p:cNvPr id="6" name="Content Placeholder 5"/>
          <p:cNvSpPr>
            <a:spLocks noGrp="1"/>
          </p:cNvSpPr>
          <p:nvPr>
            <p:ph idx="1"/>
          </p:nvPr>
        </p:nvSpPr>
        <p:spPr>
          <a:xfrm>
            <a:off x="76200" y="990600"/>
            <a:ext cx="8610600" cy="5410200"/>
          </a:xfrm>
        </p:spPr>
        <p:txBody>
          <a:bodyPr rtlCol="0">
            <a:noAutofit/>
          </a:bodyPr>
          <a:lstStyle/>
          <a:p>
            <a:pPr fontAlgn="auto">
              <a:spcAft>
                <a:spcPts val="0"/>
              </a:spcAft>
              <a:defRPr/>
            </a:pPr>
            <a:r>
              <a:rPr lang="en-US" dirty="0" smtClean="0">
                <a:ea typeface="+mn-ea"/>
              </a:rPr>
              <a:t>Markets aren’t always efficient; </a:t>
            </a:r>
            <a:r>
              <a:rPr lang="en-US" dirty="0" smtClean="0">
                <a:solidFill>
                  <a:schemeClr val="accent1">
                    <a:lumMod val="75000"/>
                  </a:schemeClr>
                </a:solidFill>
                <a:ea typeface="+mn-ea"/>
              </a:rPr>
              <a:t>sometimes they fail. </a:t>
            </a:r>
          </a:p>
          <a:p>
            <a:pPr fontAlgn="auto">
              <a:spcAft>
                <a:spcPts val="0"/>
              </a:spcAft>
              <a:defRPr/>
            </a:pPr>
            <a:endParaRPr lang="en-US" dirty="0" smtClean="0">
              <a:solidFill>
                <a:schemeClr val="accent1">
                  <a:lumMod val="75000"/>
                </a:schemeClr>
              </a:solidFill>
              <a:ea typeface="+mn-ea"/>
            </a:endParaRPr>
          </a:p>
          <a:p>
            <a:pPr fontAlgn="auto">
              <a:spcAft>
                <a:spcPts val="0"/>
              </a:spcAft>
              <a:defRPr/>
            </a:pPr>
            <a:r>
              <a:rPr lang="en-US" dirty="0" smtClean="0">
                <a:solidFill>
                  <a:srgbClr val="990033"/>
                </a:solidFill>
                <a:ea typeface="+mn-ea"/>
              </a:rPr>
              <a:t>Inefficient: </a:t>
            </a:r>
            <a:r>
              <a:rPr lang="en-US" dirty="0" smtClean="0">
                <a:ea typeface="+mn-ea"/>
              </a:rPr>
              <a:t>Opportunities are missed</a:t>
            </a:r>
            <a:r>
              <a:rPr lang="en-US" dirty="0">
                <a:ea typeface="+mn-ea"/>
              </a:rPr>
              <a:t>. </a:t>
            </a:r>
            <a:r>
              <a:rPr lang="en-US" dirty="0" smtClean="0">
                <a:ea typeface="+mn-ea"/>
              </a:rPr>
              <a:t>Some people </a:t>
            </a:r>
            <a:r>
              <a:rPr lang="en-US" dirty="0">
                <a:ea typeface="+mn-ea"/>
              </a:rPr>
              <a:t>could </a:t>
            </a:r>
            <a:r>
              <a:rPr lang="en-US" dirty="0" smtClean="0">
                <a:ea typeface="+mn-ea"/>
              </a:rPr>
              <a:t>be made </a:t>
            </a:r>
            <a:r>
              <a:rPr lang="en-US" dirty="0">
                <a:ea typeface="+mn-ea"/>
              </a:rPr>
              <a:t>better off without making </a:t>
            </a:r>
            <a:r>
              <a:rPr lang="en-US" dirty="0" smtClean="0">
                <a:ea typeface="+mn-ea"/>
              </a:rPr>
              <a:t>other people </a:t>
            </a:r>
            <a:r>
              <a:rPr lang="en-US" dirty="0">
                <a:ea typeface="+mn-ea"/>
              </a:rPr>
              <a:t>worse off</a:t>
            </a:r>
            <a:r>
              <a:rPr lang="en-US" dirty="0" smtClean="0">
                <a:ea typeface="+mn-ea"/>
              </a:rPr>
              <a:t>.</a:t>
            </a:r>
          </a:p>
          <a:p>
            <a:pPr fontAlgn="auto">
              <a:spcAft>
                <a:spcPts val="0"/>
              </a:spcAft>
              <a:defRPr/>
            </a:pPr>
            <a:endParaRPr lang="en-US" sz="2800" i="1" dirty="0">
              <a:solidFill>
                <a:schemeClr val="tx1">
                  <a:lumMod val="75000"/>
                  <a:lumOff val="25000"/>
                </a:schemeClr>
              </a:solidFill>
              <a:ea typeface="+mn-ea"/>
            </a:endParaRPr>
          </a:p>
          <a:p>
            <a:pPr fontAlgn="auto">
              <a:spcAft>
                <a:spcPts val="0"/>
              </a:spcAft>
              <a:defRPr/>
            </a:pPr>
            <a:r>
              <a:rPr lang="en-US" sz="2800" i="1" dirty="0" smtClean="0">
                <a:solidFill>
                  <a:schemeClr val="tx1">
                    <a:lumMod val="75000"/>
                    <a:lumOff val="25000"/>
                  </a:schemeClr>
                </a:solidFill>
                <a:ea typeface="+mn-ea"/>
              </a:rPr>
              <a:t>When a market is inefficient, we have what is known as market failure.</a:t>
            </a:r>
          </a:p>
        </p:txBody>
      </p:sp>
      <p:sp>
        <p:nvSpPr>
          <p:cNvPr id="7" name="Footer Placeholder 4"/>
          <p:cNvSpPr>
            <a:spLocks noGrp="1"/>
          </p:cNvSpPr>
          <p:nvPr>
            <p:ph type="ftr" sz="quarter" idx="10"/>
          </p:nvPr>
        </p:nvSpPr>
        <p:spPr/>
        <p:txBody>
          <a:bodyPr/>
          <a:lstStyle/>
          <a:p>
            <a:pPr>
              <a:defRPr/>
            </a:pPr>
            <a:r>
              <a:rPr lang="en-US" dirty="0"/>
              <a:t>Copyright 2015 Worth Publishers    </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sz="4000" dirty="0" smtClean="0">
                <a:solidFill>
                  <a:schemeClr val="accent3"/>
                </a:solidFill>
                <a:ea typeface="+mj-ea"/>
              </a:rPr>
              <a:t>A FEW WORDS OF CAUTION</a:t>
            </a:r>
            <a:endParaRPr lang="en-US" sz="4000" dirty="0">
              <a:solidFill>
                <a:schemeClr val="accent3"/>
              </a:solidFill>
              <a:ea typeface="+mj-ea"/>
            </a:endParaRPr>
          </a:p>
        </p:txBody>
      </p:sp>
      <p:sp>
        <p:nvSpPr>
          <p:cNvPr id="6" name="Content Placeholder 5"/>
          <p:cNvSpPr>
            <a:spLocks noGrp="1"/>
          </p:cNvSpPr>
          <p:nvPr>
            <p:ph idx="1"/>
          </p:nvPr>
        </p:nvSpPr>
        <p:spPr>
          <a:xfrm>
            <a:off x="76200" y="990600"/>
            <a:ext cx="8610600" cy="5410200"/>
          </a:xfrm>
        </p:spPr>
        <p:txBody>
          <a:bodyPr rtlCol="0">
            <a:noAutofit/>
          </a:bodyPr>
          <a:lstStyle/>
          <a:p>
            <a:pPr fontAlgn="auto">
              <a:spcAft>
                <a:spcPts val="0"/>
              </a:spcAft>
              <a:defRPr/>
            </a:pPr>
            <a:r>
              <a:rPr lang="en-US" sz="2400" dirty="0" smtClean="0">
                <a:ea typeface="+mn-ea"/>
              </a:rPr>
              <a:t>Three main ways in which markets sometimes fall short of efficiency:</a:t>
            </a:r>
          </a:p>
          <a:p>
            <a:pPr fontAlgn="auto">
              <a:spcAft>
                <a:spcPts val="0"/>
              </a:spcAft>
              <a:defRPr/>
            </a:pPr>
            <a:endParaRPr lang="en-US" sz="2400" dirty="0">
              <a:ea typeface="+mn-ea"/>
            </a:endParaRPr>
          </a:p>
          <a:p>
            <a:pPr marL="514350" indent="-514350" fontAlgn="auto">
              <a:spcAft>
                <a:spcPts val="0"/>
              </a:spcAft>
              <a:buFontTx/>
              <a:buAutoNum type="arabicPeriod"/>
              <a:defRPr/>
            </a:pPr>
            <a:r>
              <a:rPr lang="en-US" sz="2400" dirty="0" smtClean="0">
                <a:ea typeface="+mn-ea"/>
              </a:rPr>
              <a:t>Market can fail when, in an attempt to capture more surplus, one party prevents mutually beneficial trades from occurring. Ex: Monopoly or oligopoly.</a:t>
            </a:r>
          </a:p>
          <a:p>
            <a:pPr marL="514350" indent="-514350" fontAlgn="auto">
              <a:spcAft>
                <a:spcPts val="0"/>
              </a:spcAft>
              <a:buFontTx/>
              <a:buAutoNum type="arabicPeriod"/>
              <a:defRPr/>
            </a:pPr>
            <a:r>
              <a:rPr lang="en-US" sz="2400" dirty="0" smtClean="0">
                <a:ea typeface="+mn-ea"/>
              </a:rPr>
              <a:t>Negative externalities: actions of individuals sometimes have side effects on the welfare of others that markets do not take into account. Ex: pollution.</a:t>
            </a:r>
          </a:p>
          <a:p>
            <a:pPr marL="514350" indent="-514350" fontAlgn="auto">
              <a:spcAft>
                <a:spcPts val="0"/>
              </a:spcAft>
              <a:buFontTx/>
              <a:buAutoNum type="arabicPeriod"/>
              <a:defRPr/>
            </a:pPr>
            <a:r>
              <a:rPr lang="en-US" sz="2400" i="1" dirty="0" smtClean="0">
                <a:ea typeface="+mn-ea"/>
              </a:rPr>
              <a:t>Asymmetric information: information about a good that some people possess but others don’t. Ex: the market for “lemons”. </a:t>
            </a:r>
          </a:p>
          <a:p>
            <a:pPr marL="514350" indent="-514350" fontAlgn="auto">
              <a:spcAft>
                <a:spcPts val="0"/>
              </a:spcAft>
              <a:buFontTx/>
              <a:buAutoNum type="arabicPeriod"/>
              <a:defRPr/>
            </a:pPr>
            <a:endParaRPr lang="en-US" dirty="0" smtClean="0">
              <a:ea typeface="+mn-ea"/>
            </a:endParaRPr>
          </a:p>
          <a:p>
            <a:pPr fontAlgn="auto">
              <a:spcAft>
                <a:spcPts val="0"/>
              </a:spcAft>
              <a:defRPr/>
            </a:pPr>
            <a:endParaRPr lang="en-US" sz="2800" i="1" dirty="0" smtClean="0">
              <a:solidFill>
                <a:schemeClr val="tx1">
                  <a:lumMod val="75000"/>
                  <a:lumOff val="25000"/>
                </a:schemeClr>
              </a:solidFill>
              <a:ea typeface="+mn-ea"/>
            </a:endParaRPr>
          </a:p>
        </p:txBody>
      </p:sp>
      <p:sp>
        <p:nvSpPr>
          <p:cNvPr id="7" name="Footer Placeholder 4"/>
          <p:cNvSpPr>
            <a:spLocks noGrp="1"/>
          </p:cNvSpPr>
          <p:nvPr>
            <p:ph type="ftr" sz="quarter" idx="10"/>
          </p:nvPr>
        </p:nvSpPr>
        <p:spPr/>
        <p:txBody>
          <a:bodyPr/>
          <a:lstStyle/>
          <a:p>
            <a:pPr>
              <a:defRPr/>
            </a:pPr>
            <a:r>
              <a:rPr lang="en-US" dirty="0"/>
              <a:t>Copyright 2015 Worth Publishers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73" name="Picture 1" descr="http://www.morguefile.com/data/imageData/public/files/p/ppdigital/preview/fldr_2004_08_31/file000547830873.jpg"/>
          <p:cNvPicPr>
            <a:picLocks noChangeAspect="1" noChangeArrowheads="1"/>
          </p:cNvPicPr>
          <p:nvPr/>
        </p:nvPicPr>
        <p:blipFill>
          <a:blip r:embed="rId3"/>
          <a:srcRect/>
          <a:stretch>
            <a:fillRect/>
          </a:stretch>
        </p:blipFill>
        <p:spPr bwMode="auto">
          <a:xfrm>
            <a:off x="0" y="914400"/>
            <a:ext cx="9144000" cy="5943600"/>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sz="4000" dirty="0" smtClean="0">
                <a:solidFill>
                  <a:schemeClr val="accent3"/>
                </a:solidFill>
                <a:ea typeface="+mj-ea"/>
              </a:rPr>
              <a:t>MEASURING MARKET EFFICIENCY</a:t>
            </a:r>
            <a:endParaRPr lang="en-US" sz="4000" dirty="0">
              <a:solidFill>
                <a:schemeClr val="accent3"/>
              </a:solidFill>
              <a:ea typeface="+mj-ea"/>
            </a:endParaRPr>
          </a:p>
        </p:txBody>
      </p:sp>
      <p:sp>
        <p:nvSpPr>
          <p:cNvPr id="3" name="Content Placeholder 2"/>
          <p:cNvSpPr>
            <a:spLocks noGrp="1"/>
          </p:cNvSpPr>
          <p:nvPr>
            <p:ph idx="1"/>
          </p:nvPr>
        </p:nvSpPr>
        <p:spPr>
          <a:xfrm>
            <a:off x="0" y="2286000"/>
            <a:ext cx="9144000" cy="2667000"/>
          </a:xfrm>
          <a:solidFill>
            <a:srgbClr val="FFFFFF">
              <a:alpha val="79999"/>
            </a:srgbClr>
          </a:solidFill>
        </p:spPr>
        <p:txBody>
          <a:bodyPr/>
          <a:lstStyle/>
          <a:p>
            <a:r>
              <a:rPr lang="en-US" smtClean="0">
                <a:latin typeface="Century Gothic" pitchFamily="34" charset="0"/>
                <a:cs typeface="Century Gothic" pitchFamily="34" charset="0"/>
              </a:rPr>
              <a:t>Markets are (usually) efficient: we can measure their benefit to society by measuring: </a:t>
            </a:r>
          </a:p>
          <a:p>
            <a:pPr lvl="1"/>
            <a:r>
              <a:rPr lang="en-US" smtClean="0">
                <a:solidFill>
                  <a:srgbClr val="990033"/>
                </a:solidFill>
                <a:latin typeface="Century Gothic" pitchFamily="34" charset="0"/>
                <a:cs typeface="Century Gothic" pitchFamily="34" charset="0"/>
              </a:rPr>
              <a:t>consumer surplus.</a:t>
            </a:r>
          </a:p>
          <a:p>
            <a:pPr lvl="1"/>
            <a:r>
              <a:rPr lang="en-US" smtClean="0">
                <a:solidFill>
                  <a:srgbClr val="990033"/>
                </a:solidFill>
                <a:latin typeface="Century Gothic" pitchFamily="34" charset="0"/>
                <a:cs typeface="Century Gothic" pitchFamily="34" charset="0"/>
              </a:rPr>
              <a:t>producer surplus.</a:t>
            </a:r>
          </a:p>
        </p:txBody>
      </p:sp>
      <p:sp>
        <p:nvSpPr>
          <p:cNvPr id="131076" name="Oval 4"/>
          <p:cNvSpPr>
            <a:spLocks noChangeArrowheads="1"/>
          </p:cNvSpPr>
          <p:nvPr/>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endParaRPr lang="it-IT">
              <a:latin typeface="Calibri" pitchFamily="34" charset="0"/>
            </a:endParaRPr>
          </a:p>
        </p:txBody>
      </p:sp>
      <p:sp>
        <p:nvSpPr>
          <p:cNvPr id="131077" name="Footer Placeholder 4"/>
          <p:cNvSpPr txBox="1">
            <a:spLocks/>
          </p:cNvSpPr>
          <p:nvPr/>
        </p:nvSpPr>
        <p:spPr bwMode="auto">
          <a:xfrm>
            <a:off x="8382000" y="6492875"/>
            <a:ext cx="381000" cy="365125"/>
          </a:xfrm>
          <a:prstGeom prst="rect">
            <a:avLst/>
          </a:prstGeom>
          <a:noFill/>
          <a:ln w="9525">
            <a:noFill/>
            <a:miter lim="800000"/>
            <a:headEnd/>
            <a:tailEnd/>
          </a:ln>
        </p:spPr>
        <p:txBody>
          <a:bodyPr/>
          <a:lstStyle/>
          <a:p>
            <a:pPr eaLnBrk="0" hangingPunct="0"/>
            <a:r>
              <a:rPr lang="en-US" sz="1400">
                <a:latin typeface="Century Gothic" pitchFamily="34" charset="0"/>
              </a:rPr>
              <a:t>4-</a:t>
            </a:r>
          </a:p>
        </p:txBody>
      </p:sp>
      <p:sp>
        <p:nvSpPr>
          <p:cNvPr id="131078" name="Slide Number Placeholder 5"/>
          <p:cNvSpPr txBox="1">
            <a:spLocks/>
          </p:cNvSpPr>
          <p:nvPr/>
        </p:nvSpPr>
        <p:spPr bwMode="auto">
          <a:xfrm>
            <a:off x="8686800" y="6492875"/>
            <a:ext cx="457200" cy="365125"/>
          </a:xfrm>
          <a:prstGeom prst="rect">
            <a:avLst/>
          </a:prstGeom>
          <a:noFill/>
          <a:ln w="9525">
            <a:noFill/>
            <a:miter lim="800000"/>
            <a:headEnd/>
            <a:tailEnd/>
          </a:ln>
        </p:spPr>
        <p:txBody>
          <a:bodyPr/>
          <a:lstStyle/>
          <a:p>
            <a:pPr eaLnBrk="0" hangingPunct="0"/>
            <a:fld id="{EA08B3DA-D112-4542-9F4C-F64724953DA6}" type="slidenum">
              <a:rPr lang="en-US" sz="1400">
                <a:solidFill>
                  <a:srgbClr val="FFFFFF"/>
                </a:solidFill>
                <a:latin typeface="Century Gothic" pitchFamily="34" charset="0"/>
              </a:rPr>
              <a:pPr eaLnBrk="0" hangingPunct="0"/>
              <a:t>4</a:t>
            </a:fld>
            <a:endParaRPr lang="en-US" sz="1400">
              <a:solidFill>
                <a:srgbClr val="FFFFFF"/>
              </a:solidFill>
              <a:latin typeface="Century Gothic" pitchFamily="34" charset="0"/>
            </a:endParaRPr>
          </a:p>
        </p:txBody>
      </p:sp>
      <p:sp>
        <p:nvSpPr>
          <p:cNvPr id="4" name="Footer Placeholder 3"/>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sz="4000" dirty="0" smtClean="0">
                <a:solidFill>
                  <a:schemeClr val="accent3"/>
                </a:solidFill>
                <a:ea typeface="+mj-ea"/>
              </a:rPr>
              <a:t>The market for “lemons”.</a:t>
            </a:r>
            <a:endParaRPr lang="en-US" sz="4000" dirty="0">
              <a:solidFill>
                <a:schemeClr val="accent3"/>
              </a:solidFill>
              <a:ea typeface="+mj-ea"/>
            </a:endParaRPr>
          </a:p>
        </p:txBody>
      </p:sp>
      <p:sp>
        <p:nvSpPr>
          <p:cNvPr id="7" name="Footer Placeholder 4"/>
          <p:cNvSpPr>
            <a:spLocks noGrp="1"/>
          </p:cNvSpPr>
          <p:nvPr>
            <p:ph type="ftr" sz="quarter" idx="10"/>
          </p:nvPr>
        </p:nvSpPr>
        <p:spPr/>
        <p:txBody>
          <a:bodyPr/>
          <a:lstStyle/>
          <a:p>
            <a:pPr>
              <a:defRPr/>
            </a:pPr>
            <a:r>
              <a:rPr lang="en-US" dirty="0"/>
              <a:t>Copyright 2015 Worth Publishers    </a:t>
            </a:r>
          </a:p>
        </p:txBody>
      </p:sp>
      <p:pic>
        <p:nvPicPr>
          <p:cNvPr id="1026" name="Picture 2" descr="Image result for george akerl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3505200" cy="406746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janet yell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janet yell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066800"/>
            <a:ext cx="3352800" cy="4067469"/>
          </a:xfrm>
          <a:prstGeom prst="rect">
            <a:avLst/>
          </a:prstGeom>
          <a:noFill/>
          <a:extLst>
            <a:ext uri="{909E8E84-426E-40DD-AFC4-6F175D3DCCD1}">
              <a14:hiddenFill xmlns:a14="http://schemas.microsoft.com/office/drawing/2010/main">
                <a:solidFill>
                  <a:srgbClr val="FFFFFF"/>
                </a:solidFill>
              </a14:hiddenFill>
            </a:ext>
          </a:extLst>
        </p:spPr>
      </p:pic>
      <p:sp>
        <p:nvSpPr>
          <p:cNvPr id="4" name="Heart 3"/>
          <p:cNvSpPr/>
          <p:nvPr/>
        </p:nvSpPr>
        <p:spPr>
          <a:xfrm>
            <a:off x="3886200" y="5715000"/>
            <a:ext cx="685800" cy="609600"/>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sz="4000" dirty="0" smtClean="0">
                <a:solidFill>
                  <a:schemeClr val="accent3"/>
                </a:solidFill>
                <a:ea typeface="+mj-ea"/>
              </a:rPr>
              <a:t>The market for “lemons”.</a:t>
            </a:r>
            <a:endParaRPr lang="en-US" sz="4000" dirty="0">
              <a:solidFill>
                <a:schemeClr val="accent3"/>
              </a:solidFill>
              <a:ea typeface="+mj-ea"/>
            </a:endParaRPr>
          </a:p>
        </p:txBody>
      </p:sp>
      <p:sp>
        <p:nvSpPr>
          <p:cNvPr id="6" name="Content Placeholder 5"/>
          <p:cNvSpPr>
            <a:spLocks noGrp="1"/>
          </p:cNvSpPr>
          <p:nvPr>
            <p:ph idx="1"/>
          </p:nvPr>
        </p:nvSpPr>
        <p:spPr>
          <a:xfrm>
            <a:off x="76200" y="990600"/>
            <a:ext cx="9067800" cy="5410200"/>
          </a:xfrm>
        </p:spPr>
        <p:txBody>
          <a:bodyPr rtlCol="0">
            <a:noAutofit/>
          </a:bodyPr>
          <a:lstStyle/>
          <a:p>
            <a:pPr marL="342900" indent="-342900" fontAlgn="auto">
              <a:spcAft>
                <a:spcPts val="0"/>
              </a:spcAft>
              <a:buFont typeface="Arial" panose="020B0604020202020204" pitchFamily="34" charset="0"/>
              <a:buChar char="•"/>
              <a:defRPr/>
            </a:pPr>
            <a:r>
              <a:rPr lang="en-US" sz="2400" dirty="0">
                <a:ea typeface="+mn-ea"/>
              </a:rPr>
              <a:t>M</a:t>
            </a:r>
            <a:r>
              <a:rPr lang="en-US" sz="2400" dirty="0" smtClean="0">
                <a:ea typeface="+mn-ea"/>
              </a:rPr>
              <a:t>arket </a:t>
            </a:r>
            <a:r>
              <a:rPr lang="en-US" sz="2400" dirty="0">
                <a:ea typeface="+mn-ea"/>
              </a:rPr>
              <a:t>for second-hand cars analyzed in the original article by </a:t>
            </a:r>
            <a:r>
              <a:rPr lang="en-US" sz="2400" dirty="0" err="1">
                <a:ea typeface="+mn-ea"/>
              </a:rPr>
              <a:t>Akerlof</a:t>
            </a:r>
            <a:r>
              <a:rPr lang="en-US" sz="2400" dirty="0">
                <a:ea typeface="+mn-ea"/>
              </a:rPr>
              <a:t> </a:t>
            </a:r>
            <a:r>
              <a:rPr lang="en-US" sz="2400" dirty="0" smtClean="0">
                <a:ea typeface="+mn-ea"/>
              </a:rPr>
              <a:t>(Quarterly Journal of Economics,1970</a:t>
            </a:r>
            <a:r>
              <a:rPr lang="en-US" sz="2400" dirty="0">
                <a:ea typeface="+mn-ea"/>
              </a:rPr>
              <a:t>)</a:t>
            </a:r>
          </a:p>
          <a:p>
            <a:pPr marL="342900" indent="-342900" fontAlgn="auto">
              <a:spcAft>
                <a:spcPts val="0"/>
              </a:spcAft>
              <a:buFont typeface="Arial" panose="020B0604020202020204" pitchFamily="34" charset="0"/>
              <a:buChar char="•"/>
              <a:defRPr/>
            </a:pPr>
            <a:r>
              <a:rPr lang="en-US" sz="2400" dirty="0" smtClean="0">
                <a:ea typeface="+mn-ea"/>
              </a:rPr>
              <a:t>Purchasers </a:t>
            </a:r>
            <a:r>
              <a:rPr lang="en-US" sz="2400" dirty="0">
                <a:ea typeface="+mn-ea"/>
              </a:rPr>
              <a:t>and suppliers have different information about the quality of the goods being sold (The Market for Lemons)</a:t>
            </a:r>
          </a:p>
          <a:p>
            <a:pPr marL="342900" indent="-342900" fontAlgn="auto">
              <a:spcAft>
                <a:spcPts val="0"/>
              </a:spcAft>
              <a:buFont typeface="Arial" panose="020B0604020202020204" pitchFamily="34" charset="0"/>
              <a:buChar char="•"/>
              <a:defRPr/>
            </a:pPr>
            <a:r>
              <a:rPr lang="en-US" sz="2400" dirty="0">
                <a:ea typeface="+mn-ea"/>
              </a:rPr>
              <a:t> There are 100 people who want to sell their cars and 100 people who want to buy a car. </a:t>
            </a:r>
            <a:endParaRPr lang="en-US" sz="2400" dirty="0" smtClean="0">
              <a:ea typeface="+mn-ea"/>
            </a:endParaRPr>
          </a:p>
          <a:p>
            <a:pPr marL="342900" indent="-342900" fontAlgn="auto">
              <a:spcAft>
                <a:spcPts val="0"/>
              </a:spcAft>
              <a:buFont typeface="Arial" panose="020B0604020202020204" pitchFamily="34" charset="0"/>
              <a:buChar char="•"/>
              <a:defRPr/>
            </a:pPr>
            <a:r>
              <a:rPr lang="en-US" sz="2400" dirty="0" smtClean="0">
                <a:ea typeface="+mn-ea"/>
              </a:rPr>
              <a:t>Everyone </a:t>
            </a:r>
            <a:r>
              <a:rPr lang="en-US" sz="2400" dirty="0">
                <a:ea typeface="+mn-ea"/>
              </a:rPr>
              <a:t>knows that 50 cars are “plums” (good cars) and 50 cars are “lemons” (bad cars). </a:t>
            </a:r>
            <a:endParaRPr lang="en-US" sz="2400" dirty="0" smtClean="0">
              <a:ea typeface="+mn-ea"/>
            </a:endParaRPr>
          </a:p>
          <a:p>
            <a:pPr marL="342900" indent="-342900" fontAlgn="auto">
              <a:spcAft>
                <a:spcPts val="0"/>
              </a:spcAft>
              <a:buFont typeface="Arial" panose="020B0604020202020204" pitchFamily="34" charset="0"/>
              <a:buChar char="•"/>
              <a:defRPr/>
            </a:pPr>
            <a:r>
              <a:rPr lang="en-US" sz="2400" dirty="0" smtClean="0">
                <a:ea typeface="+mn-ea"/>
              </a:rPr>
              <a:t>The </a:t>
            </a:r>
            <a:r>
              <a:rPr lang="en-US" sz="2400" dirty="0">
                <a:ea typeface="+mn-ea"/>
              </a:rPr>
              <a:t>current owner of each car knows its quality but the perspective purchasers do not know whether any given car is a plum or a lemon</a:t>
            </a:r>
          </a:p>
          <a:p>
            <a:pPr fontAlgn="auto">
              <a:spcAft>
                <a:spcPts val="0"/>
              </a:spcAft>
              <a:defRPr/>
            </a:pPr>
            <a:r>
              <a:rPr lang="en-US" sz="2400" dirty="0">
                <a:ea typeface="+mn-ea"/>
              </a:rPr>
              <a:t> </a:t>
            </a:r>
            <a:endParaRPr lang="en-US" sz="2400" dirty="0" smtClean="0">
              <a:ea typeface="+mn-ea"/>
            </a:endParaRPr>
          </a:p>
          <a:p>
            <a:pPr marL="514350" indent="-514350" fontAlgn="auto">
              <a:spcAft>
                <a:spcPts val="0"/>
              </a:spcAft>
              <a:buFontTx/>
              <a:buAutoNum type="arabicPeriod"/>
              <a:defRPr/>
            </a:pPr>
            <a:endParaRPr lang="en-US" dirty="0" smtClean="0">
              <a:ea typeface="+mn-ea"/>
            </a:endParaRPr>
          </a:p>
          <a:p>
            <a:pPr fontAlgn="auto">
              <a:spcAft>
                <a:spcPts val="0"/>
              </a:spcAft>
              <a:defRPr/>
            </a:pPr>
            <a:endParaRPr lang="en-US" sz="2800" dirty="0" smtClean="0">
              <a:solidFill>
                <a:schemeClr val="tx1">
                  <a:lumMod val="75000"/>
                  <a:lumOff val="25000"/>
                </a:schemeClr>
              </a:solidFill>
              <a:ea typeface="+mn-ea"/>
            </a:endParaRPr>
          </a:p>
        </p:txBody>
      </p:sp>
      <p:sp>
        <p:nvSpPr>
          <p:cNvPr id="7" name="Footer Placeholder 4"/>
          <p:cNvSpPr>
            <a:spLocks noGrp="1"/>
          </p:cNvSpPr>
          <p:nvPr>
            <p:ph type="ftr" sz="quarter" idx="10"/>
          </p:nvPr>
        </p:nvSpPr>
        <p:spPr/>
        <p:txBody>
          <a:bodyPr/>
          <a:lstStyle/>
          <a:p>
            <a:pPr>
              <a:defRPr/>
            </a:pPr>
            <a:r>
              <a:rPr lang="en-US" dirty="0"/>
              <a:t>Copyright 2015 Worth Publishers    </a:t>
            </a:r>
          </a:p>
        </p:txBody>
      </p:sp>
    </p:spTree>
    <p:extLst>
      <p:ext uri="{BB962C8B-B14F-4D97-AF65-F5344CB8AC3E}">
        <p14:creationId xmlns:p14="http://schemas.microsoft.com/office/powerpoint/2010/main" val="205882876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sz="4000" dirty="0" smtClean="0">
                <a:solidFill>
                  <a:schemeClr val="accent3"/>
                </a:solidFill>
                <a:ea typeface="+mj-ea"/>
              </a:rPr>
              <a:t>The market for “lemons”.</a:t>
            </a:r>
            <a:endParaRPr lang="en-US" sz="4000" dirty="0">
              <a:solidFill>
                <a:schemeClr val="accent3"/>
              </a:solidFill>
              <a:ea typeface="+mj-ea"/>
            </a:endParaRPr>
          </a:p>
        </p:txBody>
      </p:sp>
      <p:sp>
        <p:nvSpPr>
          <p:cNvPr id="6" name="Content Placeholder 5"/>
          <p:cNvSpPr>
            <a:spLocks noGrp="1"/>
          </p:cNvSpPr>
          <p:nvPr>
            <p:ph idx="1"/>
          </p:nvPr>
        </p:nvSpPr>
        <p:spPr>
          <a:xfrm>
            <a:off x="76200" y="990600"/>
            <a:ext cx="8610600" cy="5410200"/>
          </a:xfrm>
        </p:spPr>
        <p:txBody>
          <a:bodyPr>
            <a:noAutofit/>
          </a:bodyPr>
          <a:lstStyle/>
          <a:p>
            <a:pPr marL="342900" indent="-342900">
              <a:buFontTx/>
              <a:buChar char="•"/>
            </a:pPr>
            <a:r>
              <a:rPr lang="en-US" sz="2400" dirty="0" smtClean="0">
                <a:latin typeface="Century Gothic" pitchFamily="34" charset="0"/>
                <a:cs typeface="Century Gothic" pitchFamily="34" charset="0"/>
              </a:rPr>
              <a:t>The owner of a lemon is willing to sell it for $1000 and the owner of a plum is willing to sell it for $2000. </a:t>
            </a:r>
          </a:p>
          <a:p>
            <a:pPr marL="342900" indent="-342900"/>
            <a:endParaRPr lang="en-US" sz="2400" dirty="0" smtClean="0">
              <a:latin typeface="Century Gothic" pitchFamily="34" charset="0"/>
              <a:cs typeface="Century Gothic" pitchFamily="34" charset="0"/>
            </a:endParaRPr>
          </a:p>
          <a:p>
            <a:pPr marL="342900" indent="-342900">
              <a:buFontTx/>
              <a:buChar char="•"/>
            </a:pPr>
            <a:r>
              <a:rPr lang="en-US" sz="2400" dirty="0" smtClean="0">
                <a:latin typeface="Century Gothic" pitchFamily="34" charset="0"/>
                <a:cs typeface="Century Gothic" pitchFamily="34" charset="0"/>
              </a:rPr>
              <a:t>The buyers of the car are willing to pay $2400 for a plum and $1200 for a lemon.</a:t>
            </a:r>
          </a:p>
          <a:p>
            <a:pPr marL="342900" indent="-342900"/>
            <a:endParaRPr lang="en-US" sz="2400" dirty="0" smtClean="0">
              <a:latin typeface="Century Gothic" pitchFamily="34" charset="0"/>
              <a:cs typeface="Century Gothic" pitchFamily="34" charset="0"/>
            </a:endParaRPr>
          </a:p>
          <a:p>
            <a:pPr marL="342900" indent="-342900">
              <a:buFontTx/>
              <a:buChar char="•"/>
            </a:pPr>
            <a:r>
              <a:rPr lang="en-US" sz="2400" dirty="0" smtClean="0">
                <a:latin typeface="Century Gothic" pitchFamily="34" charset="0"/>
                <a:cs typeface="Century Gothic" pitchFamily="34" charset="0"/>
              </a:rPr>
              <a:t>If it is easy to verify the quality of the cars there will be no problems in this market. The plums will be sold at some price between $2000 and $2400 and the lemons at some price between $1000 and $1200.</a:t>
            </a:r>
          </a:p>
          <a:p>
            <a:pPr marL="342900" indent="-342900"/>
            <a:endParaRPr lang="en-US" sz="2400" dirty="0" smtClean="0">
              <a:latin typeface="Century Gothic" pitchFamily="34" charset="0"/>
              <a:cs typeface="Century Gothic" pitchFamily="34" charset="0"/>
            </a:endParaRPr>
          </a:p>
          <a:p>
            <a:pPr marL="342900" indent="-342900">
              <a:buFontTx/>
              <a:buChar char="•"/>
            </a:pPr>
            <a:r>
              <a:rPr lang="en-US" sz="2400" dirty="0" smtClean="0">
                <a:latin typeface="Century Gothic" pitchFamily="34" charset="0"/>
                <a:cs typeface="Century Gothic" pitchFamily="34" charset="0"/>
              </a:rPr>
              <a:t>But what happens to the market if the buyers cannot observe the quality of the car?</a:t>
            </a:r>
          </a:p>
          <a:p>
            <a:pPr marL="342900" indent="-342900"/>
            <a:endParaRPr lang="en-US" sz="2400" i="1" dirty="0" smtClean="0">
              <a:latin typeface="Century Gothic" pitchFamily="34" charset="0"/>
              <a:cs typeface="Century Gothic" pitchFamily="34" charset="0"/>
            </a:endParaRPr>
          </a:p>
          <a:p>
            <a:pPr marL="342900" indent="-342900">
              <a:buFontTx/>
              <a:buAutoNum type="arabicPeriod"/>
            </a:pPr>
            <a:endParaRPr lang="en-US" dirty="0" smtClean="0">
              <a:latin typeface="Century Gothic" pitchFamily="34" charset="0"/>
              <a:cs typeface="Century Gothic" pitchFamily="34" charset="0"/>
            </a:endParaRPr>
          </a:p>
          <a:p>
            <a:pPr marL="342900" indent="-342900"/>
            <a:endParaRPr lang="en-US" sz="2800" i="1" dirty="0" smtClean="0">
              <a:solidFill>
                <a:srgbClr val="404040"/>
              </a:solidFill>
              <a:latin typeface="Century Gothic" pitchFamily="34" charset="0"/>
              <a:cs typeface="Century Gothic" pitchFamily="34" charset="0"/>
            </a:endParaRPr>
          </a:p>
        </p:txBody>
      </p:sp>
      <p:sp>
        <p:nvSpPr>
          <p:cNvPr id="7" name="Footer Placeholder 4"/>
          <p:cNvSpPr>
            <a:spLocks noGrp="1"/>
          </p:cNvSpPr>
          <p:nvPr>
            <p:ph type="ftr" sz="quarter" idx="10"/>
          </p:nvPr>
        </p:nvSpPr>
        <p:spPr/>
        <p:txBody>
          <a:bodyPr/>
          <a:lstStyle/>
          <a:p>
            <a:pPr>
              <a:defRPr/>
            </a:pPr>
            <a:r>
              <a:rPr lang="en-US" dirty="0"/>
              <a:t>Copyright 2015 Worth Publishers    </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sz="4000" dirty="0" smtClean="0">
                <a:solidFill>
                  <a:schemeClr val="accent3"/>
                </a:solidFill>
                <a:ea typeface="+mj-ea"/>
              </a:rPr>
              <a:t>The market for “lemons”.</a:t>
            </a:r>
            <a:endParaRPr lang="en-US" sz="4000" dirty="0">
              <a:solidFill>
                <a:schemeClr val="accent3"/>
              </a:solidFill>
              <a:ea typeface="+mj-ea"/>
            </a:endParaRPr>
          </a:p>
        </p:txBody>
      </p:sp>
      <p:sp>
        <p:nvSpPr>
          <p:cNvPr id="6" name="Content Placeholder 5"/>
          <p:cNvSpPr>
            <a:spLocks noGrp="1"/>
          </p:cNvSpPr>
          <p:nvPr>
            <p:ph idx="1"/>
          </p:nvPr>
        </p:nvSpPr>
        <p:spPr>
          <a:xfrm>
            <a:off x="76200" y="990600"/>
            <a:ext cx="8610600" cy="5410200"/>
          </a:xfrm>
        </p:spPr>
        <p:txBody>
          <a:bodyPr rtlCol="0">
            <a:noAutofit/>
          </a:bodyPr>
          <a:lstStyle/>
          <a:p>
            <a:pPr marL="342900" indent="-342900" fontAlgn="auto">
              <a:spcAft>
                <a:spcPts val="0"/>
              </a:spcAft>
              <a:buFont typeface="Arial" panose="020B0604020202020204" pitchFamily="34" charset="0"/>
              <a:buChar char="•"/>
              <a:defRPr/>
            </a:pPr>
            <a:r>
              <a:rPr lang="en-US" sz="2400" i="1" dirty="0" smtClean="0">
                <a:ea typeface="+mn-ea"/>
              </a:rPr>
              <a:t>In </a:t>
            </a:r>
            <a:r>
              <a:rPr lang="en-US" sz="2400" i="1" dirty="0">
                <a:ea typeface="+mn-ea"/>
              </a:rPr>
              <a:t>this case the buyers have to guess about how much each car is </a:t>
            </a:r>
            <a:r>
              <a:rPr lang="en-US" sz="2400" i="1" dirty="0" smtClean="0">
                <a:ea typeface="+mn-ea"/>
              </a:rPr>
              <a:t>worth</a:t>
            </a:r>
          </a:p>
          <a:p>
            <a:pPr marL="342900" indent="-342900" fontAlgn="auto">
              <a:spcAft>
                <a:spcPts val="0"/>
              </a:spcAft>
              <a:buFont typeface="Arial" panose="020B0604020202020204" pitchFamily="34" charset="0"/>
              <a:buChar char="•"/>
              <a:defRPr/>
            </a:pPr>
            <a:r>
              <a:rPr lang="en-US" sz="2400" i="1" dirty="0" smtClean="0">
                <a:ea typeface="+mn-ea"/>
              </a:rPr>
              <a:t>We assume </a:t>
            </a:r>
            <a:r>
              <a:rPr lang="en-US" sz="2400" i="1" dirty="0">
                <a:ea typeface="+mn-ea"/>
              </a:rPr>
              <a:t>that, if a car is equally likely to be a plum or a lemon, then  typical buyer would be willing to pay the expected value of the </a:t>
            </a:r>
            <a:r>
              <a:rPr lang="en-US" sz="2400" i="1" dirty="0" smtClean="0">
                <a:ea typeface="+mn-ea"/>
              </a:rPr>
              <a:t>car.</a:t>
            </a:r>
          </a:p>
          <a:p>
            <a:pPr marL="342900" indent="-342900" fontAlgn="auto">
              <a:spcAft>
                <a:spcPts val="0"/>
              </a:spcAft>
              <a:buFont typeface="Arial" panose="020B0604020202020204" pitchFamily="34" charset="0"/>
              <a:buChar char="•"/>
              <a:defRPr/>
            </a:pPr>
            <a:r>
              <a:rPr lang="en-US" sz="2400" i="1" dirty="0" smtClean="0">
                <a:ea typeface="+mn-ea"/>
              </a:rPr>
              <a:t>Using </a:t>
            </a:r>
            <a:r>
              <a:rPr lang="en-US" sz="2400" i="1" dirty="0">
                <a:ea typeface="+mn-ea"/>
              </a:rPr>
              <a:t>the numbers described above, this means that the buyer would be willing to pay </a:t>
            </a:r>
            <a:endParaRPr lang="en-US" sz="2400" i="1" dirty="0" smtClean="0">
              <a:ea typeface="+mn-ea"/>
            </a:endParaRPr>
          </a:p>
          <a:p>
            <a:pPr fontAlgn="auto">
              <a:spcAft>
                <a:spcPts val="0"/>
              </a:spcAft>
              <a:defRPr/>
            </a:pPr>
            <a:endParaRPr lang="en-US" sz="2400" i="1" dirty="0" smtClean="0">
              <a:ea typeface="+mn-ea"/>
            </a:endParaRPr>
          </a:p>
          <a:p>
            <a:pPr fontAlgn="auto">
              <a:spcAft>
                <a:spcPts val="0"/>
              </a:spcAft>
              <a:defRPr/>
            </a:pPr>
            <a:r>
              <a:rPr lang="en-US" sz="2400" i="1" dirty="0" smtClean="0">
                <a:ea typeface="+mn-ea"/>
              </a:rPr>
              <a:t>(</a:t>
            </a:r>
            <a:r>
              <a:rPr lang="en-US" sz="2400" i="1" dirty="0">
                <a:ea typeface="+mn-ea"/>
              </a:rPr>
              <a:t>1/2)*1200+(1/2)*2400=$1800</a:t>
            </a:r>
          </a:p>
          <a:p>
            <a:pPr fontAlgn="auto">
              <a:spcAft>
                <a:spcPts val="0"/>
              </a:spcAft>
              <a:defRPr/>
            </a:pPr>
            <a:r>
              <a:rPr lang="en-US" sz="2400" i="1" dirty="0">
                <a:ea typeface="+mn-ea"/>
              </a:rPr>
              <a:t> </a:t>
            </a:r>
            <a:endParaRPr lang="en-US" sz="2400" i="1" dirty="0" smtClean="0">
              <a:ea typeface="+mn-ea"/>
            </a:endParaRPr>
          </a:p>
          <a:p>
            <a:pPr marL="342900" indent="-342900" fontAlgn="auto">
              <a:spcAft>
                <a:spcPts val="0"/>
              </a:spcAft>
              <a:buFont typeface="Arial" panose="020B0604020202020204" pitchFamily="34" charset="0"/>
              <a:buChar char="•"/>
              <a:defRPr/>
            </a:pPr>
            <a:r>
              <a:rPr lang="en-US" sz="2400" i="1" dirty="0" smtClean="0">
                <a:ea typeface="+mn-ea"/>
              </a:rPr>
              <a:t>But </a:t>
            </a:r>
            <a:r>
              <a:rPr lang="en-US" sz="2400" i="1" dirty="0">
                <a:ea typeface="+mn-ea"/>
              </a:rPr>
              <a:t>who would be willing to sell their car at that price?</a:t>
            </a:r>
          </a:p>
          <a:p>
            <a:pPr fontAlgn="auto">
              <a:spcAft>
                <a:spcPts val="0"/>
              </a:spcAft>
              <a:defRPr/>
            </a:pPr>
            <a:r>
              <a:rPr lang="en-US" sz="2400" i="1" dirty="0">
                <a:ea typeface="+mn-ea"/>
              </a:rPr>
              <a:t> </a:t>
            </a:r>
            <a:endParaRPr lang="en-US" dirty="0" smtClean="0">
              <a:ea typeface="+mn-ea"/>
            </a:endParaRPr>
          </a:p>
          <a:p>
            <a:pPr fontAlgn="auto">
              <a:spcAft>
                <a:spcPts val="0"/>
              </a:spcAft>
              <a:defRPr/>
            </a:pPr>
            <a:endParaRPr lang="en-US" sz="2800" i="1" dirty="0" smtClean="0">
              <a:solidFill>
                <a:schemeClr val="tx1">
                  <a:lumMod val="75000"/>
                  <a:lumOff val="25000"/>
                </a:schemeClr>
              </a:solidFill>
              <a:ea typeface="+mn-ea"/>
            </a:endParaRPr>
          </a:p>
        </p:txBody>
      </p:sp>
      <p:sp>
        <p:nvSpPr>
          <p:cNvPr id="7" name="Footer Placeholder 4"/>
          <p:cNvSpPr>
            <a:spLocks noGrp="1"/>
          </p:cNvSpPr>
          <p:nvPr>
            <p:ph type="ftr" sz="quarter" idx="10"/>
          </p:nvPr>
        </p:nvSpPr>
        <p:spPr/>
        <p:txBody>
          <a:bodyPr/>
          <a:lstStyle/>
          <a:p>
            <a:pPr>
              <a:defRPr/>
            </a:pPr>
            <a:r>
              <a:rPr lang="en-US" dirty="0"/>
              <a:t>Copyright 2015 Worth Publishers    </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sz="4000" dirty="0" smtClean="0">
                <a:solidFill>
                  <a:schemeClr val="accent3"/>
                </a:solidFill>
                <a:ea typeface="+mj-ea"/>
              </a:rPr>
              <a:t>The market for “lemons”.</a:t>
            </a:r>
            <a:endParaRPr lang="en-US" sz="4000" dirty="0">
              <a:solidFill>
                <a:schemeClr val="accent3"/>
              </a:solidFill>
              <a:ea typeface="+mj-ea"/>
            </a:endParaRPr>
          </a:p>
        </p:txBody>
      </p:sp>
      <p:sp>
        <p:nvSpPr>
          <p:cNvPr id="6" name="Content Placeholder 5"/>
          <p:cNvSpPr>
            <a:spLocks noGrp="1"/>
          </p:cNvSpPr>
          <p:nvPr>
            <p:ph idx="1"/>
          </p:nvPr>
        </p:nvSpPr>
        <p:spPr>
          <a:xfrm>
            <a:off x="76200" y="990600"/>
            <a:ext cx="8610600" cy="5410200"/>
          </a:xfrm>
        </p:spPr>
        <p:txBody>
          <a:bodyPr rtlCol="0">
            <a:noAutofit/>
          </a:bodyPr>
          <a:lstStyle/>
          <a:p>
            <a:pPr marL="342900" indent="-342900" fontAlgn="auto">
              <a:spcAft>
                <a:spcPts val="0"/>
              </a:spcAft>
              <a:buFont typeface="Arial" panose="020B0604020202020204" pitchFamily="34" charset="0"/>
              <a:buChar char="•"/>
              <a:defRPr/>
            </a:pPr>
            <a:r>
              <a:rPr lang="en-US" sz="2400" i="1" dirty="0">
                <a:ea typeface="+mn-ea"/>
              </a:rPr>
              <a:t>The owners of the lemons certainly would, but the owners of the plums wouldn’t be willing to sell their cars – by assumption they need at least $2000 to part with their cars. </a:t>
            </a:r>
            <a:endParaRPr lang="en-US" sz="2400" i="1" dirty="0" smtClean="0">
              <a:ea typeface="+mn-ea"/>
            </a:endParaRPr>
          </a:p>
          <a:p>
            <a:pPr fontAlgn="auto">
              <a:spcAft>
                <a:spcPts val="0"/>
              </a:spcAft>
              <a:defRPr/>
            </a:pPr>
            <a:endParaRPr lang="en-US" sz="2400" i="1" dirty="0" smtClean="0">
              <a:ea typeface="+mn-ea"/>
            </a:endParaRPr>
          </a:p>
          <a:p>
            <a:pPr marL="342900" indent="-342900" fontAlgn="auto">
              <a:spcAft>
                <a:spcPts val="0"/>
              </a:spcAft>
              <a:buFont typeface="Arial" panose="020B0604020202020204" pitchFamily="34" charset="0"/>
              <a:buChar char="•"/>
              <a:defRPr/>
            </a:pPr>
            <a:r>
              <a:rPr lang="en-US" sz="2400" i="1" dirty="0" smtClean="0">
                <a:ea typeface="+mn-ea"/>
              </a:rPr>
              <a:t>The </a:t>
            </a:r>
            <a:r>
              <a:rPr lang="en-US" sz="2400" i="1" dirty="0">
                <a:ea typeface="+mn-ea"/>
              </a:rPr>
              <a:t>price that the buyers are willing to pay for an “average” car is less than the price that the sellers of the plums want in order to part with their </a:t>
            </a:r>
            <a:r>
              <a:rPr lang="en-US" sz="2400" i="1" dirty="0" smtClean="0">
                <a:ea typeface="+mn-ea"/>
              </a:rPr>
              <a:t>cars.</a:t>
            </a:r>
          </a:p>
          <a:p>
            <a:pPr marL="342900" indent="-342900" fontAlgn="auto">
              <a:spcAft>
                <a:spcPts val="0"/>
              </a:spcAft>
              <a:buFont typeface="Arial" panose="020B0604020202020204" pitchFamily="34" charset="0"/>
              <a:buChar char="•"/>
              <a:defRPr/>
            </a:pPr>
            <a:endParaRPr lang="en-US" sz="2400" i="1" dirty="0">
              <a:ea typeface="+mn-ea"/>
            </a:endParaRPr>
          </a:p>
          <a:p>
            <a:pPr marL="342900" indent="-342900" fontAlgn="auto">
              <a:spcAft>
                <a:spcPts val="0"/>
              </a:spcAft>
              <a:buFont typeface="Arial" panose="020B0604020202020204" pitchFamily="34" charset="0"/>
              <a:buChar char="•"/>
              <a:defRPr/>
            </a:pPr>
            <a:r>
              <a:rPr lang="en-US" sz="2400" i="1" dirty="0" smtClean="0">
                <a:ea typeface="+mn-ea"/>
              </a:rPr>
              <a:t>This </a:t>
            </a:r>
            <a:r>
              <a:rPr lang="en-US" sz="2400" i="1" dirty="0">
                <a:ea typeface="+mn-ea"/>
              </a:rPr>
              <a:t>means that at the price of $1800 only lemons will be offered for </a:t>
            </a:r>
            <a:r>
              <a:rPr lang="en-US" sz="2400" i="1" dirty="0" smtClean="0">
                <a:ea typeface="+mn-ea"/>
              </a:rPr>
              <a:t>sale.</a:t>
            </a:r>
            <a:endParaRPr lang="en-US" sz="2400" i="1" dirty="0">
              <a:ea typeface="+mn-ea"/>
            </a:endParaRPr>
          </a:p>
          <a:p>
            <a:pPr fontAlgn="auto">
              <a:spcAft>
                <a:spcPts val="0"/>
              </a:spcAft>
              <a:defRPr/>
            </a:pPr>
            <a:endParaRPr lang="en-US" sz="2400" i="1" dirty="0">
              <a:ea typeface="+mn-ea"/>
            </a:endParaRPr>
          </a:p>
          <a:p>
            <a:pPr fontAlgn="auto">
              <a:spcAft>
                <a:spcPts val="0"/>
              </a:spcAft>
              <a:defRPr/>
            </a:pPr>
            <a:endParaRPr lang="en-US" sz="2400" i="1" dirty="0" smtClean="0">
              <a:ea typeface="+mn-ea"/>
            </a:endParaRPr>
          </a:p>
          <a:p>
            <a:pPr marL="514350" indent="-514350" fontAlgn="auto">
              <a:spcAft>
                <a:spcPts val="0"/>
              </a:spcAft>
              <a:buFontTx/>
              <a:buAutoNum type="arabicPeriod"/>
              <a:defRPr/>
            </a:pPr>
            <a:endParaRPr lang="en-US" dirty="0" smtClean="0">
              <a:ea typeface="+mn-ea"/>
            </a:endParaRPr>
          </a:p>
          <a:p>
            <a:pPr fontAlgn="auto">
              <a:spcAft>
                <a:spcPts val="0"/>
              </a:spcAft>
              <a:defRPr/>
            </a:pPr>
            <a:endParaRPr lang="en-US" sz="2800" i="1" dirty="0" smtClean="0">
              <a:solidFill>
                <a:schemeClr val="tx1">
                  <a:lumMod val="75000"/>
                  <a:lumOff val="25000"/>
                </a:schemeClr>
              </a:solidFill>
              <a:ea typeface="+mn-ea"/>
            </a:endParaRPr>
          </a:p>
        </p:txBody>
      </p:sp>
      <p:sp>
        <p:nvSpPr>
          <p:cNvPr id="7" name="Footer Placeholder 4"/>
          <p:cNvSpPr>
            <a:spLocks noGrp="1"/>
          </p:cNvSpPr>
          <p:nvPr>
            <p:ph type="ftr" sz="quarter" idx="10"/>
          </p:nvPr>
        </p:nvSpPr>
        <p:spPr/>
        <p:txBody>
          <a:bodyPr/>
          <a:lstStyle/>
          <a:p>
            <a:pPr>
              <a:defRPr/>
            </a:pPr>
            <a:r>
              <a:rPr lang="en-US" dirty="0"/>
              <a:t>Copyright 2015 Worth Publishers    </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sz="4000" dirty="0" smtClean="0">
                <a:solidFill>
                  <a:schemeClr val="accent3"/>
                </a:solidFill>
                <a:ea typeface="+mj-ea"/>
              </a:rPr>
              <a:t>The market for “lemons”.</a:t>
            </a:r>
            <a:endParaRPr lang="en-US" sz="4000" dirty="0">
              <a:solidFill>
                <a:schemeClr val="accent3"/>
              </a:solidFill>
              <a:ea typeface="+mj-ea"/>
            </a:endParaRPr>
          </a:p>
        </p:txBody>
      </p:sp>
      <p:sp>
        <p:nvSpPr>
          <p:cNvPr id="6" name="Content Placeholder 5"/>
          <p:cNvSpPr>
            <a:spLocks noGrp="1"/>
          </p:cNvSpPr>
          <p:nvPr>
            <p:ph idx="1"/>
          </p:nvPr>
        </p:nvSpPr>
        <p:spPr>
          <a:xfrm>
            <a:off x="76200" y="990600"/>
            <a:ext cx="8610600" cy="5410200"/>
          </a:xfrm>
        </p:spPr>
        <p:txBody>
          <a:bodyPr rtlCol="0">
            <a:noAutofit/>
          </a:bodyPr>
          <a:lstStyle/>
          <a:p>
            <a:pPr marL="342900" indent="-342900" fontAlgn="auto">
              <a:spcAft>
                <a:spcPts val="0"/>
              </a:spcAft>
              <a:buFont typeface="Arial" panose="020B0604020202020204" pitchFamily="34" charset="0"/>
              <a:buChar char="•"/>
              <a:defRPr/>
            </a:pPr>
            <a:r>
              <a:rPr lang="en-US" sz="2400" i="1" dirty="0" smtClean="0">
                <a:ea typeface="+mn-ea"/>
              </a:rPr>
              <a:t>But </a:t>
            </a:r>
            <a:r>
              <a:rPr lang="en-US" sz="2400" i="1" dirty="0">
                <a:ea typeface="+mn-ea"/>
              </a:rPr>
              <a:t>if the buyer was certain that he would get a lemon, then he would not be willing to pay $1800 for it. </a:t>
            </a:r>
            <a:endParaRPr lang="en-US" sz="2400" i="1" dirty="0" smtClean="0">
              <a:ea typeface="+mn-ea"/>
            </a:endParaRPr>
          </a:p>
          <a:p>
            <a:pPr fontAlgn="auto">
              <a:spcAft>
                <a:spcPts val="0"/>
              </a:spcAft>
              <a:defRPr/>
            </a:pPr>
            <a:endParaRPr lang="en-US" sz="2400" i="1" dirty="0" smtClean="0">
              <a:ea typeface="+mn-ea"/>
            </a:endParaRPr>
          </a:p>
          <a:p>
            <a:pPr marL="342900" indent="-342900" fontAlgn="auto">
              <a:spcAft>
                <a:spcPts val="0"/>
              </a:spcAft>
              <a:buFont typeface="Arial" panose="020B0604020202020204" pitchFamily="34" charset="0"/>
              <a:buChar char="•"/>
              <a:defRPr/>
            </a:pPr>
            <a:r>
              <a:rPr lang="en-US" sz="2400" i="1" dirty="0" smtClean="0">
                <a:ea typeface="+mn-ea"/>
              </a:rPr>
              <a:t>In </a:t>
            </a:r>
            <a:r>
              <a:rPr lang="en-US" sz="2400" i="1" dirty="0">
                <a:ea typeface="+mn-ea"/>
              </a:rPr>
              <a:t>fact, the equilibrium price in this market would have to be somewhere between $1000 and $1200. For a price in this range only owners of lemons would offer their </a:t>
            </a:r>
            <a:r>
              <a:rPr lang="en-US" sz="2400" i="1" dirty="0" smtClean="0">
                <a:ea typeface="+mn-ea"/>
              </a:rPr>
              <a:t>cars.</a:t>
            </a:r>
          </a:p>
          <a:p>
            <a:pPr fontAlgn="auto">
              <a:spcAft>
                <a:spcPts val="0"/>
              </a:spcAft>
              <a:defRPr/>
            </a:pPr>
            <a:endParaRPr lang="en-US" sz="2400" i="1" dirty="0" smtClean="0">
              <a:ea typeface="+mn-ea"/>
            </a:endParaRPr>
          </a:p>
          <a:p>
            <a:pPr marL="342900" indent="-342900" fontAlgn="auto">
              <a:spcAft>
                <a:spcPts val="0"/>
              </a:spcAft>
              <a:buFont typeface="Arial" panose="020B0604020202020204" pitchFamily="34" charset="0"/>
              <a:buChar char="•"/>
              <a:defRPr/>
            </a:pPr>
            <a:r>
              <a:rPr lang="en-US" sz="2400" i="1" dirty="0" smtClean="0">
                <a:ea typeface="+mn-ea"/>
              </a:rPr>
              <a:t>Even </a:t>
            </a:r>
            <a:r>
              <a:rPr lang="en-US" sz="2400" i="1" dirty="0">
                <a:ea typeface="+mn-ea"/>
              </a:rPr>
              <a:t>though the price at which buyers are willing to buy plums exceeds the price at which sellers are willing to sell them, no such transactions will take </a:t>
            </a:r>
            <a:r>
              <a:rPr lang="en-US" sz="2400" i="1" dirty="0" smtClean="0">
                <a:ea typeface="+mn-ea"/>
              </a:rPr>
              <a:t>place.</a:t>
            </a:r>
          </a:p>
          <a:p>
            <a:pPr fontAlgn="auto">
              <a:spcAft>
                <a:spcPts val="0"/>
              </a:spcAft>
              <a:defRPr/>
            </a:pPr>
            <a:endParaRPr lang="en-US" sz="2400" i="1" dirty="0" smtClean="0">
              <a:ea typeface="+mn-ea"/>
            </a:endParaRPr>
          </a:p>
          <a:p>
            <a:pPr marL="342900" indent="-342900" fontAlgn="auto">
              <a:spcAft>
                <a:spcPts val="0"/>
              </a:spcAft>
              <a:buFont typeface="Arial" panose="020B0604020202020204" pitchFamily="34" charset="0"/>
              <a:buChar char="•"/>
              <a:defRPr/>
            </a:pPr>
            <a:r>
              <a:rPr lang="en-US" sz="2400" i="1" dirty="0" smtClean="0">
                <a:ea typeface="+mn-ea"/>
              </a:rPr>
              <a:t>Why </a:t>
            </a:r>
            <a:r>
              <a:rPr lang="en-US" sz="2400" i="1" dirty="0">
                <a:ea typeface="+mn-ea"/>
              </a:rPr>
              <a:t>there is this market failure?</a:t>
            </a:r>
          </a:p>
          <a:p>
            <a:pPr fontAlgn="auto">
              <a:spcAft>
                <a:spcPts val="0"/>
              </a:spcAft>
              <a:defRPr/>
            </a:pPr>
            <a:r>
              <a:rPr lang="en-US" sz="2400" i="1" dirty="0">
                <a:ea typeface="+mn-ea"/>
              </a:rPr>
              <a:t> </a:t>
            </a:r>
          </a:p>
          <a:p>
            <a:pPr fontAlgn="auto">
              <a:spcAft>
                <a:spcPts val="0"/>
              </a:spcAft>
              <a:defRPr/>
            </a:pPr>
            <a:endParaRPr lang="en-US" sz="2400" i="1" dirty="0" smtClean="0">
              <a:ea typeface="+mn-ea"/>
            </a:endParaRPr>
          </a:p>
          <a:p>
            <a:pPr marL="514350" indent="-514350" fontAlgn="auto">
              <a:spcAft>
                <a:spcPts val="0"/>
              </a:spcAft>
              <a:buFontTx/>
              <a:buAutoNum type="arabicPeriod"/>
              <a:defRPr/>
            </a:pPr>
            <a:endParaRPr lang="en-US" dirty="0" smtClean="0">
              <a:ea typeface="+mn-ea"/>
            </a:endParaRPr>
          </a:p>
          <a:p>
            <a:pPr fontAlgn="auto">
              <a:spcAft>
                <a:spcPts val="0"/>
              </a:spcAft>
              <a:defRPr/>
            </a:pPr>
            <a:endParaRPr lang="en-US" sz="2800" i="1" dirty="0" smtClean="0">
              <a:solidFill>
                <a:schemeClr val="tx1">
                  <a:lumMod val="75000"/>
                  <a:lumOff val="25000"/>
                </a:schemeClr>
              </a:solidFill>
              <a:ea typeface="+mn-ea"/>
            </a:endParaRPr>
          </a:p>
        </p:txBody>
      </p:sp>
      <p:sp>
        <p:nvSpPr>
          <p:cNvPr id="7" name="Footer Placeholder 4"/>
          <p:cNvSpPr>
            <a:spLocks noGrp="1"/>
          </p:cNvSpPr>
          <p:nvPr>
            <p:ph type="ftr" sz="quarter" idx="10"/>
          </p:nvPr>
        </p:nvSpPr>
        <p:spPr/>
        <p:txBody>
          <a:bodyPr/>
          <a:lstStyle/>
          <a:p>
            <a:pPr>
              <a:defRPr/>
            </a:pPr>
            <a:r>
              <a:rPr lang="en-US" dirty="0"/>
              <a:t>Copyright 2015 Worth Publishers    </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sz="4000" dirty="0" smtClean="0">
                <a:solidFill>
                  <a:schemeClr val="accent3"/>
                </a:solidFill>
                <a:ea typeface="+mj-ea"/>
              </a:rPr>
              <a:t>The market for “lemons”.</a:t>
            </a:r>
            <a:endParaRPr lang="en-US" sz="4000" dirty="0">
              <a:solidFill>
                <a:schemeClr val="accent3"/>
              </a:solidFill>
              <a:ea typeface="+mj-ea"/>
            </a:endParaRPr>
          </a:p>
        </p:txBody>
      </p:sp>
      <p:sp>
        <p:nvSpPr>
          <p:cNvPr id="6" name="Content Placeholder 5"/>
          <p:cNvSpPr>
            <a:spLocks noGrp="1"/>
          </p:cNvSpPr>
          <p:nvPr>
            <p:ph idx="1"/>
          </p:nvPr>
        </p:nvSpPr>
        <p:spPr>
          <a:xfrm>
            <a:off x="76200" y="990600"/>
            <a:ext cx="8610600" cy="5410200"/>
          </a:xfrm>
        </p:spPr>
        <p:txBody>
          <a:bodyPr rtlCol="0">
            <a:noAutofit/>
          </a:bodyPr>
          <a:lstStyle/>
          <a:p>
            <a:pPr marL="342900" indent="-342900" fontAlgn="auto">
              <a:spcAft>
                <a:spcPts val="0"/>
              </a:spcAft>
              <a:buFont typeface="Arial" panose="020B0604020202020204" pitchFamily="34" charset="0"/>
              <a:buChar char="•"/>
              <a:defRPr/>
            </a:pPr>
            <a:r>
              <a:rPr lang="en-US" sz="2400" i="1" dirty="0" smtClean="0">
                <a:ea typeface="+mn-ea"/>
              </a:rPr>
              <a:t>Why </a:t>
            </a:r>
            <a:r>
              <a:rPr lang="en-US" sz="2400" i="1" dirty="0">
                <a:ea typeface="+mn-ea"/>
              </a:rPr>
              <a:t>there is this market failure</a:t>
            </a:r>
            <a:r>
              <a:rPr lang="en-US" sz="2400" i="1" dirty="0" smtClean="0">
                <a:ea typeface="+mn-ea"/>
              </a:rPr>
              <a:t>?</a:t>
            </a:r>
          </a:p>
          <a:p>
            <a:pPr fontAlgn="auto">
              <a:spcAft>
                <a:spcPts val="0"/>
              </a:spcAft>
              <a:defRPr/>
            </a:pPr>
            <a:endParaRPr lang="en-US" sz="2400" i="1" dirty="0">
              <a:ea typeface="+mn-ea"/>
            </a:endParaRPr>
          </a:p>
          <a:p>
            <a:pPr marL="342900" indent="-342900" fontAlgn="auto">
              <a:spcAft>
                <a:spcPts val="0"/>
              </a:spcAft>
              <a:buFont typeface="Arial" panose="020B0604020202020204" pitchFamily="34" charset="0"/>
              <a:buChar char="•"/>
              <a:defRPr/>
            </a:pPr>
            <a:r>
              <a:rPr lang="en-US" sz="2400" i="1" dirty="0">
                <a:ea typeface="+mn-ea"/>
              </a:rPr>
              <a:t> The problem is that there is an externality between the sellers of good cars and bad cars; when an individual decides to try to sell a bad car, he affects the purchasers perception of the quality of an “average” car and thus hurts the people who are trying to sell a good </a:t>
            </a:r>
            <a:r>
              <a:rPr lang="en-US" sz="2400" i="1" dirty="0" smtClean="0">
                <a:ea typeface="+mn-ea"/>
              </a:rPr>
              <a:t>car.</a:t>
            </a:r>
          </a:p>
          <a:p>
            <a:pPr marL="342900" indent="-342900" fontAlgn="auto">
              <a:spcAft>
                <a:spcPts val="0"/>
              </a:spcAft>
              <a:buFont typeface="Arial" panose="020B0604020202020204" pitchFamily="34" charset="0"/>
              <a:buChar char="•"/>
              <a:defRPr/>
            </a:pPr>
            <a:endParaRPr lang="en-US" sz="2400" i="1" dirty="0">
              <a:ea typeface="+mn-ea"/>
            </a:endParaRPr>
          </a:p>
          <a:p>
            <a:pPr marL="342900" indent="-342900" fontAlgn="auto">
              <a:spcAft>
                <a:spcPts val="0"/>
              </a:spcAft>
              <a:buFont typeface="Arial" panose="020B0604020202020204" pitchFamily="34" charset="0"/>
              <a:buChar char="•"/>
              <a:defRPr/>
            </a:pPr>
            <a:r>
              <a:rPr lang="en-US" sz="2400" i="1" dirty="0" smtClean="0">
                <a:ea typeface="+mn-ea"/>
              </a:rPr>
              <a:t>The </a:t>
            </a:r>
            <a:r>
              <a:rPr lang="en-US" sz="2400" i="1" dirty="0">
                <a:ea typeface="+mn-ea"/>
              </a:rPr>
              <a:t>cars that are most likely to be offered for sale are the ones that people want most to get rid of. The act of offering to sell something sends a signal to the </a:t>
            </a:r>
            <a:r>
              <a:rPr lang="en-US" sz="2400" i="1" dirty="0" smtClean="0">
                <a:ea typeface="+mn-ea"/>
              </a:rPr>
              <a:t>prospective </a:t>
            </a:r>
            <a:r>
              <a:rPr lang="en-US" sz="2400" i="1" dirty="0">
                <a:ea typeface="+mn-ea"/>
              </a:rPr>
              <a:t>buyer about its </a:t>
            </a:r>
            <a:r>
              <a:rPr lang="en-US" sz="2400" i="1" dirty="0" smtClean="0">
                <a:ea typeface="+mn-ea"/>
              </a:rPr>
              <a:t>quality.</a:t>
            </a:r>
            <a:endParaRPr lang="en-US" sz="2400" i="1" dirty="0">
              <a:ea typeface="+mn-ea"/>
            </a:endParaRPr>
          </a:p>
          <a:p>
            <a:pPr fontAlgn="auto">
              <a:spcAft>
                <a:spcPts val="0"/>
              </a:spcAft>
              <a:defRPr/>
            </a:pPr>
            <a:endParaRPr lang="en-US" sz="2400" i="1" dirty="0">
              <a:ea typeface="+mn-ea"/>
            </a:endParaRPr>
          </a:p>
          <a:p>
            <a:pPr fontAlgn="auto">
              <a:spcAft>
                <a:spcPts val="0"/>
              </a:spcAft>
              <a:defRPr/>
            </a:pPr>
            <a:endParaRPr lang="en-US" sz="2400" i="1" dirty="0" smtClean="0">
              <a:ea typeface="+mn-ea"/>
            </a:endParaRPr>
          </a:p>
          <a:p>
            <a:pPr marL="514350" indent="-514350" fontAlgn="auto">
              <a:spcAft>
                <a:spcPts val="0"/>
              </a:spcAft>
              <a:buFontTx/>
              <a:buAutoNum type="arabicPeriod"/>
              <a:defRPr/>
            </a:pPr>
            <a:endParaRPr lang="en-US" dirty="0" smtClean="0">
              <a:ea typeface="+mn-ea"/>
            </a:endParaRPr>
          </a:p>
          <a:p>
            <a:pPr fontAlgn="auto">
              <a:spcAft>
                <a:spcPts val="0"/>
              </a:spcAft>
              <a:defRPr/>
            </a:pPr>
            <a:endParaRPr lang="en-US" sz="2800" i="1" dirty="0" smtClean="0">
              <a:solidFill>
                <a:schemeClr val="tx1">
                  <a:lumMod val="75000"/>
                  <a:lumOff val="25000"/>
                </a:schemeClr>
              </a:solidFill>
              <a:ea typeface="+mn-ea"/>
            </a:endParaRPr>
          </a:p>
        </p:txBody>
      </p:sp>
      <p:sp>
        <p:nvSpPr>
          <p:cNvPr id="7" name="Footer Placeholder 4"/>
          <p:cNvSpPr>
            <a:spLocks noGrp="1"/>
          </p:cNvSpPr>
          <p:nvPr>
            <p:ph type="ftr" sz="quarter" idx="10"/>
          </p:nvPr>
        </p:nvSpPr>
        <p:spPr/>
        <p:txBody>
          <a:bodyPr/>
          <a:lstStyle/>
          <a:p>
            <a:pPr>
              <a:defRPr/>
            </a:pPr>
            <a:r>
              <a:rPr lang="en-US" dirty="0"/>
              <a:t>Copyright 2015 Worth Publishers    </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dirty="0" smtClean="0">
                <a:solidFill>
                  <a:schemeClr val="accent3"/>
                </a:solidFill>
                <a:ea typeface="+mj-ea"/>
              </a:rPr>
              <a:t>CONSUMER SURPLUS</a:t>
            </a:r>
            <a:endParaRPr lang="en-US" sz="4000" dirty="0">
              <a:solidFill>
                <a:schemeClr val="accent3"/>
              </a:solidFill>
              <a:ea typeface="+mj-ea"/>
            </a:endParaRPr>
          </a:p>
        </p:txBody>
      </p:sp>
      <p:sp>
        <p:nvSpPr>
          <p:cNvPr id="133122" name="Content Placeholder 2"/>
          <p:cNvSpPr>
            <a:spLocks noGrp="1"/>
          </p:cNvSpPr>
          <p:nvPr>
            <p:ph idx="1"/>
          </p:nvPr>
        </p:nvSpPr>
        <p:spPr/>
        <p:txBody>
          <a:bodyPr/>
          <a:lstStyle/>
          <a:p>
            <a:r>
              <a:rPr lang="en-US" i="1" smtClean="0">
                <a:solidFill>
                  <a:srgbClr val="990033"/>
                </a:solidFill>
                <a:latin typeface="Century Gothic" pitchFamily="34" charset="0"/>
                <a:cs typeface="Century Gothic" pitchFamily="34" charset="0"/>
              </a:rPr>
              <a:t>Consumer surplus</a:t>
            </a:r>
            <a:r>
              <a:rPr lang="en-US" smtClean="0">
                <a:solidFill>
                  <a:srgbClr val="990033"/>
                </a:solidFill>
                <a:latin typeface="Century Gothic" pitchFamily="34" charset="0"/>
                <a:cs typeface="Century Gothic" pitchFamily="34" charset="0"/>
              </a:rPr>
              <a:t>: </a:t>
            </a:r>
            <a:r>
              <a:rPr lang="en-US" smtClean="0">
                <a:latin typeface="Century Gothic" pitchFamily="34" charset="0"/>
                <a:cs typeface="Century Gothic" pitchFamily="34" charset="0"/>
              </a:rPr>
              <a:t>the difference between market price and what consumers (as individuals or the market) would be willing to pay. </a:t>
            </a:r>
          </a:p>
        </p:txBody>
      </p:sp>
      <p:pic>
        <p:nvPicPr>
          <p:cNvPr id="4" name="Picture 3" descr="CoinHand22.jpg"/>
          <p:cNvPicPr>
            <a:picLocks noChangeAspect="1"/>
          </p:cNvPicPr>
          <p:nvPr/>
        </p:nvPicPr>
        <p:blipFill>
          <a:blip r:embed="rId3">
            <a:clrChange>
              <a:clrFrom>
                <a:srgbClr val="000000"/>
              </a:clrFrom>
              <a:clrTo>
                <a:srgbClr val="000000">
                  <a:alpha val="0"/>
                </a:srgbClr>
              </a:clrTo>
            </a:clrChange>
            <a:lum bright="30000"/>
          </a:blip>
          <a:srcRect/>
          <a:stretch>
            <a:fillRect/>
          </a:stretch>
        </p:blipFill>
        <p:spPr>
          <a:xfrm>
            <a:off x="0" y="3733800"/>
            <a:ext cx="2020888" cy="3124200"/>
          </a:xfrm>
          <a:prstGeom prst="rect">
            <a:avLst/>
          </a:prstGeom>
          <a:ln>
            <a:noFill/>
          </a:ln>
          <a:effectLst>
            <a:outerShdw blurRad="190500" algn="tl" rotWithShape="0">
              <a:srgbClr val="000000">
                <a:alpha val="70000"/>
              </a:srgbClr>
            </a:outerShdw>
          </a:effectLst>
        </p:spPr>
      </p:pic>
      <p:sp>
        <p:nvSpPr>
          <p:cNvPr id="5" name="Footer Placeholder 4"/>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AutoShape 178"/>
          <p:cNvSpPr>
            <a:spLocks noChangeAspect="1" noChangeArrowheads="1" noTextEdit="1"/>
          </p:cNvSpPr>
          <p:nvPr/>
        </p:nvSpPr>
        <p:spPr bwMode="auto">
          <a:xfrm>
            <a:off x="5765800" y="1962150"/>
            <a:ext cx="2544763" cy="1966913"/>
          </a:xfrm>
          <a:prstGeom prst="rect">
            <a:avLst/>
          </a:prstGeom>
          <a:noFill/>
          <a:ln w="9525">
            <a:noFill/>
            <a:miter lim="800000"/>
            <a:headEnd/>
            <a:tailEnd/>
          </a:ln>
        </p:spPr>
        <p:txBody>
          <a:bodyPr/>
          <a:lstStyle/>
          <a:p>
            <a:endParaRPr lang="it-IT"/>
          </a:p>
        </p:txBody>
      </p:sp>
      <p:sp>
        <p:nvSpPr>
          <p:cNvPr id="135170" name="Rectangle 180"/>
          <p:cNvSpPr>
            <a:spLocks noChangeArrowheads="1"/>
          </p:cNvSpPr>
          <p:nvPr/>
        </p:nvSpPr>
        <p:spPr bwMode="auto">
          <a:xfrm>
            <a:off x="5791200" y="1981200"/>
            <a:ext cx="2505075" cy="503238"/>
          </a:xfrm>
          <a:prstGeom prst="rect">
            <a:avLst/>
          </a:prstGeom>
          <a:solidFill>
            <a:srgbClr val="EBDFD7"/>
          </a:solidFill>
          <a:ln w="9525">
            <a:noFill/>
            <a:miter lim="800000"/>
            <a:headEnd/>
            <a:tailEnd/>
          </a:ln>
        </p:spPr>
        <p:txBody>
          <a:bodyPr/>
          <a:lstStyle/>
          <a:p>
            <a:endParaRPr lang="it-IT">
              <a:latin typeface="Century Gothic" pitchFamily="34" charset="0"/>
              <a:ea typeface="MS PGothic" pitchFamily="34" charset="-128"/>
              <a:cs typeface="Century Gothic" pitchFamily="34" charset="0"/>
            </a:endParaRPr>
          </a:p>
        </p:txBody>
      </p:sp>
      <p:sp>
        <p:nvSpPr>
          <p:cNvPr id="135171" name="Rectangle 210"/>
          <p:cNvSpPr>
            <a:spLocks noChangeArrowheads="1"/>
          </p:cNvSpPr>
          <p:nvPr/>
        </p:nvSpPr>
        <p:spPr bwMode="auto">
          <a:xfrm>
            <a:off x="7407275" y="2543175"/>
            <a:ext cx="298450"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$59</a:t>
            </a:r>
            <a:endParaRPr lang="en-US">
              <a:latin typeface="Century Gothic" pitchFamily="34" charset="0"/>
              <a:ea typeface="MS PGothic" pitchFamily="34" charset="-128"/>
              <a:cs typeface="Century Gothic" pitchFamily="34" charset="0"/>
            </a:endParaRPr>
          </a:p>
        </p:txBody>
      </p:sp>
      <p:sp>
        <p:nvSpPr>
          <p:cNvPr id="135172" name="Rectangle 211"/>
          <p:cNvSpPr>
            <a:spLocks noChangeArrowheads="1"/>
          </p:cNvSpPr>
          <p:nvPr/>
        </p:nvSpPr>
        <p:spPr bwMode="auto">
          <a:xfrm>
            <a:off x="7497763" y="2819400"/>
            <a:ext cx="198437"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45</a:t>
            </a:r>
            <a:endParaRPr lang="en-US">
              <a:latin typeface="Century Gothic" pitchFamily="34" charset="0"/>
              <a:ea typeface="MS PGothic" pitchFamily="34" charset="-128"/>
              <a:cs typeface="Century Gothic" pitchFamily="34" charset="0"/>
            </a:endParaRPr>
          </a:p>
        </p:txBody>
      </p:sp>
      <p:sp>
        <p:nvSpPr>
          <p:cNvPr id="135173" name="Rectangle 212"/>
          <p:cNvSpPr>
            <a:spLocks noChangeArrowheads="1"/>
          </p:cNvSpPr>
          <p:nvPr/>
        </p:nvSpPr>
        <p:spPr bwMode="auto">
          <a:xfrm>
            <a:off x="7497763" y="3092450"/>
            <a:ext cx="198437"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35</a:t>
            </a:r>
            <a:endParaRPr lang="en-US">
              <a:latin typeface="Century Gothic" pitchFamily="34" charset="0"/>
              <a:ea typeface="MS PGothic" pitchFamily="34" charset="-128"/>
              <a:cs typeface="Century Gothic" pitchFamily="34" charset="0"/>
            </a:endParaRPr>
          </a:p>
        </p:txBody>
      </p:sp>
      <p:sp>
        <p:nvSpPr>
          <p:cNvPr id="135174" name="Rectangle 213"/>
          <p:cNvSpPr>
            <a:spLocks noChangeArrowheads="1"/>
          </p:cNvSpPr>
          <p:nvPr/>
        </p:nvSpPr>
        <p:spPr bwMode="auto">
          <a:xfrm>
            <a:off x="7497763" y="3368675"/>
            <a:ext cx="198437"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25</a:t>
            </a:r>
            <a:endParaRPr lang="en-US">
              <a:latin typeface="Century Gothic" pitchFamily="34" charset="0"/>
              <a:ea typeface="MS PGothic" pitchFamily="34" charset="-128"/>
              <a:cs typeface="Century Gothic" pitchFamily="34" charset="0"/>
            </a:endParaRPr>
          </a:p>
        </p:txBody>
      </p:sp>
      <p:sp>
        <p:nvSpPr>
          <p:cNvPr id="135175" name="Rectangle 214"/>
          <p:cNvSpPr>
            <a:spLocks noChangeArrowheads="1"/>
          </p:cNvSpPr>
          <p:nvPr/>
        </p:nvSpPr>
        <p:spPr bwMode="auto">
          <a:xfrm>
            <a:off x="7497763" y="3644900"/>
            <a:ext cx="198437"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10</a:t>
            </a:r>
            <a:endParaRPr lang="en-US">
              <a:latin typeface="Century Gothic" pitchFamily="34" charset="0"/>
              <a:ea typeface="MS PGothic" pitchFamily="34" charset="-128"/>
              <a:cs typeface="Century Gothic" pitchFamily="34" charset="0"/>
            </a:endParaRPr>
          </a:p>
        </p:txBody>
      </p:sp>
      <p:sp>
        <p:nvSpPr>
          <p:cNvPr id="135176" name="Rectangle 215"/>
          <p:cNvSpPr>
            <a:spLocks noChangeArrowheads="1"/>
          </p:cNvSpPr>
          <p:nvPr/>
        </p:nvSpPr>
        <p:spPr bwMode="auto">
          <a:xfrm>
            <a:off x="5791200" y="1981200"/>
            <a:ext cx="2505075" cy="1924050"/>
          </a:xfrm>
          <a:prstGeom prst="rect">
            <a:avLst/>
          </a:prstGeom>
          <a:noFill/>
          <a:ln w="39688">
            <a:solidFill>
              <a:srgbClr val="E6D3CA"/>
            </a:solidFill>
            <a:miter lim="800000"/>
            <a:headEnd/>
            <a:tailEnd/>
          </a:ln>
        </p:spPr>
        <p:txBody>
          <a:bodyPr/>
          <a:lstStyle/>
          <a:p>
            <a:endParaRPr lang="it-IT">
              <a:latin typeface="Century Gothic" pitchFamily="34" charset="0"/>
              <a:ea typeface="MS PGothic" pitchFamily="34" charset="-128"/>
              <a:cs typeface="Century Gothic" pitchFamily="34" charset="0"/>
            </a:endParaRPr>
          </a:p>
        </p:txBody>
      </p:sp>
      <p:sp>
        <p:nvSpPr>
          <p:cNvPr id="135177" name="Line 216"/>
          <p:cNvSpPr>
            <a:spLocks noChangeShapeType="1"/>
          </p:cNvSpPr>
          <p:nvPr/>
        </p:nvSpPr>
        <p:spPr bwMode="auto">
          <a:xfrm>
            <a:off x="5791200" y="2484438"/>
            <a:ext cx="2505075" cy="0"/>
          </a:xfrm>
          <a:prstGeom prst="line">
            <a:avLst/>
          </a:prstGeom>
          <a:noFill/>
          <a:ln w="19050">
            <a:solidFill>
              <a:srgbClr val="E6D3CA"/>
            </a:solidFill>
            <a:miter lim="800000"/>
            <a:headEnd/>
            <a:tailEnd/>
          </a:ln>
        </p:spPr>
        <p:txBody>
          <a:bodyPr/>
          <a:lstStyle/>
          <a:p>
            <a:endParaRPr lang="it-IT"/>
          </a:p>
        </p:txBody>
      </p:sp>
      <p:sp>
        <p:nvSpPr>
          <p:cNvPr id="135178" name="Line 217"/>
          <p:cNvSpPr>
            <a:spLocks noChangeShapeType="1"/>
          </p:cNvSpPr>
          <p:nvPr/>
        </p:nvSpPr>
        <p:spPr bwMode="auto">
          <a:xfrm>
            <a:off x="5795963" y="2781300"/>
            <a:ext cx="2495550" cy="0"/>
          </a:xfrm>
          <a:prstGeom prst="line">
            <a:avLst/>
          </a:prstGeom>
          <a:noFill/>
          <a:ln w="14288">
            <a:solidFill>
              <a:srgbClr val="E6D3CA"/>
            </a:solidFill>
            <a:miter lim="800000"/>
            <a:headEnd/>
            <a:tailEnd/>
          </a:ln>
        </p:spPr>
        <p:txBody>
          <a:bodyPr/>
          <a:lstStyle/>
          <a:p>
            <a:endParaRPr lang="it-IT"/>
          </a:p>
        </p:txBody>
      </p:sp>
      <p:sp>
        <p:nvSpPr>
          <p:cNvPr id="135179" name="Line 218"/>
          <p:cNvSpPr>
            <a:spLocks noChangeShapeType="1"/>
          </p:cNvSpPr>
          <p:nvPr/>
        </p:nvSpPr>
        <p:spPr bwMode="auto">
          <a:xfrm>
            <a:off x="5795963" y="3055938"/>
            <a:ext cx="2495550" cy="0"/>
          </a:xfrm>
          <a:prstGeom prst="line">
            <a:avLst/>
          </a:prstGeom>
          <a:noFill/>
          <a:ln w="14288">
            <a:solidFill>
              <a:srgbClr val="E6D3CA"/>
            </a:solidFill>
            <a:miter lim="800000"/>
            <a:headEnd/>
            <a:tailEnd/>
          </a:ln>
        </p:spPr>
        <p:txBody>
          <a:bodyPr/>
          <a:lstStyle/>
          <a:p>
            <a:endParaRPr lang="it-IT"/>
          </a:p>
        </p:txBody>
      </p:sp>
      <p:sp>
        <p:nvSpPr>
          <p:cNvPr id="135180" name="Line 219"/>
          <p:cNvSpPr>
            <a:spLocks noChangeShapeType="1"/>
          </p:cNvSpPr>
          <p:nvPr/>
        </p:nvSpPr>
        <p:spPr bwMode="auto">
          <a:xfrm>
            <a:off x="5795963" y="3332163"/>
            <a:ext cx="2495550" cy="0"/>
          </a:xfrm>
          <a:prstGeom prst="line">
            <a:avLst/>
          </a:prstGeom>
          <a:noFill/>
          <a:ln w="14288">
            <a:solidFill>
              <a:srgbClr val="E6D3CA"/>
            </a:solidFill>
            <a:miter lim="800000"/>
            <a:headEnd/>
            <a:tailEnd/>
          </a:ln>
        </p:spPr>
        <p:txBody>
          <a:bodyPr/>
          <a:lstStyle/>
          <a:p>
            <a:endParaRPr lang="it-IT"/>
          </a:p>
        </p:txBody>
      </p:sp>
      <p:sp>
        <p:nvSpPr>
          <p:cNvPr id="135181" name="Line 220"/>
          <p:cNvSpPr>
            <a:spLocks noChangeShapeType="1"/>
          </p:cNvSpPr>
          <p:nvPr/>
        </p:nvSpPr>
        <p:spPr bwMode="auto">
          <a:xfrm>
            <a:off x="5795963" y="3608388"/>
            <a:ext cx="2495550" cy="0"/>
          </a:xfrm>
          <a:prstGeom prst="line">
            <a:avLst/>
          </a:prstGeom>
          <a:noFill/>
          <a:ln w="14288">
            <a:solidFill>
              <a:srgbClr val="E6D3CA"/>
            </a:solidFill>
            <a:miter lim="800000"/>
            <a:headEnd/>
            <a:tailEnd/>
          </a:ln>
        </p:spPr>
        <p:txBody>
          <a:bodyPr/>
          <a:lstStyle/>
          <a:p>
            <a:endParaRPr lang="it-IT"/>
          </a:p>
        </p:txBody>
      </p:sp>
      <p:sp>
        <p:nvSpPr>
          <p:cNvPr id="135182" name="Line 17"/>
          <p:cNvSpPr>
            <a:spLocks noChangeShapeType="1"/>
          </p:cNvSpPr>
          <p:nvPr/>
        </p:nvSpPr>
        <p:spPr bwMode="auto">
          <a:xfrm>
            <a:off x="1531938" y="2162175"/>
            <a:ext cx="112712" cy="0"/>
          </a:xfrm>
          <a:prstGeom prst="line">
            <a:avLst/>
          </a:prstGeom>
          <a:noFill/>
          <a:ln w="9525">
            <a:solidFill>
              <a:srgbClr val="000000"/>
            </a:solidFill>
            <a:miter lim="800000"/>
            <a:headEnd/>
            <a:tailEnd/>
          </a:ln>
        </p:spPr>
        <p:txBody>
          <a:bodyPr/>
          <a:lstStyle/>
          <a:p>
            <a:endParaRPr lang="it-IT"/>
          </a:p>
        </p:txBody>
      </p:sp>
      <p:sp>
        <p:nvSpPr>
          <p:cNvPr id="135183" name="Line 18"/>
          <p:cNvSpPr>
            <a:spLocks noChangeShapeType="1"/>
          </p:cNvSpPr>
          <p:nvPr/>
        </p:nvSpPr>
        <p:spPr bwMode="auto">
          <a:xfrm>
            <a:off x="1531938" y="2933700"/>
            <a:ext cx="112712" cy="0"/>
          </a:xfrm>
          <a:prstGeom prst="line">
            <a:avLst/>
          </a:prstGeom>
          <a:noFill/>
          <a:ln w="9525">
            <a:solidFill>
              <a:srgbClr val="000000"/>
            </a:solidFill>
            <a:miter lim="800000"/>
            <a:headEnd/>
            <a:tailEnd/>
          </a:ln>
        </p:spPr>
        <p:txBody>
          <a:bodyPr/>
          <a:lstStyle/>
          <a:p>
            <a:endParaRPr lang="it-IT"/>
          </a:p>
        </p:txBody>
      </p:sp>
      <p:sp>
        <p:nvSpPr>
          <p:cNvPr id="135184" name="Line 19"/>
          <p:cNvSpPr>
            <a:spLocks noChangeShapeType="1"/>
          </p:cNvSpPr>
          <p:nvPr/>
        </p:nvSpPr>
        <p:spPr bwMode="auto">
          <a:xfrm>
            <a:off x="1531938" y="3486150"/>
            <a:ext cx="112712" cy="0"/>
          </a:xfrm>
          <a:prstGeom prst="line">
            <a:avLst/>
          </a:prstGeom>
          <a:noFill/>
          <a:ln w="9525">
            <a:solidFill>
              <a:srgbClr val="000000"/>
            </a:solidFill>
            <a:miter lim="800000"/>
            <a:headEnd/>
            <a:tailEnd/>
          </a:ln>
        </p:spPr>
        <p:txBody>
          <a:bodyPr/>
          <a:lstStyle/>
          <a:p>
            <a:endParaRPr lang="it-IT"/>
          </a:p>
        </p:txBody>
      </p:sp>
      <p:sp>
        <p:nvSpPr>
          <p:cNvPr id="135185" name="Line 20"/>
          <p:cNvSpPr>
            <a:spLocks noChangeShapeType="1"/>
          </p:cNvSpPr>
          <p:nvPr/>
        </p:nvSpPr>
        <p:spPr bwMode="auto">
          <a:xfrm>
            <a:off x="1531938" y="4038600"/>
            <a:ext cx="112712" cy="0"/>
          </a:xfrm>
          <a:prstGeom prst="line">
            <a:avLst/>
          </a:prstGeom>
          <a:noFill/>
          <a:ln w="9525">
            <a:solidFill>
              <a:srgbClr val="000000"/>
            </a:solidFill>
            <a:miter lim="800000"/>
            <a:headEnd/>
            <a:tailEnd/>
          </a:ln>
        </p:spPr>
        <p:txBody>
          <a:bodyPr/>
          <a:lstStyle/>
          <a:p>
            <a:endParaRPr lang="it-IT"/>
          </a:p>
        </p:txBody>
      </p:sp>
      <p:sp>
        <p:nvSpPr>
          <p:cNvPr id="135186" name="Line 21"/>
          <p:cNvSpPr>
            <a:spLocks noChangeShapeType="1"/>
          </p:cNvSpPr>
          <p:nvPr/>
        </p:nvSpPr>
        <p:spPr bwMode="auto">
          <a:xfrm>
            <a:off x="1531938" y="4867275"/>
            <a:ext cx="112712" cy="0"/>
          </a:xfrm>
          <a:prstGeom prst="line">
            <a:avLst/>
          </a:prstGeom>
          <a:noFill/>
          <a:ln w="9525">
            <a:solidFill>
              <a:srgbClr val="000000"/>
            </a:solidFill>
            <a:miter lim="800000"/>
            <a:headEnd/>
            <a:tailEnd/>
          </a:ln>
        </p:spPr>
        <p:txBody>
          <a:bodyPr/>
          <a:lstStyle/>
          <a:p>
            <a:endParaRPr lang="it-IT"/>
          </a:p>
        </p:txBody>
      </p:sp>
      <p:sp>
        <p:nvSpPr>
          <p:cNvPr id="135187" name="Line 22"/>
          <p:cNvSpPr>
            <a:spLocks noChangeShapeType="1"/>
          </p:cNvSpPr>
          <p:nvPr/>
        </p:nvSpPr>
        <p:spPr bwMode="auto">
          <a:xfrm flipV="1">
            <a:off x="1995488" y="5307013"/>
            <a:ext cx="0" cy="112712"/>
          </a:xfrm>
          <a:prstGeom prst="line">
            <a:avLst/>
          </a:prstGeom>
          <a:noFill/>
          <a:ln w="9525">
            <a:solidFill>
              <a:srgbClr val="000000"/>
            </a:solidFill>
            <a:miter lim="800000"/>
            <a:headEnd/>
            <a:tailEnd/>
          </a:ln>
        </p:spPr>
        <p:txBody>
          <a:bodyPr/>
          <a:lstStyle/>
          <a:p>
            <a:endParaRPr lang="it-IT"/>
          </a:p>
        </p:txBody>
      </p:sp>
      <p:sp>
        <p:nvSpPr>
          <p:cNvPr id="135188" name="Line 23"/>
          <p:cNvSpPr>
            <a:spLocks noChangeShapeType="1"/>
          </p:cNvSpPr>
          <p:nvPr/>
        </p:nvSpPr>
        <p:spPr bwMode="auto">
          <a:xfrm flipV="1">
            <a:off x="2473325" y="5307013"/>
            <a:ext cx="0" cy="112712"/>
          </a:xfrm>
          <a:prstGeom prst="line">
            <a:avLst/>
          </a:prstGeom>
          <a:noFill/>
          <a:ln w="9525">
            <a:solidFill>
              <a:srgbClr val="000000"/>
            </a:solidFill>
            <a:miter lim="800000"/>
            <a:headEnd/>
            <a:tailEnd/>
          </a:ln>
        </p:spPr>
        <p:txBody>
          <a:bodyPr/>
          <a:lstStyle/>
          <a:p>
            <a:endParaRPr lang="it-IT"/>
          </a:p>
        </p:txBody>
      </p:sp>
      <p:sp>
        <p:nvSpPr>
          <p:cNvPr id="135189" name="Line 24"/>
          <p:cNvSpPr>
            <a:spLocks noChangeShapeType="1"/>
          </p:cNvSpPr>
          <p:nvPr/>
        </p:nvSpPr>
        <p:spPr bwMode="auto">
          <a:xfrm flipV="1">
            <a:off x="2941638" y="5307013"/>
            <a:ext cx="0" cy="112712"/>
          </a:xfrm>
          <a:prstGeom prst="line">
            <a:avLst/>
          </a:prstGeom>
          <a:noFill/>
          <a:ln w="9525">
            <a:solidFill>
              <a:srgbClr val="000000"/>
            </a:solidFill>
            <a:miter lim="800000"/>
            <a:headEnd/>
            <a:tailEnd/>
          </a:ln>
        </p:spPr>
        <p:txBody>
          <a:bodyPr/>
          <a:lstStyle/>
          <a:p>
            <a:endParaRPr lang="it-IT"/>
          </a:p>
        </p:txBody>
      </p:sp>
      <p:sp>
        <p:nvSpPr>
          <p:cNvPr id="135190" name="Line 25"/>
          <p:cNvSpPr>
            <a:spLocks noChangeShapeType="1"/>
          </p:cNvSpPr>
          <p:nvPr/>
        </p:nvSpPr>
        <p:spPr bwMode="auto">
          <a:xfrm flipV="1">
            <a:off x="3409950" y="5307013"/>
            <a:ext cx="0" cy="112712"/>
          </a:xfrm>
          <a:prstGeom prst="line">
            <a:avLst/>
          </a:prstGeom>
          <a:noFill/>
          <a:ln w="9525">
            <a:solidFill>
              <a:srgbClr val="000000"/>
            </a:solidFill>
            <a:miter lim="800000"/>
            <a:headEnd/>
            <a:tailEnd/>
          </a:ln>
        </p:spPr>
        <p:txBody>
          <a:bodyPr/>
          <a:lstStyle/>
          <a:p>
            <a:endParaRPr lang="it-IT"/>
          </a:p>
        </p:txBody>
      </p:sp>
      <p:sp>
        <p:nvSpPr>
          <p:cNvPr id="135191" name="Line 26"/>
          <p:cNvSpPr>
            <a:spLocks noChangeShapeType="1"/>
          </p:cNvSpPr>
          <p:nvPr/>
        </p:nvSpPr>
        <p:spPr bwMode="auto">
          <a:xfrm flipV="1">
            <a:off x="3881438" y="5307013"/>
            <a:ext cx="0" cy="112712"/>
          </a:xfrm>
          <a:prstGeom prst="line">
            <a:avLst/>
          </a:prstGeom>
          <a:noFill/>
          <a:ln w="9525">
            <a:solidFill>
              <a:srgbClr val="000000"/>
            </a:solidFill>
            <a:miter lim="800000"/>
            <a:headEnd/>
            <a:tailEnd/>
          </a:ln>
        </p:spPr>
        <p:txBody>
          <a:bodyPr/>
          <a:lstStyle/>
          <a:p>
            <a:endParaRPr lang="it-IT"/>
          </a:p>
        </p:txBody>
      </p:sp>
      <p:sp>
        <p:nvSpPr>
          <p:cNvPr id="135192" name="Rectangle 27"/>
          <p:cNvSpPr>
            <a:spLocks noChangeArrowheads="1"/>
          </p:cNvSpPr>
          <p:nvPr/>
        </p:nvSpPr>
        <p:spPr bwMode="auto">
          <a:xfrm>
            <a:off x="3838575" y="5451475"/>
            <a:ext cx="92075" cy="200025"/>
          </a:xfrm>
          <a:prstGeom prst="rect">
            <a:avLst/>
          </a:prstGeom>
          <a:noFill/>
          <a:ln w="9525">
            <a:noFill/>
            <a:miter lim="800000"/>
            <a:headEnd/>
            <a:tailEnd/>
          </a:ln>
        </p:spPr>
        <p:txBody>
          <a:bodyPr wrap="none" lIns="0" tIns="0" rIns="0" bIns="0">
            <a:spAutoFit/>
          </a:bodyPr>
          <a:lstStyle/>
          <a:p>
            <a:pPr marL="1588" indent="-1588"/>
            <a:r>
              <a:rPr lang="en-US" sz="1300">
                <a:solidFill>
                  <a:srgbClr val="000000"/>
                </a:solidFill>
                <a:latin typeface="Century Gothic" pitchFamily="34" charset="0"/>
                <a:ea typeface="MS PGothic" pitchFamily="34" charset="-128"/>
                <a:cs typeface="Century Gothic" pitchFamily="34" charset="0"/>
              </a:rPr>
              <a:t>5</a:t>
            </a:r>
            <a:endParaRPr lang="en-US">
              <a:latin typeface="Century Gothic" pitchFamily="34" charset="0"/>
              <a:ea typeface="MS PGothic" pitchFamily="34" charset="-128"/>
              <a:cs typeface="Century Gothic" pitchFamily="34" charset="0"/>
            </a:endParaRPr>
          </a:p>
        </p:txBody>
      </p:sp>
      <p:sp>
        <p:nvSpPr>
          <p:cNvPr id="135193" name="Rectangle 28"/>
          <p:cNvSpPr>
            <a:spLocks noChangeArrowheads="1"/>
          </p:cNvSpPr>
          <p:nvPr/>
        </p:nvSpPr>
        <p:spPr bwMode="auto">
          <a:xfrm>
            <a:off x="3368675" y="5451475"/>
            <a:ext cx="92075" cy="200025"/>
          </a:xfrm>
          <a:prstGeom prst="rect">
            <a:avLst/>
          </a:prstGeom>
          <a:noFill/>
          <a:ln w="9525">
            <a:noFill/>
            <a:miter lim="800000"/>
            <a:headEnd/>
            <a:tailEnd/>
          </a:ln>
        </p:spPr>
        <p:txBody>
          <a:bodyPr wrap="none" lIns="0" tIns="0" rIns="0" bIns="0">
            <a:spAutoFit/>
          </a:bodyPr>
          <a:lstStyle/>
          <a:p>
            <a:pPr marL="1588" indent="-1588"/>
            <a:r>
              <a:rPr lang="en-US" sz="1300">
                <a:solidFill>
                  <a:srgbClr val="000000"/>
                </a:solidFill>
                <a:latin typeface="Century Gothic" pitchFamily="34" charset="0"/>
                <a:ea typeface="MS PGothic" pitchFamily="34" charset="-128"/>
                <a:cs typeface="Century Gothic" pitchFamily="34" charset="0"/>
              </a:rPr>
              <a:t>4</a:t>
            </a:r>
            <a:endParaRPr lang="en-US">
              <a:latin typeface="Century Gothic" pitchFamily="34" charset="0"/>
              <a:ea typeface="MS PGothic" pitchFamily="34" charset="-128"/>
              <a:cs typeface="Century Gothic" pitchFamily="34" charset="0"/>
            </a:endParaRPr>
          </a:p>
        </p:txBody>
      </p:sp>
      <p:sp>
        <p:nvSpPr>
          <p:cNvPr id="135194" name="Rectangle 29"/>
          <p:cNvSpPr>
            <a:spLocks noChangeArrowheads="1"/>
          </p:cNvSpPr>
          <p:nvPr/>
        </p:nvSpPr>
        <p:spPr bwMode="auto">
          <a:xfrm>
            <a:off x="2898775" y="5451475"/>
            <a:ext cx="92075" cy="200025"/>
          </a:xfrm>
          <a:prstGeom prst="rect">
            <a:avLst/>
          </a:prstGeom>
          <a:noFill/>
          <a:ln w="9525">
            <a:noFill/>
            <a:miter lim="800000"/>
            <a:headEnd/>
            <a:tailEnd/>
          </a:ln>
        </p:spPr>
        <p:txBody>
          <a:bodyPr wrap="none" lIns="0" tIns="0" rIns="0" bIns="0">
            <a:spAutoFit/>
          </a:bodyPr>
          <a:lstStyle/>
          <a:p>
            <a:pPr marL="1588" indent="-1588"/>
            <a:r>
              <a:rPr lang="en-US" sz="1300">
                <a:solidFill>
                  <a:srgbClr val="000000"/>
                </a:solidFill>
                <a:latin typeface="Century Gothic" pitchFamily="34" charset="0"/>
                <a:ea typeface="MS PGothic" pitchFamily="34" charset="-128"/>
                <a:cs typeface="Century Gothic" pitchFamily="34" charset="0"/>
              </a:rPr>
              <a:t>3</a:t>
            </a:r>
            <a:endParaRPr lang="en-US">
              <a:latin typeface="Century Gothic" pitchFamily="34" charset="0"/>
              <a:ea typeface="MS PGothic" pitchFamily="34" charset="-128"/>
              <a:cs typeface="Century Gothic" pitchFamily="34" charset="0"/>
            </a:endParaRPr>
          </a:p>
        </p:txBody>
      </p:sp>
      <p:sp>
        <p:nvSpPr>
          <p:cNvPr id="135195" name="Rectangle 30"/>
          <p:cNvSpPr>
            <a:spLocks noChangeArrowheads="1"/>
          </p:cNvSpPr>
          <p:nvPr/>
        </p:nvSpPr>
        <p:spPr bwMode="auto">
          <a:xfrm>
            <a:off x="2428875" y="5451475"/>
            <a:ext cx="92075" cy="200025"/>
          </a:xfrm>
          <a:prstGeom prst="rect">
            <a:avLst/>
          </a:prstGeom>
          <a:noFill/>
          <a:ln w="9525">
            <a:noFill/>
            <a:miter lim="800000"/>
            <a:headEnd/>
            <a:tailEnd/>
          </a:ln>
        </p:spPr>
        <p:txBody>
          <a:bodyPr wrap="none" lIns="0" tIns="0" rIns="0" bIns="0">
            <a:spAutoFit/>
          </a:bodyPr>
          <a:lstStyle/>
          <a:p>
            <a:pPr marL="1588" indent="-1588"/>
            <a:r>
              <a:rPr lang="en-US" sz="1300">
                <a:solidFill>
                  <a:srgbClr val="000000"/>
                </a:solidFill>
                <a:latin typeface="Century Gothic" pitchFamily="34" charset="0"/>
                <a:ea typeface="MS PGothic" pitchFamily="34" charset="-128"/>
                <a:cs typeface="Century Gothic" pitchFamily="34" charset="0"/>
              </a:rPr>
              <a:t>2</a:t>
            </a:r>
            <a:endParaRPr lang="en-US">
              <a:latin typeface="Century Gothic" pitchFamily="34" charset="0"/>
              <a:ea typeface="MS PGothic" pitchFamily="34" charset="-128"/>
              <a:cs typeface="Century Gothic" pitchFamily="34" charset="0"/>
            </a:endParaRPr>
          </a:p>
        </p:txBody>
      </p:sp>
      <p:sp>
        <p:nvSpPr>
          <p:cNvPr id="135196" name="Rectangle 31"/>
          <p:cNvSpPr>
            <a:spLocks noChangeArrowheads="1"/>
          </p:cNvSpPr>
          <p:nvPr/>
        </p:nvSpPr>
        <p:spPr bwMode="auto">
          <a:xfrm>
            <a:off x="1954213" y="5451475"/>
            <a:ext cx="92075" cy="200025"/>
          </a:xfrm>
          <a:prstGeom prst="rect">
            <a:avLst/>
          </a:prstGeom>
          <a:noFill/>
          <a:ln w="9525">
            <a:noFill/>
            <a:miter lim="800000"/>
            <a:headEnd/>
            <a:tailEnd/>
          </a:ln>
        </p:spPr>
        <p:txBody>
          <a:bodyPr wrap="none" lIns="0" tIns="0" rIns="0" bIns="0">
            <a:spAutoFit/>
          </a:bodyPr>
          <a:lstStyle/>
          <a:p>
            <a:pPr marL="1588" indent="-1588"/>
            <a:r>
              <a:rPr lang="en-US" sz="1300">
                <a:solidFill>
                  <a:srgbClr val="000000"/>
                </a:solidFill>
                <a:latin typeface="Century Gothic" pitchFamily="34" charset="0"/>
                <a:ea typeface="MS PGothic" pitchFamily="34" charset="-128"/>
                <a:cs typeface="Century Gothic" pitchFamily="34" charset="0"/>
              </a:rPr>
              <a:t>1</a:t>
            </a:r>
            <a:endParaRPr lang="en-US">
              <a:latin typeface="Century Gothic" pitchFamily="34" charset="0"/>
              <a:ea typeface="MS PGothic" pitchFamily="34" charset="-128"/>
              <a:cs typeface="Century Gothic" pitchFamily="34" charset="0"/>
            </a:endParaRPr>
          </a:p>
        </p:txBody>
      </p:sp>
      <p:sp>
        <p:nvSpPr>
          <p:cNvPr id="135197" name="Rectangle 32"/>
          <p:cNvSpPr>
            <a:spLocks noChangeArrowheads="1"/>
          </p:cNvSpPr>
          <p:nvPr/>
        </p:nvSpPr>
        <p:spPr bwMode="auto">
          <a:xfrm>
            <a:off x="1363663" y="5451475"/>
            <a:ext cx="92075" cy="200025"/>
          </a:xfrm>
          <a:prstGeom prst="rect">
            <a:avLst/>
          </a:prstGeom>
          <a:noFill/>
          <a:ln w="9525">
            <a:noFill/>
            <a:miter lim="800000"/>
            <a:headEnd/>
            <a:tailEnd/>
          </a:ln>
        </p:spPr>
        <p:txBody>
          <a:bodyPr wrap="none" lIns="0" tIns="0" rIns="0" bIns="0">
            <a:spAutoFit/>
          </a:bodyPr>
          <a:lstStyle/>
          <a:p>
            <a:pPr marL="1588" indent="-1588"/>
            <a:r>
              <a:rPr lang="en-US" sz="1300">
                <a:solidFill>
                  <a:srgbClr val="000000"/>
                </a:solidFill>
                <a:latin typeface="Century Gothic" pitchFamily="34" charset="0"/>
                <a:ea typeface="MS PGothic" pitchFamily="34" charset="-128"/>
                <a:cs typeface="Century Gothic" pitchFamily="34" charset="0"/>
              </a:rPr>
              <a:t>0</a:t>
            </a:r>
            <a:endParaRPr lang="en-US">
              <a:latin typeface="Century Gothic" pitchFamily="34" charset="0"/>
              <a:ea typeface="MS PGothic" pitchFamily="34" charset="-128"/>
              <a:cs typeface="Century Gothic" pitchFamily="34" charset="0"/>
            </a:endParaRPr>
          </a:p>
        </p:txBody>
      </p:sp>
      <p:sp>
        <p:nvSpPr>
          <p:cNvPr id="135198" name="Rectangle 33"/>
          <p:cNvSpPr>
            <a:spLocks noChangeArrowheads="1"/>
          </p:cNvSpPr>
          <p:nvPr/>
        </p:nvSpPr>
        <p:spPr bwMode="auto">
          <a:xfrm>
            <a:off x="3981450" y="5192713"/>
            <a:ext cx="142875" cy="230187"/>
          </a:xfrm>
          <a:prstGeom prst="rect">
            <a:avLst/>
          </a:prstGeom>
          <a:noFill/>
          <a:ln w="9525">
            <a:noFill/>
            <a:miter lim="800000"/>
            <a:headEnd/>
            <a:tailEnd/>
          </a:ln>
        </p:spPr>
        <p:txBody>
          <a:bodyPr wrap="none" lIns="0" tIns="0" rIns="0" bIns="0">
            <a:spAutoFit/>
          </a:bodyPr>
          <a:lstStyle/>
          <a:p>
            <a:pPr marL="1588" indent="-1588"/>
            <a:r>
              <a:rPr lang="en-US" sz="1500">
                <a:solidFill>
                  <a:srgbClr val="000000"/>
                </a:solidFill>
                <a:latin typeface="Century Gothic" pitchFamily="34" charset="0"/>
                <a:ea typeface="MS PGothic" pitchFamily="34" charset="-128"/>
                <a:cs typeface="Century Gothic" pitchFamily="34" charset="0"/>
              </a:rPr>
              <a:t>D</a:t>
            </a:r>
            <a:endParaRPr lang="en-US">
              <a:latin typeface="Century Gothic" pitchFamily="34" charset="0"/>
              <a:ea typeface="MS PGothic" pitchFamily="34" charset="-128"/>
              <a:cs typeface="Century Gothic" pitchFamily="34" charset="0"/>
            </a:endParaRPr>
          </a:p>
        </p:txBody>
      </p:sp>
      <p:sp>
        <p:nvSpPr>
          <p:cNvPr id="135199" name="Rectangle 34"/>
          <p:cNvSpPr>
            <a:spLocks noChangeArrowheads="1"/>
          </p:cNvSpPr>
          <p:nvPr/>
        </p:nvSpPr>
        <p:spPr bwMode="auto">
          <a:xfrm>
            <a:off x="1198563" y="2060575"/>
            <a:ext cx="277812" cy="200025"/>
          </a:xfrm>
          <a:prstGeom prst="rect">
            <a:avLst/>
          </a:prstGeom>
          <a:noFill/>
          <a:ln w="9525">
            <a:noFill/>
            <a:miter lim="800000"/>
            <a:headEnd/>
            <a:tailEnd/>
          </a:ln>
        </p:spPr>
        <p:txBody>
          <a:bodyPr wrap="none" lIns="0" tIns="0" rIns="0" bIns="0">
            <a:spAutoFit/>
          </a:bodyPr>
          <a:lstStyle/>
          <a:p>
            <a:pPr marL="1588" indent="-1588"/>
            <a:r>
              <a:rPr lang="en-US" sz="1300">
                <a:solidFill>
                  <a:srgbClr val="000000"/>
                </a:solidFill>
                <a:latin typeface="Century Gothic" pitchFamily="34" charset="0"/>
                <a:ea typeface="MS PGothic" pitchFamily="34" charset="-128"/>
                <a:cs typeface="Century Gothic" pitchFamily="34" charset="0"/>
              </a:rPr>
              <a:t>$59</a:t>
            </a:r>
            <a:endParaRPr lang="en-US">
              <a:latin typeface="Century Gothic" pitchFamily="34" charset="0"/>
              <a:ea typeface="MS PGothic" pitchFamily="34" charset="-128"/>
              <a:cs typeface="Century Gothic" pitchFamily="34" charset="0"/>
            </a:endParaRPr>
          </a:p>
        </p:txBody>
      </p:sp>
      <p:sp>
        <p:nvSpPr>
          <p:cNvPr id="135200" name="Rectangle 35"/>
          <p:cNvSpPr>
            <a:spLocks noChangeArrowheads="1"/>
          </p:cNvSpPr>
          <p:nvPr/>
        </p:nvSpPr>
        <p:spPr bwMode="auto">
          <a:xfrm>
            <a:off x="1285875" y="2835275"/>
            <a:ext cx="184150" cy="200025"/>
          </a:xfrm>
          <a:prstGeom prst="rect">
            <a:avLst/>
          </a:prstGeom>
          <a:noFill/>
          <a:ln w="9525">
            <a:noFill/>
            <a:miter lim="800000"/>
            <a:headEnd/>
            <a:tailEnd/>
          </a:ln>
        </p:spPr>
        <p:txBody>
          <a:bodyPr wrap="none" lIns="0" tIns="0" rIns="0" bIns="0">
            <a:spAutoFit/>
          </a:bodyPr>
          <a:lstStyle/>
          <a:p>
            <a:pPr marL="1588" indent="-1588"/>
            <a:r>
              <a:rPr lang="en-US" sz="1300">
                <a:solidFill>
                  <a:srgbClr val="000000"/>
                </a:solidFill>
                <a:latin typeface="Century Gothic" pitchFamily="34" charset="0"/>
                <a:ea typeface="MS PGothic" pitchFamily="34" charset="-128"/>
                <a:cs typeface="Century Gothic" pitchFamily="34" charset="0"/>
              </a:rPr>
              <a:t>45</a:t>
            </a:r>
            <a:endParaRPr lang="en-US">
              <a:latin typeface="Century Gothic" pitchFamily="34" charset="0"/>
              <a:ea typeface="MS PGothic" pitchFamily="34" charset="-128"/>
              <a:cs typeface="Century Gothic" pitchFamily="34" charset="0"/>
            </a:endParaRPr>
          </a:p>
        </p:txBody>
      </p:sp>
      <p:sp>
        <p:nvSpPr>
          <p:cNvPr id="135201" name="Rectangle 36"/>
          <p:cNvSpPr>
            <a:spLocks noChangeArrowheads="1"/>
          </p:cNvSpPr>
          <p:nvPr/>
        </p:nvSpPr>
        <p:spPr bwMode="auto">
          <a:xfrm>
            <a:off x="1285875" y="3382963"/>
            <a:ext cx="184150" cy="200025"/>
          </a:xfrm>
          <a:prstGeom prst="rect">
            <a:avLst/>
          </a:prstGeom>
          <a:noFill/>
          <a:ln w="9525">
            <a:noFill/>
            <a:miter lim="800000"/>
            <a:headEnd/>
            <a:tailEnd/>
          </a:ln>
        </p:spPr>
        <p:txBody>
          <a:bodyPr wrap="none" lIns="0" tIns="0" rIns="0" bIns="0">
            <a:spAutoFit/>
          </a:bodyPr>
          <a:lstStyle/>
          <a:p>
            <a:pPr marL="1588" indent="-1588"/>
            <a:r>
              <a:rPr lang="en-US" sz="1300">
                <a:solidFill>
                  <a:srgbClr val="000000"/>
                </a:solidFill>
                <a:latin typeface="Century Gothic" pitchFamily="34" charset="0"/>
                <a:ea typeface="MS PGothic" pitchFamily="34" charset="-128"/>
                <a:cs typeface="Century Gothic" pitchFamily="34" charset="0"/>
              </a:rPr>
              <a:t>35</a:t>
            </a:r>
            <a:endParaRPr lang="en-US">
              <a:latin typeface="Century Gothic" pitchFamily="34" charset="0"/>
              <a:ea typeface="MS PGothic" pitchFamily="34" charset="-128"/>
              <a:cs typeface="Century Gothic" pitchFamily="34" charset="0"/>
            </a:endParaRPr>
          </a:p>
        </p:txBody>
      </p:sp>
      <p:sp>
        <p:nvSpPr>
          <p:cNvPr id="135202" name="Rectangle 37"/>
          <p:cNvSpPr>
            <a:spLocks noChangeArrowheads="1"/>
          </p:cNvSpPr>
          <p:nvPr/>
        </p:nvSpPr>
        <p:spPr bwMode="auto">
          <a:xfrm>
            <a:off x="1285875" y="4765675"/>
            <a:ext cx="184150" cy="200025"/>
          </a:xfrm>
          <a:prstGeom prst="rect">
            <a:avLst/>
          </a:prstGeom>
          <a:noFill/>
          <a:ln w="9525">
            <a:noFill/>
            <a:miter lim="800000"/>
            <a:headEnd/>
            <a:tailEnd/>
          </a:ln>
        </p:spPr>
        <p:txBody>
          <a:bodyPr wrap="none" lIns="0" tIns="0" rIns="0" bIns="0">
            <a:spAutoFit/>
          </a:bodyPr>
          <a:lstStyle/>
          <a:p>
            <a:pPr marL="1588" indent="-1588"/>
            <a:r>
              <a:rPr lang="en-US" sz="1300">
                <a:solidFill>
                  <a:srgbClr val="000000"/>
                </a:solidFill>
                <a:latin typeface="Century Gothic" pitchFamily="34" charset="0"/>
                <a:ea typeface="MS PGothic" pitchFamily="34" charset="-128"/>
                <a:cs typeface="Century Gothic" pitchFamily="34" charset="0"/>
              </a:rPr>
              <a:t>10</a:t>
            </a:r>
            <a:endParaRPr lang="en-US">
              <a:latin typeface="Century Gothic" pitchFamily="34" charset="0"/>
              <a:ea typeface="MS PGothic" pitchFamily="34" charset="-128"/>
              <a:cs typeface="Century Gothic" pitchFamily="34" charset="0"/>
            </a:endParaRPr>
          </a:p>
        </p:txBody>
      </p:sp>
      <p:sp>
        <p:nvSpPr>
          <p:cNvPr id="135203" name="Rectangle 38"/>
          <p:cNvSpPr>
            <a:spLocks noChangeArrowheads="1"/>
          </p:cNvSpPr>
          <p:nvPr/>
        </p:nvSpPr>
        <p:spPr bwMode="auto">
          <a:xfrm>
            <a:off x="1285875" y="3935413"/>
            <a:ext cx="184150" cy="200025"/>
          </a:xfrm>
          <a:prstGeom prst="rect">
            <a:avLst/>
          </a:prstGeom>
          <a:noFill/>
          <a:ln w="9525">
            <a:noFill/>
            <a:miter lim="800000"/>
            <a:headEnd/>
            <a:tailEnd/>
          </a:ln>
        </p:spPr>
        <p:txBody>
          <a:bodyPr wrap="none" lIns="0" tIns="0" rIns="0" bIns="0">
            <a:spAutoFit/>
          </a:bodyPr>
          <a:lstStyle/>
          <a:p>
            <a:pPr marL="1588" indent="-1588"/>
            <a:r>
              <a:rPr lang="en-US" sz="1300">
                <a:solidFill>
                  <a:srgbClr val="000000"/>
                </a:solidFill>
                <a:latin typeface="Century Gothic" pitchFamily="34" charset="0"/>
                <a:ea typeface="MS PGothic" pitchFamily="34" charset="-128"/>
                <a:cs typeface="Century Gothic" pitchFamily="34" charset="0"/>
              </a:rPr>
              <a:t>25</a:t>
            </a:r>
            <a:endParaRPr lang="en-US">
              <a:latin typeface="Century Gothic" pitchFamily="34" charset="0"/>
              <a:ea typeface="MS PGothic" pitchFamily="34" charset="-128"/>
              <a:cs typeface="Century Gothic" pitchFamily="34" charset="0"/>
            </a:endParaRPr>
          </a:p>
        </p:txBody>
      </p:sp>
      <p:sp>
        <p:nvSpPr>
          <p:cNvPr id="135204" name="Freeform 39"/>
          <p:cNvSpPr>
            <a:spLocks/>
          </p:cNvSpPr>
          <p:nvPr/>
        </p:nvSpPr>
        <p:spPr bwMode="auto">
          <a:xfrm>
            <a:off x="1550988" y="1614488"/>
            <a:ext cx="2330450" cy="3805237"/>
          </a:xfrm>
          <a:custGeom>
            <a:avLst/>
            <a:gdLst>
              <a:gd name="T0" fmla="*/ 2330450 w 1468"/>
              <a:gd name="T1" fmla="*/ 3805237 h 2397"/>
              <a:gd name="T2" fmla="*/ 2330450 w 1468"/>
              <a:gd name="T3" fmla="*/ 3252787 h 2397"/>
              <a:gd name="T4" fmla="*/ 1858963 w 1468"/>
              <a:gd name="T5" fmla="*/ 3252787 h 2397"/>
              <a:gd name="T6" fmla="*/ 1858963 w 1468"/>
              <a:gd name="T7" fmla="*/ 2424112 h 2397"/>
              <a:gd name="T8" fmla="*/ 1390650 w 1468"/>
              <a:gd name="T9" fmla="*/ 2424112 h 2397"/>
              <a:gd name="T10" fmla="*/ 1390650 w 1468"/>
              <a:gd name="T11" fmla="*/ 1871662 h 2397"/>
              <a:gd name="T12" fmla="*/ 922338 w 1468"/>
              <a:gd name="T13" fmla="*/ 1871662 h 2397"/>
              <a:gd name="T14" fmla="*/ 922338 w 1468"/>
              <a:gd name="T15" fmla="*/ 1319212 h 2397"/>
              <a:gd name="T16" fmla="*/ 444500 w 1468"/>
              <a:gd name="T17" fmla="*/ 1319212 h 2397"/>
              <a:gd name="T18" fmla="*/ 444500 w 1468"/>
              <a:gd name="T19" fmla="*/ 547687 h 2397"/>
              <a:gd name="T20" fmla="*/ 0 w 1468"/>
              <a:gd name="T21" fmla="*/ 547687 h 2397"/>
              <a:gd name="T22" fmla="*/ 0 w 1468"/>
              <a:gd name="T23" fmla="*/ 0 h 2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68"/>
              <a:gd name="T37" fmla="*/ 0 h 2397"/>
              <a:gd name="T38" fmla="*/ 1468 w 1468"/>
              <a:gd name="T39" fmla="*/ 2397 h 23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68" h="2397">
                <a:moveTo>
                  <a:pt x="1468" y="2397"/>
                </a:moveTo>
                <a:lnTo>
                  <a:pt x="1468" y="2049"/>
                </a:lnTo>
                <a:lnTo>
                  <a:pt x="1171" y="2049"/>
                </a:lnTo>
                <a:lnTo>
                  <a:pt x="1171" y="1527"/>
                </a:lnTo>
                <a:lnTo>
                  <a:pt x="876" y="1527"/>
                </a:lnTo>
                <a:lnTo>
                  <a:pt x="876" y="1179"/>
                </a:lnTo>
                <a:lnTo>
                  <a:pt x="581" y="1179"/>
                </a:lnTo>
                <a:lnTo>
                  <a:pt x="581" y="831"/>
                </a:lnTo>
                <a:lnTo>
                  <a:pt x="280" y="831"/>
                </a:lnTo>
                <a:lnTo>
                  <a:pt x="280" y="345"/>
                </a:lnTo>
                <a:lnTo>
                  <a:pt x="0" y="345"/>
                </a:lnTo>
                <a:lnTo>
                  <a:pt x="0" y="0"/>
                </a:lnTo>
              </a:path>
            </a:pathLst>
          </a:custGeom>
          <a:noFill/>
          <a:ln w="38100" cap="flat">
            <a:solidFill>
              <a:srgbClr val="3C5DAA"/>
            </a:solidFill>
            <a:prstDash val="solid"/>
            <a:miter lim="800000"/>
            <a:headEnd/>
            <a:tailEnd/>
          </a:ln>
        </p:spPr>
        <p:txBody>
          <a:bodyPr/>
          <a:lstStyle/>
          <a:p>
            <a:endParaRPr lang="it-IT"/>
          </a:p>
        </p:txBody>
      </p:sp>
      <p:sp>
        <p:nvSpPr>
          <p:cNvPr id="135205" name="Freeform 40"/>
          <p:cNvSpPr>
            <a:spLocks/>
          </p:cNvSpPr>
          <p:nvPr/>
        </p:nvSpPr>
        <p:spPr bwMode="auto">
          <a:xfrm>
            <a:off x="1531938" y="1614488"/>
            <a:ext cx="4030662" cy="3805237"/>
          </a:xfrm>
          <a:custGeom>
            <a:avLst/>
            <a:gdLst>
              <a:gd name="T0" fmla="*/ 4030662 w 2539"/>
              <a:gd name="T1" fmla="*/ 3805237 h 2397"/>
              <a:gd name="T2" fmla="*/ 0 w 2539"/>
              <a:gd name="T3" fmla="*/ 3805237 h 2397"/>
              <a:gd name="T4" fmla="*/ 0 w 2539"/>
              <a:gd name="T5" fmla="*/ 0 h 2397"/>
              <a:gd name="T6" fmla="*/ 0 60000 65536"/>
              <a:gd name="T7" fmla="*/ 0 60000 65536"/>
              <a:gd name="T8" fmla="*/ 0 60000 65536"/>
              <a:gd name="T9" fmla="*/ 0 w 2539"/>
              <a:gd name="T10" fmla="*/ 0 h 2397"/>
              <a:gd name="T11" fmla="*/ 2539 w 2539"/>
              <a:gd name="T12" fmla="*/ 2397 h 2397"/>
            </a:gdLst>
            <a:ahLst/>
            <a:cxnLst>
              <a:cxn ang="T6">
                <a:pos x="T0" y="T1"/>
              </a:cxn>
              <a:cxn ang="T7">
                <a:pos x="T2" y="T3"/>
              </a:cxn>
              <a:cxn ang="T8">
                <a:pos x="T4" y="T5"/>
              </a:cxn>
            </a:cxnLst>
            <a:rect l="T9" t="T10" r="T11" b="T12"/>
            <a:pathLst>
              <a:path w="2539" h="2397">
                <a:moveTo>
                  <a:pt x="2539" y="2397"/>
                </a:moveTo>
                <a:lnTo>
                  <a:pt x="0" y="2397"/>
                </a:lnTo>
                <a:lnTo>
                  <a:pt x="0" y="0"/>
                </a:lnTo>
              </a:path>
            </a:pathLst>
          </a:custGeom>
          <a:noFill/>
          <a:ln w="9525" cap="flat">
            <a:solidFill>
              <a:srgbClr val="000000"/>
            </a:solidFill>
            <a:prstDash val="solid"/>
            <a:miter lim="800000"/>
            <a:headEnd/>
            <a:tailEnd/>
          </a:ln>
        </p:spPr>
        <p:txBody>
          <a:bodyPr/>
          <a:lstStyle/>
          <a:p>
            <a:endParaRPr lang="it-IT"/>
          </a:p>
        </p:txBody>
      </p:sp>
      <p:sp>
        <p:nvSpPr>
          <p:cNvPr id="135206" name="Oval 41"/>
          <p:cNvSpPr>
            <a:spLocks noChangeArrowheads="1"/>
          </p:cNvSpPr>
          <p:nvPr/>
        </p:nvSpPr>
        <p:spPr bwMode="auto">
          <a:xfrm>
            <a:off x="1985963" y="312578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07" name="Oval 42"/>
          <p:cNvSpPr>
            <a:spLocks noChangeArrowheads="1"/>
          </p:cNvSpPr>
          <p:nvPr/>
        </p:nvSpPr>
        <p:spPr bwMode="auto">
          <a:xfrm>
            <a:off x="1985963" y="320040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08" name="Oval 43"/>
          <p:cNvSpPr>
            <a:spLocks noChangeArrowheads="1"/>
          </p:cNvSpPr>
          <p:nvPr/>
        </p:nvSpPr>
        <p:spPr bwMode="auto">
          <a:xfrm>
            <a:off x="1985963" y="296703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09" name="Oval 44"/>
          <p:cNvSpPr>
            <a:spLocks noChangeArrowheads="1"/>
          </p:cNvSpPr>
          <p:nvPr/>
        </p:nvSpPr>
        <p:spPr bwMode="auto">
          <a:xfrm>
            <a:off x="1985963" y="304641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10" name="Oval 45"/>
          <p:cNvSpPr>
            <a:spLocks noChangeArrowheads="1"/>
          </p:cNvSpPr>
          <p:nvPr/>
        </p:nvSpPr>
        <p:spPr bwMode="auto">
          <a:xfrm>
            <a:off x="1985963" y="32797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11" name="Oval 46"/>
          <p:cNvSpPr>
            <a:spLocks noChangeArrowheads="1"/>
          </p:cNvSpPr>
          <p:nvPr/>
        </p:nvSpPr>
        <p:spPr bwMode="auto">
          <a:xfrm>
            <a:off x="1985963" y="3360738"/>
            <a:ext cx="19050" cy="1746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12" name="Oval 47"/>
          <p:cNvSpPr>
            <a:spLocks noChangeArrowheads="1"/>
          </p:cNvSpPr>
          <p:nvPr/>
        </p:nvSpPr>
        <p:spPr bwMode="auto">
          <a:xfrm>
            <a:off x="1985963" y="3440113"/>
            <a:ext cx="19050" cy="1746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13" name="Oval 48"/>
          <p:cNvSpPr>
            <a:spLocks noChangeArrowheads="1"/>
          </p:cNvSpPr>
          <p:nvPr/>
        </p:nvSpPr>
        <p:spPr bwMode="auto">
          <a:xfrm>
            <a:off x="1985963" y="351948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14" name="Oval 49"/>
          <p:cNvSpPr>
            <a:spLocks noChangeArrowheads="1"/>
          </p:cNvSpPr>
          <p:nvPr/>
        </p:nvSpPr>
        <p:spPr bwMode="auto">
          <a:xfrm>
            <a:off x="1985963" y="359886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15" name="Oval 50"/>
          <p:cNvSpPr>
            <a:spLocks noChangeArrowheads="1"/>
          </p:cNvSpPr>
          <p:nvPr/>
        </p:nvSpPr>
        <p:spPr bwMode="auto">
          <a:xfrm>
            <a:off x="1985963" y="36734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16" name="Oval 51"/>
          <p:cNvSpPr>
            <a:spLocks noChangeArrowheads="1"/>
          </p:cNvSpPr>
          <p:nvPr/>
        </p:nvSpPr>
        <p:spPr bwMode="auto">
          <a:xfrm>
            <a:off x="1985963" y="37528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17" name="Oval 52"/>
          <p:cNvSpPr>
            <a:spLocks noChangeArrowheads="1"/>
          </p:cNvSpPr>
          <p:nvPr/>
        </p:nvSpPr>
        <p:spPr bwMode="auto">
          <a:xfrm>
            <a:off x="1985963" y="38322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18" name="Oval 53"/>
          <p:cNvSpPr>
            <a:spLocks noChangeArrowheads="1"/>
          </p:cNvSpPr>
          <p:nvPr/>
        </p:nvSpPr>
        <p:spPr bwMode="auto">
          <a:xfrm>
            <a:off x="1985963" y="391160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19" name="Oval 54"/>
          <p:cNvSpPr>
            <a:spLocks noChangeArrowheads="1"/>
          </p:cNvSpPr>
          <p:nvPr/>
        </p:nvSpPr>
        <p:spPr bwMode="auto">
          <a:xfrm>
            <a:off x="1985963" y="3992563"/>
            <a:ext cx="19050" cy="1746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20" name="Oval 55"/>
          <p:cNvSpPr>
            <a:spLocks noChangeArrowheads="1"/>
          </p:cNvSpPr>
          <p:nvPr/>
        </p:nvSpPr>
        <p:spPr bwMode="auto">
          <a:xfrm>
            <a:off x="1985963" y="4071938"/>
            <a:ext cx="19050" cy="1746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21" name="Oval 56"/>
          <p:cNvSpPr>
            <a:spLocks noChangeArrowheads="1"/>
          </p:cNvSpPr>
          <p:nvPr/>
        </p:nvSpPr>
        <p:spPr bwMode="auto">
          <a:xfrm>
            <a:off x="1985963" y="41465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22" name="Oval 57"/>
          <p:cNvSpPr>
            <a:spLocks noChangeArrowheads="1"/>
          </p:cNvSpPr>
          <p:nvPr/>
        </p:nvSpPr>
        <p:spPr bwMode="auto">
          <a:xfrm>
            <a:off x="1985963" y="42259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23" name="Oval 58"/>
          <p:cNvSpPr>
            <a:spLocks noChangeArrowheads="1"/>
          </p:cNvSpPr>
          <p:nvPr/>
        </p:nvSpPr>
        <p:spPr bwMode="auto">
          <a:xfrm>
            <a:off x="1985963" y="430530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24" name="Oval 59"/>
          <p:cNvSpPr>
            <a:spLocks noChangeArrowheads="1"/>
          </p:cNvSpPr>
          <p:nvPr/>
        </p:nvSpPr>
        <p:spPr bwMode="auto">
          <a:xfrm>
            <a:off x="1985963" y="43846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25" name="Oval 60"/>
          <p:cNvSpPr>
            <a:spLocks noChangeArrowheads="1"/>
          </p:cNvSpPr>
          <p:nvPr/>
        </p:nvSpPr>
        <p:spPr bwMode="auto">
          <a:xfrm>
            <a:off x="1985963" y="44640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26" name="Oval 61"/>
          <p:cNvSpPr>
            <a:spLocks noChangeArrowheads="1"/>
          </p:cNvSpPr>
          <p:nvPr/>
        </p:nvSpPr>
        <p:spPr bwMode="auto">
          <a:xfrm>
            <a:off x="1985963" y="45434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27" name="Oval 62"/>
          <p:cNvSpPr>
            <a:spLocks noChangeArrowheads="1"/>
          </p:cNvSpPr>
          <p:nvPr/>
        </p:nvSpPr>
        <p:spPr bwMode="auto">
          <a:xfrm>
            <a:off x="1985963" y="4619625"/>
            <a:ext cx="19050" cy="1746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28" name="Oval 63"/>
          <p:cNvSpPr>
            <a:spLocks noChangeArrowheads="1"/>
          </p:cNvSpPr>
          <p:nvPr/>
        </p:nvSpPr>
        <p:spPr bwMode="auto">
          <a:xfrm>
            <a:off x="1985963" y="4699000"/>
            <a:ext cx="19050" cy="1746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29" name="Oval 64"/>
          <p:cNvSpPr>
            <a:spLocks noChangeArrowheads="1"/>
          </p:cNvSpPr>
          <p:nvPr/>
        </p:nvSpPr>
        <p:spPr bwMode="auto">
          <a:xfrm>
            <a:off x="1985963" y="47783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30" name="Oval 65"/>
          <p:cNvSpPr>
            <a:spLocks noChangeArrowheads="1"/>
          </p:cNvSpPr>
          <p:nvPr/>
        </p:nvSpPr>
        <p:spPr bwMode="auto">
          <a:xfrm>
            <a:off x="1985963" y="49371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31" name="Oval 66"/>
          <p:cNvSpPr>
            <a:spLocks noChangeArrowheads="1"/>
          </p:cNvSpPr>
          <p:nvPr/>
        </p:nvSpPr>
        <p:spPr bwMode="auto">
          <a:xfrm>
            <a:off x="1985963" y="501650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32" name="Oval 67"/>
          <p:cNvSpPr>
            <a:spLocks noChangeArrowheads="1"/>
          </p:cNvSpPr>
          <p:nvPr/>
        </p:nvSpPr>
        <p:spPr bwMode="auto">
          <a:xfrm>
            <a:off x="1985963" y="509111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33" name="Oval 68"/>
          <p:cNvSpPr>
            <a:spLocks noChangeArrowheads="1"/>
          </p:cNvSpPr>
          <p:nvPr/>
        </p:nvSpPr>
        <p:spPr bwMode="auto">
          <a:xfrm>
            <a:off x="1985963" y="517048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34" name="Oval 69"/>
          <p:cNvSpPr>
            <a:spLocks noChangeArrowheads="1"/>
          </p:cNvSpPr>
          <p:nvPr/>
        </p:nvSpPr>
        <p:spPr bwMode="auto">
          <a:xfrm>
            <a:off x="1985963" y="524986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35" name="Oval 70"/>
          <p:cNvSpPr>
            <a:spLocks noChangeArrowheads="1"/>
          </p:cNvSpPr>
          <p:nvPr/>
        </p:nvSpPr>
        <p:spPr bwMode="auto">
          <a:xfrm>
            <a:off x="2463800" y="351948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36" name="Oval 71"/>
          <p:cNvSpPr>
            <a:spLocks noChangeArrowheads="1"/>
          </p:cNvSpPr>
          <p:nvPr/>
        </p:nvSpPr>
        <p:spPr bwMode="auto">
          <a:xfrm>
            <a:off x="2463800" y="359886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37" name="Oval 72"/>
          <p:cNvSpPr>
            <a:spLocks noChangeArrowheads="1"/>
          </p:cNvSpPr>
          <p:nvPr/>
        </p:nvSpPr>
        <p:spPr bwMode="auto">
          <a:xfrm>
            <a:off x="2463800" y="36734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38" name="Oval 73"/>
          <p:cNvSpPr>
            <a:spLocks noChangeArrowheads="1"/>
          </p:cNvSpPr>
          <p:nvPr/>
        </p:nvSpPr>
        <p:spPr bwMode="auto">
          <a:xfrm>
            <a:off x="2463800" y="37528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39" name="Oval 74"/>
          <p:cNvSpPr>
            <a:spLocks noChangeArrowheads="1"/>
          </p:cNvSpPr>
          <p:nvPr/>
        </p:nvSpPr>
        <p:spPr bwMode="auto">
          <a:xfrm>
            <a:off x="2463800" y="38322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40" name="Oval 75"/>
          <p:cNvSpPr>
            <a:spLocks noChangeArrowheads="1"/>
          </p:cNvSpPr>
          <p:nvPr/>
        </p:nvSpPr>
        <p:spPr bwMode="auto">
          <a:xfrm>
            <a:off x="2463800" y="391160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41" name="Oval 76"/>
          <p:cNvSpPr>
            <a:spLocks noChangeArrowheads="1"/>
          </p:cNvSpPr>
          <p:nvPr/>
        </p:nvSpPr>
        <p:spPr bwMode="auto">
          <a:xfrm>
            <a:off x="2463800" y="3992563"/>
            <a:ext cx="19050" cy="1746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42" name="Oval 77"/>
          <p:cNvSpPr>
            <a:spLocks noChangeArrowheads="1"/>
          </p:cNvSpPr>
          <p:nvPr/>
        </p:nvSpPr>
        <p:spPr bwMode="auto">
          <a:xfrm>
            <a:off x="2463800" y="4071938"/>
            <a:ext cx="19050" cy="1746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43" name="Oval 78"/>
          <p:cNvSpPr>
            <a:spLocks noChangeArrowheads="1"/>
          </p:cNvSpPr>
          <p:nvPr/>
        </p:nvSpPr>
        <p:spPr bwMode="auto">
          <a:xfrm>
            <a:off x="2463800" y="41465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44" name="Oval 79"/>
          <p:cNvSpPr>
            <a:spLocks noChangeArrowheads="1"/>
          </p:cNvSpPr>
          <p:nvPr/>
        </p:nvSpPr>
        <p:spPr bwMode="auto">
          <a:xfrm>
            <a:off x="2463800" y="42259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45" name="Oval 80"/>
          <p:cNvSpPr>
            <a:spLocks noChangeArrowheads="1"/>
          </p:cNvSpPr>
          <p:nvPr/>
        </p:nvSpPr>
        <p:spPr bwMode="auto">
          <a:xfrm>
            <a:off x="2463800" y="430530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46" name="Oval 81"/>
          <p:cNvSpPr>
            <a:spLocks noChangeArrowheads="1"/>
          </p:cNvSpPr>
          <p:nvPr/>
        </p:nvSpPr>
        <p:spPr bwMode="auto">
          <a:xfrm>
            <a:off x="2463800" y="43846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47" name="Oval 82"/>
          <p:cNvSpPr>
            <a:spLocks noChangeArrowheads="1"/>
          </p:cNvSpPr>
          <p:nvPr/>
        </p:nvSpPr>
        <p:spPr bwMode="auto">
          <a:xfrm>
            <a:off x="2463800" y="44640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48" name="Oval 83"/>
          <p:cNvSpPr>
            <a:spLocks noChangeArrowheads="1"/>
          </p:cNvSpPr>
          <p:nvPr/>
        </p:nvSpPr>
        <p:spPr bwMode="auto">
          <a:xfrm>
            <a:off x="2463800" y="45434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49" name="Oval 84"/>
          <p:cNvSpPr>
            <a:spLocks noChangeArrowheads="1"/>
          </p:cNvSpPr>
          <p:nvPr/>
        </p:nvSpPr>
        <p:spPr bwMode="auto">
          <a:xfrm>
            <a:off x="2463800" y="4619625"/>
            <a:ext cx="19050" cy="1746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50" name="Oval 85"/>
          <p:cNvSpPr>
            <a:spLocks noChangeArrowheads="1"/>
          </p:cNvSpPr>
          <p:nvPr/>
        </p:nvSpPr>
        <p:spPr bwMode="auto">
          <a:xfrm>
            <a:off x="2463800" y="4699000"/>
            <a:ext cx="19050" cy="1746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51" name="Oval 86"/>
          <p:cNvSpPr>
            <a:spLocks noChangeArrowheads="1"/>
          </p:cNvSpPr>
          <p:nvPr/>
        </p:nvSpPr>
        <p:spPr bwMode="auto">
          <a:xfrm>
            <a:off x="2463800" y="47783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52" name="Oval 87"/>
          <p:cNvSpPr>
            <a:spLocks noChangeArrowheads="1"/>
          </p:cNvSpPr>
          <p:nvPr/>
        </p:nvSpPr>
        <p:spPr bwMode="auto">
          <a:xfrm>
            <a:off x="2463800"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53" name="Oval 88"/>
          <p:cNvSpPr>
            <a:spLocks noChangeArrowheads="1"/>
          </p:cNvSpPr>
          <p:nvPr/>
        </p:nvSpPr>
        <p:spPr bwMode="auto">
          <a:xfrm>
            <a:off x="2463800" y="49371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54" name="Oval 89"/>
          <p:cNvSpPr>
            <a:spLocks noChangeArrowheads="1"/>
          </p:cNvSpPr>
          <p:nvPr/>
        </p:nvSpPr>
        <p:spPr bwMode="auto">
          <a:xfrm>
            <a:off x="2463800" y="501650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55" name="Oval 90"/>
          <p:cNvSpPr>
            <a:spLocks noChangeArrowheads="1"/>
          </p:cNvSpPr>
          <p:nvPr/>
        </p:nvSpPr>
        <p:spPr bwMode="auto">
          <a:xfrm>
            <a:off x="2463800" y="509111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56" name="Oval 91"/>
          <p:cNvSpPr>
            <a:spLocks noChangeArrowheads="1"/>
          </p:cNvSpPr>
          <p:nvPr/>
        </p:nvSpPr>
        <p:spPr bwMode="auto">
          <a:xfrm>
            <a:off x="2463800" y="517048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57" name="Oval 92"/>
          <p:cNvSpPr>
            <a:spLocks noChangeArrowheads="1"/>
          </p:cNvSpPr>
          <p:nvPr/>
        </p:nvSpPr>
        <p:spPr bwMode="auto">
          <a:xfrm>
            <a:off x="2463800" y="524986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58" name="Oval 93"/>
          <p:cNvSpPr>
            <a:spLocks noChangeArrowheads="1"/>
          </p:cNvSpPr>
          <p:nvPr/>
        </p:nvSpPr>
        <p:spPr bwMode="auto">
          <a:xfrm>
            <a:off x="2936875" y="4071938"/>
            <a:ext cx="19050" cy="17462"/>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59" name="Oval 94"/>
          <p:cNvSpPr>
            <a:spLocks noChangeArrowheads="1"/>
          </p:cNvSpPr>
          <p:nvPr/>
        </p:nvSpPr>
        <p:spPr bwMode="auto">
          <a:xfrm>
            <a:off x="2936875" y="41465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60" name="Oval 95"/>
          <p:cNvSpPr>
            <a:spLocks noChangeArrowheads="1"/>
          </p:cNvSpPr>
          <p:nvPr/>
        </p:nvSpPr>
        <p:spPr bwMode="auto">
          <a:xfrm>
            <a:off x="2936875" y="42259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61" name="Oval 96"/>
          <p:cNvSpPr>
            <a:spLocks noChangeArrowheads="1"/>
          </p:cNvSpPr>
          <p:nvPr/>
        </p:nvSpPr>
        <p:spPr bwMode="auto">
          <a:xfrm>
            <a:off x="2936875" y="430530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62" name="Oval 97"/>
          <p:cNvSpPr>
            <a:spLocks noChangeArrowheads="1"/>
          </p:cNvSpPr>
          <p:nvPr/>
        </p:nvSpPr>
        <p:spPr bwMode="auto">
          <a:xfrm>
            <a:off x="2936875" y="43846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63" name="Oval 98"/>
          <p:cNvSpPr>
            <a:spLocks noChangeArrowheads="1"/>
          </p:cNvSpPr>
          <p:nvPr/>
        </p:nvSpPr>
        <p:spPr bwMode="auto">
          <a:xfrm>
            <a:off x="2936875" y="44640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64" name="Oval 99"/>
          <p:cNvSpPr>
            <a:spLocks noChangeArrowheads="1"/>
          </p:cNvSpPr>
          <p:nvPr/>
        </p:nvSpPr>
        <p:spPr bwMode="auto">
          <a:xfrm>
            <a:off x="2936875" y="45434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65" name="Oval 100"/>
          <p:cNvSpPr>
            <a:spLocks noChangeArrowheads="1"/>
          </p:cNvSpPr>
          <p:nvPr/>
        </p:nvSpPr>
        <p:spPr bwMode="auto">
          <a:xfrm>
            <a:off x="2936875" y="4619625"/>
            <a:ext cx="19050" cy="1746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66" name="Oval 101"/>
          <p:cNvSpPr>
            <a:spLocks noChangeArrowheads="1"/>
          </p:cNvSpPr>
          <p:nvPr/>
        </p:nvSpPr>
        <p:spPr bwMode="auto">
          <a:xfrm>
            <a:off x="2936875" y="4699000"/>
            <a:ext cx="19050" cy="17463"/>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67" name="Oval 102"/>
          <p:cNvSpPr>
            <a:spLocks noChangeArrowheads="1"/>
          </p:cNvSpPr>
          <p:nvPr/>
        </p:nvSpPr>
        <p:spPr bwMode="auto">
          <a:xfrm>
            <a:off x="2936875" y="47783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68" name="Oval 103"/>
          <p:cNvSpPr>
            <a:spLocks noChangeArrowheads="1"/>
          </p:cNvSpPr>
          <p:nvPr/>
        </p:nvSpPr>
        <p:spPr bwMode="auto">
          <a:xfrm>
            <a:off x="2936875" y="49371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69" name="Oval 104"/>
          <p:cNvSpPr>
            <a:spLocks noChangeArrowheads="1"/>
          </p:cNvSpPr>
          <p:nvPr/>
        </p:nvSpPr>
        <p:spPr bwMode="auto">
          <a:xfrm>
            <a:off x="2936875" y="501650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70" name="Oval 105"/>
          <p:cNvSpPr>
            <a:spLocks noChangeArrowheads="1"/>
          </p:cNvSpPr>
          <p:nvPr/>
        </p:nvSpPr>
        <p:spPr bwMode="auto">
          <a:xfrm>
            <a:off x="2936875" y="509111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71" name="Oval 106"/>
          <p:cNvSpPr>
            <a:spLocks noChangeArrowheads="1"/>
          </p:cNvSpPr>
          <p:nvPr/>
        </p:nvSpPr>
        <p:spPr bwMode="auto">
          <a:xfrm>
            <a:off x="2936875" y="517048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72" name="Oval 107"/>
          <p:cNvSpPr>
            <a:spLocks noChangeArrowheads="1"/>
          </p:cNvSpPr>
          <p:nvPr/>
        </p:nvSpPr>
        <p:spPr bwMode="auto">
          <a:xfrm>
            <a:off x="2936875" y="524986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73" name="Oval 108"/>
          <p:cNvSpPr>
            <a:spLocks noChangeArrowheads="1"/>
          </p:cNvSpPr>
          <p:nvPr/>
        </p:nvSpPr>
        <p:spPr bwMode="auto">
          <a:xfrm>
            <a:off x="3405188" y="49371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74" name="Oval 109"/>
          <p:cNvSpPr>
            <a:spLocks noChangeArrowheads="1"/>
          </p:cNvSpPr>
          <p:nvPr/>
        </p:nvSpPr>
        <p:spPr bwMode="auto">
          <a:xfrm>
            <a:off x="3405188" y="501650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75" name="Oval 110"/>
          <p:cNvSpPr>
            <a:spLocks noChangeArrowheads="1"/>
          </p:cNvSpPr>
          <p:nvPr/>
        </p:nvSpPr>
        <p:spPr bwMode="auto">
          <a:xfrm>
            <a:off x="3405188" y="509111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76" name="Oval 111"/>
          <p:cNvSpPr>
            <a:spLocks noChangeArrowheads="1"/>
          </p:cNvSpPr>
          <p:nvPr/>
        </p:nvSpPr>
        <p:spPr bwMode="auto">
          <a:xfrm>
            <a:off x="3405188" y="5170488"/>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77" name="Oval 112"/>
          <p:cNvSpPr>
            <a:spLocks noChangeArrowheads="1"/>
          </p:cNvSpPr>
          <p:nvPr/>
        </p:nvSpPr>
        <p:spPr bwMode="auto">
          <a:xfrm>
            <a:off x="3405188" y="5249863"/>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78" name="Oval 113"/>
          <p:cNvSpPr>
            <a:spLocks noChangeArrowheads="1"/>
          </p:cNvSpPr>
          <p:nvPr/>
        </p:nvSpPr>
        <p:spPr bwMode="auto">
          <a:xfrm>
            <a:off x="1692275" y="4857750"/>
            <a:ext cx="17463"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79" name="Oval 114"/>
          <p:cNvSpPr>
            <a:spLocks noChangeArrowheads="1"/>
          </p:cNvSpPr>
          <p:nvPr/>
        </p:nvSpPr>
        <p:spPr bwMode="auto">
          <a:xfrm>
            <a:off x="1776413" y="4857750"/>
            <a:ext cx="17462"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80" name="Oval 115"/>
          <p:cNvSpPr>
            <a:spLocks noChangeArrowheads="1"/>
          </p:cNvSpPr>
          <p:nvPr/>
        </p:nvSpPr>
        <p:spPr bwMode="auto">
          <a:xfrm>
            <a:off x="1860550" y="4857750"/>
            <a:ext cx="17463"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81" name="Oval 116"/>
          <p:cNvSpPr>
            <a:spLocks noChangeArrowheads="1"/>
          </p:cNvSpPr>
          <p:nvPr/>
        </p:nvSpPr>
        <p:spPr bwMode="auto">
          <a:xfrm>
            <a:off x="1949450"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82" name="Oval 117"/>
          <p:cNvSpPr>
            <a:spLocks noChangeArrowheads="1"/>
          </p:cNvSpPr>
          <p:nvPr/>
        </p:nvSpPr>
        <p:spPr bwMode="auto">
          <a:xfrm>
            <a:off x="2033588"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83" name="Oval 118"/>
          <p:cNvSpPr>
            <a:spLocks noChangeArrowheads="1"/>
          </p:cNvSpPr>
          <p:nvPr/>
        </p:nvSpPr>
        <p:spPr bwMode="auto">
          <a:xfrm>
            <a:off x="2122488"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84" name="Oval 119"/>
          <p:cNvSpPr>
            <a:spLocks noChangeArrowheads="1"/>
          </p:cNvSpPr>
          <p:nvPr/>
        </p:nvSpPr>
        <p:spPr bwMode="auto">
          <a:xfrm>
            <a:off x="2206625"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85" name="Oval 120"/>
          <p:cNvSpPr>
            <a:spLocks noChangeArrowheads="1"/>
          </p:cNvSpPr>
          <p:nvPr/>
        </p:nvSpPr>
        <p:spPr bwMode="auto">
          <a:xfrm>
            <a:off x="2290763"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86" name="Oval 121"/>
          <p:cNvSpPr>
            <a:spLocks noChangeArrowheads="1"/>
          </p:cNvSpPr>
          <p:nvPr/>
        </p:nvSpPr>
        <p:spPr bwMode="auto">
          <a:xfrm>
            <a:off x="2379663"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87" name="Oval 122"/>
          <p:cNvSpPr>
            <a:spLocks noChangeArrowheads="1"/>
          </p:cNvSpPr>
          <p:nvPr/>
        </p:nvSpPr>
        <p:spPr bwMode="auto">
          <a:xfrm>
            <a:off x="2547938"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88" name="Oval 123"/>
          <p:cNvSpPr>
            <a:spLocks noChangeArrowheads="1"/>
          </p:cNvSpPr>
          <p:nvPr/>
        </p:nvSpPr>
        <p:spPr bwMode="auto">
          <a:xfrm>
            <a:off x="2636838"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89" name="Oval 124"/>
          <p:cNvSpPr>
            <a:spLocks noChangeArrowheads="1"/>
          </p:cNvSpPr>
          <p:nvPr/>
        </p:nvSpPr>
        <p:spPr bwMode="auto">
          <a:xfrm>
            <a:off x="2720975"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90" name="Oval 125"/>
          <p:cNvSpPr>
            <a:spLocks noChangeArrowheads="1"/>
          </p:cNvSpPr>
          <p:nvPr/>
        </p:nvSpPr>
        <p:spPr bwMode="auto">
          <a:xfrm>
            <a:off x="2805113"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91" name="Oval 126"/>
          <p:cNvSpPr>
            <a:spLocks noChangeArrowheads="1"/>
          </p:cNvSpPr>
          <p:nvPr/>
        </p:nvSpPr>
        <p:spPr bwMode="auto">
          <a:xfrm>
            <a:off x="2894013"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92" name="Oval 127"/>
          <p:cNvSpPr>
            <a:spLocks noChangeArrowheads="1"/>
          </p:cNvSpPr>
          <p:nvPr/>
        </p:nvSpPr>
        <p:spPr bwMode="auto">
          <a:xfrm>
            <a:off x="1692275" y="4029075"/>
            <a:ext cx="17463"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93" name="Oval 128"/>
          <p:cNvSpPr>
            <a:spLocks noChangeArrowheads="1"/>
          </p:cNvSpPr>
          <p:nvPr/>
        </p:nvSpPr>
        <p:spPr bwMode="auto">
          <a:xfrm>
            <a:off x="1776413" y="4029075"/>
            <a:ext cx="17462"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94" name="Oval 129"/>
          <p:cNvSpPr>
            <a:spLocks noChangeArrowheads="1"/>
          </p:cNvSpPr>
          <p:nvPr/>
        </p:nvSpPr>
        <p:spPr bwMode="auto">
          <a:xfrm>
            <a:off x="1860550" y="4029075"/>
            <a:ext cx="17463"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95" name="Oval 130"/>
          <p:cNvSpPr>
            <a:spLocks noChangeArrowheads="1"/>
          </p:cNvSpPr>
          <p:nvPr/>
        </p:nvSpPr>
        <p:spPr bwMode="auto">
          <a:xfrm>
            <a:off x="1949450" y="40290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96" name="Oval 131"/>
          <p:cNvSpPr>
            <a:spLocks noChangeArrowheads="1"/>
          </p:cNvSpPr>
          <p:nvPr/>
        </p:nvSpPr>
        <p:spPr bwMode="auto">
          <a:xfrm>
            <a:off x="2033588" y="40290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97" name="Oval 132"/>
          <p:cNvSpPr>
            <a:spLocks noChangeArrowheads="1"/>
          </p:cNvSpPr>
          <p:nvPr/>
        </p:nvSpPr>
        <p:spPr bwMode="auto">
          <a:xfrm>
            <a:off x="2122488" y="40290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98" name="Oval 133"/>
          <p:cNvSpPr>
            <a:spLocks noChangeArrowheads="1"/>
          </p:cNvSpPr>
          <p:nvPr/>
        </p:nvSpPr>
        <p:spPr bwMode="auto">
          <a:xfrm>
            <a:off x="2206625" y="40290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299" name="Oval 134"/>
          <p:cNvSpPr>
            <a:spLocks noChangeArrowheads="1"/>
          </p:cNvSpPr>
          <p:nvPr/>
        </p:nvSpPr>
        <p:spPr bwMode="auto">
          <a:xfrm>
            <a:off x="2290763" y="40290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00" name="Oval 135"/>
          <p:cNvSpPr>
            <a:spLocks noChangeArrowheads="1"/>
          </p:cNvSpPr>
          <p:nvPr/>
        </p:nvSpPr>
        <p:spPr bwMode="auto">
          <a:xfrm>
            <a:off x="2379663" y="40290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01" name="Oval 136"/>
          <p:cNvSpPr>
            <a:spLocks noChangeArrowheads="1"/>
          </p:cNvSpPr>
          <p:nvPr/>
        </p:nvSpPr>
        <p:spPr bwMode="auto">
          <a:xfrm>
            <a:off x="1692275" y="3476625"/>
            <a:ext cx="17463"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02" name="Oval 137"/>
          <p:cNvSpPr>
            <a:spLocks noChangeArrowheads="1"/>
          </p:cNvSpPr>
          <p:nvPr/>
        </p:nvSpPr>
        <p:spPr bwMode="auto">
          <a:xfrm>
            <a:off x="1776413" y="3476625"/>
            <a:ext cx="17462"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03" name="Oval 138"/>
          <p:cNvSpPr>
            <a:spLocks noChangeArrowheads="1"/>
          </p:cNvSpPr>
          <p:nvPr/>
        </p:nvSpPr>
        <p:spPr bwMode="auto">
          <a:xfrm>
            <a:off x="1860550" y="3476625"/>
            <a:ext cx="17463"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04" name="Oval 139"/>
          <p:cNvSpPr>
            <a:spLocks noChangeArrowheads="1"/>
          </p:cNvSpPr>
          <p:nvPr/>
        </p:nvSpPr>
        <p:spPr bwMode="auto">
          <a:xfrm>
            <a:off x="1949450" y="34766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05" name="Oval 140"/>
          <p:cNvSpPr>
            <a:spLocks noChangeArrowheads="1"/>
          </p:cNvSpPr>
          <p:nvPr/>
        </p:nvSpPr>
        <p:spPr bwMode="auto">
          <a:xfrm>
            <a:off x="1692275" y="2924175"/>
            <a:ext cx="17463"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06" name="Oval 141"/>
          <p:cNvSpPr>
            <a:spLocks noChangeArrowheads="1"/>
          </p:cNvSpPr>
          <p:nvPr/>
        </p:nvSpPr>
        <p:spPr bwMode="auto">
          <a:xfrm>
            <a:off x="1776413" y="2924175"/>
            <a:ext cx="17462"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07" name="Oval 142"/>
          <p:cNvSpPr>
            <a:spLocks noChangeArrowheads="1"/>
          </p:cNvSpPr>
          <p:nvPr/>
        </p:nvSpPr>
        <p:spPr bwMode="auto">
          <a:xfrm>
            <a:off x="1860550" y="2924175"/>
            <a:ext cx="17463"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08" name="Oval 143"/>
          <p:cNvSpPr>
            <a:spLocks noChangeArrowheads="1"/>
          </p:cNvSpPr>
          <p:nvPr/>
        </p:nvSpPr>
        <p:spPr bwMode="auto">
          <a:xfrm>
            <a:off x="1949450" y="29241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09" name="Oval 144"/>
          <p:cNvSpPr>
            <a:spLocks noChangeArrowheads="1"/>
          </p:cNvSpPr>
          <p:nvPr/>
        </p:nvSpPr>
        <p:spPr bwMode="auto">
          <a:xfrm>
            <a:off x="2033588" y="34766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10" name="Oval 145"/>
          <p:cNvSpPr>
            <a:spLocks noChangeArrowheads="1"/>
          </p:cNvSpPr>
          <p:nvPr/>
        </p:nvSpPr>
        <p:spPr bwMode="auto">
          <a:xfrm>
            <a:off x="2122488" y="34766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11" name="Oval 146"/>
          <p:cNvSpPr>
            <a:spLocks noChangeArrowheads="1"/>
          </p:cNvSpPr>
          <p:nvPr/>
        </p:nvSpPr>
        <p:spPr bwMode="auto">
          <a:xfrm>
            <a:off x="2206625" y="34766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12" name="Oval 147"/>
          <p:cNvSpPr>
            <a:spLocks noChangeArrowheads="1"/>
          </p:cNvSpPr>
          <p:nvPr/>
        </p:nvSpPr>
        <p:spPr bwMode="auto">
          <a:xfrm>
            <a:off x="2290763" y="34766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13" name="Oval 148"/>
          <p:cNvSpPr>
            <a:spLocks noChangeArrowheads="1"/>
          </p:cNvSpPr>
          <p:nvPr/>
        </p:nvSpPr>
        <p:spPr bwMode="auto">
          <a:xfrm>
            <a:off x="2379663" y="347662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14" name="Oval 149"/>
          <p:cNvSpPr>
            <a:spLocks noChangeArrowheads="1"/>
          </p:cNvSpPr>
          <p:nvPr/>
        </p:nvSpPr>
        <p:spPr bwMode="auto">
          <a:xfrm>
            <a:off x="2547938" y="40290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15" name="Oval 150"/>
          <p:cNvSpPr>
            <a:spLocks noChangeArrowheads="1"/>
          </p:cNvSpPr>
          <p:nvPr/>
        </p:nvSpPr>
        <p:spPr bwMode="auto">
          <a:xfrm>
            <a:off x="2636838" y="40290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16" name="Oval 151"/>
          <p:cNvSpPr>
            <a:spLocks noChangeArrowheads="1"/>
          </p:cNvSpPr>
          <p:nvPr/>
        </p:nvSpPr>
        <p:spPr bwMode="auto">
          <a:xfrm>
            <a:off x="2720975" y="40290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17" name="Oval 152"/>
          <p:cNvSpPr>
            <a:spLocks noChangeArrowheads="1"/>
          </p:cNvSpPr>
          <p:nvPr/>
        </p:nvSpPr>
        <p:spPr bwMode="auto">
          <a:xfrm>
            <a:off x="2805113" y="40290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18" name="Oval 153"/>
          <p:cNvSpPr>
            <a:spLocks noChangeArrowheads="1"/>
          </p:cNvSpPr>
          <p:nvPr/>
        </p:nvSpPr>
        <p:spPr bwMode="auto">
          <a:xfrm>
            <a:off x="2894013" y="4029075"/>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19" name="Oval 154"/>
          <p:cNvSpPr>
            <a:spLocks noChangeArrowheads="1"/>
          </p:cNvSpPr>
          <p:nvPr/>
        </p:nvSpPr>
        <p:spPr bwMode="auto">
          <a:xfrm>
            <a:off x="2978150"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20" name="Oval 155"/>
          <p:cNvSpPr>
            <a:spLocks noChangeArrowheads="1"/>
          </p:cNvSpPr>
          <p:nvPr/>
        </p:nvSpPr>
        <p:spPr bwMode="auto">
          <a:xfrm>
            <a:off x="3067050"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21" name="Oval 156"/>
          <p:cNvSpPr>
            <a:spLocks noChangeArrowheads="1"/>
          </p:cNvSpPr>
          <p:nvPr/>
        </p:nvSpPr>
        <p:spPr bwMode="auto">
          <a:xfrm>
            <a:off x="3151188" y="4857750"/>
            <a:ext cx="19050"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22" name="Oval 157"/>
          <p:cNvSpPr>
            <a:spLocks noChangeArrowheads="1"/>
          </p:cNvSpPr>
          <p:nvPr/>
        </p:nvSpPr>
        <p:spPr bwMode="auto">
          <a:xfrm>
            <a:off x="3236913" y="4857750"/>
            <a:ext cx="17462"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23" name="Oval 158"/>
          <p:cNvSpPr>
            <a:spLocks noChangeArrowheads="1"/>
          </p:cNvSpPr>
          <p:nvPr/>
        </p:nvSpPr>
        <p:spPr bwMode="auto">
          <a:xfrm>
            <a:off x="3325813" y="4857750"/>
            <a:ext cx="17462" cy="19050"/>
          </a:xfrm>
          <a:prstGeom prst="ellipse">
            <a:avLst/>
          </a:prstGeom>
          <a:solidFill>
            <a:srgbClr val="000000"/>
          </a:solidFill>
          <a:ln w="9525">
            <a:noFill/>
            <a:round/>
            <a:headEnd/>
            <a:tailEnd/>
          </a:ln>
        </p:spPr>
        <p:txBody>
          <a:bodyPr/>
          <a:lstStyle/>
          <a:p>
            <a:endParaRPr lang="it-IT">
              <a:latin typeface="Century Gothic" pitchFamily="34" charset="0"/>
            </a:endParaRPr>
          </a:p>
        </p:txBody>
      </p:sp>
      <p:sp>
        <p:nvSpPr>
          <p:cNvPr id="135324" name="Rectangle 29"/>
          <p:cNvSpPr>
            <a:spLocks noChangeArrowheads="1"/>
          </p:cNvSpPr>
          <p:nvPr/>
        </p:nvSpPr>
        <p:spPr bwMode="auto">
          <a:xfrm>
            <a:off x="2057400" y="1981200"/>
            <a:ext cx="623888"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Aleisha</a:t>
            </a:r>
            <a:endParaRPr lang="en-US">
              <a:latin typeface="Century Gothic" pitchFamily="34" charset="0"/>
              <a:ea typeface="MS PGothic" pitchFamily="34" charset="-128"/>
              <a:cs typeface="Century Gothic" pitchFamily="34" charset="0"/>
            </a:endParaRPr>
          </a:p>
        </p:txBody>
      </p:sp>
      <p:sp>
        <p:nvSpPr>
          <p:cNvPr id="135325" name="Rectangle 31"/>
          <p:cNvSpPr>
            <a:spLocks noChangeArrowheads="1"/>
          </p:cNvSpPr>
          <p:nvPr/>
        </p:nvSpPr>
        <p:spPr bwMode="auto">
          <a:xfrm>
            <a:off x="2546350" y="2776538"/>
            <a:ext cx="403225"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Brad</a:t>
            </a:r>
            <a:endParaRPr lang="en-US">
              <a:latin typeface="Century Gothic" pitchFamily="34" charset="0"/>
              <a:ea typeface="MS PGothic" pitchFamily="34" charset="-128"/>
              <a:cs typeface="Century Gothic" pitchFamily="34" charset="0"/>
            </a:endParaRPr>
          </a:p>
        </p:txBody>
      </p:sp>
      <p:sp>
        <p:nvSpPr>
          <p:cNvPr id="135326" name="Rectangle 34"/>
          <p:cNvSpPr>
            <a:spLocks noChangeArrowheads="1"/>
          </p:cNvSpPr>
          <p:nvPr/>
        </p:nvSpPr>
        <p:spPr bwMode="auto">
          <a:xfrm>
            <a:off x="3028950" y="3343275"/>
            <a:ext cx="695325"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Claudia</a:t>
            </a:r>
            <a:endParaRPr lang="en-US">
              <a:latin typeface="Century Gothic" pitchFamily="34" charset="0"/>
              <a:ea typeface="MS PGothic" pitchFamily="34" charset="-128"/>
              <a:cs typeface="Century Gothic" pitchFamily="34" charset="0"/>
            </a:endParaRPr>
          </a:p>
        </p:txBody>
      </p:sp>
      <p:sp>
        <p:nvSpPr>
          <p:cNvPr id="135327" name="Rectangle 35"/>
          <p:cNvSpPr>
            <a:spLocks noChangeArrowheads="1"/>
          </p:cNvSpPr>
          <p:nvPr/>
        </p:nvSpPr>
        <p:spPr bwMode="auto">
          <a:xfrm>
            <a:off x="3511550" y="3911600"/>
            <a:ext cx="588963"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Darren</a:t>
            </a:r>
            <a:endParaRPr lang="en-US">
              <a:latin typeface="Century Gothic" pitchFamily="34" charset="0"/>
              <a:ea typeface="MS PGothic" pitchFamily="34" charset="-128"/>
              <a:cs typeface="Century Gothic" pitchFamily="34" charset="0"/>
            </a:endParaRPr>
          </a:p>
        </p:txBody>
      </p:sp>
      <p:sp>
        <p:nvSpPr>
          <p:cNvPr id="135328" name="Rectangle 40"/>
          <p:cNvSpPr>
            <a:spLocks noChangeArrowheads="1"/>
          </p:cNvSpPr>
          <p:nvPr/>
        </p:nvSpPr>
        <p:spPr bwMode="auto">
          <a:xfrm>
            <a:off x="3992563" y="4762500"/>
            <a:ext cx="636587"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Edwina</a:t>
            </a:r>
            <a:endParaRPr lang="en-US">
              <a:latin typeface="Century Gothic" pitchFamily="34" charset="0"/>
              <a:ea typeface="MS PGothic" pitchFamily="34" charset="-128"/>
              <a:cs typeface="Century Gothic" pitchFamily="34" charset="0"/>
            </a:endParaRPr>
          </a:p>
        </p:txBody>
      </p:sp>
      <p:sp>
        <p:nvSpPr>
          <p:cNvPr id="135329" name="Rectangle 36"/>
          <p:cNvSpPr>
            <a:spLocks noChangeArrowheads="1"/>
          </p:cNvSpPr>
          <p:nvPr/>
        </p:nvSpPr>
        <p:spPr bwMode="auto">
          <a:xfrm>
            <a:off x="609600" y="1524000"/>
            <a:ext cx="914400" cy="430213"/>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Price of book</a:t>
            </a:r>
            <a:endParaRPr lang="en-US" b="1">
              <a:latin typeface="Century Gothic" pitchFamily="34" charset="0"/>
              <a:ea typeface="MS PGothic" pitchFamily="34" charset="-128"/>
              <a:cs typeface="Century Gothic" pitchFamily="34" charset="0"/>
            </a:endParaRPr>
          </a:p>
        </p:txBody>
      </p:sp>
      <p:sp>
        <p:nvSpPr>
          <p:cNvPr id="135330" name="Rectangle 101"/>
          <p:cNvSpPr>
            <a:spLocks noChangeArrowheads="1"/>
          </p:cNvSpPr>
          <p:nvPr/>
        </p:nvSpPr>
        <p:spPr bwMode="auto">
          <a:xfrm>
            <a:off x="3962400" y="5545138"/>
            <a:ext cx="2209800" cy="215900"/>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Quantity of books</a:t>
            </a:r>
            <a:endParaRPr lang="en-US" b="1">
              <a:latin typeface="Century Gothic" pitchFamily="34" charset="0"/>
              <a:ea typeface="MS PGothic" pitchFamily="34" charset="-128"/>
              <a:cs typeface="Century Gothic" pitchFamily="34" charset="0"/>
            </a:endParaRPr>
          </a:p>
        </p:txBody>
      </p:sp>
      <p:sp>
        <p:nvSpPr>
          <p:cNvPr id="135331" name="Rectangle 36"/>
          <p:cNvSpPr>
            <a:spLocks noChangeArrowheads="1"/>
          </p:cNvSpPr>
          <p:nvPr/>
        </p:nvSpPr>
        <p:spPr bwMode="auto">
          <a:xfrm>
            <a:off x="5867400" y="2057400"/>
            <a:ext cx="914400" cy="430213"/>
          </a:xfrm>
          <a:prstGeom prst="rect">
            <a:avLst/>
          </a:prstGeom>
          <a:noFill/>
          <a:ln w="9525">
            <a:noFill/>
            <a:miter lim="800000"/>
            <a:headEnd/>
            <a:tailEnd/>
          </a:ln>
        </p:spPr>
        <p:txBody>
          <a:bodyPr lIns="0" tIns="0" rIns="0" bIns="0">
            <a:spAutoFit/>
          </a:bodyPr>
          <a:lstStyle/>
          <a:p>
            <a:pPr marL="1588" indent="-1588" algn="ctr"/>
            <a:r>
              <a:rPr lang="en-US" sz="1400">
                <a:solidFill>
                  <a:srgbClr val="000000"/>
                </a:solidFill>
                <a:latin typeface="Century Gothic" pitchFamily="34" charset="0"/>
                <a:ea typeface="MS PGothic" pitchFamily="34" charset="-128"/>
                <a:cs typeface="Century Gothic" pitchFamily="34" charset="0"/>
              </a:rPr>
              <a:t>Potential buyers</a:t>
            </a:r>
            <a:endParaRPr lang="en-US">
              <a:latin typeface="Century Gothic" pitchFamily="34" charset="0"/>
              <a:ea typeface="MS PGothic" pitchFamily="34" charset="-128"/>
              <a:cs typeface="Century Gothic" pitchFamily="34" charset="0"/>
            </a:endParaRPr>
          </a:p>
        </p:txBody>
      </p:sp>
      <p:sp>
        <p:nvSpPr>
          <p:cNvPr id="135332" name="Rectangle 36"/>
          <p:cNvSpPr>
            <a:spLocks noChangeArrowheads="1"/>
          </p:cNvSpPr>
          <p:nvPr/>
        </p:nvSpPr>
        <p:spPr bwMode="auto">
          <a:xfrm>
            <a:off x="7239000" y="2057400"/>
            <a:ext cx="914400" cy="430213"/>
          </a:xfrm>
          <a:prstGeom prst="rect">
            <a:avLst/>
          </a:prstGeom>
          <a:noFill/>
          <a:ln w="9525">
            <a:noFill/>
            <a:miter lim="800000"/>
            <a:headEnd/>
            <a:tailEnd/>
          </a:ln>
        </p:spPr>
        <p:txBody>
          <a:bodyPr lIns="0" tIns="0" rIns="0" bIns="0">
            <a:spAutoFit/>
          </a:bodyPr>
          <a:lstStyle/>
          <a:p>
            <a:pPr marL="1588" indent="-1588" algn="ctr"/>
            <a:r>
              <a:rPr lang="en-US" sz="1400">
                <a:solidFill>
                  <a:srgbClr val="000000"/>
                </a:solidFill>
                <a:latin typeface="Century Gothic" pitchFamily="34" charset="0"/>
                <a:ea typeface="MS PGothic" pitchFamily="34" charset="-128"/>
                <a:cs typeface="Century Gothic" pitchFamily="34" charset="0"/>
              </a:rPr>
              <a:t>Willingness to pay</a:t>
            </a:r>
            <a:endParaRPr lang="en-US">
              <a:latin typeface="Century Gothic" pitchFamily="34" charset="0"/>
              <a:ea typeface="MS PGothic" pitchFamily="34" charset="-128"/>
              <a:cs typeface="Century Gothic" pitchFamily="34" charset="0"/>
            </a:endParaRPr>
          </a:p>
        </p:txBody>
      </p:sp>
      <p:sp>
        <p:nvSpPr>
          <p:cNvPr id="135333" name="Rectangle 29"/>
          <p:cNvSpPr>
            <a:spLocks noChangeArrowheads="1"/>
          </p:cNvSpPr>
          <p:nvPr/>
        </p:nvSpPr>
        <p:spPr bwMode="auto">
          <a:xfrm>
            <a:off x="6038850" y="2573338"/>
            <a:ext cx="623888"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Aleisha</a:t>
            </a:r>
            <a:endParaRPr lang="en-US">
              <a:latin typeface="Century Gothic" pitchFamily="34" charset="0"/>
              <a:ea typeface="MS PGothic" pitchFamily="34" charset="-128"/>
              <a:cs typeface="Century Gothic" pitchFamily="34" charset="0"/>
            </a:endParaRPr>
          </a:p>
        </p:txBody>
      </p:sp>
      <p:sp>
        <p:nvSpPr>
          <p:cNvPr id="135334" name="Rectangle 31"/>
          <p:cNvSpPr>
            <a:spLocks noChangeArrowheads="1"/>
          </p:cNvSpPr>
          <p:nvPr/>
        </p:nvSpPr>
        <p:spPr bwMode="auto">
          <a:xfrm>
            <a:off x="6026150" y="2819400"/>
            <a:ext cx="403225"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Brad</a:t>
            </a:r>
            <a:endParaRPr lang="en-US">
              <a:latin typeface="Century Gothic" pitchFamily="34" charset="0"/>
              <a:ea typeface="MS PGothic" pitchFamily="34" charset="-128"/>
              <a:cs typeface="Century Gothic" pitchFamily="34" charset="0"/>
            </a:endParaRPr>
          </a:p>
        </p:txBody>
      </p:sp>
      <p:sp>
        <p:nvSpPr>
          <p:cNvPr id="135335" name="Rectangle 34"/>
          <p:cNvSpPr>
            <a:spLocks noChangeArrowheads="1"/>
          </p:cNvSpPr>
          <p:nvPr/>
        </p:nvSpPr>
        <p:spPr bwMode="auto">
          <a:xfrm>
            <a:off x="6019800" y="3124200"/>
            <a:ext cx="695325"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Claudia</a:t>
            </a:r>
            <a:endParaRPr lang="en-US">
              <a:latin typeface="Century Gothic" pitchFamily="34" charset="0"/>
              <a:ea typeface="MS PGothic" pitchFamily="34" charset="-128"/>
              <a:cs typeface="Century Gothic" pitchFamily="34" charset="0"/>
            </a:endParaRPr>
          </a:p>
        </p:txBody>
      </p:sp>
      <p:sp>
        <p:nvSpPr>
          <p:cNvPr id="135336" name="Rectangle 35"/>
          <p:cNvSpPr>
            <a:spLocks noChangeArrowheads="1"/>
          </p:cNvSpPr>
          <p:nvPr/>
        </p:nvSpPr>
        <p:spPr bwMode="auto">
          <a:xfrm>
            <a:off x="6019800" y="3411538"/>
            <a:ext cx="588963"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Darren</a:t>
            </a:r>
            <a:endParaRPr lang="en-US">
              <a:latin typeface="Century Gothic" pitchFamily="34" charset="0"/>
              <a:ea typeface="MS PGothic" pitchFamily="34" charset="-128"/>
              <a:cs typeface="Century Gothic" pitchFamily="34" charset="0"/>
            </a:endParaRPr>
          </a:p>
        </p:txBody>
      </p:sp>
      <p:sp>
        <p:nvSpPr>
          <p:cNvPr id="135337" name="Rectangle 40"/>
          <p:cNvSpPr>
            <a:spLocks noChangeArrowheads="1"/>
          </p:cNvSpPr>
          <p:nvPr/>
        </p:nvSpPr>
        <p:spPr bwMode="auto">
          <a:xfrm>
            <a:off x="6019800" y="3657600"/>
            <a:ext cx="636588"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Edwina</a:t>
            </a:r>
            <a:endParaRPr lang="en-US">
              <a:latin typeface="Century Gothic" pitchFamily="34" charset="0"/>
              <a:ea typeface="MS PGothic" pitchFamily="34" charset="-128"/>
              <a:cs typeface="Century Gothic" pitchFamily="34" charset="0"/>
            </a:endParaRPr>
          </a:p>
        </p:txBody>
      </p:sp>
      <p:sp>
        <p:nvSpPr>
          <p:cNvPr id="77838" name="Text Box 14"/>
          <p:cNvSpPr txBox="1">
            <a:spLocks noChangeArrowheads="1"/>
          </p:cNvSpPr>
          <p:nvPr/>
        </p:nvSpPr>
        <p:spPr bwMode="auto">
          <a:xfrm>
            <a:off x="5943600" y="4419600"/>
            <a:ext cx="2971800" cy="1600200"/>
          </a:xfrm>
          <a:prstGeom prst="rect">
            <a:avLst/>
          </a:prstGeom>
          <a:noFill/>
          <a:ln w="9525">
            <a:noFill/>
            <a:miter lim="800000"/>
            <a:headEnd/>
            <a:tailEnd/>
          </a:ln>
        </p:spPr>
        <p:txBody>
          <a:bodyPr/>
          <a:lstStyle/>
          <a:p>
            <a:pPr marL="1588" indent="-1588">
              <a:spcBef>
                <a:spcPct val="20000"/>
              </a:spcBef>
            </a:pPr>
            <a:r>
              <a:rPr lang="en-US" sz="2000">
                <a:latin typeface="Century Gothic" pitchFamily="34" charset="0"/>
              </a:rPr>
              <a:t>A consumer’s </a:t>
            </a:r>
            <a:r>
              <a:rPr lang="en-US" sz="2000" b="1">
                <a:solidFill>
                  <a:srgbClr val="990033"/>
                </a:solidFill>
                <a:latin typeface="Century Gothic" pitchFamily="34" charset="0"/>
              </a:rPr>
              <a:t>willingness to pay for a good </a:t>
            </a:r>
            <a:r>
              <a:rPr lang="en-US" sz="2000">
                <a:latin typeface="Century Gothic" pitchFamily="34" charset="0"/>
              </a:rPr>
              <a:t>is the maximum price at which he or she would buy that good.</a:t>
            </a:r>
          </a:p>
        </p:txBody>
      </p:sp>
      <p:sp>
        <p:nvSpPr>
          <p:cNvPr id="2" name="Title 1"/>
          <p:cNvSpPr>
            <a:spLocks noGrp="1"/>
          </p:cNvSpPr>
          <p:nvPr>
            <p:ph type="title"/>
          </p:nvPr>
        </p:nvSpPr>
        <p:spPr>
          <a:xfrm>
            <a:off x="0" y="0"/>
            <a:ext cx="9144000" cy="1066800"/>
          </a:xfrm>
        </p:spPr>
        <p:txBody>
          <a:bodyPr>
            <a:normAutofit fontScale="90000"/>
          </a:bodyPr>
          <a:lstStyle/>
          <a:p>
            <a:pPr fontAlgn="auto">
              <a:spcAft>
                <a:spcPts val="0"/>
              </a:spcAft>
              <a:defRPr/>
            </a:pPr>
            <a:r>
              <a:rPr lang="en-US" dirty="0" smtClean="0">
                <a:solidFill>
                  <a:schemeClr val="accent3"/>
                </a:solidFill>
                <a:ea typeface="+mj-ea"/>
              </a:rPr>
              <a:t>THE DEMAND CURVE FOR USED TEXTBOOKS</a:t>
            </a:r>
            <a:endParaRPr lang="en-US" dirty="0">
              <a:solidFill>
                <a:schemeClr val="accent3"/>
              </a:solidFill>
              <a:ea typeface="+mj-ea"/>
            </a:endParaRPr>
          </a:p>
        </p:txBody>
      </p:sp>
      <p:sp>
        <p:nvSpPr>
          <p:cNvPr id="4" name="Footer Placeholder 3"/>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838"/>
                                        </p:tgtEl>
                                        <p:attrNameLst>
                                          <p:attrName>style.visibility</p:attrName>
                                        </p:attrNameLst>
                                      </p:cBhvr>
                                      <p:to>
                                        <p:strVal val="visible"/>
                                      </p:to>
                                    </p:set>
                                    <p:animEffect transition="in" filter="fade">
                                      <p:cBhvr>
                                        <p:cTn id="7" dur="500"/>
                                        <p:tgtEl>
                                          <p:spTgt spid="77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513" name="Rectangle 11"/>
          <p:cNvSpPr>
            <a:spLocks noChangeArrowheads="1"/>
          </p:cNvSpPr>
          <p:nvPr/>
        </p:nvSpPr>
        <p:spPr bwMode="auto">
          <a:xfrm>
            <a:off x="1441450" y="2254250"/>
            <a:ext cx="530225" cy="1738313"/>
          </a:xfrm>
          <a:prstGeom prst="rect">
            <a:avLst/>
          </a:prstGeom>
          <a:solidFill>
            <a:srgbClr val="4B8FCC"/>
          </a:solidFill>
          <a:ln w="9525">
            <a:noFill/>
            <a:miter lim="800000"/>
            <a:headEnd/>
            <a:tailEnd/>
          </a:ln>
        </p:spPr>
        <p:txBody>
          <a:bodyPr/>
          <a:lstStyle/>
          <a:p>
            <a:endParaRPr lang="it-IT">
              <a:latin typeface="Century Gothic" pitchFamily="34" charset="0"/>
              <a:ea typeface="MS PGothic" pitchFamily="34" charset="-128"/>
              <a:cs typeface="Century Gothic" pitchFamily="34" charset="0"/>
            </a:endParaRPr>
          </a:p>
        </p:txBody>
      </p:sp>
      <p:grpSp>
        <p:nvGrpSpPr>
          <p:cNvPr id="313522" name="Group 178"/>
          <p:cNvGrpSpPr>
            <a:grpSpLocks/>
          </p:cNvGrpSpPr>
          <p:nvPr/>
        </p:nvGrpSpPr>
        <p:grpSpPr bwMode="auto">
          <a:xfrm>
            <a:off x="1963738" y="2306638"/>
            <a:ext cx="3522662" cy="1692275"/>
            <a:chOff x="1237" y="1453"/>
            <a:chExt cx="2219" cy="1066"/>
          </a:xfrm>
        </p:grpSpPr>
        <p:sp>
          <p:nvSpPr>
            <p:cNvPr id="137273" name="Rectangle 10"/>
            <p:cNvSpPr>
              <a:spLocks noChangeArrowheads="1"/>
            </p:cNvSpPr>
            <p:nvPr/>
          </p:nvSpPr>
          <p:spPr bwMode="auto">
            <a:xfrm>
              <a:off x="1237" y="1973"/>
              <a:ext cx="343" cy="546"/>
            </a:xfrm>
            <a:prstGeom prst="rect">
              <a:avLst/>
            </a:prstGeom>
            <a:solidFill>
              <a:srgbClr val="95B6DF"/>
            </a:solidFill>
            <a:ln w="9525">
              <a:noFill/>
              <a:miter lim="800000"/>
              <a:headEnd/>
              <a:tailEnd/>
            </a:ln>
          </p:spPr>
          <p:txBody>
            <a:bodyPr/>
            <a:lstStyle/>
            <a:p>
              <a:endParaRPr lang="it-IT">
                <a:latin typeface="Century Gothic" pitchFamily="34" charset="0"/>
                <a:ea typeface="MS PGothic" pitchFamily="34" charset="-128"/>
                <a:cs typeface="Century Gothic" pitchFamily="34" charset="0"/>
              </a:endParaRPr>
            </a:p>
          </p:txBody>
        </p:sp>
        <p:sp>
          <p:nvSpPr>
            <p:cNvPr id="137274" name="Line 68"/>
            <p:cNvSpPr>
              <a:spLocks noChangeShapeType="1"/>
            </p:cNvSpPr>
            <p:nvPr/>
          </p:nvSpPr>
          <p:spPr bwMode="auto">
            <a:xfrm flipV="1">
              <a:off x="1441" y="1763"/>
              <a:ext cx="899" cy="488"/>
            </a:xfrm>
            <a:prstGeom prst="line">
              <a:avLst/>
            </a:prstGeom>
            <a:noFill/>
            <a:ln w="9525">
              <a:solidFill>
                <a:srgbClr val="000000"/>
              </a:solidFill>
              <a:miter lim="800000"/>
              <a:headEnd/>
              <a:tailEnd/>
            </a:ln>
          </p:spPr>
          <p:txBody>
            <a:bodyPr/>
            <a:lstStyle/>
            <a:p>
              <a:endParaRPr lang="it-IT"/>
            </a:p>
          </p:txBody>
        </p:sp>
        <p:sp>
          <p:nvSpPr>
            <p:cNvPr id="137275" name="Freeform 69"/>
            <p:cNvSpPr>
              <a:spLocks/>
            </p:cNvSpPr>
            <p:nvPr/>
          </p:nvSpPr>
          <p:spPr bwMode="auto">
            <a:xfrm>
              <a:off x="2016" y="1453"/>
              <a:ext cx="1440" cy="371"/>
            </a:xfrm>
            <a:custGeom>
              <a:avLst/>
              <a:gdLst>
                <a:gd name="T0" fmla="*/ 1373 w 366"/>
                <a:gd name="T1" fmla="*/ 371 h 96"/>
                <a:gd name="T2" fmla="*/ 1440 w 366"/>
                <a:gd name="T3" fmla="*/ 305 h 96"/>
                <a:gd name="T4" fmla="*/ 1440 w 366"/>
                <a:gd name="T5" fmla="*/ 62 h 96"/>
                <a:gd name="T6" fmla="*/ 1373 w 366"/>
                <a:gd name="T7" fmla="*/ 0 h 96"/>
                <a:gd name="T8" fmla="*/ 63 w 366"/>
                <a:gd name="T9" fmla="*/ 0 h 96"/>
                <a:gd name="T10" fmla="*/ 0 w 366"/>
                <a:gd name="T11" fmla="*/ 62 h 96"/>
                <a:gd name="T12" fmla="*/ 0 w 366"/>
                <a:gd name="T13" fmla="*/ 305 h 96"/>
                <a:gd name="T14" fmla="*/ 63 w 366"/>
                <a:gd name="T15" fmla="*/ 371 h 96"/>
                <a:gd name="T16" fmla="*/ 1373 w 366"/>
                <a:gd name="T17" fmla="*/ 37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96"/>
                <a:gd name="T29" fmla="*/ 366 w 366"/>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96">
                  <a:moveTo>
                    <a:pt x="349" y="96"/>
                  </a:moveTo>
                  <a:cubicBezTo>
                    <a:pt x="358" y="96"/>
                    <a:pt x="366" y="88"/>
                    <a:pt x="366" y="79"/>
                  </a:cubicBezTo>
                  <a:cubicBezTo>
                    <a:pt x="366" y="16"/>
                    <a:pt x="366" y="16"/>
                    <a:pt x="366" y="16"/>
                  </a:cubicBezTo>
                  <a:cubicBezTo>
                    <a:pt x="366" y="7"/>
                    <a:pt x="358" y="0"/>
                    <a:pt x="349" y="0"/>
                  </a:cubicBezTo>
                  <a:cubicBezTo>
                    <a:pt x="16" y="0"/>
                    <a:pt x="16" y="0"/>
                    <a:pt x="16" y="0"/>
                  </a:cubicBezTo>
                  <a:cubicBezTo>
                    <a:pt x="7" y="0"/>
                    <a:pt x="0" y="7"/>
                    <a:pt x="0" y="16"/>
                  </a:cubicBezTo>
                  <a:cubicBezTo>
                    <a:pt x="0" y="79"/>
                    <a:pt x="0" y="79"/>
                    <a:pt x="0" y="79"/>
                  </a:cubicBezTo>
                  <a:cubicBezTo>
                    <a:pt x="0" y="88"/>
                    <a:pt x="7" y="96"/>
                    <a:pt x="16" y="96"/>
                  </a:cubicBezTo>
                  <a:lnTo>
                    <a:pt x="349" y="96"/>
                  </a:lnTo>
                  <a:close/>
                </a:path>
              </a:pathLst>
            </a:custGeom>
            <a:solidFill>
              <a:srgbClr val="D7E2E0"/>
            </a:solidFill>
            <a:ln w="9525">
              <a:noFill/>
              <a:round/>
              <a:headEnd/>
              <a:tailEnd/>
            </a:ln>
          </p:spPr>
          <p:txBody>
            <a:bodyPr/>
            <a:lstStyle/>
            <a:p>
              <a:endParaRPr lang="it-IT"/>
            </a:p>
          </p:txBody>
        </p:sp>
        <p:sp>
          <p:nvSpPr>
            <p:cNvPr id="137276" name="Rectangle 86"/>
            <p:cNvSpPr>
              <a:spLocks noChangeArrowheads="1"/>
            </p:cNvSpPr>
            <p:nvPr/>
          </p:nvSpPr>
          <p:spPr bwMode="auto">
            <a:xfrm flipH="1">
              <a:off x="2064" y="1488"/>
              <a:ext cx="1376" cy="271"/>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Brad’s consumer surplus: </a:t>
              </a:r>
            </a:p>
            <a:p>
              <a:pPr marL="1588" indent="-1588"/>
              <a:r>
                <a:rPr lang="en-US" sz="1400">
                  <a:solidFill>
                    <a:srgbClr val="000000"/>
                  </a:solidFill>
                  <a:latin typeface="Century Gothic" pitchFamily="34" charset="0"/>
                  <a:ea typeface="MS PGothic" pitchFamily="34" charset="-128"/>
                  <a:cs typeface="Century Gothic" pitchFamily="34" charset="0"/>
                </a:rPr>
                <a:t>$45 – $30 = $15</a:t>
              </a:r>
              <a:endParaRPr lang="en-US" sz="1400">
                <a:latin typeface="Century Gothic" pitchFamily="34" charset="0"/>
                <a:ea typeface="MS PGothic" pitchFamily="34" charset="-128"/>
                <a:cs typeface="Century Gothic" pitchFamily="34" charset="0"/>
              </a:endParaRPr>
            </a:p>
          </p:txBody>
        </p:sp>
      </p:grpSp>
      <p:grpSp>
        <p:nvGrpSpPr>
          <p:cNvPr id="313527" name="Group 183"/>
          <p:cNvGrpSpPr>
            <a:grpSpLocks/>
          </p:cNvGrpSpPr>
          <p:nvPr/>
        </p:nvGrpSpPr>
        <p:grpSpPr bwMode="auto">
          <a:xfrm>
            <a:off x="2508250" y="3084513"/>
            <a:ext cx="3511550" cy="915987"/>
            <a:chOff x="1580" y="1943"/>
            <a:chExt cx="2212" cy="577"/>
          </a:xfrm>
        </p:grpSpPr>
        <p:sp>
          <p:nvSpPr>
            <p:cNvPr id="137269" name="Rectangle 9"/>
            <p:cNvSpPr>
              <a:spLocks noChangeArrowheads="1"/>
            </p:cNvSpPr>
            <p:nvPr/>
          </p:nvSpPr>
          <p:spPr bwMode="auto">
            <a:xfrm>
              <a:off x="1580" y="2347"/>
              <a:ext cx="337" cy="173"/>
            </a:xfrm>
            <a:prstGeom prst="rect">
              <a:avLst/>
            </a:prstGeom>
            <a:solidFill>
              <a:srgbClr val="C7D6EE"/>
            </a:solidFill>
            <a:ln w="9525">
              <a:noFill/>
              <a:miter lim="800000"/>
              <a:headEnd/>
              <a:tailEnd/>
            </a:ln>
          </p:spPr>
          <p:txBody>
            <a:bodyPr/>
            <a:lstStyle/>
            <a:p>
              <a:endParaRPr lang="it-IT">
                <a:latin typeface="Century Gothic" pitchFamily="34" charset="0"/>
                <a:ea typeface="MS PGothic" pitchFamily="34" charset="-128"/>
                <a:cs typeface="Century Gothic" pitchFamily="34" charset="0"/>
              </a:endParaRPr>
            </a:p>
          </p:txBody>
        </p:sp>
        <p:sp>
          <p:nvSpPr>
            <p:cNvPr id="137270" name="Freeform 100"/>
            <p:cNvSpPr>
              <a:spLocks/>
            </p:cNvSpPr>
            <p:nvPr/>
          </p:nvSpPr>
          <p:spPr bwMode="auto">
            <a:xfrm>
              <a:off x="1811" y="2203"/>
              <a:ext cx="996" cy="231"/>
            </a:xfrm>
            <a:custGeom>
              <a:avLst/>
              <a:gdLst>
                <a:gd name="T0" fmla="*/ 0 w 897"/>
                <a:gd name="T1" fmla="*/ 231 h 215"/>
                <a:gd name="T2" fmla="*/ 586 w 897"/>
                <a:gd name="T3" fmla="*/ 231 h 215"/>
                <a:gd name="T4" fmla="*/ 996 w 897"/>
                <a:gd name="T5" fmla="*/ 0 h 215"/>
                <a:gd name="T6" fmla="*/ 0 60000 65536"/>
                <a:gd name="T7" fmla="*/ 0 60000 65536"/>
                <a:gd name="T8" fmla="*/ 0 60000 65536"/>
                <a:gd name="T9" fmla="*/ 0 w 897"/>
                <a:gd name="T10" fmla="*/ 0 h 215"/>
                <a:gd name="T11" fmla="*/ 897 w 897"/>
                <a:gd name="T12" fmla="*/ 215 h 215"/>
              </a:gdLst>
              <a:ahLst/>
              <a:cxnLst>
                <a:cxn ang="T6">
                  <a:pos x="T0" y="T1"/>
                </a:cxn>
                <a:cxn ang="T7">
                  <a:pos x="T2" y="T3"/>
                </a:cxn>
                <a:cxn ang="T8">
                  <a:pos x="T4" y="T5"/>
                </a:cxn>
              </a:cxnLst>
              <a:rect l="T9" t="T10" r="T11" b="T12"/>
              <a:pathLst>
                <a:path w="897" h="215">
                  <a:moveTo>
                    <a:pt x="0" y="215"/>
                  </a:moveTo>
                  <a:lnTo>
                    <a:pt x="528" y="215"/>
                  </a:lnTo>
                  <a:lnTo>
                    <a:pt x="897" y="0"/>
                  </a:lnTo>
                </a:path>
              </a:pathLst>
            </a:custGeom>
            <a:noFill/>
            <a:ln w="9525">
              <a:solidFill>
                <a:srgbClr val="000000"/>
              </a:solidFill>
              <a:miter lim="800000"/>
              <a:headEnd/>
              <a:tailEnd/>
            </a:ln>
          </p:spPr>
          <p:txBody>
            <a:bodyPr/>
            <a:lstStyle/>
            <a:p>
              <a:endParaRPr lang="it-IT"/>
            </a:p>
          </p:txBody>
        </p:sp>
        <p:sp>
          <p:nvSpPr>
            <p:cNvPr id="137271" name="Freeform 101"/>
            <p:cNvSpPr>
              <a:spLocks/>
            </p:cNvSpPr>
            <p:nvPr/>
          </p:nvSpPr>
          <p:spPr bwMode="auto">
            <a:xfrm>
              <a:off x="2496" y="1943"/>
              <a:ext cx="1296" cy="313"/>
            </a:xfrm>
            <a:custGeom>
              <a:avLst/>
              <a:gdLst>
                <a:gd name="T0" fmla="*/ 1244 w 402"/>
                <a:gd name="T1" fmla="*/ 313 h 96"/>
                <a:gd name="T2" fmla="*/ 1296 w 402"/>
                <a:gd name="T3" fmla="*/ 258 h 96"/>
                <a:gd name="T4" fmla="*/ 1296 w 402"/>
                <a:gd name="T5" fmla="*/ 55 h 96"/>
                <a:gd name="T6" fmla="*/ 1244 w 402"/>
                <a:gd name="T7" fmla="*/ 0 h 96"/>
                <a:gd name="T8" fmla="*/ 52 w 402"/>
                <a:gd name="T9" fmla="*/ 0 h 96"/>
                <a:gd name="T10" fmla="*/ 0 w 402"/>
                <a:gd name="T11" fmla="*/ 55 h 96"/>
                <a:gd name="T12" fmla="*/ 0 w 402"/>
                <a:gd name="T13" fmla="*/ 258 h 96"/>
                <a:gd name="T14" fmla="*/ 52 w 402"/>
                <a:gd name="T15" fmla="*/ 313 h 96"/>
                <a:gd name="T16" fmla="*/ 1244 w 402"/>
                <a:gd name="T17" fmla="*/ 313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2"/>
                <a:gd name="T28" fmla="*/ 0 h 96"/>
                <a:gd name="T29" fmla="*/ 402 w 402"/>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2" h="96">
                  <a:moveTo>
                    <a:pt x="386" y="96"/>
                  </a:moveTo>
                  <a:cubicBezTo>
                    <a:pt x="395" y="96"/>
                    <a:pt x="402" y="88"/>
                    <a:pt x="402" y="79"/>
                  </a:cubicBezTo>
                  <a:cubicBezTo>
                    <a:pt x="402" y="17"/>
                    <a:pt x="402" y="17"/>
                    <a:pt x="402" y="17"/>
                  </a:cubicBezTo>
                  <a:cubicBezTo>
                    <a:pt x="402" y="7"/>
                    <a:pt x="395" y="0"/>
                    <a:pt x="386" y="0"/>
                  </a:cubicBezTo>
                  <a:cubicBezTo>
                    <a:pt x="16" y="0"/>
                    <a:pt x="16" y="0"/>
                    <a:pt x="16" y="0"/>
                  </a:cubicBezTo>
                  <a:cubicBezTo>
                    <a:pt x="7" y="0"/>
                    <a:pt x="0" y="7"/>
                    <a:pt x="0" y="17"/>
                  </a:cubicBezTo>
                  <a:cubicBezTo>
                    <a:pt x="0" y="79"/>
                    <a:pt x="0" y="79"/>
                    <a:pt x="0" y="79"/>
                  </a:cubicBezTo>
                  <a:cubicBezTo>
                    <a:pt x="0" y="88"/>
                    <a:pt x="7" y="96"/>
                    <a:pt x="16" y="96"/>
                  </a:cubicBezTo>
                  <a:lnTo>
                    <a:pt x="386" y="96"/>
                  </a:lnTo>
                  <a:close/>
                </a:path>
              </a:pathLst>
            </a:custGeom>
            <a:solidFill>
              <a:srgbClr val="D7E2E0"/>
            </a:solidFill>
            <a:ln w="9525">
              <a:noFill/>
              <a:round/>
              <a:headEnd/>
              <a:tailEnd/>
            </a:ln>
          </p:spPr>
          <p:txBody>
            <a:bodyPr/>
            <a:lstStyle/>
            <a:p>
              <a:endParaRPr lang="it-IT"/>
            </a:p>
          </p:txBody>
        </p:sp>
        <p:sp>
          <p:nvSpPr>
            <p:cNvPr id="137272" name="Rectangle 86"/>
            <p:cNvSpPr>
              <a:spLocks noChangeArrowheads="1"/>
            </p:cNvSpPr>
            <p:nvPr/>
          </p:nvSpPr>
          <p:spPr bwMode="auto">
            <a:xfrm flipH="1">
              <a:off x="2562" y="1963"/>
              <a:ext cx="1182" cy="271"/>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Claudia’s consumer surplus: $35 – $30 = $5</a:t>
              </a:r>
              <a:endParaRPr lang="en-US" sz="1400">
                <a:latin typeface="Century Gothic" pitchFamily="34" charset="0"/>
                <a:ea typeface="MS PGothic" pitchFamily="34" charset="-128"/>
                <a:cs typeface="Century Gothic" pitchFamily="34" charset="0"/>
              </a:endParaRPr>
            </a:p>
          </p:txBody>
        </p:sp>
      </p:grpSp>
      <p:sp>
        <p:nvSpPr>
          <p:cNvPr id="137220" name="Rectangle 32"/>
          <p:cNvSpPr>
            <a:spLocks noChangeArrowheads="1"/>
          </p:cNvSpPr>
          <p:nvPr/>
        </p:nvSpPr>
        <p:spPr bwMode="auto">
          <a:xfrm>
            <a:off x="2686050" y="2968625"/>
            <a:ext cx="0" cy="276225"/>
          </a:xfrm>
          <a:prstGeom prst="rect">
            <a:avLst/>
          </a:prstGeom>
          <a:noFill/>
          <a:ln w="9525">
            <a:noFill/>
            <a:miter lim="800000"/>
            <a:headEnd/>
            <a:tailEnd/>
          </a:ln>
        </p:spPr>
        <p:txBody>
          <a:bodyPr wrap="none" lIns="0" tIns="0" rIns="0" bIns="0">
            <a:spAutoFit/>
          </a:bodyPr>
          <a:lstStyle/>
          <a:p>
            <a:pPr marL="1588" indent="-1588"/>
            <a:endParaRPr lang="it-IT">
              <a:latin typeface="Century Gothic" pitchFamily="34" charset="0"/>
              <a:ea typeface="MS PGothic" pitchFamily="34" charset="-128"/>
              <a:cs typeface="Century Gothic" pitchFamily="34" charset="0"/>
            </a:endParaRPr>
          </a:p>
        </p:txBody>
      </p:sp>
      <p:sp>
        <p:nvSpPr>
          <p:cNvPr id="137221" name="Rectangle 37"/>
          <p:cNvSpPr>
            <a:spLocks noChangeArrowheads="1"/>
          </p:cNvSpPr>
          <p:nvPr/>
        </p:nvSpPr>
        <p:spPr bwMode="auto">
          <a:xfrm>
            <a:off x="3938588" y="4191000"/>
            <a:ext cx="0" cy="276225"/>
          </a:xfrm>
          <a:prstGeom prst="rect">
            <a:avLst/>
          </a:prstGeom>
          <a:noFill/>
          <a:ln w="9525">
            <a:noFill/>
            <a:miter lim="800000"/>
            <a:headEnd/>
            <a:tailEnd/>
          </a:ln>
        </p:spPr>
        <p:txBody>
          <a:bodyPr wrap="none" lIns="0" tIns="0" rIns="0" bIns="0">
            <a:spAutoFit/>
          </a:bodyPr>
          <a:lstStyle/>
          <a:p>
            <a:pPr marL="1588" indent="-1588"/>
            <a:r>
              <a:rPr lang="en-US">
                <a:latin typeface="Century Gothic" pitchFamily="34" charset="0"/>
                <a:ea typeface="MS PGothic" pitchFamily="34" charset="-128"/>
                <a:cs typeface="Century Gothic" pitchFamily="34" charset="0"/>
              </a:rPr>
              <a:t>	</a:t>
            </a:r>
          </a:p>
        </p:txBody>
      </p:sp>
      <p:sp>
        <p:nvSpPr>
          <p:cNvPr id="313519" name="Line 67"/>
          <p:cNvSpPr>
            <a:spLocks noChangeShapeType="1"/>
          </p:cNvSpPr>
          <p:nvPr/>
        </p:nvSpPr>
        <p:spPr bwMode="auto">
          <a:xfrm flipV="1">
            <a:off x="1682750" y="2062163"/>
            <a:ext cx="1560513" cy="817562"/>
          </a:xfrm>
          <a:prstGeom prst="line">
            <a:avLst/>
          </a:prstGeom>
          <a:noFill/>
          <a:ln w="9525">
            <a:solidFill>
              <a:srgbClr val="000000"/>
            </a:solidFill>
            <a:miter lim="800000"/>
            <a:headEnd/>
            <a:tailEnd/>
          </a:ln>
        </p:spPr>
        <p:txBody>
          <a:bodyPr/>
          <a:lstStyle/>
          <a:p>
            <a:endParaRPr lang="it-IT"/>
          </a:p>
        </p:txBody>
      </p:sp>
      <p:sp>
        <p:nvSpPr>
          <p:cNvPr id="313520" name="Freeform 85"/>
          <p:cNvSpPr>
            <a:spLocks/>
          </p:cNvSpPr>
          <p:nvPr/>
        </p:nvSpPr>
        <p:spPr bwMode="auto">
          <a:xfrm>
            <a:off x="2514600" y="1447800"/>
            <a:ext cx="2438400" cy="609600"/>
          </a:xfrm>
          <a:custGeom>
            <a:avLst/>
            <a:gdLst>
              <a:gd name="T0" fmla="*/ 2438400 w 397"/>
              <a:gd name="T1" fmla="*/ 506931 h 95"/>
              <a:gd name="T2" fmla="*/ 2340127 w 397"/>
              <a:gd name="T3" fmla="*/ 609600 h 95"/>
              <a:gd name="T4" fmla="*/ 98273 w 397"/>
              <a:gd name="T5" fmla="*/ 609600 h 95"/>
              <a:gd name="T6" fmla="*/ 0 w 397"/>
              <a:gd name="T7" fmla="*/ 506931 h 95"/>
              <a:gd name="T8" fmla="*/ 0 w 397"/>
              <a:gd name="T9" fmla="*/ 102669 h 95"/>
              <a:gd name="T10" fmla="*/ 98273 w 397"/>
              <a:gd name="T11" fmla="*/ 0 h 95"/>
              <a:gd name="T12" fmla="*/ 2340127 w 397"/>
              <a:gd name="T13" fmla="*/ 0 h 95"/>
              <a:gd name="T14" fmla="*/ 2438400 w 397"/>
              <a:gd name="T15" fmla="*/ 102669 h 95"/>
              <a:gd name="T16" fmla="*/ 2438400 w 397"/>
              <a:gd name="T17" fmla="*/ 506931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7"/>
              <a:gd name="T28" fmla="*/ 0 h 95"/>
              <a:gd name="T29" fmla="*/ 397 w 39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7" h="95">
                <a:moveTo>
                  <a:pt x="397" y="79"/>
                </a:moveTo>
                <a:cubicBezTo>
                  <a:pt x="397" y="87"/>
                  <a:pt x="390" y="95"/>
                  <a:pt x="381" y="95"/>
                </a:cubicBezTo>
                <a:cubicBezTo>
                  <a:pt x="16" y="95"/>
                  <a:pt x="16" y="95"/>
                  <a:pt x="16" y="95"/>
                </a:cubicBezTo>
                <a:cubicBezTo>
                  <a:pt x="8" y="95"/>
                  <a:pt x="0" y="87"/>
                  <a:pt x="0" y="79"/>
                </a:cubicBezTo>
                <a:cubicBezTo>
                  <a:pt x="0" y="16"/>
                  <a:pt x="0" y="16"/>
                  <a:pt x="0" y="16"/>
                </a:cubicBezTo>
                <a:cubicBezTo>
                  <a:pt x="0" y="8"/>
                  <a:pt x="8" y="0"/>
                  <a:pt x="16" y="0"/>
                </a:cubicBezTo>
                <a:cubicBezTo>
                  <a:pt x="381" y="0"/>
                  <a:pt x="381" y="0"/>
                  <a:pt x="381" y="0"/>
                </a:cubicBezTo>
                <a:cubicBezTo>
                  <a:pt x="390" y="0"/>
                  <a:pt x="397" y="8"/>
                  <a:pt x="397" y="16"/>
                </a:cubicBezTo>
                <a:lnTo>
                  <a:pt x="397" y="79"/>
                </a:lnTo>
                <a:close/>
              </a:path>
            </a:pathLst>
          </a:custGeom>
          <a:solidFill>
            <a:srgbClr val="D7E2E0"/>
          </a:solidFill>
          <a:ln w="9525">
            <a:noFill/>
            <a:round/>
            <a:headEnd/>
            <a:tailEnd/>
          </a:ln>
        </p:spPr>
        <p:txBody>
          <a:bodyPr/>
          <a:lstStyle/>
          <a:p>
            <a:endParaRPr lang="it-IT"/>
          </a:p>
        </p:txBody>
      </p:sp>
      <p:sp>
        <p:nvSpPr>
          <p:cNvPr id="313521" name="Rectangle 86"/>
          <p:cNvSpPr>
            <a:spLocks noChangeArrowheads="1"/>
          </p:cNvSpPr>
          <p:nvPr/>
        </p:nvSpPr>
        <p:spPr bwMode="auto">
          <a:xfrm flipH="1">
            <a:off x="2590800" y="1524000"/>
            <a:ext cx="2362200" cy="430213"/>
          </a:xfrm>
          <a:prstGeom prst="rect">
            <a:avLst/>
          </a:prstGeom>
          <a:noFill/>
          <a:ln w="9525">
            <a:noFill/>
            <a:miter lim="800000"/>
            <a:headEnd/>
            <a:tailEnd/>
          </a:ln>
        </p:spPr>
        <p:txBody>
          <a:bodyPr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Aleisha’s consumer surplus: </a:t>
            </a:r>
          </a:p>
          <a:p>
            <a:pPr marL="1588" indent="-1588"/>
            <a:r>
              <a:rPr lang="en-US" sz="1400">
                <a:solidFill>
                  <a:srgbClr val="000000"/>
                </a:solidFill>
                <a:latin typeface="Century Gothic" pitchFamily="34" charset="0"/>
                <a:ea typeface="MS PGothic" pitchFamily="34" charset="-128"/>
                <a:cs typeface="Century Gothic" pitchFamily="34" charset="0"/>
              </a:rPr>
              <a:t>$59 – $30 = $29</a:t>
            </a:r>
            <a:endParaRPr lang="en-US" sz="1400">
              <a:latin typeface="Century Gothic" pitchFamily="34" charset="0"/>
              <a:ea typeface="MS PGothic" pitchFamily="34" charset="-128"/>
              <a:cs typeface="Century Gothic" pitchFamily="34" charset="0"/>
            </a:endParaRPr>
          </a:p>
        </p:txBody>
      </p:sp>
      <p:sp>
        <p:nvSpPr>
          <p:cNvPr id="77838" name="Text Box 14"/>
          <p:cNvSpPr txBox="1">
            <a:spLocks noChangeArrowheads="1"/>
          </p:cNvSpPr>
          <p:nvPr/>
        </p:nvSpPr>
        <p:spPr bwMode="auto">
          <a:xfrm>
            <a:off x="6096000" y="2514600"/>
            <a:ext cx="3048000" cy="2667000"/>
          </a:xfrm>
          <a:prstGeom prst="rect">
            <a:avLst/>
          </a:prstGeom>
          <a:noFill/>
          <a:ln w="9525">
            <a:noFill/>
            <a:miter lim="800000"/>
            <a:headEnd/>
            <a:tailEnd/>
          </a:ln>
        </p:spPr>
        <p:txBody>
          <a:bodyPr/>
          <a:lstStyle/>
          <a:p>
            <a:pPr marL="1588" indent="-1588" eaLnBrk="0" hangingPunct="0">
              <a:spcBef>
                <a:spcPct val="30000"/>
              </a:spcBef>
            </a:pPr>
            <a:r>
              <a:rPr lang="en-US" sz="2000">
                <a:latin typeface="Century Gothic" pitchFamily="34" charset="0"/>
              </a:rPr>
              <a:t>The </a:t>
            </a:r>
            <a:r>
              <a:rPr lang="en-US" sz="2000" b="1">
                <a:solidFill>
                  <a:srgbClr val="990033"/>
                </a:solidFill>
                <a:latin typeface="Century Gothic" pitchFamily="34" charset="0"/>
              </a:rPr>
              <a:t>total consumer surplus </a:t>
            </a:r>
            <a:r>
              <a:rPr lang="en-US" sz="2000">
                <a:latin typeface="Century Gothic" pitchFamily="34" charset="0"/>
              </a:rPr>
              <a:t>is the entire shaded area—the sum of the individual consumer surpluses of Aleisha, Brad, and Claudia ($29 + $15 + $5 = $49).</a:t>
            </a:r>
          </a:p>
        </p:txBody>
      </p:sp>
      <p:sp>
        <p:nvSpPr>
          <p:cNvPr id="137226" name="Line 18"/>
          <p:cNvSpPr>
            <a:spLocks noChangeShapeType="1"/>
          </p:cNvSpPr>
          <p:nvPr/>
        </p:nvSpPr>
        <p:spPr bwMode="auto">
          <a:xfrm flipV="1">
            <a:off x="1963738" y="5716588"/>
            <a:ext cx="0" cy="114300"/>
          </a:xfrm>
          <a:prstGeom prst="line">
            <a:avLst/>
          </a:prstGeom>
          <a:noFill/>
          <a:ln w="9525">
            <a:solidFill>
              <a:srgbClr val="000000"/>
            </a:solidFill>
            <a:miter lim="800000"/>
            <a:headEnd/>
            <a:tailEnd/>
          </a:ln>
        </p:spPr>
        <p:txBody>
          <a:bodyPr/>
          <a:lstStyle/>
          <a:p>
            <a:endParaRPr lang="it-IT"/>
          </a:p>
        </p:txBody>
      </p:sp>
      <p:sp>
        <p:nvSpPr>
          <p:cNvPr id="137227" name="Line 12"/>
          <p:cNvSpPr>
            <a:spLocks noChangeShapeType="1"/>
          </p:cNvSpPr>
          <p:nvPr/>
        </p:nvSpPr>
        <p:spPr bwMode="auto">
          <a:xfrm>
            <a:off x="1433513" y="2254250"/>
            <a:ext cx="130175" cy="0"/>
          </a:xfrm>
          <a:prstGeom prst="line">
            <a:avLst/>
          </a:prstGeom>
          <a:noFill/>
          <a:ln w="9525">
            <a:solidFill>
              <a:srgbClr val="000000"/>
            </a:solidFill>
            <a:miter lim="800000"/>
            <a:headEnd/>
            <a:tailEnd/>
          </a:ln>
        </p:spPr>
        <p:txBody>
          <a:bodyPr/>
          <a:lstStyle/>
          <a:p>
            <a:endParaRPr lang="it-IT"/>
          </a:p>
        </p:txBody>
      </p:sp>
      <p:sp>
        <p:nvSpPr>
          <p:cNvPr id="137228" name="Line 16"/>
          <p:cNvSpPr>
            <a:spLocks noChangeShapeType="1"/>
          </p:cNvSpPr>
          <p:nvPr/>
        </p:nvSpPr>
        <p:spPr bwMode="auto">
          <a:xfrm>
            <a:off x="1433513" y="4322763"/>
            <a:ext cx="130175" cy="0"/>
          </a:xfrm>
          <a:prstGeom prst="line">
            <a:avLst/>
          </a:prstGeom>
          <a:noFill/>
          <a:ln w="9525">
            <a:solidFill>
              <a:srgbClr val="000000"/>
            </a:solidFill>
            <a:miter lim="800000"/>
            <a:headEnd/>
            <a:tailEnd/>
          </a:ln>
        </p:spPr>
        <p:txBody>
          <a:bodyPr/>
          <a:lstStyle/>
          <a:p>
            <a:endParaRPr lang="it-IT"/>
          </a:p>
        </p:txBody>
      </p:sp>
      <p:sp>
        <p:nvSpPr>
          <p:cNvPr id="137229" name="Line 17"/>
          <p:cNvSpPr>
            <a:spLocks noChangeShapeType="1"/>
          </p:cNvSpPr>
          <p:nvPr/>
        </p:nvSpPr>
        <p:spPr bwMode="auto">
          <a:xfrm>
            <a:off x="1433513" y="5245100"/>
            <a:ext cx="130175" cy="0"/>
          </a:xfrm>
          <a:prstGeom prst="line">
            <a:avLst/>
          </a:prstGeom>
          <a:noFill/>
          <a:ln w="9525">
            <a:solidFill>
              <a:srgbClr val="000000"/>
            </a:solidFill>
            <a:miter lim="800000"/>
            <a:headEnd/>
            <a:tailEnd/>
          </a:ln>
        </p:spPr>
        <p:txBody>
          <a:bodyPr/>
          <a:lstStyle/>
          <a:p>
            <a:endParaRPr lang="it-IT"/>
          </a:p>
        </p:txBody>
      </p:sp>
      <p:sp>
        <p:nvSpPr>
          <p:cNvPr id="137230" name="Line 19"/>
          <p:cNvSpPr>
            <a:spLocks noChangeShapeType="1"/>
          </p:cNvSpPr>
          <p:nvPr/>
        </p:nvSpPr>
        <p:spPr bwMode="auto">
          <a:xfrm flipV="1">
            <a:off x="2508250" y="5716588"/>
            <a:ext cx="0" cy="114300"/>
          </a:xfrm>
          <a:prstGeom prst="line">
            <a:avLst/>
          </a:prstGeom>
          <a:noFill/>
          <a:ln w="9525">
            <a:solidFill>
              <a:srgbClr val="000000"/>
            </a:solidFill>
            <a:miter lim="800000"/>
            <a:headEnd/>
            <a:tailEnd/>
          </a:ln>
        </p:spPr>
        <p:txBody>
          <a:bodyPr/>
          <a:lstStyle/>
          <a:p>
            <a:endParaRPr lang="it-IT"/>
          </a:p>
        </p:txBody>
      </p:sp>
      <p:sp>
        <p:nvSpPr>
          <p:cNvPr id="137231" name="Line 20"/>
          <p:cNvSpPr>
            <a:spLocks noChangeShapeType="1"/>
          </p:cNvSpPr>
          <p:nvPr/>
        </p:nvSpPr>
        <p:spPr bwMode="auto">
          <a:xfrm flipV="1">
            <a:off x="3043238" y="5716588"/>
            <a:ext cx="0" cy="114300"/>
          </a:xfrm>
          <a:prstGeom prst="line">
            <a:avLst/>
          </a:prstGeom>
          <a:noFill/>
          <a:ln w="9525">
            <a:solidFill>
              <a:srgbClr val="000000"/>
            </a:solidFill>
            <a:miter lim="800000"/>
            <a:headEnd/>
            <a:tailEnd/>
          </a:ln>
        </p:spPr>
        <p:txBody>
          <a:bodyPr/>
          <a:lstStyle/>
          <a:p>
            <a:endParaRPr lang="it-IT"/>
          </a:p>
        </p:txBody>
      </p:sp>
      <p:sp>
        <p:nvSpPr>
          <p:cNvPr id="137232" name="Line 21"/>
          <p:cNvSpPr>
            <a:spLocks noChangeShapeType="1"/>
          </p:cNvSpPr>
          <p:nvPr/>
        </p:nvSpPr>
        <p:spPr bwMode="auto">
          <a:xfrm flipV="1">
            <a:off x="3576638" y="5716588"/>
            <a:ext cx="0" cy="114300"/>
          </a:xfrm>
          <a:prstGeom prst="line">
            <a:avLst/>
          </a:prstGeom>
          <a:noFill/>
          <a:ln w="9525">
            <a:solidFill>
              <a:srgbClr val="000000"/>
            </a:solidFill>
            <a:miter lim="800000"/>
            <a:headEnd/>
            <a:tailEnd/>
          </a:ln>
        </p:spPr>
        <p:txBody>
          <a:bodyPr/>
          <a:lstStyle/>
          <a:p>
            <a:endParaRPr lang="it-IT"/>
          </a:p>
        </p:txBody>
      </p:sp>
      <p:sp>
        <p:nvSpPr>
          <p:cNvPr id="137233" name="Oval 176"/>
          <p:cNvSpPr>
            <a:spLocks noChangeArrowheads="1"/>
          </p:cNvSpPr>
          <p:nvPr/>
        </p:nvSpPr>
        <p:spPr bwMode="auto">
          <a:xfrm>
            <a:off x="3567113" y="5260975"/>
            <a:ext cx="20637" cy="20638"/>
          </a:xfrm>
          <a:prstGeom prst="ellipse">
            <a:avLst/>
          </a:prstGeom>
          <a:solidFill>
            <a:srgbClr val="000000"/>
          </a:solidFill>
          <a:ln w="9525">
            <a:noFill/>
            <a:round/>
            <a:headEnd/>
            <a:tailEnd/>
          </a:ln>
        </p:spPr>
        <p:txBody>
          <a:bodyPr/>
          <a:lstStyle/>
          <a:p>
            <a:endParaRPr lang="it-IT">
              <a:latin typeface="Century Gothic" pitchFamily="34" charset="0"/>
              <a:ea typeface="MS PGothic" pitchFamily="34" charset="-128"/>
              <a:cs typeface="Century Gothic" pitchFamily="34" charset="0"/>
            </a:endParaRPr>
          </a:p>
        </p:txBody>
      </p:sp>
      <p:sp>
        <p:nvSpPr>
          <p:cNvPr id="137234" name="Rectangle 23"/>
          <p:cNvSpPr>
            <a:spLocks noChangeArrowheads="1"/>
          </p:cNvSpPr>
          <p:nvPr/>
        </p:nvSpPr>
        <p:spPr bwMode="auto">
          <a:xfrm>
            <a:off x="4067175" y="5861050"/>
            <a:ext cx="100013"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5</a:t>
            </a:r>
            <a:endParaRPr lang="en-US">
              <a:latin typeface="Century Gothic" pitchFamily="34" charset="0"/>
              <a:ea typeface="MS PGothic" pitchFamily="34" charset="-128"/>
              <a:cs typeface="Century Gothic" pitchFamily="34" charset="0"/>
            </a:endParaRPr>
          </a:p>
        </p:txBody>
      </p:sp>
      <p:sp>
        <p:nvSpPr>
          <p:cNvPr id="137235" name="Rectangle 24"/>
          <p:cNvSpPr>
            <a:spLocks noChangeArrowheads="1"/>
          </p:cNvSpPr>
          <p:nvPr/>
        </p:nvSpPr>
        <p:spPr bwMode="auto">
          <a:xfrm>
            <a:off x="3532188" y="5861050"/>
            <a:ext cx="100012"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4</a:t>
            </a:r>
            <a:endParaRPr lang="en-US">
              <a:latin typeface="Century Gothic" pitchFamily="34" charset="0"/>
              <a:ea typeface="MS PGothic" pitchFamily="34" charset="-128"/>
              <a:cs typeface="Century Gothic" pitchFamily="34" charset="0"/>
            </a:endParaRPr>
          </a:p>
        </p:txBody>
      </p:sp>
      <p:sp>
        <p:nvSpPr>
          <p:cNvPr id="137236" name="Rectangle 25"/>
          <p:cNvSpPr>
            <a:spLocks noChangeArrowheads="1"/>
          </p:cNvSpPr>
          <p:nvPr/>
        </p:nvSpPr>
        <p:spPr bwMode="auto">
          <a:xfrm>
            <a:off x="2995613" y="5861050"/>
            <a:ext cx="100012"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a:t>
            </a:r>
            <a:endParaRPr lang="en-US">
              <a:latin typeface="Century Gothic" pitchFamily="34" charset="0"/>
              <a:ea typeface="MS PGothic" pitchFamily="34" charset="-128"/>
              <a:cs typeface="Century Gothic" pitchFamily="34" charset="0"/>
            </a:endParaRPr>
          </a:p>
        </p:txBody>
      </p:sp>
      <p:sp>
        <p:nvSpPr>
          <p:cNvPr id="137237" name="Rectangle 26"/>
          <p:cNvSpPr>
            <a:spLocks noChangeArrowheads="1"/>
          </p:cNvSpPr>
          <p:nvPr/>
        </p:nvSpPr>
        <p:spPr bwMode="auto">
          <a:xfrm>
            <a:off x="2459038" y="5861050"/>
            <a:ext cx="100012"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2</a:t>
            </a:r>
            <a:endParaRPr lang="en-US">
              <a:latin typeface="Century Gothic" pitchFamily="34" charset="0"/>
              <a:ea typeface="MS PGothic" pitchFamily="34" charset="-128"/>
              <a:cs typeface="Century Gothic" pitchFamily="34" charset="0"/>
            </a:endParaRPr>
          </a:p>
        </p:txBody>
      </p:sp>
      <p:sp>
        <p:nvSpPr>
          <p:cNvPr id="137238" name="Rectangle 27"/>
          <p:cNvSpPr>
            <a:spLocks noChangeArrowheads="1"/>
          </p:cNvSpPr>
          <p:nvPr/>
        </p:nvSpPr>
        <p:spPr bwMode="auto">
          <a:xfrm>
            <a:off x="1917700" y="5861050"/>
            <a:ext cx="100013"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a:t>
            </a:r>
            <a:endParaRPr lang="en-US">
              <a:latin typeface="Century Gothic" pitchFamily="34" charset="0"/>
              <a:ea typeface="MS PGothic" pitchFamily="34" charset="-128"/>
              <a:cs typeface="Century Gothic" pitchFamily="34" charset="0"/>
            </a:endParaRPr>
          </a:p>
        </p:txBody>
      </p:sp>
      <p:sp>
        <p:nvSpPr>
          <p:cNvPr id="137239" name="Rectangle 28"/>
          <p:cNvSpPr>
            <a:spLocks noChangeArrowheads="1"/>
          </p:cNvSpPr>
          <p:nvPr/>
        </p:nvSpPr>
        <p:spPr bwMode="auto">
          <a:xfrm>
            <a:off x="1241425" y="5861050"/>
            <a:ext cx="100013"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0</a:t>
            </a:r>
            <a:endParaRPr lang="en-US">
              <a:latin typeface="Century Gothic" pitchFamily="34" charset="0"/>
              <a:ea typeface="MS PGothic" pitchFamily="34" charset="-128"/>
              <a:cs typeface="Century Gothic" pitchFamily="34" charset="0"/>
            </a:endParaRPr>
          </a:p>
        </p:txBody>
      </p:sp>
      <p:sp>
        <p:nvSpPr>
          <p:cNvPr id="137240" name="Rectangle 29"/>
          <p:cNvSpPr>
            <a:spLocks noChangeArrowheads="1"/>
          </p:cNvSpPr>
          <p:nvPr/>
        </p:nvSpPr>
        <p:spPr bwMode="auto">
          <a:xfrm>
            <a:off x="2030413" y="2112963"/>
            <a:ext cx="623887"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Aleisha</a:t>
            </a:r>
            <a:endParaRPr lang="en-US">
              <a:latin typeface="Century Gothic" pitchFamily="34" charset="0"/>
              <a:ea typeface="MS PGothic" pitchFamily="34" charset="-128"/>
              <a:cs typeface="Century Gothic" pitchFamily="34" charset="0"/>
            </a:endParaRPr>
          </a:p>
        </p:txBody>
      </p:sp>
      <p:sp>
        <p:nvSpPr>
          <p:cNvPr id="137241" name="Rectangle 31"/>
          <p:cNvSpPr>
            <a:spLocks noChangeArrowheads="1"/>
          </p:cNvSpPr>
          <p:nvPr/>
        </p:nvSpPr>
        <p:spPr bwMode="auto">
          <a:xfrm>
            <a:off x="2573338" y="2968625"/>
            <a:ext cx="403225"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Brad</a:t>
            </a:r>
            <a:endParaRPr lang="en-US">
              <a:latin typeface="Century Gothic" pitchFamily="34" charset="0"/>
              <a:ea typeface="MS PGothic" pitchFamily="34" charset="-128"/>
              <a:cs typeface="Century Gothic" pitchFamily="34" charset="0"/>
            </a:endParaRPr>
          </a:p>
        </p:txBody>
      </p:sp>
      <p:sp>
        <p:nvSpPr>
          <p:cNvPr id="137242" name="Rectangle 34"/>
          <p:cNvSpPr>
            <a:spLocks noChangeArrowheads="1"/>
          </p:cNvSpPr>
          <p:nvPr/>
        </p:nvSpPr>
        <p:spPr bwMode="auto">
          <a:xfrm>
            <a:off x="3109913" y="3578225"/>
            <a:ext cx="695325"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Claudia</a:t>
            </a:r>
            <a:endParaRPr lang="en-US">
              <a:latin typeface="Century Gothic" pitchFamily="34" charset="0"/>
              <a:ea typeface="MS PGothic" pitchFamily="34" charset="-128"/>
              <a:cs typeface="Century Gothic" pitchFamily="34" charset="0"/>
            </a:endParaRPr>
          </a:p>
        </p:txBody>
      </p:sp>
      <p:sp>
        <p:nvSpPr>
          <p:cNvPr id="137243" name="Rectangle 35"/>
          <p:cNvSpPr>
            <a:spLocks noChangeArrowheads="1"/>
          </p:cNvSpPr>
          <p:nvPr/>
        </p:nvSpPr>
        <p:spPr bwMode="auto">
          <a:xfrm>
            <a:off x="3646488" y="4191000"/>
            <a:ext cx="588962"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Darren</a:t>
            </a:r>
            <a:endParaRPr lang="en-US">
              <a:latin typeface="Century Gothic" pitchFamily="34" charset="0"/>
              <a:ea typeface="MS PGothic" pitchFamily="34" charset="-128"/>
              <a:cs typeface="Century Gothic" pitchFamily="34" charset="0"/>
            </a:endParaRPr>
          </a:p>
        </p:txBody>
      </p:sp>
      <p:sp>
        <p:nvSpPr>
          <p:cNvPr id="137244" name="Rectangle 39"/>
          <p:cNvSpPr>
            <a:spLocks noChangeArrowheads="1"/>
          </p:cNvSpPr>
          <p:nvPr/>
        </p:nvSpPr>
        <p:spPr bwMode="auto">
          <a:xfrm>
            <a:off x="4232275" y="5570538"/>
            <a:ext cx="142875" cy="230187"/>
          </a:xfrm>
          <a:prstGeom prst="rect">
            <a:avLst/>
          </a:prstGeom>
          <a:noFill/>
          <a:ln w="9525">
            <a:noFill/>
            <a:miter lim="800000"/>
            <a:headEnd/>
            <a:tailEnd/>
          </a:ln>
        </p:spPr>
        <p:txBody>
          <a:bodyPr wrap="none" lIns="0" tIns="0" rIns="0" bIns="0">
            <a:spAutoFit/>
          </a:bodyPr>
          <a:lstStyle/>
          <a:p>
            <a:pPr marL="1588" indent="-1588"/>
            <a:r>
              <a:rPr lang="en-US" sz="1500">
                <a:solidFill>
                  <a:srgbClr val="000000"/>
                </a:solidFill>
                <a:latin typeface="Century Gothic" pitchFamily="34" charset="0"/>
                <a:ea typeface="MS PGothic" pitchFamily="34" charset="-128"/>
                <a:cs typeface="Century Gothic" pitchFamily="34" charset="0"/>
              </a:rPr>
              <a:t>D</a:t>
            </a:r>
            <a:endParaRPr lang="en-US">
              <a:latin typeface="Century Gothic" pitchFamily="34" charset="0"/>
              <a:ea typeface="MS PGothic" pitchFamily="34" charset="-128"/>
              <a:cs typeface="Century Gothic" pitchFamily="34" charset="0"/>
            </a:endParaRPr>
          </a:p>
        </p:txBody>
      </p:sp>
      <p:sp>
        <p:nvSpPr>
          <p:cNvPr id="137245" name="Rectangle 40"/>
          <p:cNvSpPr>
            <a:spLocks noChangeArrowheads="1"/>
          </p:cNvSpPr>
          <p:nvPr/>
        </p:nvSpPr>
        <p:spPr bwMode="auto">
          <a:xfrm>
            <a:off x="4179888" y="5105400"/>
            <a:ext cx="636587"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Edwina</a:t>
            </a:r>
            <a:endParaRPr lang="en-US">
              <a:latin typeface="Century Gothic" pitchFamily="34" charset="0"/>
              <a:ea typeface="MS PGothic" pitchFamily="34" charset="-128"/>
              <a:cs typeface="Century Gothic" pitchFamily="34" charset="0"/>
            </a:endParaRPr>
          </a:p>
        </p:txBody>
      </p:sp>
      <p:sp>
        <p:nvSpPr>
          <p:cNvPr id="137246" name="Rectangle 42"/>
          <p:cNvSpPr>
            <a:spLocks noChangeArrowheads="1"/>
          </p:cNvSpPr>
          <p:nvPr/>
        </p:nvSpPr>
        <p:spPr bwMode="auto">
          <a:xfrm>
            <a:off x="1052513" y="2109788"/>
            <a:ext cx="298450"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$59</a:t>
            </a:r>
            <a:endParaRPr lang="en-US">
              <a:latin typeface="Century Gothic" pitchFamily="34" charset="0"/>
              <a:ea typeface="MS PGothic" pitchFamily="34" charset="-128"/>
              <a:cs typeface="Century Gothic" pitchFamily="34" charset="0"/>
            </a:endParaRPr>
          </a:p>
        </p:txBody>
      </p:sp>
      <p:sp>
        <p:nvSpPr>
          <p:cNvPr id="137247" name="Rectangle 43"/>
          <p:cNvSpPr>
            <a:spLocks noChangeArrowheads="1"/>
          </p:cNvSpPr>
          <p:nvPr/>
        </p:nvSpPr>
        <p:spPr bwMode="auto">
          <a:xfrm>
            <a:off x="1152525" y="2967038"/>
            <a:ext cx="198438"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45</a:t>
            </a:r>
            <a:endParaRPr lang="en-US">
              <a:latin typeface="Century Gothic" pitchFamily="34" charset="0"/>
              <a:ea typeface="MS PGothic" pitchFamily="34" charset="-128"/>
              <a:cs typeface="Century Gothic" pitchFamily="34" charset="0"/>
            </a:endParaRPr>
          </a:p>
        </p:txBody>
      </p:sp>
      <p:sp>
        <p:nvSpPr>
          <p:cNvPr id="137248" name="Rectangle 44"/>
          <p:cNvSpPr>
            <a:spLocks noChangeArrowheads="1"/>
          </p:cNvSpPr>
          <p:nvPr/>
        </p:nvSpPr>
        <p:spPr bwMode="auto">
          <a:xfrm>
            <a:off x="1152525" y="3573463"/>
            <a:ext cx="198438"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35</a:t>
            </a:r>
            <a:endParaRPr lang="en-US">
              <a:latin typeface="Century Gothic" pitchFamily="34" charset="0"/>
              <a:ea typeface="MS PGothic" pitchFamily="34" charset="-128"/>
              <a:cs typeface="Century Gothic" pitchFamily="34" charset="0"/>
            </a:endParaRPr>
          </a:p>
        </p:txBody>
      </p:sp>
      <p:sp>
        <p:nvSpPr>
          <p:cNvPr id="137249" name="Rectangle 45"/>
          <p:cNvSpPr>
            <a:spLocks noChangeArrowheads="1"/>
          </p:cNvSpPr>
          <p:nvPr/>
        </p:nvSpPr>
        <p:spPr bwMode="auto">
          <a:xfrm>
            <a:off x="1152525" y="3878263"/>
            <a:ext cx="198438"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30</a:t>
            </a:r>
            <a:endParaRPr lang="en-US">
              <a:latin typeface="Century Gothic" pitchFamily="34" charset="0"/>
              <a:ea typeface="MS PGothic" pitchFamily="34" charset="-128"/>
              <a:cs typeface="Century Gothic" pitchFamily="34" charset="0"/>
            </a:endParaRPr>
          </a:p>
        </p:txBody>
      </p:sp>
      <p:sp>
        <p:nvSpPr>
          <p:cNvPr id="137250" name="Rectangle 46"/>
          <p:cNvSpPr>
            <a:spLocks noChangeArrowheads="1"/>
          </p:cNvSpPr>
          <p:nvPr/>
        </p:nvSpPr>
        <p:spPr bwMode="auto">
          <a:xfrm>
            <a:off x="1152525" y="5102225"/>
            <a:ext cx="198438"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10</a:t>
            </a:r>
            <a:endParaRPr lang="en-US">
              <a:latin typeface="Century Gothic" pitchFamily="34" charset="0"/>
              <a:ea typeface="MS PGothic" pitchFamily="34" charset="-128"/>
              <a:cs typeface="Century Gothic" pitchFamily="34" charset="0"/>
            </a:endParaRPr>
          </a:p>
        </p:txBody>
      </p:sp>
      <p:sp>
        <p:nvSpPr>
          <p:cNvPr id="137251" name="Rectangle 47"/>
          <p:cNvSpPr>
            <a:spLocks noChangeArrowheads="1"/>
          </p:cNvSpPr>
          <p:nvPr/>
        </p:nvSpPr>
        <p:spPr bwMode="auto">
          <a:xfrm>
            <a:off x="1152525" y="4183063"/>
            <a:ext cx="198438" cy="215900"/>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25</a:t>
            </a:r>
            <a:endParaRPr lang="en-US">
              <a:latin typeface="Century Gothic" pitchFamily="34" charset="0"/>
              <a:ea typeface="MS PGothic" pitchFamily="34" charset="-128"/>
              <a:cs typeface="Century Gothic" pitchFamily="34" charset="0"/>
            </a:endParaRPr>
          </a:p>
        </p:txBody>
      </p:sp>
      <p:sp>
        <p:nvSpPr>
          <p:cNvPr id="137252" name="Freeform 60"/>
          <p:cNvSpPr>
            <a:spLocks/>
          </p:cNvSpPr>
          <p:nvPr/>
        </p:nvSpPr>
        <p:spPr bwMode="auto">
          <a:xfrm>
            <a:off x="1455738" y="1370013"/>
            <a:ext cx="2660650" cy="4497387"/>
          </a:xfrm>
          <a:custGeom>
            <a:avLst/>
            <a:gdLst>
              <a:gd name="T0" fmla="*/ 2660650 w 1509"/>
              <a:gd name="T1" fmla="*/ 4497388 h 2634"/>
              <a:gd name="T2" fmla="*/ 2660650 w 1509"/>
              <a:gd name="T3" fmla="*/ 3886126 h 2634"/>
              <a:gd name="T4" fmla="*/ 2121115 w 1509"/>
              <a:gd name="T5" fmla="*/ 3886126 h 2634"/>
              <a:gd name="T6" fmla="*/ 2121115 w 1509"/>
              <a:gd name="T7" fmla="*/ 2970939 h 2634"/>
              <a:gd name="T8" fmla="*/ 1586869 w 1509"/>
              <a:gd name="T9" fmla="*/ 2970939 h 2634"/>
              <a:gd name="T10" fmla="*/ 1586869 w 1509"/>
              <a:gd name="T11" fmla="*/ 2359677 h 2634"/>
              <a:gd name="T12" fmla="*/ 1052623 w 1509"/>
              <a:gd name="T13" fmla="*/ 2359677 h 2634"/>
              <a:gd name="T14" fmla="*/ 1052623 w 1509"/>
              <a:gd name="T15" fmla="*/ 1748415 h 2634"/>
              <a:gd name="T16" fmla="*/ 507798 w 1509"/>
              <a:gd name="T17" fmla="*/ 1748415 h 2634"/>
              <a:gd name="T18" fmla="*/ 507798 w 1509"/>
              <a:gd name="T19" fmla="*/ 894697 h 2634"/>
              <a:gd name="T20" fmla="*/ 0 w 1509"/>
              <a:gd name="T21" fmla="*/ 894697 h 2634"/>
              <a:gd name="T22" fmla="*/ 0 w 1509"/>
              <a:gd name="T23" fmla="*/ 0 h 26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9"/>
              <a:gd name="T37" fmla="*/ 0 h 2634"/>
              <a:gd name="T38" fmla="*/ 1509 w 1509"/>
              <a:gd name="T39" fmla="*/ 2634 h 26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9" h="2634">
                <a:moveTo>
                  <a:pt x="1509" y="2634"/>
                </a:moveTo>
                <a:lnTo>
                  <a:pt x="1509" y="2276"/>
                </a:lnTo>
                <a:lnTo>
                  <a:pt x="1203" y="2276"/>
                </a:lnTo>
                <a:lnTo>
                  <a:pt x="1203" y="1740"/>
                </a:lnTo>
                <a:lnTo>
                  <a:pt x="900" y="1740"/>
                </a:lnTo>
                <a:lnTo>
                  <a:pt x="900" y="1382"/>
                </a:lnTo>
                <a:lnTo>
                  <a:pt x="597" y="1382"/>
                </a:lnTo>
                <a:lnTo>
                  <a:pt x="597" y="1024"/>
                </a:lnTo>
                <a:lnTo>
                  <a:pt x="288" y="1024"/>
                </a:lnTo>
                <a:lnTo>
                  <a:pt x="288" y="524"/>
                </a:lnTo>
                <a:lnTo>
                  <a:pt x="0" y="524"/>
                </a:lnTo>
                <a:lnTo>
                  <a:pt x="0" y="0"/>
                </a:lnTo>
              </a:path>
            </a:pathLst>
          </a:custGeom>
          <a:noFill/>
          <a:ln w="39688">
            <a:solidFill>
              <a:srgbClr val="3C5DAA"/>
            </a:solidFill>
            <a:miter lim="800000"/>
            <a:headEnd/>
            <a:tailEnd/>
          </a:ln>
        </p:spPr>
        <p:txBody>
          <a:bodyPr/>
          <a:lstStyle/>
          <a:p>
            <a:endParaRPr lang="it-IT"/>
          </a:p>
        </p:txBody>
      </p:sp>
      <p:sp>
        <p:nvSpPr>
          <p:cNvPr id="137253" name="Freeform 115"/>
          <p:cNvSpPr>
            <a:spLocks/>
          </p:cNvSpPr>
          <p:nvPr/>
        </p:nvSpPr>
        <p:spPr bwMode="auto">
          <a:xfrm>
            <a:off x="1433513" y="1333500"/>
            <a:ext cx="5053012" cy="4497388"/>
          </a:xfrm>
          <a:custGeom>
            <a:avLst/>
            <a:gdLst>
              <a:gd name="T0" fmla="*/ 5053013 w 2864"/>
              <a:gd name="T1" fmla="*/ 4497388 h 2634"/>
              <a:gd name="T2" fmla="*/ 0 w 2864"/>
              <a:gd name="T3" fmla="*/ 4497388 h 2634"/>
              <a:gd name="T4" fmla="*/ 0 w 2864"/>
              <a:gd name="T5" fmla="*/ 0 h 2634"/>
              <a:gd name="T6" fmla="*/ 0 60000 65536"/>
              <a:gd name="T7" fmla="*/ 0 60000 65536"/>
              <a:gd name="T8" fmla="*/ 0 60000 65536"/>
              <a:gd name="T9" fmla="*/ 0 w 2864"/>
              <a:gd name="T10" fmla="*/ 0 h 2634"/>
              <a:gd name="T11" fmla="*/ 2864 w 2864"/>
              <a:gd name="T12" fmla="*/ 2634 h 2634"/>
            </a:gdLst>
            <a:ahLst/>
            <a:cxnLst>
              <a:cxn ang="T6">
                <a:pos x="T0" y="T1"/>
              </a:cxn>
              <a:cxn ang="T7">
                <a:pos x="T2" y="T3"/>
              </a:cxn>
              <a:cxn ang="T8">
                <a:pos x="T4" y="T5"/>
              </a:cxn>
            </a:cxnLst>
            <a:rect l="T9" t="T10" r="T11" b="T12"/>
            <a:pathLst>
              <a:path w="2864" h="2634">
                <a:moveTo>
                  <a:pt x="2864" y="2634"/>
                </a:moveTo>
                <a:lnTo>
                  <a:pt x="0" y="2634"/>
                </a:lnTo>
                <a:lnTo>
                  <a:pt x="0" y="0"/>
                </a:lnTo>
              </a:path>
            </a:pathLst>
          </a:custGeom>
          <a:noFill/>
          <a:ln w="9525">
            <a:solidFill>
              <a:srgbClr val="000000"/>
            </a:solidFill>
            <a:miter lim="800000"/>
            <a:headEnd/>
            <a:tailEnd/>
          </a:ln>
        </p:spPr>
        <p:txBody>
          <a:bodyPr/>
          <a:lstStyle/>
          <a:p>
            <a:endParaRPr lang="it-IT"/>
          </a:p>
        </p:txBody>
      </p:sp>
      <p:sp>
        <p:nvSpPr>
          <p:cNvPr id="137254" name="Rectangle 36"/>
          <p:cNvSpPr>
            <a:spLocks noChangeArrowheads="1"/>
          </p:cNvSpPr>
          <p:nvPr/>
        </p:nvSpPr>
        <p:spPr bwMode="auto">
          <a:xfrm>
            <a:off x="304800" y="1312863"/>
            <a:ext cx="1016000" cy="430212"/>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Price of book</a:t>
            </a:r>
            <a:endParaRPr lang="en-US" b="1">
              <a:latin typeface="Century Gothic" pitchFamily="34" charset="0"/>
              <a:ea typeface="MS PGothic" pitchFamily="34" charset="-128"/>
              <a:cs typeface="Century Gothic" pitchFamily="34" charset="0"/>
            </a:endParaRPr>
          </a:p>
        </p:txBody>
      </p:sp>
      <p:sp>
        <p:nvSpPr>
          <p:cNvPr id="137255" name="Rectangle 101"/>
          <p:cNvSpPr>
            <a:spLocks noChangeArrowheads="1"/>
          </p:cNvSpPr>
          <p:nvPr/>
        </p:nvSpPr>
        <p:spPr bwMode="auto">
          <a:xfrm>
            <a:off x="4868863" y="5943600"/>
            <a:ext cx="2455862" cy="215900"/>
          </a:xfrm>
          <a:prstGeom prst="rect">
            <a:avLst/>
          </a:prstGeom>
          <a:noFill/>
          <a:ln w="9525">
            <a:noFill/>
            <a:miter lim="800000"/>
            <a:headEnd/>
            <a:tailEnd/>
          </a:ln>
        </p:spPr>
        <p:txBody>
          <a:bodyPr lIns="0" tIns="0" rIns="0" bIns="0">
            <a:spAutoFit/>
          </a:bodyPr>
          <a:lstStyle/>
          <a:p>
            <a:pPr marL="1588" indent="-1588" algn="ctr"/>
            <a:r>
              <a:rPr lang="en-US" sz="1400" b="1">
                <a:solidFill>
                  <a:srgbClr val="000000"/>
                </a:solidFill>
                <a:latin typeface="Century Gothic" pitchFamily="34" charset="0"/>
                <a:ea typeface="MS PGothic" pitchFamily="34" charset="-128"/>
                <a:cs typeface="Century Gothic" pitchFamily="34" charset="0"/>
              </a:rPr>
              <a:t>Quantity of books</a:t>
            </a:r>
            <a:endParaRPr lang="en-US" b="1">
              <a:latin typeface="Century Gothic" pitchFamily="34" charset="0"/>
              <a:ea typeface="MS PGothic" pitchFamily="34" charset="-128"/>
              <a:cs typeface="Century Gothic" pitchFamily="34" charset="0"/>
            </a:endParaRPr>
          </a:p>
        </p:txBody>
      </p:sp>
      <p:sp>
        <p:nvSpPr>
          <p:cNvPr id="2" name="Title 1"/>
          <p:cNvSpPr>
            <a:spLocks noGrp="1"/>
          </p:cNvSpPr>
          <p:nvPr>
            <p:ph type="title"/>
          </p:nvPr>
        </p:nvSpPr>
        <p:spPr/>
        <p:txBody>
          <a:bodyPr>
            <a:noAutofit/>
          </a:bodyPr>
          <a:lstStyle/>
          <a:p>
            <a:pPr fontAlgn="auto">
              <a:spcAft>
                <a:spcPts val="0"/>
              </a:spcAft>
              <a:defRPr/>
            </a:pPr>
            <a:r>
              <a:rPr lang="en-US" sz="4000" dirty="0" smtClean="0">
                <a:solidFill>
                  <a:schemeClr val="accent3"/>
                </a:solidFill>
                <a:ea typeface="+mj-ea"/>
              </a:rPr>
              <a:t>CONSUMER SURPLUS</a:t>
            </a:r>
            <a:endParaRPr lang="en-US" sz="4000" dirty="0">
              <a:solidFill>
                <a:schemeClr val="accent3"/>
              </a:solidFill>
              <a:ea typeface="+mj-ea"/>
            </a:endParaRPr>
          </a:p>
        </p:txBody>
      </p:sp>
      <p:grpSp>
        <p:nvGrpSpPr>
          <p:cNvPr id="313516" name="Group 172"/>
          <p:cNvGrpSpPr>
            <a:grpSpLocks/>
          </p:cNvGrpSpPr>
          <p:nvPr/>
        </p:nvGrpSpPr>
        <p:grpSpPr bwMode="auto">
          <a:xfrm>
            <a:off x="1441450" y="3886200"/>
            <a:ext cx="4410075" cy="215900"/>
            <a:chOff x="908" y="2448"/>
            <a:chExt cx="2778" cy="136"/>
          </a:xfrm>
        </p:grpSpPr>
        <p:sp>
          <p:nvSpPr>
            <p:cNvPr id="137267" name="Rectangle 62"/>
            <p:cNvSpPr>
              <a:spLocks noChangeArrowheads="1"/>
            </p:cNvSpPr>
            <p:nvPr/>
          </p:nvSpPr>
          <p:spPr bwMode="auto">
            <a:xfrm>
              <a:off x="3097" y="2448"/>
              <a:ext cx="589" cy="136"/>
            </a:xfrm>
            <a:prstGeom prst="rect">
              <a:avLst/>
            </a:prstGeom>
            <a:noFill/>
            <a:ln w="9525">
              <a:noFill/>
              <a:miter lim="800000"/>
              <a:headEnd/>
              <a:tailEnd/>
            </a:ln>
          </p:spPr>
          <p:txBody>
            <a:bodyPr wrap="none" lIns="0" tIns="0" rIns="0" bIns="0">
              <a:spAutoFit/>
            </a:bodyPr>
            <a:lstStyle/>
            <a:p>
              <a:pPr marL="1588" indent="-1588"/>
              <a:r>
                <a:rPr lang="en-US" sz="1400">
                  <a:solidFill>
                    <a:srgbClr val="000000"/>
                  </a:solidFill>
                  <a:latin typeface="Century Gothic" pitchFamily="34" charset="0"/>
                  <a:ea typeface="MS PGothic" pitchFamily="34" charset="-128"/>
                  <a:cs typeface="Century Gothic" pitchFamily="34" charset="0"/>
                </a:rPr>
                <a:t>Price = $30</a:t>
              </a:r>
              <a:endParaRPr lang="en-US">
                <a:latin typeface="Century Gothic" pitchFamily="34" charset="0"/>
                <a:ea typeface="MS PGothic" pitchFamily="34" charset="-128"/>
                <a:cs typeface="Century Gothic" pitchFamily="34" charset="0"/>
              </a:endParaRPr>
            </a:p>
          </p:txBody>
        </p:sp>
        <p:sp>
          <p:nvSpPr>
            <p:cNvPr id="137268" name="Line 61"/>
            <p:cNvSpPr>
              <a:spLocks noChangeShapeType="1"/>
            </p:cNvSpPr>
            <p:nvPr/>
          </p:nvSpPr>
          <p:spPr bwMode="auto">
            <a:xfrm>
              <a:off x="908" y="2519"/>
              <a:ext cx="2132" cy="0"/>
            </a:xfrm>
            <a:prstGeom prst="line">
              <a:avLst/>
            </a:prstGeom>
            <a:noFill/>
            <a:ln w="28575">
              <a:solidFill>
                <a:srgbClr val="000000"/>
              </a:solidFill>
              <a:miter lim="800000"/>
              <a:headEnd/>
              <a:tailEnd/>
            </a:ln>
          </p:spPr>
          <p:txBody>
            <a:bodyPr/>
            <a:lstStyle/>
            <a:p>
              <a:endParaRPr lang="it-IT"/>
            </a:p>
          </p:txBody>
        </p:sp>
      </p:grpSp>
      <p:cxnSp>
        <p:nvCxnSpPr>
          <p:cNvPr id="167" name="Straight Connector 86"/>
          <p:cNvCxnSpPr>
            <a:cxnSpLocks noChangeShapeType="1"/>
          </p:cNvCxnSpPr>
          <p:nvPr/>
        </p:nvCxnSpPr>
        <p:spPr bwMode="auto">
          <a:xfrm>
            <a:off x="1963738" y="3081338"/>
            <a:ext cx="0" cy="2743200"/>
          </a:xfrm>
          <a:prstGeom prst="line">
            <a:avLst/>
          </a:prstGeom>
          <a:noFill/>
          <a:ln w="25400" cap="rnd">
            <a:solidFill>
              <a:schemeClr val="tx1">
                <a:lumMod val="65000"/>
                <a:lumOff val="35000"/>
              </a:schemeClr>
            </a:solidFill>
            <a:prstDash val="sysDot"/>
            <a:round/>
            <a:headEnd/>
            <a:tailEnd type="none" w="med" len="lg"/>
          </a:ln>
          <a:extLst/>
        </p:spPr>
      </p:cxnSp>
      <p:cxnSp>
        <p:nvCxnSpPr>
          <p:cNvPr id="168" name="Straight Connector 86"/>
          <p:cNvCxnSpPr>
            <a:cxnSpLocks noChangeShapeType="1"/>
          </p:cNvCxnSpPr>
          <p:nvPr/>
        </p:nvCxnSpPr>
        <p:spPr bwMode="auto">
          <a:xfrm>
            <a:off x="1455738" y="5240338"/>
            <a:ext cx="2103437" cy="1587"/>
          </a:xfrm>
          <a:prstGeom prst="line">
            <a:avLst/>
          </a:prstGeom>
          <a:noFill/>
          <a:ln w="25400" cap="rnd">
            <a:solidFill>
              <a:schemeClr val="tx1">
                <a:lumMod val="65000"/>
                <a:lumOff val="35000"/>
              </a:schemeClr>
            </a:solidFill>
            <a:prstDash val="sysDot"/>
            <a:round/>
            <a:headEnd/>
            <a:tailEnd type="none" w="med" len="lg"/>
          </a:ln>
          <a:extLst/>
        </p:spPr>
      </p:cxnSp>
      <p:cxnSp>
        <p:nvCxnSpPr>
          <p:cNvPr id="169" name="Straight Connector 86"/>
          <p:cNvCxnSpPr>
            <a:cxnSpLocks noChangeShapeType="1"/>
          </p:cNvCxnSpPr>
          <p:nvPr/>
        </p:nvCxnSpPr>
        <p:spPr bwMode="auto">
          <a:xfrm>
            <a:off x="1447800" y="4325938"/>
            <a:ext cx="1554163" cy="1587"/>
          </a:xfrm>
          <a:prstGeom prst="line">
            <a:avLst/>
          </a:prstGeom>
          <a:noFill/>
          <a:ln w="25400" cap="rnd">
            <a:solidFill>
              <a:schemeClr val="tx1">
                <a:lumMod val="65000"/>
                <a:lumOff val="35000"/>
              </a:schemeClr>
            </a:solidFill>
            <a:prstDash val="sysDot"/>
            <a:round/>
            <a:headEnd/>
            <a:tailEnd type="none" w="med" len="lg"/>
          </a:ln>
          <a:extLst/>
        </p:spPr>
      </p:cxnSp>
      <p:cxnSp>
        <p:nvCxnSpPr>
          <p:cNvPr id="170" name="Straight Connector 86"/>
          <p:cNvCxnSpPr>
            <a:cxnSpLocks noChangeShapeType="1"/>
          </p:cNvCxnSpPr>
          <p:nvPr/>
        </p:nvCxnSpPr>
        <p:spPr bwMode="auto">
          <a:xfrm>
            <a:off x="1450975" y="3733800"/>
            <a:ext cx="1096963" cy="1588"/>
          </a:xfrm>
          <a:prstGeom prst="line">
            <a:avLst/>
          </a:prstGeom>
          <a:noFill/>
          <a:ln w="25400" cap="rnd">
            <a:solidFill>
              <a:schemeClr val="tx1">
                <a:lumMod val="65000"/>
                <a:lumOff val="35000"/>
              </a:schemeClr>
            </a:solidFill>
            <a:prstDash val="sysDot"/>
            <a:round/>
            <a:headEnd/>
            <a:tailEnd type="none" w="med" len="lg"/>
          </a:ln>
          <a:extLst/>
        </p:spPr>
      </p:cxnSp>
      <p:cxnSp>
        <p:nvCxnSpPr>
          <p:cNvPr id="171" name="Straight Connector 86"/>
          <p:cNvCxnSpPr>
            <a:cxnSpLocks noChangeShapeType="1"/>
          </p:cNvCxnSpPr>
          <p:nvPr/>
        </p:nvCxnSpPr>
        <p:spPr bwMode="auto">
          <a:xfrm>
            <a:off x="1447800" y="3122613"/>
            <a:ext cx="549275" cy="1587"/>
          </a:xfrm>
          <a:prstGeom prst="line">
            <a:avLst/>
          </a:prstGeom>
          <a:noFill/>
          <a:ln w="25400" cap="rnd">
            <a:solidFill>
              <a:schemeClr val="tx1">
                <a:lumMod val="65000"/>
                <a:lumOff val="35000"/>
              </a:schemeClr>
            </a:solidFill>
            <a:prstDash val="sysDot"/>
            <a:round/>
            <a:headEnd/>
            <a:tailEnd type="none" w="med" len="lg"/>
          </a:ln>
          <a:extLst/>
        </p:spPr>
      </p:cxnSp>
      <p:cxnSp>
        <p:nvCxnSpPr>
          <p:cNvPr id="172" name="Straight Connector 86"/>
          <p:cNvCxnSpPr>
            <a:cxnSpLocks noChangeShapeType="1"/>
          </p:cNvCxnSpPr>
          <p:nvPr/>
        </p:nvCxnSpPr>
        <p:spPr bwMode="auto">
          <a:xfrm>
            <a:off x="2506663" y="3763963"/>
            <a:ext cx="0" cy="2011362"/>
          </a:xfrm>
          <a:prstGeom prst="line">
            <a:avLst/>
          </a:prstGeom>
          <a:noFill/>
          <a:ln w="25400" cap="rnd">
            <a:solidFill>
              <a:schemeClr val="tx1">
                <a:lumMod val="65000"/>
                <a:lumOff val="35000"/>
              </a:schemeClr>
            </a:solidFill>
            <a:prstDash val="sysDot"/>
            <a:round/>
            <a:headEnd/>
            <a:tailEnd type="none" w="med" len="lg"/>
          </a:ln>
          <a:extLst/>
        </p:spPr>
      </p:cxnSp>
      <p:cxnSp>
        <p:nvCxnSpPr>
          <p:cNvPr id="173" name="Straight Connector 86"/>
          <p:cNvCxnSpPr>
            <a:cxnSpLocks noChangeShapeType="1"/>
          </p:cNvCxnSpPr>
          <p:nvPr/>
        </p:nvCxnSpPr>
        <p:spPr bwMode="auto">
          <a:xfrm>
            <a:off x="3040063" y="4343400"/>
            <a:ext cx="0" cy="1463675"/>
          </a:xfrm>
          <a:prstGeom prst="line">
            <a:avLst/>
          </a:prstGeom>
          <a:noFill/>
          <a:ln w="25400" cap="rnd">
            <a:solidFill>
              <a:schemeClr val="tx1">
                <a:lumMod val="65000"/>
                <a:lumOff val="35000"/>
              </a:schemeClr>
            </a:solidFill>
            <a:prstDash val="sysDot"/>
            <a:round/>
            <a:headEnd/>
            <a:tailEnd type="none" w="med" len="lg"/>
          </a:ln>
          <a:extLst/>
        </p:spPr>
      </p:cxnSp>
      <p:cxnSp>
        <p:nvCxnSpPr>
          <p:cNvPr id="174" name="Straight Connector 86"/>
          <p:cNvCxnSpPr>
            <a:cxnSpLocks noChangeShapeType="1"/>
          </p:cNvCxnSpPr>
          <p:nvPr/>
        </p:nvCxnSpPr>
        <p:spPr bwMode="auto">
          <a:xfrm>
            <a:off x="3581400" y="5257800"/>
            <a:ext cx="0" cy="549275"/>
          </a:xfrm>
          <a:prstGeom prst="line">
            <a:avLst/>
          </a:prstGeom>
          <a:noFill/>
          <a:ln w="25400" cap="rnd">
            <a:solidFill>
              <a:schemeClr val="tx1">
                <a:lumMod val="65000"/>
                <a:lumOff val="35000"/>
              </a:schemeClr>
            </a:solidFill>
            <a:prstDash val="sysDot"/>
            <a:round/>
            <a:headEnd/>
            <a:tailEnd type="none" w="med" len="lg"/>
          </a:ln>
          <a:extLst/>
        </p:spPr>
      </p:cxnSp>
      <p:sp>
        <p:nvSpPr>
          <p:cNvPr id="4" name="Footer Placeholder 3"/>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3516"/>
                                        </p:tgtEl>
                                        <p:attrNameLst>
                                          <p:attrName>style.visibility</p:attrName>
                                        </p:attrNameLst>
                                      </p:cBhvr>
                                      <p:to>
                                        <p:strVal val="visible"/>
                                      </p:to>
                                    </p:set>
                                    <p:animEffect transition="in" filter="fade">
                                      <p:cBhvr>
                                        <p:cTn id="7" dur="500"/>
                                        <p:tgtEl>
                                          <p:spTgt spid="3135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3513"/>
                                        </p:tgtEl>
                                        <p:attrNameLst>
                                          <p:attrName>style.visibility</p:attrName>
                                        </p:attrNameLst>
                                      </p:cBhvr>
                                      <p:to>
                                        <p:strVal val="visible"/>
                                      </p:to>
                                    </p:set>
                                    <p:animEffect transition="in" filter="fade">
                                      <p:cBhvr>
                                        <p:cTn id="12" dur="500"/>
                                        <p:tgtEl>
                                          <p:spTgt spid="3135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3519"/>
                                        </p:tgtEl>
                                        <p:attrNameLst>
                                          <p:attrName>style.visibility</p:attrName>
                                        </p:attrNameLst>
                                      </p:cBhvr>
                                      <p:to>
                                        <p:strVal val="visible"/>
                                      </p:to>
                                    </p:set>
                                    <p:animEffect transition="in" filter="fade">
                                      <p:cBhvr>
                                        <p:cTn id="15" dur="500"/>
                                        <p:tgtEl>
                                          <p:spTgt spid="3135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3520"/>
                                        </p:tgtEl>
                                        <p:attrNameLst>
                                          <p:attrName>style.visibility</p:attrName>
                                        </p:attrNameLst>
                                      </p:cBhvr>
                                      <p:to>
                                        <p:strVal val="visible"/>
                                      </p:to>
                                    </p:set>
                                    <p:animEffect transition="in" filter="fade">
                                      <p:cBhvr>
                                        <p:cTn id="18" dur="500"/>
                                        <p:tgtEl>
                                          <p:spTgt spid="3135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3521"/>
                                        </p:tgtEl>
                                        <p:attrNameLst>
                                          <p:attrName>style.visibility</p:attrName>
                                        </p:attrNameLst>
                                      </p:cBhvr>
                                      <p:to>
                                        <p:strVal val="visible"/>
                                      </p:to>
                                    </p:set>
                                    <p:animEffect transition="in" filter="fade">
                                      <p:cBhvr>
                                        <p:cTn id="21" dur="500"/>
                                        <p:tgtEl>
                                          <p:spTgt spid="3135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3522"/>
                                        </p:tgtEl>
                                        <p:attrNameLst>
                                          <p:attrName>style.visibility</p:attrName>
                                        </p:attrNameLst>
                                      </p:cBhvr>
                                      <p:to>
                                        <p:strVal val="visible"/>
                                      </p:to>
                                    </p:set>
                                    <p:animEffect transition="in" filter="fade">
                                      <p:cBhvr>
                                        <p:cTn id="26" dur="500"/>
                                        <p:tgtEl>
                                          <p:spTgt spid="3135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3527"/>
                                        </p:tgtEl>
                                        <p:attrNameLst>
                                          <p:attrName>style.visibility</p:attrName>
                                        </p:attrNameLst>
                                      </p:cBhvr>
                                      <p:to>
                                        <p:strVal val="visible"/>
                                      </p:to>
                                    </p:set>
                                    <p:animEffect transition="in" filter="fade">
                                      <p:cBhvr>
                                        <p:cTn id="31" dur="500"/>
                                        <p:tgtEl>
                                          <p:spTgt spid="31352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7838"/>
                                        </p:tgtEl>
                                        <p:attrNameLst>
                                          <p:attrName>style.visibility</p:attrName>
                                        </p:attrNameLst>
                                      </p:cBhvr>
                                      <p:to>
                                        <p:strVal val="visible"/>
                                      </p:to>
                                    </p:set>
                                    <p:animEffect transition="in" filter="fade">
                                      <p:cBhvr>
                                        <p:cTn id="36" dur="500"/>
                                        <p:tgtEl>
                                          <p:spTgt spid="77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513" grpId="0" animBg="1"/>
      <p:bldP spid="313519" grpId="0" animBg="1"/>
      <p:bldP spid="313520" grpId="0" animBg="1"/>
      <p:bldP spid="313521" grpId="0"/>
      <p:bldP spid="778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endParaRPr lang="en-US"/>
          </a:p>
        </p:txBody>
      </p:sp>
      <p:sp>
        <p:nvSpPr>
          <p:cNvPr id="3" name="Content Placeholder 2"/>
          <p:cNvSpPr>
            <a:spLocks noGrp="1"/>
          </p:cNvSpPr>
          <p:nvPr>
            <p:ph idx="1"/>
          </p:nvPr>
        </p:nvSpPr>
        <p:spPr>
          <a:xfrm>
            <a:off x="228600" y="1143000"/>
            <a:ext cx="8458200" cy="5213350"/>
          </a:xfrm>
        </p:spPr>
        <p:txBody>
          <a:bodyPr>
            <a:noAutofit/>
          </a:bodyPr>
          <a:lstStyle/>
          <a:p>
            <a:pPr>
              <a:spcAft>
                <a:spcPts val="1200"/>
              </a:spcAft>
              <a:defRPr/>
            </a:pPr>
            <a:r>
              <a:rPr lang="en-US" sz="2800" b="0" dirty="0">
                <a:ea typeface="+mn-ea"/>
              </a:rPr>
              <a:t>George is considering the purchase of some new shirts for work. He is willing to pay </a:t>
            </a:r>
            <a:r>
              <a:rPr lang="en-US" sz="2800" dirty="0">
                <a:solidFill>
                  <a:srgbClr val="990033"/>
                </a:solidFill>
                <a:ea typeface="+mn-ea"/>
              </a:rPr>
              <a:t>$</a:t>
            </a:r>
            <a:r>
              <a:rPr lang="en-US" sz="2800" dirty="0" smtClean="0">
                <a:solidFill>
                  <a:srgbClr val="990033"/>
                </a:solidFill>
                <a:ea typeface="+mn-ea"/>
              </a:rPr>
              <a:t>35 </a:t>
            </a:r>
            <a:r>
              <a:rPr lang="en-US" sz="2800" b="0" dirty="0" smtClean="0">
                <a:ea typeface="+mn-ea"/>
              </a:rPr>
              <a:t>for </a:t>
            </a:r>
            <a:r>
              <a:rPr lang="en-US" sz="2800" b="0" dirty="0">
                <a:ea typeface="+mn-ea"/>
              </a:rPr>
              <a:t>the first shirt, </a:t>
            </a:r>
            <a:r>
              <a:rPr lang="en-US" sz="2800" dirty="0">
                <a:solidFill>
                  <a:srgbClr val="990033"/>
                </a:solidFill>
                <a:ea typeface="+mn-ea"/>
              </a:rPr>
              <a:t>$25 </a:t>
            </a:r>
            <a:r>
              <a:rPr lang="en-US" sz="2800" b="0" dirty="0">
                <a:ea typeface="+mn-ea"/>
              </a:rPr>
              <a:t>for the second shirt, and </a:t>
            </a:r>
            <a:r>
              <a:rPr lang="en-US" sz="2800" dirty="0">
                <a:solidFill>
                  <a:srgbClr val="990033"/>
                </a:solidFill>
                <a:ea typeface="+mn-ea"/>
              </a:rPr>
              <a:t>$15 </a:t>
            </a:r>
            <a:r>
              <a:rPr lang="en-US" sz="2800" b="0" dirty="0">
                <a:ea typeface="+mn-ea"/>
              </a:rPr>
              <a:t>for the third. Oxford Clothiers, </a:t>
            </a:r>
            <a:r>
              <a:rPr lang="en-US" sz="2800" b="0" dirty="0" smtClean="0">
                <a:ea typeface="+mn-ea"/>
              </a:rPr>
              <a:t>his favorite </a:t>
            </a:r>
            <a:r>
              <a:rPr lang="en-US" sz="2800" b="0" dirty="0">
                <a:ea typeface="+mn-ea"/>
              </a:rPr>
              <a:t>shirt manufacturer, </a:t>
            </a:r>
            <a:r>
              <a:rPr lang="en-US" sz="2800" b="0" dirty="0" smtClean="0">
                <a:ea typeface="+mn-ea"/>
              </a:rPr>
              <a:t>is </a:t>
            </a:r>
            <a:r>
              <a:rPr lang="en-US" sz="2800" b="0" dirty="0">
                <a:ea typeface="+mn-ea"/>
              </a:rPr>
              <a:t>selling shirts for </a:t>
            </a:r>
            <a:r>
              <a:rPr lang="en-US" sz="2800" dirty="0">
                <a:solidFill>
                  <a:srgbClr val="990033"/>
                </a:solidFill>
                <a:ea typeface="+mn-ea"/>
              </a:rPr>
              <a:t>$28 </a:t>
            </a:r>
            <a:r>
              <a:rPr lang="en-US" sz="2800" b="0" dirty="0" smtClean="0">
                <a:ea typeface="+mn-ea"/>
              </a:rPr>
              <a:t>each. </a:t>
            </a:r>
            <a:r>
              <a:rPr lang="en-US" sz="2800" dirty="0">
                <a:ea typeface="+mn-ea"/>
              </a:rPr>
              <a:t>What is the </a:t>
            </a:r>
            <a:r>
              <a:rPr lang="en-US" sz="2800" dirty="0" smtClean="0">
                <a:ea typeface="+mn-ea"/>
              </a:rPr>
              <a:t>efficient number </a:t>
            </a:r>
            <a:r>
              <a:rPr lang="en-US" sz="2800" dirty="0">
                <a:ea typeface="+mn-ea"/>
              </a:rPr>
              <a:t>of shirts for George to buy? What is George’s consumer </a:t>
            </a:r>
            <a:r>
              <a:rPr lang="en-US" sz="2800" dirty="0" smtClean="0">
                <a:ea typeface="+mn-ea"/>
              </a:rPr>
              <a:t>surplus?</a:t>
            </a:r>
            <a:endParaRPr lang="en-US" sz="2800" dirty="0">
              <a:ea typeface="+mn-ea"/>
            </a:endParaRPr>
          </a:p>
          <a:p>
            <a:pPr>
              <a:spcAft>
                <a:spcPts val="1200"/>
              </a:spcAft>
              <a:defRPr/>
            </a:pPr>
            <a:r>
              <a:rPr lang="en-US" sz="2800" b="0" dirty="0">
                <a:ea typeface="+mn-ea"/>
              </a:rPr>
              <a:t>Explain your answers.</a:t>
            </a:r>
            <a:endParaRPr lang="en-US" sz="2800" dirty="0">
              <a:ea typeface="+mn-ea"/>
            </a:endParaRPr>
          </a:p>
        </p:txBody>
      </p:sp>
      <p:sp>
        <p:nvSpPr>
          <p:cNvPr id="5" name="Rectangle 4"/>
          <p:cNvSpPr/>
          <p:nvPr/>
        </p:nvSpPr>
        <p:spPr>
          <a:xfrm>
            <a:off x="25705" y="6307666"/>
            <a:ext cx="1172116" cy="369332"/>
          </a:xfrm>
          <a:prstGeom prst="rect">
            <a:avLst/>
          </a:prstGeom>
        </p:spPr>
        <p:txBody>
          <a:bodyPr wrap="none">
            <a:spAutoFit/>
          </a:bodyPr>
          <a:lstStyle/>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3" action="ppaction://hlinksldjump"/>
              </a:rPr>
              <a:t>To Next </a:t>
            </a:r>
          </a:p>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rId3" action="ppaction://hlinksldjump"/>
              </a:rPr>
              <a:t>Active Learning</a:t>
            </a: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8" name="Footer Placeholder 7"/>
          <p:cNvSpPr>
            <a:spLocks noGrp="1"/>
          </p:cNvSpPr>
          <p:nvPr>
            <p:ph type="ftr" sz="quarter" idx="10"/>
          </p:nvPr>
        </p:nvSpPr>
        <p:spPr/>
        <p:txBody>
          <a:bodyPr/>
          <a:lstStyle/>
          <a:p>
            <a:pPr>
              <a:defRPr/>
            </a:pPr>
            <a:r>
              <a:rPr lang="en-US"/>
              <a:t>Copyright 2015 Worth Publishers    </a:t>
            </a:r>
            <a:endParaRPr lang="en-US"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Aft>
                <a:spcPts val="0"/>
              </a:spcAft>
              <a:defRPr/>
            </a:pPr>
            <a:r>
              <a:rPr lang="en-US" sz="4000" dirty="0" smtClean="0">
                <a:solidFill>
                  <a:srgbClr val="9BBB59"/>
                </a:solidFill>
                <a:latin typeface="Century Gothic"/>
                <a:ea typeface="+mj-ea"/>
              </a:rPr>
              <a:t>CONSUMER SURPLUS</a:t>
            </a:r>
            <a:endParaRPr lang="en-US" sz="4000" dirty="0">
              <a:solidFill>
                <a:srgbClr val="9BBB59"/>
              </a:solidFill>
              <a:latin typeface="Century Gothic"/>
              <a:ea typeface="+mj-ea"/>
            </a:endParaRPr>
          </a:p>
        </p:txBody>
      </p:sp>
      <p:sp>
        <p:nvSpPr>
          <p:cNvPr id="141314" name="Content Placeholder 6"/>
          <p:cNvSpPr>
            <a:spLocks noGrp="1"/>
          </p:cNvSpPr>
          <p:nvPr>
            <p:ph idx="1"/>
          </p:nvPr>
        </p:nvSpPr>
        <p:spPr/>
        <p:txBody>
          <a:bodyPr/>
          <a:lstStyle/>
          <a:p>
            <a:r>
              <a:rPr lang="en-US" b="0" smtClean="0">
                <a:latin typeface="Century Gothic" pitchFamily="34" charset="0"/>
                <a:cs typeface="Century Gothic" pitchFamily="34" charset="0"/>
              </a:rPr>
              <a:t> </a:t>
            </a:r>
          </a:p>
        </p:txBody>
      </p:sp>
      <p:grpSp>
        <p:nvGrpSpPr>
          <p:cNvPr id="2" name="Group 5"/>
          <p:cNvGrpSpPr>
            <a:grpSpLocks/>
          </p:cNvGrpSpPr>
          <p:nvPr/>
        </p:nvGrpSpPr>
        <p:grpSpPr bwMode="auto">
          <a:xfrm>
            <a:off x="1701800" y="1385888"/>
            <a:ext cx="6819900" cy="4030662"/>
            <a:chOff x="1701798" y="1371600"/>
            <a:chExt cx="6818912" cy="4030133"/>
          </a:xfrm>
        </p:grpSpPr>
        <p:grpSp>
          <p:nvGrpSpPr>
            <p:cNvPr id="141333" name="Group 37"/>
            <p:cNvGrpSpPr>
              <a:grpSpLocks/>
            </p:cNvGrpSpPr>
            <p:nvPr/>
          </p:nvGrpSpPr>
          <p:grpSpPr bwMode="auto">
            <a:xfrm>
              <a:off x="1701798" y="2506133"/>
              <a:ext cx="4622214" cy="2895600"/>
              <a:chOff x="1701798" y="2506133"/>
              <a:chExt cx="4622214" cy="2895600"/>
            </a:xfrm>
          </p:grpSpPr>
          <p:sp>
            <p:nvSpPr>
              <p:cNvPr id="15" name="Right Triangle 14"/>
              <p:cNvSpPr>
                <a:spLocks noChangeArrowheads="1"/>
              </p:cNvSpPr>
              <p:nvPr/>
            </p:nvSpPr>
            <p:spPr bwMode="auto">
              <a:xfrm>
                <a:off x="1701798" y="2506513"/>
                <a:ext cx="3733259" cy="2895220"/>
              </a:xfrm>
              <a:prstGeom prst="rtTriangle">
                <a:avLst/>
              </a:prstGeom>
              <a:solidFill>
                <a:schemeClr val="tx2">
                  <a:lumMod val="20000"/>
                  <a:lumOff val="80000"/>
                </a:schemeClr>
              </a:solidFill>
              <a:ln w="3175" algn="ctr">
                <a:noFill/>
                <a:miter lim="800000"/>
                <a:headEnd/>
                <a:tailEnd/>
              </a:ln>
            </p:spPr>
            <p:txBody>
              <a:bodyPr anchor="ctr"/>
              <a:lstStyle/>
              <a:p>
                <a:pPr algn="ctr" fontAlgn="auto">
                  <a:spcBef>
                    <a:spcPts val="0"/>
                  </a:spcBef>
                  <a:spcAft>
                    <a:spcPts val="0"/>
                  </a:spcAft>
                  <a:defRPr/>
                </a:pPr>
                <a:endParaRPr lang="en-US" dirty="0">
                  <a:ln>
                    <a:solidFill>
                      <a:schemeClr val="tx1"/>
                    </a:solidFill>
                  </a:ln>
                  <a:solidFill>
                    <a:schemeClr val="dk1"/>
                  </a:solidFill>
                  <a:latin typeface="Century Gothic"/>
                  <a:cs typeface="Century Gothic"/>
                </a:endParaRPr>
              </a:p>
            </p:txBody>
          </p:sp>
          <p:sp>
            <p:nvSpPr>
              <p:cNvPr id="141342" name="TextBox 32"/>
              <p:cNvSpPr txBox="1">
                <a:spLocks noChangeArrowheads="1"/>
              </p:cNvSpPr>
              <p:nvPr/>
            </p:nvSpPr>
            <p:spPr bwMode="auto">
              <a:xfrm>
                <a:off x="3581159" y="2895600"/>
                <a:ext cx="2742853" cy="646331"/>
              </a:xfrm>
              <a:prstGeom prst="rect">
                <a:avLst/>
              </a:prstGeom>
              <a:noFill/>
              <a:ln w="9525">
                <a:noFill/>
                <a:miter lim="800000"/>
                <a:headEnd/>
                <a:tailEnd/>
              </a:ln>
            </p:spPr>
            <p:txBody>
              <a:bodyPr>
                <a:spAutoFit/>
              </a:bodyPr>
              <a:lstStyle/>
              <a:p>
                <a:r>
                  <a:rPr lang="en-US">
                    <a:latin typeface="Century Gothic" pitchFamily="34" charset="0"/>
                  </a:rPr>
                  <a:t>Total consumer surplus at a price of $20</a:t>
                </a:r>
              </a:p>
            </p:txBody>
          </p:sp>
          <p:cxnSp>
            <p:nvCxnSpPr>
              <p:cNvPr id="17" name="Straight Arrow Connector 16"/>
              <p:cNvCxnSpPr/>
              <p:nvPr/>
            </p:nvCxnSpPr>
            <p:spPr bwMode="auto">
              <a:xfrm rot="10800000" flipV="1">
                <a:off x="2895425" y="3581110"/>
                <a:ext cx="761890" cy="6857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1344" name="TextBox 28"/>
              <p:cNvSpPr txBox="1">
                <a:spLocks noChangeArrowheads="1"/>
              </p:cNvSpPr>
              <p:nvPr/>
            </p:nvSpPr>
            <p:spPr bwMode="auto">
              <a:xfrm>
                <a:off x="1701798" y="4756666"/>
                <a:ext cx="2793645" cy="369332"/>
              </a:xfrm>
              <a:prstGeom prst="rect">
                <a:avLst/>
              </a:prstGeom>
              <a:noFill/>
              <a:ln w="9525">
                <a:noFill/>
                <a:miter lim="800000"/>
                <a:headEnd/>
                <a:tailEnd/>
              </a:ln>
            </p:spPr>
            <p:txBody>
              <a:bodyPr>
                <a:spAutoFit/>
              </a:bodyPr>
              <a:lstStyle/>
              <a:p>
                <a:r>
                  <a:rPr lang="en-US">
                    <a:latin typeface="Century Gothic" pitchFamily="34" charset="0"/>
                  </a:rPr>
                  <a:t>½(80 – 20) × 90 = $2,700</a:t>
                </a:r>
              </a:p>
            </p:txBody>
          </p:sp>
        </p:grpSp>
        <p:sp>
          <p:nvSpPr>
            <p:cNvPr id="8" name="Right Triangle 7"/>
            <p:cNvSpPr/>
            <p:nvPr/>
          </p:nvSpPr>
          <p:spPr>
            <a:xfrm>
              <a:off x="6552495" y="1828740"/>
              <a:ext cx="1828535" cy="1599990"/>
            </a:xfrm>
            <a:prstGeom prst="rtTriangle">
              <a:avLst/>
            </a:prstGeom>
            <a:solidFill>
              <a:srgbClr val="FFCC9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141335" name="TextBox 36"/>
            <p:cNvSpPr txBox="1">
              <a:spLocks noChangeArrowheads="1"/>
            </p:cNvSpPr>
            <p:nvPr/>
          </p:nvSpPr>
          <p:spPr bwMode="auto">
            <a:xfrm>
              <a:off x="6552583" y="1371600"/>
              <a:ext cx="1926711" cy="369332"/>
            </a:xfrm>
            <a:prstGeom prst="rect">
              <a:avLst/>
            </a:prstGeom>
            <a:noFill/>
            <a:ln w="9525">
              <a:noFill/>
              <a:miter lim="800000"/>
              <a:headEnd/>
              <a:tailEnd/>
            </a:ln>
          </p:spPr>
          <p:txBody>
            <a:bodyPr wrap="none">
              <a:spAutoFit/>
            </a:bodyPr>
            <a:lstStyle/>
            <a:p>
              <a:r>
                <a:rPr lang="en-US">
                  <a:latin typeface="Century Gothic" pitchFamily="34" charset="0"/>
                </a:rPr>
                <a:t>Area of triangle</a:t>
              </a:r>
            </a:p>
          </p:txBody>
        </p:sp>
        <p:sp>
          <p:nvSpPr>
            <p:cNvPr id="141336" name="TextBox 39"/>
            <p:cNvSpPr txBox="1">
              <a:spLocks noChangeArrowheads="1"/>
            </p:cNvSpPr>
            <p:nvPr/>
          </p:nvSpPr>
          <p:spPr bwMode="auto">
            <a:xfrm>
              <a:off x="5866870" y="1752600"/>
              <a:ext cx="750969" cy="307777"/>
            </a:xfrm>
            <a:prstGeom prst="rect">
              <a:avLst/>
            </a:prstGeom>
            <a:noFill/>
            <a:ln w="9525">
              <a:noFill/>
              <a:miter lim="800000"/>
              <a:headEnd/>
              <a:tailEnd/>
            </a:ln>
          </p:spPr>
          <p:txBody>
            <a:bodyPr wrap="none">
              <a:spAutoFit/>
            </a:bodyPr>
            <a:lstStyle/>
            <a:p>
              <a:r>
                <a:rPr lang="en-US" sz="1400">
                  <a:latin typeface="Century Gothic" pitchFamily="34" charset="0"/>
                </a:rPr>
                <a:t>Height</a:t>
              </a:r>
            </a:p>
          </p:txBody>
        </p:sp>
        <p:sp>
          <p:nvSpPr>
            <p:cNvPr id="141337" name="TextBox 40"/>
            <p:cNvSpPr txBox="1">
              <a:spLocks noChangeArrowheads="1"/>
            </p:cNvSpPr>
            <p:nvPr/>
          </p:nvSpPr>
          <p:spPr bwMode="auto">
            <a:xfrm>
              <a:off x="7924010" y="3429000"/>
              <a:ext cx="596700" cy="307777"/>
            </a:xfrm>
            <a:prstGeom prst="rect">
              <a:avLst/>
            </a:prstGeom>
            <a:noFill/>
            <a:ln w="9525">
              <a:noFill/>
              <a:miter lim="800000"/>
              <a:headEnd/>
              <a:tailEnd/>
            </a:ln>
          </p:spPr>
          <p:txBody>
            <a:bodyPr wrap="none">
              <a:spAutoFit/>
            </a:bodyPr>
            <a:lstStyle/>
            <a:p>
              <a:r>
                <a:rPr lang="en-US" sz="1400">
                  <a:latin typeface="Century Gothic" pitchFamily="34" charset="0"/>
                </a:rPr>
                <a:t>Base</a:t>
              </a:r>
            </a:p>
          </p:txBody>
        </p:sp>
        <p:sp>
          <p:nvSpPr>
            <p:cNvPr id="141338" name="TextBox 41"/>
            <p:cNvSpPr txBox="1">
              <a:spLocks noChangeArrowheads="1"/>
            </p:cNvSpPr>
            <p:nvPr/>
          </p:nvSpPr>
          <p:spPr bwMode="auto">
            <a:xfrm>
              <a:off x="6552583" y="3124200"/>
              <a:ext cx="1636529" cy="307777"/>
            </a:xfrm>
            <a:prstGeom prst="rect">
              <a:avLst/>
            </a:prstGeom>
            <a:noFill/>
            <a:ln w="9525">
              <a:noFill/>
              <a:miter lim="800000"/>
              <a:headEnd/>
              <a:tailEnd/>
            </a:ln>
          </p:spPr>
          <p:txBody>
            <a:bodyPr wrap="none">
              <a:spAutoFit/>
            </a:bodyPr>
            <a:lstStyle/>
            <a:p>
              <a:r>
                <a:rPr lang="en-US" sz="1400">
                  <a:latin typeface="Century Gothic" pitchFamily="34" charset="0"/>
                </a:rPr>
                <a:t>½(base x height)</a:t>
              </a:r>
            </a:p>
          </p:txBody>
        </p:sp>
        <p:cxnSp>
          <p:nvCxnSpPr>
            <p:cNvPr id="13" name="Straight Connector 12"/>
            <p:cNvCxnSpPr>
              <a:stCxn id="8" idx="0"/>
            </p:cNvCxnSpPr>
            <p:nvPr/>
          </p:nvCxnSpPr>
          <p:spPr>
            <a:xfrm rot="5400000" flipH="1" flipV="1">
              <a:off x="7466763" y="914472"/>
              <a:ext cx="0" cy="1828535"/>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8" idx="4"/>
            </p:cNvCxnSpPr>
            <p:nvPr/>
          </p:nvCxnSpPr>
          <p:spPr>
            <a:xfrm rot="5400000" flipH="1">
              <a:off x="7581035" y="2628735"/>
              <a:ext cx="1599990" cy="0"/>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grpSp>
      <p:grpSp>
        <p:nvGrpSpPr>
          <p:cNvPr id="6" name="Group 18"/>
          <p:cNvGrpSpPr>
            <a:grpSpLocks/>
          </p:cNvGrpSpPr>
          <p:nvPr/>
        </p:nvGrpSpPr>
        <p:grpSpPr bwMode="auto">
          <a:xfrm>
            <a:off x="1219200" y="2300288"/>
            <a:ext cx="4402138" cy="4256087"/>
            <a:chOff x="1219200" y="2285877"/>
            <a:chExt cx="4402920" cy="4254545"/>
          </a:xfrm>
        </p:grpSpPr>
        <p:sp>
          <p:nvSpPr>
            <p:cNvPr id="141327" name="TextBox 9"/>
            <p:cNvSpPr txBox="1">
              <a:spLocks noChangeArrowheads="1"/>
            </p:cNvSpPr>
            <p:nvPr/>
          </p:nvSpPr>
          <p:spPr bwMode="auto">
            <a:xfrm>
              <a:off x="1219200" y="2285877"/>
              <a:ext cx="440520" cy="369246"/>
            </a:xfrm>
            <a:prstGeom prst="rect">
              <a:avLst/>
            </a:prstGeom>
            <a:noFill/>
            <a:ln w="9525">
              <a:noFill/>
              <a:miter lim="800000"/>
              <a:headEnd/>
              <a:tailEnd/>
            </a:ln>
          </p:spPr>
          <p:txBody>
            <a:bodyPr wrap="none">
              <a:spAutoFit/>
            </a:bodyPr>
            <a:lstStyle/>
            <a:p>
              <a:r>
                <a:rPr lang="en-US">
                  <a:latin typeface="Century Gothic" pitchFamily="34" charset="0"/>
                </a:rPr>
                <a:t>80</a:t>
              </a:r>
            </a:p>
          </p:txBody>
        </p:sp>
        <p:grpSp>
          <p:nvGrpSpPr>
            <p:cNvPr id="141328" name="Group 36"/>
            <p:cNvGrpSpPr>
              <a:grpSpLocks/>
            </p:cNvGrpSpPr>
            <p:nvPr/>
          </p:nvGrpSpPr>
          <p:grpSpPr bwMode="auto">
            <a:xfrm>
              <a:off x="1219200" y="5180805"/>
              <a:ext cx="4402920" cy="1359617"/>
              <a:chOff x="1219200" y="5180805"/>
              <a:chExt cx="4402920" cy="1359617"/>
            </a:xfrm>
          </p:grpSpPr>
          <p:sp>
            <p:nvSpPr>
              <p:cNvPr id="141329" name="TextBox 10"/>
              <p:cNvSpPr txBox="1">
                <a:spLocks noChangeArrowheads="1"/>
              </p:cNvSpPr>
              <p:nvPr/>
            </p:nvSpPr>
            <p:spPr bwMode="auto">
              <a:xfrm>
                <a:off x="1219200" y="5180805"/>
                <a:ext cx="440520" cy="369246"/>
              </a:xfrm>
              <a:prstGeom prst="rect">
                <a:avLst/>
              </a:prstGeom>
              <a:noFill/>
              <a:ln w="9525">
                <a:noFill/>
                <a:miter lim="800000"/>
                <a:headEnd/>
                <a:tailEnd/>
              </a:ln>
            </p:spPr>
            <p:txBody>
              <a:bodyPr wrap="none">
                <a:spAutoFit/>
              </a:bodyPr>
              <a:lstStyle/>
              <a:p>
                <a:r>
                  <a:rPr lang="en-US">
                    <a:latin typeface="Century Gothic" pitchFamily="34" charset="0"/>
                  </a:rPr>
                  <a:t>20</a:t>
                </a:r>
              </a:p>
            </p:txBody>
          </p:sp>
          <p:cxnSp>
            <p:nvCxnSpPr>
              <p:cNvPr id="23" name="Straight Connector 22"/>
              <p:cNvCxnSpPr/>
              <p:nvPr/>
            </p:nvCxnSpPr>
            <p:spPr bwMode="auto">
              <a:xfrm rot="5400000">
                <a:off x="5030084" y="5789805"/>
                <a:ext cx="761724" cy="31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10800000" flipV="1">
                <a:off x="1676481" y="5408945"/>
                <a:ext cx="3734463" cy="15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1332" name="TextBox 10"/>
              <p:cNvSpPr txBox="1">
                <a:spLocks noChangeArrowheads="1"/>
              </p:cNvSpPr>
              <p:nvPr/>
            </p:nvSpPr>
            <p:spPr bwMode="auto">
              <a:xfrm>
                <a:off x="5181600" y="6171176"/>
                <a:ext cx="440520" cy="369246"/>
              </a:xfrm>
              <a:prstGeom prst="rect">
                <a:avLst/>
              </a:prstGeom>
              <a:noFill/>
              <a:ln w="9525">
                <a:noFill/>
                <a:miter lim="800000"/>
                <a:headEnd/>
                <a:tailEnd/>
              </a:ln>
            </p:spPr>
            <p:txBody>
              <a:bodyPr wrap="none">
                <a:spAutoFit/>
              </a:bodyPr>
              <a:lstStyle/>
              <a:p>
                <a:r>
                  <a:rPr lang="en-US">
                    <a:latin typeface="Century Gothic" pitchFamily="34" charset="0"/>
                  </a:rPr>
                  <a:t>90</a:t>
                </a:r>
              </a:p>
            </p:txBody>
          </p:sp>
        </p:grpSp>
      </p:grpSp>
      <p:grpSp>
        <p:nvGrpSpPr>
          <p:cNvPr id="10" name="Group 32"/>
          <p:cNvGrpSpPr>
            <a:grpSpLocks/>
          </p:cNvGrpSpPr>
          <p:nvPr/>
        </p:nvGrpSpPr>
        <p:grpSpPr bwMode="auto">
          <a:xfrm>
            <a:off x="1681163" y="2492375"/>
            <a:ext cx="4416425" cy="3317875"/>
            <a:chOff x="1654836" y="2460630"/>
            <a:chExt cx="4416507" cy="3317789"/>
          </a:xfrm>
        </p:grpSpPr>
        <p:cxnSp>
          <p:nvCxnSpPr>
            <p:cNvPr id="141325" name="Straight Connector 19"/>
            <p:cNvCxnSpPr>
              <a:cxnSpLocks noChangeShapeType="1"/>
            </p:cNvCxnSpPr>
            <p:nvPr/>
          </p:nvCxnSpPr>
          <p:spPr bwMode="auto">
            <a:xfrm>
              <a:off x="1654836" y="2460630"/>
              <a:ext cx="4080479" cy="3181900"/>
            </a:xfrm>
            <a:prstGeom prst="line">
              <a:avLst/>
            </a:prstGeom>
            <a:noFill/>
            <a:ln w="38100" algn="ctr">
              <a:solidFill>
                <a:srgbClr val="3246CC"/>
              </a:solidFill>
              <a:round/>
              <a:headEnd/>
              <a:tailEnd/>
            </a:ln>
          </p:spPr>
        </p:cxnSp>
        <p:sp>
          <p:nvSpPr>
            <p:cNvPr id="141326" name="TextBox 10"/>
            <p:cNvSpPr txBox="1">
              <a:spLocks noChangeArrowheads="1"/>
            </p:cNvSpPr>
            <p:nvPr/>
          </p:nvSpPr>
          <p:spPr bwMode="auto">
            <a:xfrm>
              <a:off x="5714881" y="5409212"/>
              <a:ext cx="356462" cy="369207"/>
            </a:xfrm>
            <a:prstGeom prst="rect">
              <a:avLst/>
            </a:prstGeom>
            <a:noFill/>
            <a:ln w="9525">
              <a:noFill/>
              <a:miter lim="800000"/>
              <a:headEnd/>
              <a:tailEnd/>
            </a:ln>
          </p:spPr>
          <p:txBody>
            <a:bodyPr wrap="none">
              <a:spAutoFit/>
            </a:bodyPr>
            <a:lstStyle/>
            <a:p>
              <a:r>
                <a:rPr lang="en-US">
                  <a:latin typeface="Century Gothic" pitchFamily="34" charset="0"/>
                </a:rPr>
                <a:t>D</a:t>
              </a:r>
            </a:p>
          </p:txBody>
        </p:sp>
      </p:grpSp>
      <p:grpSp>
        <p:nvGrpSpPr>
          <p:cNvPr id="11" name="Group 35"/>
          <p:cNvGrpSpPr>
            <a:grpSpLocks/>
          </p:cNvGrpSpPr>
          <p:nvPr/>
        </p:nvGrpSpPr>
        <p:grpSpPr bwMode="auto">
          <a:xfrm>
            <a:off x="0" y="1109663"/>
            <a:ext cx="9144000" cy="5364162"/>
            <a:chOff x="0" y="1094918"/>
            <a:chExt cx="9144000" cy="5363534"/>
          </a:xfrm>
        </p:grpSpPr>
        <p:cxnSp>
          <p:nvCxnSpPr>
            <p:cNvPr id="141320" name="Straight Connector 4"/>
            <p:cNvCxnSpPr>
              <a:cxnSpLocks noChangeShapeType="1"/>
            </p:cNvCxnSpPr>
            <p:nvPr/>
          </p:nvCxnSpPr>
          <p:spPr bwMode="auto">
            <a:xfrm rot="5400000">
              <a:off x="-570706" y="3923507"/>
              <a:ext cx="4495802" cy="1589"/>
            </a:xfrm>
            <a:prstGeom prst="line">
              <a:avLst/>
            </a:prstGeom>
            <a:noFill/>
            <a:ln w="25400" algn="ctr">
              <a:solidFill>
                <a:srgbClr val="000000"/>
              </a:solidFill>
              <a:round/>
              <a:headEnd/>
              <a:tailEnd/>
            </a:ln>
          </p:spPr>
        </p:cxnSp>
        <p:cxnSp>
          <p:nvCxnSpPr>
            <p:cNvPr id="141321" name="Straight Connector 6"/>
            <p:cNvCxnSpPr>
              <a:cxnSpLocks noChangeShapeType="1"/>
            </p:cNvCxnSpPr>
            <p:nvPr/>
          </p:nvCxnSpPr>
          <p:spPr bwMode="auto">
            <a:xfrm>
              <a:off x="1676400" y="6172200"/>
              <a:ext cx="4648200" cy="1588"/>
            </a:xfrm>
            <a:prstGeom prst="line">
              <a:avLst/>
            </a:prstGeom>
            <a:noFill/>
            <a:ln w="25400" algn="ctr">
              <a:solidFill>
                <a:srgbClr val="000000"/>
              </a:solidFill>
              <a:round/>
              <a:headEnd/>
              <a:tailEnd/>
            </a:ln>
          </p:spPr>
        </p:cxnSp>
        <p:sp>
          <p:nvSpPr>
            <p:cNvPr id="141322" name="TextBox 22"/>
            <p:cNvSpPr txBox="1">
              <a:spLocks noChangeArrowheads="1"/>
            </p:cNvSpPr>
            <p:nvPr/>
          </p:nvSpPr>
          <p:spPr bwMode="auto">
            <a:xfrm>
              <a:off x="304800" y="1371111"/>
              <a:ext cx="1371600" cy="641275"/>
            </a:xfrm>
            <a:prstGeom prst="rect">
              <a:avLst/>
            </a:prstGeom>
            <a:noFill/>
            <a:ln w="9525">
              <a:noFill/>
              <a:miter lim="800000"/>
              <a:headEnd/>
              <a:tailEnd/>
            </a:ln>
          </p:spPr>
          <p:txBody>
            <a:bodyPr>
              <a:spAutoFit/>
            </a:bodyPr>
            <a:lstStyle/>
            <a:p>
              <a:r>
                <a:rPr lang="en-US">
                  <a:latin typeface="Century Gothic" pitchFamily="34" charset="0"/>
                </a:rPr>
                <a:t>Price of jeans</a:t>
              </a:r>
            </a:p>
          </p:txBody>
        </p:sp>
        <p:sp>
          <p:nvSpPr>
            <p:cNvPr id="141323" name="TextBox 23"/>
            <p:cNvSpPr txBox="1">
              <a:spLocks noChangeArrowheads="1"/>
            </p:cNvSpPr>
            <p:nvPr/>
          </p:nvSpPr>
          <p:spPr bwMode="auto">
            <a:xfrm>
              <a:off x="6248400" y="6091783"/>
              <a:ext cx="2667000" cy="366669"/>
            </a:xfrm>
            <a:prstGeom prst="rect">
              <a:avLst/>
            </a:prstGeom>
            <a:noFill/>
            <a:ln w="9525">
              <a:noFill/>
              <a:miter lim="800000"/>
              <a:headEnd/>
              <a:tailEnd/>
            </a:ln>
          </p:spPr>
          <p:txBody>
            <a:bodyPr>
              <a:spAutoFit/>
            </a:bodyPr>
            <a:lstStyle/>
            <a:p>
              <a:r>
                <a:rPr lang="en-US">
                  <a:latin typeface="Century Gothic" pitchFamily="34" charset="0"/>
                </a:rPr>
                <a:t>Quantity of jeans</a:t>
              </a:r>
            </a:p>
          </p:txBody>
        </p:sp>
        <p:sp>
          <p:nvSpPr>
            <p:cNvPr id="141324" name="TextBox 31"/>
            <p:cNvSpPr txBox="1">
              <a:spLocks noChangeArrowheads="1"/>
            </p:cNvSpPr>
            <p:nvPr/>
          </p:nvSpPr>
          <p:spPr bwMode="auto">
            <a:xfrm>
              <a:off x="0" y="1094918"/>
              <a:ext cx="9144000" cy="369289"/>
            </a:xfrm>
            <a:prstGeom prst="rect">
              <a:avLst/>
            </a:prstGeom>
            <a:noFill/>
            <a:ln w="9525">
              <a:noFill/>
              <a:miter lim="800000"/>
              <a:headEnd/>
              <a:tailEnd/>
            </a:ln>
          </p:spPr>
          <p:txBody>
            <a:bodyPr>
              <a:spAutoFit/>
            </a:bodyPr>
            <a:lstStyle/>
            <a:p>
              <a:pPr algn="ctr"/>
              <a:r>
                <a:rPr lang="en-US" b="1">
                  <a:latin typeface="Century Gothic" pitchFamily="34" charset="0"/>
                </a:rPr>
                <a:t>Consumer surplus is the area beneath the demand curve and above the price.</a:t>
              </a:r>
            </a:p>
          </p:txBody>
        </p:sp>
      </p:grpSp>
      <p:sp>
        <p:nvSpPr>
          <p:cNvPr id="3" name="Footer Placeholder 2"/>
          <p:cNvSpPr>
            <a:spLocks noGrp="1"/>
          </p:cNvSpPr>
          <p:nvPr>
            <p:ph type="ftr" sz="quarter" idx="10"/>
          </p:nvPr>
        </p:nvSpPr>
        <p:spPr/>
        <p:txBody>
          <a:bodyPr/>
          <a:lstStyle/>
          <a:p>
            <a:pPr>
              <a:defRPr/>
            </a:pPr>
            <a:r>
              <a:rPr lang="en-US">
                <a:latin typeface="Century Gothic"/>
                <a:cs typeface="Century Gothic"/>
              </a:rPr>
              <a:t>Copyright 2015 Worth Publishers    </a:t>
            </a:r>
            <a:endParaRPr lang="en-US" dirty="0">
              <a:latin typeface="Century Gothic"/>
              <a:cs typeface="Century Gothic"/>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nodeType="with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nodeType="withGroup">
                            <p:stCondLst>
                              <p:cond delay="3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62a15b65cc61d5c3393129ed4c821ab81316"/>
</p:tagLst>
</file>

<file path=ppt/theme/theme1.xml><?xml version="1.0" encoding="utf-8"?>
<a:theme xmlns:a="http://schemas.openxmlformats.org/drawingml/2006/main" name="newer Krugman 3e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newer Krugman PPT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Krugman 3e Pitfalls">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e Krugman_Dynamic PPTs">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Newest 2e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Custom 1">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rugman 3e Pitfalls">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_newer Krugman 3e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4e Krugman_Dynamic PPTs_Ch03">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_4e Krugman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_Newest 2e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Custom 1">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4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5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6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e Krugman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7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9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_newer Krugman PPT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2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3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14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_Krugman 3e Pitfalls">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5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ewest 2e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Custom 1">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newer Krugman 3e theme</Template>
  <TotalTime>2538</TotalTime>
  <Words>3693</Words>
  <Application>Microsoft Office PowerPoint</Application>
  <PresentationFormat>On-screen Show (4:3)</PresentationFormat>
  <Paragraphs>607</Paragraphs>
  <Slides>46</Slides>
  <Notes>46</Notes>
  <HiddenSlides>0</HiddenSlides>
  <MMClips>0</MMClips>
  <ScaleCrop>false</ScaleCrop>
  <HeadingPairs>
    <vt:vector size="6" baseType="variant">
      <vt:variant>
        <vt:lpstr>Fonts Used</vt:lpstr>
      </vt:variant>
      <vt:variant>
        <vt:i4>10</vt:i4>
      </vt:variant>
      <vt:variant>
        <vt:lpstr>Theme</vt:lpstr>
      </vt:variant>
      <vt:variant>
        <vt:i4>37</vt:i4>
      </vt:variant>
      <vt:variant>
        <vt:lpstr>Slide Titles</vt:lpstr>
      </vt:variant>
      <vt:variant>
        <vt:i4>46</vt:i4>
      </vt:variant>
    </vt:vector>
  </HeadingPairs>
  <TitlesOfParts>
    <vt:vector size="93" baseType="lpstr">
      <vt:lpstr>MS PGothic</vt:lpstr>
      <vt:lpstr>Arial</vt:lpstr>
      <vt:lpstr>Calibri</vt:lpstr>
      <vt:lpstr>Candara</vt:lpstr>
      <vt:lpstr>Century Gothic</vt:lpstr>
      <vt:lpstr>Courier New</vt:lpstr>
      <vt:lpstr>Gill Sans</vt:lpstr>
      <vt:lpstr>Tahoma</vt:lpstr>
      <vt:lpstr>Verdana</vt:lpstr>
      <vt:lpstr>Wingdings</vt:lpstr>
      <vt:lpstr>newer Krugman 3e theme</vt:lpstr>
      <vt:lpstr>Krugman 3e Pitfalls</vt:lpstr>
      <vt:lpstr>4e Krugman Theme</vt:lpstr>
      <vt:lpstr>6_Custom Design</vt:lpstr>
      <vt:lpstr>1_Newest 2e theme</vt:lpstr>
      <vt:lpstr>10_Stone ppt Theme1</vt:lpstr>
      <vt:lpstr>11_Stone ppt Theme1</vt:lpstr>
      <vt:lpstr>12_Stone ppt Theme1</vt:lpstr>
      <vt:lpstr>13_Stone ppt Theme1</vt:lpstr>
      <vt:lpstr>7_Custom Design</vt:lpstr>
      <vt:lpstr>newer Krugman PPT theme</vt:lpstr>
      <vt:lpstr>1_Krugman 3e Pitfalls</vt:lpstr>
      <vt:lpstr>11_Krugman 3e main content</vt:lpstr>
      <vt:lpstr>4e Krugman_Dynamic PPTs</vt:lpstr>
      <vt:lpstr>2_Custom Design</vt:lpstr>
      <vt:lpstr>Newest 2e theme</vt:lpstr>
      <vt:lpstr>7_Stone ppt Theme1</vt:lpstr>
      <vt:lpstr>8_Stone ppt Theme1</vt:lpstr>
      <vt:lpstr>9_Stone ppt Theme1</vt:lpstr>
      <vt:lpstr>3_Custom Design</vt:lpstr>
      <vt:lpstr>1_newer Krugman 3e theme</vt:lpstr>
      <vt:lpstr>1_4e Krugman_Dynamic PPTs_Ch03</vt:lpstr>
      <vt:lpstr>5_Custom Design</vt:lpstr>
      <vt:lpstr>1_4e Krugman Theme</vt:lpstr>
      <vt:lpstr>8_Custom Design</vt:lpstr>
      <vt:lpstr>2_Newest 2e theme</vt:lpstr>
      <vt:lpstr>14_Stone ppt Theme1</vt:lpstr>
      <vt:lpstr>15_Stone ppt Theme1</vt:lpstr>
      <vt:lpstr>16_Stone ppt Theme1</vt:lpstr>
      <vt:lpstr>17_Stone ppt Theme1</vt:lpstr>
      <vt:lpstr>9_Custom Design</vt:lpstr>
      <vt:lpstr>1_newer Krugman PPT theme</vt:lpstr>
      <vt:lpstr>12_Krugman 3e main content</vt:lpstr>
      <vt:lpstr>13_Krugman 3e main content</vt:lpstr>
      <vt:lpstr>14_Krugman 3e main content</vt:lpstr>
      <vt:lpstr>2_Krugman 3e Pitfalls</vt:lpstr>
      <vt:lpstr>15_Krugman 3e main content</vt:lpstr>
      <vt:lpstr>PowerPoint Presentation</vt:lpstr>
      <vt:lpstr>PowerPoint Presentation</vt:lpstr>
      <vt:lpstr>PowerPoint Presentation</vt:lpstr>
      <vt:lpstr>MEASURING MARKET EFFICIENCY</vt:lpstr>
      <vt:lpstr>CONSUMER SURPLUS</vt:lpstr>
      <vt:lpstr>THE DEMAND CURVE FOR USED TEXTBOOKS</vt:lpstr>
      <vt:lpstr>CONSUMER SURPLUS</vt:lpstr>
      <vt:lpstr>PowerPoint Presentation</vt:lpstr>
      <vt:lpstr>CONSUMER SURPLUS</vt:lpstr>
      <vt:lpstr>PowerPoint Presentation</vt:lpstr>
      <vt:lpstr>CONSUMER SURPLUS RISES WITH A FALL IN PRICE</vt:lpstr>
      <vt:lpstr>HOW THE GAINS IN CONSUMER SURPLUS ARE SPLIT</vt:lpstr>
      <vt:lpstr>PRODUCER SURPLUS</vt:lpstr>
      <vt:lpstr>THE SUPPLY CURVE FOR USED TEXTBOOKS</vt:lpstr>
      <vt:lpstr>PRODUCER SURPLUS</vt:lpstr>
      <vt:lpstr>PowerPoint Presentation</vt:lpstr>
      <vt:lpstr>PRODUCER SURPLUS</vt:lpstr>
      <vt:lpstr>PowerPoint Presentation</vt:lpstr>
      <vt:lpstr>PowerPoint Presentation</vt:lpstr>
      <vt:lpstr>PRODUCER SURPLUS RISES IF THE PRICE INCREASES </vt:lpstr>
      <vt:lpstr>TOTAL SURPLUS IS MAXIMIZED AT MARKET EQUILIBRIUM</vt:lpstr>
      <vt:lpstr>TOTAL SURPLUS IS MAXIMIZED AT MARKET EQUILIBRIUM</vt:lpstr>
      <vt:lpstr>TOTAL SURPLUS IS MAXIMIZED AT MARKET EQUILIBRIUM</vt:lpstr>
      <vt:lpstr>Total Surplus is Maximized at Market Equilibrium</vt:lpstr>
      <vt:lpstr>THREE WAYS YOU MIGHT (UNSUCCESSFULLY) TRY TO INCREASE THE TOTAL SURPLUS</vt:lpstr>
      <vt:lpstr>WHY REALLOCATING CONSUMPTION LOWERS CONSUMER SURPLUS</vt:lpstr>
      <vt:lpstr>Why Reallocating Sales Lowers Producer Surplus</vt:lpstr>
      <vt:lpstr>WHY CHANGING THE QUANTITY LOWERS TOTAL SURPLUS</vt:lpstr>
      <vt:lpstr>THE EFFICIENCY OF MARKETS</vt:lpstr>
      <vt:lpstr>WHY MARKETS TYPICALLY WORK SO WELL</vt:lpstr>
      <vt:lpstr>WHY MARKETS TYPICALLY WORK SO WELL</vt:lpstr>
      <vt:lpstr>WHY MARKETS TYPICALLY WORK SO WELL</vt:lpstr>
      <vt:lpstr>WHY PRIVATE PROPERTY MATTERS</vt:lpstr>
      <vt:lpstr>WHY GOOD ECONOMIC SIGNALS MATTER</vt:lpstr>
      <vt:lpstr>WHY GOOD ECONOMIC SIGNALS MATTER</vt:lpstr>
      <vt:lpstr>THE EFFICIENCY OF MARKETS</vt:lpstr>
      <vt:lpstr>EQUITY AND EFFICIENCY</vt:lpstr>
      <vt:lpstr>A FEW WORDS OF CAUTION</vt:lpstr>
      <vt:lpstr>A FEW WORDS OF CAUTION</vt:lpstr>
      <vt:lpstr>The market for “lemons”.</vt:lpstr>
      <vt:lpstr>The market for “lemons”.</vt:lpstr>
      <vt:lpstr>The market for “lemons”.</vt:lpstr>
      <vt:lpstr>The market for “lemons”.</vt:lpstr>
      <vt:lpstr>The market for “lemons”.</vt:lpstr>
      <vt:lpstr>The market for “lemons”.</vt:lpstr>
      <vt:lpstr>The market for “lemons”.</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Solina Lindahl</dc:creator>
  <cp:lastModifiedBy>Pace, Noemi (ESP)</cp:lastModifiedBy>
  <cp:revision>147</cp:revision>
  <dcterms:created xsi:type="dcterms:W3CDTF">2012-06-22T20:29:26Z</dcterms:created>
  <dcterms:modified xsi:type="dcterms:W3CDTF">2018-02-19T14:51:43Z</dcterms:modified>
</cp:coreProperties>
</file>