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1614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F6FBE-AB29-42D1-B48D-215FC98780D3}" type="datetimeFigureOut">
              <a:rPr lang="it-IT" smtClean="0"/>
              <a:t>03/03/2017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668864-2D5A-4804-8EAD-6A881EA679C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162974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F6FBE-AB29-42D1-B48D-215FC98780D3}" type="datetimeFigureOut">
              <a:rPr lang="it-IT" smtClean="0"/>
              <a:t>03/03/2017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668864-2D5A-4804-8EAD-6A881EA679C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146685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F6FBE-AB29-42D1-B48D-215FC98780D3}" type="datetimeFigureOut">
              <a:rPr lang="it-IT" smtClean="0"/>
              <a:t>03/03/2017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668864-2D5A-4804-8EAD-6A881EA679C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198842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F6FBE-AB29-42D1-B48D-215FC98780D3}" type="datetimeFigureOut">
              <a:rPr lang="it-IT" smtClean="0"/>
              <a:t>03/03/2017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668864-2D5A-4804-8EAD-6A881EA679C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000399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F6FBE-AB29-42D1-B48D-215FC98780D3}" type="datetimeFigureOut">
              <a:rPr lang="it-IT" smtClean="0"/>
              <a:t>03/03/2017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668864-2D5A-4804-8EAD-6A881EA679C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295587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F6FBE-AB29-42D1-B48D-215FC98780D3}" type="datetimeFigureOut">
              <a:rPr lang="it-IT" smtClean="0"/>
              <a:t>03/03/2017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668864-2D5A-4804-8EAD-6A881EA679C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800066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F6FBE-AB29-42D1-B48D-215FC98780D3}" type="datetimeFigureOut">
              <a:rPr lang="it-IT" smtClean="0"/>
              <a:t>03/03/2017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668864-2D5A-4804-8EAD-6A881EA679C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162046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F6FBE-AB29-42D1-B48D-215FC98780D3}" type="datetimeFigureOut">
              <a:rPr lang="it-IT" smtClean="0"/>
              <a:t>03/03/2017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668864-2D5A-4804-8EAD-6A881EA679C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823274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F6FBE-AB29-42D1-B48D-215FC98780D3}" type="datetimeFigureOut">
              <a:rPr lang="it-IT" smtClean="0"/>
              <a:t>03/03/2017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668864-2D5A-4804-8EAD-6A881EA679C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385653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F6FBE-AB29-42D1-B48D-215FC98780D3}" type="datetimeFigureOut">
              <a:rPr lang="it-IT" smtClean="0"/>
              <a:t>03/03/2017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668864-2D5A-4804-8EAD-6A881EA679C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883883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F6FBE-AB29-42D1-B48D-215FC98780D3}" type="datetimeFigureOut">
              <a:rPr lang="it-IT" smtClean="0"/>
              <a:t>03/03/2017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668864-2D5A-4804-8EAD-6A881EA679C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864517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6F6FBE-AB29-42D1-B48D-215FC98780D3}" type="datetimeFigureOut">
              <a:rPr lang="it-IT" smtClean="0"/>
              <a:t>03/03/2017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668864-2D5A-4804-8EAD-6A881EA679C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733973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 dirty="0" smtClean="0"/>
              <a:t>Spunti sul </a:t>
            </a:r>
            <a:r>
              <a:rPr lang="it-IT" dirty="0" smtClean="0"/>
              <a:t>Seicento</a:t>
            </a:r>
            <a:r>
              <a:rPr lang="it-IT" dirty="0" smtClean="0"/>
              <a:t> inglese</a:t>
            </a:r>
            <a:endParaRPr lang="it-IT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t-IT" dirty="0" smtClean="0"/>
              <a:t>Corso di Diritto costituzionale italiano e comparato</a:t>
            </a:r>
          </a:p>
          <a:p>
            <a:r>
              <a:rPr lang="it-IT" dirty="0" err="1" smtClean="0"/>
              <a:t>a.a</a:t>
            </a:r>
            <a:r>
              <a:rPr lang="it-IT" dirty="0" smtClean="0"/>
              <a:t>. 2016-2017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960274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Il «</a:t>
            </a:r>
            <a:r>
              <a:rPr lang="it-IT" i="1" dirty="0" smtClean="0"/>
              <a:t>King in </a:t>
            </a:r>
            <a:r>
              <a:rPr lang="it-IT" i="1" dirty="0" err="1" smtClean="0"/>
              <a:t>Parliament</a:t>
            </a:r>
            <a:r>
              <a:rPr lang="it-IT" dirty="0" smtClean="0"/>
              <a:t>»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smtClean="0"/>
              <a:t>Re</a:t>
            </a:r>
          </a:p>
          <a:p>
            <a:endParaRPr lang="it-IT" dirty="0"/>
          </a:p>
          <a:p>
            <a:r>
              <a:rPr lang="it-IT" dirty="0" err="1" smtClean="0"/>
              <a:t>Lords</a:t>
            </a:r>
            <a:endParaRPr lang="it-IT" dirty="0" smtClean="0"/>
          </a:p>
          <a:p>
            <a:endParaRPr lang="it-IT" dirty="0"/>
          </a:p>
          <a:p>
            <a:r>
              <a:rPr lang="it-IT" dirty="0" err="1" smtClean="0"/>
              <a:t>Commons</a:t>
            </a:r>
            <a:endParaRPr lang="it-IT" dirty="0" smtClean="0"/>
          </a:p>
          <a:p>
            <a:endParaRPr lang="it-IT" dirty="0"/>
          </a:p>
          <a:p>
            <a:pPr marL="0" indent="0" algn="ctr">
              <a:buNone/>
            </a:pPr>
            <a:r>
              <a:rPr lang="it-IT" sz="5400" b="1" dirty="0" smtClean="0"/>
              <a:t>KING IN PARLIAMENT</a:t>
            </a:r>
            <a:endParaRPr lang="it-IT" sz="5400" b="1" dirty="0"/>
          </a:p>
        </p:txBody>
      </p:sp>
    </p:spTree>
    <p:extLst>
      <p:ext uri="{BB962C8B-B14F-4D97-AF65-F5344CB8AC3E}">
        <p14:creationId xmlns:p14="http://schemas.microsoft.com/office/powerpoint/2010/main" val="27817868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Sistema delle fonti inglesi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sz="4400" b="1" dirty="0" smtClean="0"/>
              <a:t>Common law</a:t>
            </a:r>
          </a:p>
          <a:p>
            <a:pPr marL="0" indent="0">
              <a:buNone/>
            </a:pPr>
            <a:endParaRPr lang="it-IT" sz="4400" b="1" dirty="0" smtClean="0"/>
          </a:p>
          <a:p>
            <a:r>
              <a:rPr lang="it-IT" sz="4400" b="1" dirty="0" err="1" smtClean="0"/>
              <a:t>Statute</a:t>
            </a:r>
            <a:r>
              <a:rPr lang="it-IT" sz="4400" b="1" dirty="0" smtClean="0"/>
              <a:t> Law</a:t>
            </a:r>
          </a:p>
          <a:p>
            <a:pPr marL="0" indent="0">
              <a:buNone/>
            </a:pPr>
            <a:endParaRPr lang="it-IT" sz="4400" b="1" dirty="0" smtClean="0"/>
          </a:p>
          <a:p>
            <a:r>
              <a:rPr lang="it-IT" sz="4400" b="1" dirty="0" err="1" smtClean="0"/>
              <a:t>Equity</a:t>
            </a:r>
            <a:endParaRPr lang="it-IT" sz="4400" b="1" dirty="0"/>
          </a:p>
        </p:txBody>
      </p:sp>
    </p:spTree>
    <p:extLst>
      <p:ext uri="{BB962C8B-B14F-4D97-AF65-F5344CB8AC3E}">
        <p14:creationId xmlns:p14="http://schemas.microsoft.com/office/powerpoint/2010/main" val="20831629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/>
              <a:t>Sistema giudiziario e Common law</a:t>
            </a:r>
            <a:br>
              <a:rPr lang="it-IT" dirty="0"/>
            </a:b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47260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it-IT" dirty="0" smtClean="0"/>
              <a:t>Pluralità di giurisdizioni:</a:t>
            </a:r>
            <a:endParaRPr lang="it-IT" dirty="0"/>
          </a:p>
          <a:p>
            <a:r>
              <a:rPr lang="it-IT" dirty="0" smtClean="0"/>
              <a:t>Corti locali (di villaggio e di contea)</a:t>
            </a:r>
          </a:p>
          <a:p>
            <a:r>
              <a:rPr lang="it-IT" dirty="0" smtClean="0"/>
              <a:t>Corti signorili (Baroni)</a:t>
            </a:r>
          </a:p>
          <a:p>
            <a:r>
              <a:rPr lang="it-IT" dirty="0" smtClean="0"/>
              <a:t>Corti ecclesiastiche</a:t>
            </a:r>
          </a:p>
          <a:p>
            <a:r>
              <a:rPr lang="it-IT" dirty="0" smtClean="0"/>
              <a:t>Corti regie di </a:t>
            </a:r>
            <a:r>
              <a:rPr lang="it-IT" i="1" dirty="0" smtClean="0"/>
              <a:t>Common Law</a:t>
            </a:r>
            <a:r>
              <a:rPr lang="it-IT" dirty="0" smtClean="0"/>
              <a:t>; dalla Curia </a:t>
            </a:r>
            <a:r>
              <a:rPr lang="it-IT" dirty="0" err="1" smtClean="0"/>
              <a:t>Regis</a:t>
            </a:r>
            <a:r>
              <a:rPr lang="it-IT" dirty="0" smtClean="0"/>
              <a:t>:</a:t>
            </a:r>
          </a:p>
          <a:p>
            <a:pPr lvl="1"/>
            <a:r>
              <a:rPr lang="it-IT" i="1" dirty="0" err="1" smtClean="0"/>
              <a:t>King’s</a:t>
            </a:r>
            <a:r>
              <a:rPr lang="it-IT" i="1" dirty="0" smtClean="0"/>
              <a:t> </a:t>
            </a:r>
            <a:r>
              <a:rPr lang="it-IT" i="1" dirty="0" err="1" smtClean="0"/>
              <a:t>Bench</a:t>
            </a:r>
            <a:endParaRPr lang="it-IT" i="1" dirty="0" smtClean="0"/>
          </a:p>
          <a:p>
            <a:pPr lvl="1"/>
            <a:r>
              <a:rPr lang="it-IT" i="1" dirty="0" smtClean="0"/>
              <a:t>Court of Common </a:t>
            </a:r>
            <a:r>
              <a:rPr lang="it-IT" i="1" dirty="0" err="1" smtClean="0"/>
              <a:t>Pleas</a:t>
            </a:r>
            <a:endParaRPr lang="it-IT" i="1" dirty="0" smtClean="0"/>
          </a:p>
          <a:p>
            <a:pPr lvl="1"/>
            <a:r>
              <a:rPr lang="it-IT" i="1" dirty="0" smtClean="0"/>
              <a:t>Court of </a:t>
            </a:r>
            <a:r>
              <a:rPr lang="it-IT" i="1" dirty="0" err="1" smtClean="0"/>
              <a:t>Exchequer</a:t>
            </a:r>
            <a:endParaRPr lang="it-IT" i="1" dirty="0"/>
          </a:p>
          <a:p>
            <a:r>
              <a:rPr lang="it-IT" dirty="0" smtClean="0"/>
              <a:t>Corti di prerogativa regia (Tudor e Stuart)</a:t>
            </a:r>
          </a:p>
          <a:p>
            <a:r>
              <a:rPr lang="it-IT" dirty="0" smtClean="0"/>
              <a:t>Corte della cancelleria (</a:t>
            </a:r>
            <a:r>
              <a:rPr lang="it-IT" i="1" dirty="0"/>
              <a:t>Court of </a:t>
            </a:r>
            <a:r>
              <a:rPr lang="it-IT" i="1" dirty="0" err="1" smtClean="0"/>
              <a:t>Chancery</a:t>
            </a:r>
            <a:r>
              <a:rPr lang="it-IT" dirty="0" smtClean="0"/>
              <a:t>)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814274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Eventi significativi (1)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it-IT" dirty="0" smtClean="0"/>
              <a:t>1603 Giacomo I</a:t>
            </a:r>
          </a:p>
          <a:p>
            <a:r>
              <a:rPr lang="it-IT" dirty="0" smtClean="0"/>
              <a:t>1625 Carlo I</a:t>
            </a:r>
          </a:p>
          <a:p>
            <a:pPr lvl="2"/>
            <a:r>
              <a:rPr lang="it-IT" dirty="0" smtClean="0"/>
              <a:t>1628 convocazione Parlamento e </a:t>
            </a:r>
            <a:r>
              <a:rPr lang="it-IT" dirty="0" err="1" smtClean="0"/>
              <a:t>Petition</a:t>
            </a:r>
            <a:r>
              <a:rPr lang="it-IT" dirty="0" smtClean="0"/>
              <a:t> of </a:t>
            </a:r>
            <a:r>
              <a:rPr lang="it-IT" dirty="0" err="1" smtClean="0"/>
              <a:t>Rights</a:t>
            </a:r>
            <a:endParaRPr lang="it-IT" dirty="0" smtClean="0"/>
          </a:p>
          <a:p>
            <a:pPr lvl="2"/>
            <a:r>
              <a:rPr lang="it-IT" dirty="0" smtClean="0"/>
              <a:t>1640 prima convocazione (1 mese) Short </a:t>
            </a:r>
            <a:r>
              <a:rPr lang="it-IT" dirty="0" err="1" smtClean="0"/>
              <a:t>Parliament</a:t>
            </a:r>
            <a:endParaRPr lang="it-IT" dirty="0" smtClean="0"/>
          </a:p>
          <a:p>
            <a:pPr lvl="2"/>
            <a:r>
              <a:rPr lang="it-IT" dirty="0" smtClean="0"/>
              <a:t>1640 seconda convocazione Long </a:t>
            </a:r>
            <a:r>
              <a:rPr lang="it-IT" dirty="0" err="1" smtClean="0"/>
              <a:t>Parliament</a:t>
            </a:r>
            <a:r>
              <a:rPr lang="it-IT" dirty="0" smtClean="0"/>
              <a:t> </a:t>
            </a:r>
          </a:p>
          <a:p>
            <a:pPr lvl="3"/>
            <a:r>
              <a:rPr lang="it-IT" dirty="0" smtClean="0"/>
              <a:t>Impeachment</a:t>
            </a:r>
          </a:p>
          <a:p>
            <a:pPr lvl="3"/>
            <a:r>
              <a:rPr lang="it-IT" dirty="0" err="1" smtClean="0"/>
              <a:t>Triennal</a:t>
            </a:r>
            <a:r>
              <a:rPr lang="it-IT" dirty="0" smtClean="0"/>
              <a:t> </a:t>
            </a:r>
            <a:r>
              <a:rPr lang="it-IT" dirty="0" err="1" smtClean="0"/>
              <a:t>act</a:t>
            </a:r>
            <a:endParaRPr lang="it-IT" dirty="0" smtClean="0"/>
          </a:p>
          <a:p>
            <a:pPr lvl="3"/>
            <a:r>
              <a:rPr lang="it-IT" dirty="0" smtClean="0"/>
              <a:t>Ottiene di poter decidere sulla propria durata</a:t>
            </a:r>
          </a:p>
          <a:p>
            <a:pPr lvl="3"/>
            <a:r>
              <a:rPr lang="it-IT" dirty="0"/>
              <a:t> </a:t>
            </a:r>
            <a:r>
              <a:rPr lang="it-IT" dirty="0" smtClean="0"/>
              <a:t>rimane in carica fino al 1653</a:t>
            </a:r>
            <a:endParaRPr lang="it-IT" dirty="0"/>
          </a:p>
          <a:p>
            <a:pPr lvl="2"/>
            <a:r>
              <a:rPr lang="it-IT" dirty="0" err="1" smtClean="0"/>
              <a:t>Naseby</a:t>
            </a:r>
            <a:r>
              <a:rPr lang="it-IT" dirty="0" smtClean="0"/>
              <a:t> 1645</a:t>
            </a:r>
          </a:p>
          <a:p>
            <a:pPr lvl="2"/>
            <a:r>
              <a:rPr lang="it-IT" dirty="0" smtClean="0"/>
              <a:t>Decapitazione 1649 e proclamazione Free Commonwealth</a:t>
            </a:r>
          </a:p>
          <a:p>
            <a:pPr lvl="2"/>
            <a:endParaRPr lang="it-IT" dirty="0" smtClean="0"/>
          </a:p>
          <a:p>
            <a:pPr lvl="2"/>
            <a:endParaRPr lang="it-IT" dirty="0" smtClean="0"/>
          </a:p>
        </p:txBody>
      </p:sp>
    </p:spTree>
    <p:extLst>
      <p:ext uri="{BB962C8B-B14F-4D97-AF65-F5344CB8AC3E}">
        <p14:creationId xmlns:p14="http://schemas.microsoft.com/office/powerpoint/2010/main" val="2223714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Eventi significativi (2)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it-IT" dirty="0" smtClean="0"/>
              <a:t>1653 </a:t>
            </a:r>
            <a:r>
              <a:rPr lang="it-IT" dirty="0" err="1" smtClean="0"/>
              <a:t>Instrument</a:t>
            </a:r>
            <a:r>
              <a:rPr lang="it-IT" dirty="0" smtClean="0"/>
              <a:t> of </a:t>
            </a:r>
            <a:r>
              <a:rPr lang="it-IT" dirty="0" err="1" smtClean="0"/>
              <a:t>government</a:t>
            </a:r>
            <a:endParaRPr lang="it-IT" dirty="0" smtClean="0"/>
          </a:p>
          <a:p>
            <a:r>
              <a:rPr lang="it-IT" dirty="0" smtClean="0"/>
              <a:t>1658 morte di </a:t>
            </a:r>
            <a:r>
              <a:rPr lang="it-IT" dirty="0" err="1" smtClean="0"/>
              <a:t>Cromwell</a:t>
            </a:r>
            <a:endParaRPr lang="it-IT" dirty="0" smtClean="0"/>
          </a:p>
          <a:p>
            <a:r>
              <a:rPr lang="it-IT" dirty="0" smtClean="0"/>
              <a:t>1660 Restaurazione (Carlo II)</a:t>
            </a:r>
          </a:p>
          <a:p>
            <a:pPr lvl="1"/>
            <a:r>
              <a:rPr lang="it-IT" dirty="0" err="1" smtClean="0"/>
              <a:t>Restoration</a:t>
            </a:r>
            <a:r>
              <a:rPr lang="it-IT" dirty="0" smtClean="0"/>
              <a:t> e Convention </a:t>
            </a:r>
            <a:r>
              <a:rPr lang="it-IT" dirty="0" err="1" smtClean="0"/>
              <a:t>Parliament</a:t>
            </a:r>
            <a:endParaRPr lang="it-IT" dirty="0" smtClean="0"/>
          </a:p>
          <a:p>
            <a:pPr lvl="1"/>
            <a:r>
              <a:rPr lang="it-IT" dirty="0" smtClean="0"/>
              <a:t>Dal </a:t>
            </a:r>
            <a:r>
              <a:rPr lang="it-IT" dirty="0" err="1" smtClean="0"/>
              <a:t>Privy</a:t>
            </a:r>
            <a:r>
              <a:rPr lang="it-IT" dirty="0" smtClean="0"/>
              <a:t> </a:t>
            </a:r>
            <a:r>
              <a:rPr lang="it-IT" dirty="0" err="1" smtClean="0"/>
              <a:t>Council</a:t>
            </a:r>
            <a:r>
              <a:rPr lang="it-IT" dirty="0" smtClean="0"/>
              <a:t> al Cabinet</a:t>
            </a:r>
          </a:p>
          <a:p>
            <a:pPr lvl="1"/>
            <a:r>
              <a:rPr lang="it-IT" dirty="0" err="1" smtClean="0"/>
              <a:t>Whigs</a:t>
            </a:r>
            <a:r>
              <a:rPr lang="it-IT" dirty="0" smtClean="0"/>
              <a:t> e </a:t>
            </a:r>
            <a:r>
              <a:rPr lang="it-IT" dirty="0" err="1" smtClean="0"/>
              <a:t>Tories</a:t>
            </a:r>
            <a:endParaRPr lang="it-IT" dirty="0" smtClean="0"/>
          </a:p>
          <a:p>
            <a:pPr lvl="1"/>
            <a:r>
              <a:rPr lang="it-IT" dirty="0" smtClean="0"/>
              <a:t>1679 </a:t>
            </a:r>
            <a:r>
              <a:rPr lang="it-IT" dirty="0" err="1" smtClean="0"/>
              <a:t>Habeas</a:t>
            </a:r>
            <a:r>
              <a:rPr lang="it-IT" dirty="0" smtClean="0"/>
              <a:t> Corpus </a:t>
            </a:r>
            <a:r>
              <a:rPr lang="it-IT" dirty="0" err="1" smtClean="0"/>
              <a:t>Act</a:t>
            </a:r>
            <a:endParaRPr lang="it-IT" dirty="0" smtClean="0"/>
          </a:p>
          <a:p>
            <a:r>
              <a:rPr lang="it-IT" dirty="0" smtClean="0"/>
              <a:t>1685 Giacomo II</a:t>
            </a:r>
          </a:p>
          <a:p>
            <a:r>
              <a:rPr lang="it-IT" dirty="0" smtClean="0"/>
              <a:t>1688 </a:t>
            </a:r>
            <a:r>
              <a:rPr lang="it-IT" dirty="0" err="1" smtClean="0"/>
              <a:t>Glorious</a:t>
            </a:r>
            <a:r>
              <a:rPr lang="it-IT" dirty="0" smtClean="0"/>
              <a:t> </a:t>
            </a:r>
            <a:r>
              <a:rPr lang="it-IT" dirty="0" err="1" smtClean="0"/>
              <a:t>Revolution</a:t>
            </a:r>
            <a:endParaRPr lang="it-IT" dirty="0" smtClean="0"/>
          </a:p>
          <a:p>
            <a:r>
              <a:rPr lang="it-IT" dirty="0" smtClean="0"/>
              <a:t>1689 Bill of </a:t>
            </a:r>
            <a:r>
              <a:rPr lang="it-IT" dirty="0" err="1" smtClean="0"/>
              <a:t>Rights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389507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-13400" y="116809"/>
            <a:ext cx="648072" cy="6613165"/>
          </a:xfrm>
        </p:spPr>
        <p:txBody>
          <a:bodyPr vert="vert270">
            <a:normAutofit fontScale="90000"/>
          </a:bodyPr>
          <a:lstStyle/>
          <a:p>
            <a:r>
              <a:rPr lang="it-IT" sz="3200" b="1" dirty="0" err="1" smtClean="0"/>
              <a:t>FdG</a:t>
            </a:r>
            <a:r>
              <a:rPr lang="it-IT" sz="3200" b="1" dirty="0" smtClean="0"/>
              <a:t> della </a:t>
            </a:r>
            <a:r>
              <a:rPr lang="it-IT" sz="3200" b="1" u="sng" dirty="0" smtClean="0"/>
              <a:t>Monarchia costituzionale</a:t>
            </a:r>
            <a:endParaRPr lang="it-IT" sz="3200" b="1" u="sng" dirty="0"/>
          </a:p>
        </p:txBody>
      </p:sp>
      <p:sp>
        <p:nvSpPr>
          <p:cNvPr id="4" name="Rettangolo arrotondato 3"/>
          <p:cNvSpPr/>
          <p:nvPr/>
        </p:nvSpPr>
        <p:spPr>
          <a:xfrm>
            <a:off x="1228557" y="2531176"/>
            <a:ext cx="2736304" cy="2592288"/>
          </a:xfrm>
          <a:prstGeom prst="roundRect">
            <a:avLst/>
          </a:prstGeom>
          <a:solidFill>
            <a:srgbClr val="CC99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" name="Rettangolo arrotondato 4"/>
          <p:cNvSpPr/>
          <p:nvPr/>
        </p:nvSpPr>
        <p:spPr>
          <a:xfrm>
            <a:off x="5220072" y="2548461"/>
            <a:ext cx="2736304" cy="2592288"/>
          </a:xfrm>
          <a:prstGeom prst="roundRect">
            <a:avLst/>
          </a:prstGeom>
          <a:solidFill>
            <a:srgbClr val="FF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" name="CasellaDiTesto 5"/>
          <p:cNvSpPr txBox="1"/>
          <p:nvPr/>
        </p:nvSpPr>
        <p:spPr>
          <a:xfrm>
            <a:off x="1233074" y="4156000"/>
            <a:ext cx="273630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b="1" dirty="0" smtClean="0">
                <a:solidFill>
                  <a:srgbClr val="0033CC"/>
                </a:solidFill>
              </a:rPr>
              <a:t>POTERE </a:t>
            </a:r>
          </a:p>
          <a:p>
            <a:r>
              <a:rPr lang="it-IT" sz="2800" b="1" dirty="0" smtClean="0">
                <a:solidFill>
                  <a:srgbClr val="0033CC"/>
                </a:solidFill>
              </a:rPr>
              <a:t>ESECUTIVO</a:t>
            </a:r>
            <a:endParaRPr lang="it-IT" sz="2800" b="1" dirty="0">
              <a:solidFill>
                <a:srgbClr val="0033CC"/>
              </a:solidFill>
            </a:endParaRPr>
          </a:p>
        </p:txBody>
      </p:sp>
      <p:sp>
        <p:nvSpPr>
          <p:cNvPr id="7" name="CasellaDiTesto 6"/>
          <p:cNvSpPr txBox="1"/>
          <p:nvPr/>
        </p:nvSpPr>
        <p:spPr>
          <a:xfrm>
            <a:off x="5220072" y="4156001"/>
            <a:ext cx="273630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b="1" dirty="0" smtClean="0">
                <a:solidFill>
                  <a:schemeClr val="accent6">
                    <a:lumMod val="75000"/>
                  </a:schemeClr>
                </a:solidFill>
              </a:rPr>
              <a:t>POTERE LEGISLATIVO</a:t>
            </a:r>
            <a:endParaRPr lang="it-IT" sz="20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8" name="CasellaDiTesto 7"/>
          <p:cNvSpPr txBox="1"/>
          <p:nvPr/>
        </p:nvSpPr>
        <p:spPr>
          <a:xfrm>
            <a:off x="1259632" y="2884783"/>
            <a:ext cx="187220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titolare:</a:t>
            </a:r>
          </a:p>
          <a:p>
            <a:r>
              <a:rPr lang="it-IT" sz="2800" b="1" dirty="0" smtClean="0">
                <a:solidFill>
                  <a:srgbClr val="0033CC"/>
                </a:solidFill>
              </a:rPr>
              <a:t>IL RE</a:t>
            </a:r>
          </a:p>
          <a:p>
            <a:r>
              <a:rPr lang="it-IT" dirty="0" smtClean="0">
                <a:solidFill>
                  <a:srgbClr val="0033CC"/>
                </a:solidFill>
              </a:rPr>
              <a:t>e i </a:t>
            </a:r>
            <a:r>
              <a:rPr lang="it-IT" b="1" u="sng" dirty="0" smtClean="0">
                <a:solidFill>
                  <a:srgbClr val="0033CC"/>
                </a:solidFill>
              </a:rPr>
              <a:t>suoi</a:t>
            </a:r>
            <a:r>
              <a:rPr lang="it-IT" dirty="0" smtClean="0">
                <a:solidFill>
                  <a:srgbClr val="0033CC"/>
                </a:solidFill>
              </a:rPr>
              <a:t> </a:t>
            </a:r>
            <a:r>
              <a:rPr lang="it-IT" b="1" dirty="0" smtClean="0">
                <a:solidFill>
                  <a:srgbClr val="0033CC"/>
                </a:solidFill>
              </a:rPr>
              <a:t>ministri</a:t>
            </a:r>
            <a:endParaRPr lang="it-IT" b="1" dirty="0">
              <a:solidFill>
                <a:srgbClr val="0033CC"/>
              </a:solidFill>
            </a:endParaRPr>
          </a:p>
        </p:txBody>
      </p:sp>
      <p:sp>
        <p:nvSpPr>
          <p:cNvPr id="9" name="CasellaDiTesto 8"/>
          <p:cNvSpPr txBox="1"/>
          <p:nvPr/>
        </p:nvSpPr>
        <p:spPr>
          <a:xfrm>
            <a:off x="5220072" y="2884783"/>
            <a:ext cx="273630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titolare:</a:t>
            </a:r>
          </a:p>
          <a:p>
            <a:r>
              <a:rPr lang="it-IT" sz="2800" b="1" dirty="0" smtClean="0">
                <a:solidFill>
                  <a:schemeClr val="accent6">
                    <a:lumMod val="75000"/>
                  </a:schemeClr>
                </a:solidFill>
              </a:rPr>
              <a:t>IL PARLAMENTO</a:t>
            </a:r>
          </a:p>
          <a:p>
            <a:endParaRPr lang="it-IT" dirty="0"/>
          </a:p>
        </p:txBody>
      </p:sp>
      <p:cxnSp>
        <p:nvCxnSpPr>
          <p:cNvPr id="15" name="Connettore 4 14"/>
          <p:cNvCxnSpPr>
            <a:stCxn id="4" idx="0"/>
          </p:cNvCxnSpPr>
          <p:nvPr/>
        </p:nvCxnSpPr>
        <p:spPr>
          <a:xfrm rot="5400000" flipH="1" flipV="1">
            <a:off x="3889250" y="120235"/>
            <a:ext cx="1118400" cy="3703483"/>
          </a:xfrm>
          <a:prstGeom prst="bentConnector2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nettore 4 16"/>
          <p:cNvCxnSpPr/>
          <p:nvPr/>
        </p:nvCxnSpPr>
        <p:spPr>
          <a:xfrm rot="16200000" flipH="1">
            <a:off x="5776996" y="1935972"/>
            <a:ext cx="1118401" cy="72008"/>
          </a:xfrm>
          <a:prstGeom prst="bentConnector3">
            <a:avLst>
              <a:gd name="adj1" fmla="val -1196"/>
            </a:avLst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nettore 4 21"/>
          <p:cNvCxnSpPr/>
          <p:nvPr/>
        </p:nvCxnSpPr>
        <p:spPr>
          <a:xfrm rot="5400000" flipH="1" flipV="1">
            <a:off x="2672010" y="2160639"/>
            <a:ext cx="775645" cy="12700"/>
          </a:xfrm>
          <a:prstGeom prst="bentConnector3">
            <a:avLst>
              <a:gd name="adj1" fmla="val 2624"/>
            </a:avLst>
          </a:prstGeom>
          <a:ln w="38100"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onnettore 2 24"/>
          <p:cNvCxnSpPr/>
          <p:nvPr/>
        </p:nvCxnSpPr>
        <p:spPr>
          <a:xfrm>
            <a:off x="3066183" y="1779166"/>
            <a:ext cx="2801961" cy="0"/>
          </a:xfrm>
          <a:prstGeom prst="straightConnector1">
            <a:avLst/>
          </a:prstGeom>
          <a:ln w="38100"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Connettore 2 26"/>
          <p:cNvCxnSpPr/>
          <p:nvPr/>
        </p:nvCxnSpPr>
        <p:spPr>
          <a:xfrm>
            <a:off x="5868144" y="1779166"/>
            <a:ext cx="0" cy="75201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Connettore 2 28"/>
          <p:cNvCxnSpPr/>
          <p:nvPr/>
        </p:nvCxnSpPr>
        <p:spPr>
          <a:xfrm flipV="1">
            <a:off x="1907704" y="548680"/>
            <a:ext cx="0" cy="1982496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Connettore 2 31"/>
          <p:cNvCxnSpPr/>
          <p:nvPr/>
        </p:nvCxnSpPr>
        <p:spPr>
          <a:xfrm>
            <a:off x="1907704" y="548680"/>
            <a:ext cx="5184576" cy="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Connettore 2 33"/>
          <p:cNvCxnSpPr/>
          <p:nvPr/>
        </p:nvCxnSpPr>
        <p:spPr>
          <a:xfrm>
            <a:off x="7092280" y="548680"/>
            <a:ext cx="0" cy="1982496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CasellaDiTesto 34"/>
          <p:cNvSpPr txBox="1"/>
          <p:nvPr/>
        </p:nvSpPr>
        <p:spPr>
          <a:xfrm>
            <a:off x="3621621" y="514983"/>
            <a:ext cx="19442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 smtClean="0">
                <a:solidFill>
                  <a:schemeClr val="accent1">
                    <a:lumMod val="75000"/>
                  </a:schemeClr>
                </a:solidFill>
              </a:rPr>
              <a:t>ROYAL ASSENT</a:t>
            </a:r>
            <a:endParaRPr lang="it-IT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6" name="CasellaDiTesto 35"/>
          <p:cNvSpPr txBox="1"/>
          <p:nvPr/>
        </p:nvSpPr>
        <p:spPr>
          <a:xfrm>
            <a:off x="3515934" y="1069938"/>
            <a:ext cx="19442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b="1" dirty="0" smtClean="0">
                <a:solidFill>
                  <a:schemeClr val="accent1">
                    <a:lumMod val="75000"/>
                  </a:schemeClr>
                </a:solidFill>
              </a:rPr>
              <a:t>convocazione</a:t>
            </a:r>
            <a:endParaRPr lang="it-IT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7" name="CasellaDiTesto 36"/>
          <p:cNvSpPr txBox="1"/>
          <p:nvPr/>
        </p:nvSpPr>
        <p:spPr>
          <a:xfrm>
            <a:off x="3495055" y="1724594"/>
            <a:ext cx="19442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b="1" u="sng" dirty="0" smtClean="0">
                <a:solidFill>
                  <a:schemeClr val="accent1">
                    <a:lumMod val="75000"/>
                  </a:schemeClr>
                </a:solidFill>
              </a:rPr>
              <a:t>SCIOGLIMENTO</a:t>
            </a:r>
            <a:endParaRPr lang="it-IT" b="1" u="sng" dirty="0">
              <a:solidFill>
                <a:schemeClr val="accent1">
                  <a:lumMod val="75000"/>
                </a:schemeClr>
              </a:solidFill>
            </a:endParaRPr>
          </a:p>
        </p:txBody>
      </p:sp>
      <p:cxnSp>
        <p:nvCxnSpPr>
          <p:cNvPr id="39" name="Connettore 2 38"/>
          <p:cNvCxnSpPr/>
          <p:nvPr/>
        </p:nvCxnSpPr>
        <p:spPr>
          <a:xfrm>
            <a:off x="7020272" y="5140749"/>
            <a:ext cx="0" cy="952547"/>
          </a:xfrm>
          <a:prstGeom prst="straightConnector1">
            <a:avLst/>
          </a:prstGeom>
          <a:ln w="38100">
            <a:solidFill>
              <a:schemeClr val="accent6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Connettore 2 40"/>
          <p:cNvCxnSpPr/>
          <p:nvPr/>
        </p:nvCxnSpPr>
        <p:spPr>
          <a:xfrm flipH="1">
            <a:off x="2051720" y="6093296"/>
            <a:ext cx="4968552" cy="0"/>
          </a:xfrm>
          <a:prstGeom prst="straightConnector1">
            <a:avLst/>
          </a:prstGeom>
          <a:ln w="38100">
            <a:solidFill>
              <a:schemeClr val="accent6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Connettore 2 44"/>
          <p:cNvCxnSpPr/>
          <p:nvPr/>
        </p:nvCxnSpPr>
        <p:spPr>
          <a:xfrm flipV="1">
            <a:off x="2051720" y="5140749"/>
            <a:ext cx="0" cy="952547"/>
          </a:xfrm>
          <a:prstGeom prst="straightConnector1">
            <a:avLst/>
          </a:prstGeom>
          <a:ln w="38100">
            <a:solidFill>
              <a:schemeClr val="accent6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CasellaDiTesto 45"/>
          <p:cNvSpPr txBox="1"/>
          <p:nvPr/>
        </p:nvSpPr>
        <p:spPr>
          <a:xfrm>
            <a:off x="3647455" y="6105628"/>
            <a:ext cx="19442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b="1" u="sng" dirty="0" smtClean="0">
                <a:solidFill>
                  <a:schemeClr val="accent6">
                    <a:lumMod val="75000"/>
                  </a:schemeClr>
                </a:solidFill>
              </a:rPr>
              <a:t>IMPEACHMENT</a:t>
            </a:r>
            <a:endParaRPr lang="it-IT" b="1" u="sng" dirty="0">
              <a:solidFill>
                <a:schemeClr val="accent6">
                  <a:lumMod val="75000"/>
                </a:schemeClr>
              </a:solidFill>
            </a:endParaRPr>
          </a:p>
        </p:txBody>
      </p:sp>
      <p:cxnSp>
        <p:nvCxnSpPr>
          <p:cNvPr id="48" name="Connettore 2 47"/>
          <p:cNvCxnSpPr/>
          <p:nvPr/>
        </p:nvCxnSpPr>
        <p:spPr>
          <a:xfrm>
            <a:off x="6084168" y="5140749"/>
            <a:ext cx="0" cy="476273"/>
          </a:xfrm>
          <a:prstGeom prst="straightConnector1">
            <a:avLst/>
          </a:prstGeom>
          <a:ln w="38100">
            <a:solidFill>
              <a:schemeClr val="accent6">
                <a:lumMod val="75000"/>
              </a:schemeClr>
            </a:solidFill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Connettore 2 49"/>
          <p:cNvCxnSpPr/>
          <p:nvPr/>
        </p:nvCxnSpPr>
        <p:spPr>
          <a:xfrm flipH="1">
            <a:off x="2915816" y="5617022"/>
            <a:ext cx="3168352" cy="0"/>
          </a:xfrm>
          <a:prstGeom prst="straightConnector1">
            <a:avLst/>
          </a:prstGeom>
          <a:ln w="38100">
            <a:solidFill>
              <a:schemeClr val="accent6">
                <a:lumMod val="75000"/>
              </a:schemeClr>
            </a:solidFill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Connettore 2 51"/>
          <p:cNvCxnSpPr/>
          <p:nvPr/>
        </p:nvCxnSpPr>
        <p:spPr>
          <a:xfrm flipV="1">
            <a:off x="2915816" y="5140749"/>
            <a:ext cx="0" cy="476273"/>
          </a:xfrm>
          <a:prstGeom prst="straightConnector1">
            <a:avLst/>
          </a:prstGeom>
          <a:ln w="38100">
            <a:solidFill>
              <a:schemeClr val="accent6">
                <a:lumMod val="75000"/>
              </a:schemeClr>
            </a:solidFill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CasellaDiTesto 53"/>
          <p:cNvSpPr txBox="1"/>
          <p:nvPr/>
        </p:nvSpPr>
        <p:spPr>
          <a:xfrm>
            <a:off x="3568525" y="5243087"/>
            <a:ext cx="19442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 smtClean="0">
                <a:solidFill>
                  <a:schemeClr val="accent6">
                    <a:lumMod val="75000"/>
                  </a:schemeClr>
                </a:solidFill>
              </a:rPr>
              <a:t>controllo su nomine ministri</a:t>
            </a:r>
            <a:endParaRPr lang="it-IT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97244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-13400" y="116809"/>
            <a:ext cx="648072" cy="6613165"/>
          </a:xfrm>
        </p:spPr>
        <p:txBody>
          <a:bodyPr vert="vert270">
            <a:normAutofit fontScale="90000"/>
          </a:bodyPr>
          <a:lstStyle/>
          <a:p>
            <a:r>
              <a:rPr lang="it-IT" sz="3200" b="1" dirty="0" smtClean="0"/>
              <a:t>Transizione dalla </a:t>
            </a:r>
            <a:r>
              <a:rPr lang="it-IT" sz="3200" b="1" u="sng" dirty="0" smtClean="0"/>
              <a:t>Monarchia costituzionale</a:t>
            </a:r>
            <a:endParaRPr lang="it-IT" sz="3200" b="1" u="sng" dirty="0"/>
          </a:p>
        </p:txBody>
      </p:sp>
      <p:sp>
        <p:nvSpPr>
          <p:cNvPr id="4" name="Rettangolo arrotondato 3"/>
          <p:cNvSpPr/>
          <p:nvPr/>
        </p:nvSpPr>
        <p:spPr>
          <a:xfrm>
            <a:off x="1228557" y="2531176"/>
            <a:ext cx="2736304" cy="2592288"/>
          </a:xfrm>
          <a:prstGeom prst="roundRect">
            <a:avLst/>
          </a:prstGeom>
          <a:solidFill>
            <a:srgbClr val="CC99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" name="Rettangolo arrotondato 4"/>
          <p:cNvSpPr/>
          <p:nvPr/>
        </p:nvSpPr>
        <p:spPr>
          <a:xfrm>
            <a:off x="5220072" y="2548461"/>
            <a:ext cx="2736304" cy="2592288"/>
          </a:xfrm>
          <a:prstGeom prst="roundRect">
            <a:avLst/>
          </a:prstGeom>
          <a:solidFill>
            <a:srgbClr val="FF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" name="CasellaDiTesto 5"/>
          <p:cNvSpPr txBox="1"/>
          <p:nvPr/>
        </p:nvSpPr>
        <p:spPr>
          <a:xfrm>
            <a:off x="1233074" y="4156000"/>
            <a:ext cx="273630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b="1" dirty="0" smtClean="0">
                <a:solidFill>
                  <a:srgbClr val="0033CC"/>
                </a:solidFill>
              </a:rPr>
              <a:t>POTERE </a:t>
            </a:r>
          </a:p>
          <a:p>
            <a:r>
              <a:rPr lang="it-IT" sz="2800" b="1" dirty="0" smtClean="0">
                <a:solidFill>
                  <a:srgbClr val="0033CC"/>
                </a:solidFill>
              </a:rPr>
              <a:t>ESECUTIVO</a:t>
            </a:r>
            <a:endParaRPr lang="it-IT" sz="2800" b="1" dirty="0">
              <a:solidFill>
                <a:srgbClr val="0033CC"/>
              </a:solidFill>
            </a:endParaRPr>
          </a:p>
        </p:txBody>
      </p:sp>
      <p:sp>
        <p:nvSpPr>
          <p:cNvPr id="7" name="CasellaDiTesto 6"/>
          <p:cNvSpPr txBox="1"/>
          <p:nvPr/>
        </p:nvSpPr>
        <p:spPr>
          <a:xfrm>
            <a:off x="5220072" y="4156001"/>
            <a:ext cx="273630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b="1" dirty="0" smtClean="0">
                <a:solidFill>
                  <a:schemeClr val="accent6">
                    <a:lumMod val="75000"/>
                  </a:schemeClr>
                </a:solidFill>
              </a:rPr>
              <a:t>POTERE LEGISLATIVO</a:t>
            </a:r>
            <a:endParaRPr lang="it-IT" sz="20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9" name="CasellaDiTesto 8"/>
          <p:cNvSpPr txBox="1"/>
          <p:nvPr/>
        </p:nvSpPr>
        <p:spPr>
          <a:xfrm>
            <a:off x="5220072" y="2884783"/>
            <a:ext cx="273630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titolare:</a:t>
            </a:r>
          </a:p>
          <a:p>
            <a:r>
              <a:rPr lang="it-IT" sz="2800" b="1" dirty="0" smtClean="0">
                <a:solidFill>
                  <a:schemeClr val="accent6">
                    <a:lumMod val="75000"/>
                  </a:schemeClr>
                </a:solidFill>
              </a:rPr>
              <a:t>IL PARLAMENTO</a:t>
            </a:r>
          </a:p>
          <a:p>
            <a:endParaRPr lang="it-IT" dirty="0"/>
          </a:p>
        </p:txBody>
      </p:sp>
      <p:cxnSp>
        <p:nvCxnSpPr>
          <p:cNvPr id="15" name="Connettore 4 14"/>
          <p:cNvCxnSpPr>
            <a:stCxn id="4" idx="0"/>
          </p:cNvCxnSpPr>
          <p:nvPr/>
        </p:nvCxnSpPr>
        <p:spPr>
          <a:xfrm rot="5400000" flipH="1" flipV="1">
            <a:off x="3889250" y="120235"/>
            <a:ext cx="1118400" cy="3703483"/>
          </a:xfrm>
          <a:prstGeom prst="bentConnector2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nettore 4 16"/>
          <p:cNvCxnSpPr/>
          <p:nvPr/>
        </p:nvCxnSpPr>
        <p:spPr>
          <a:xfrm rot="16200000" flipH="1">
            <a:off x="5776996" y="1935972"/>
            <a:ext cx="1118401" cy="72008"/>
          </a:xfrm>
          <a:prstGeom prst="bentConnector3">
            <a:avLst>
              <a:gd name="adj1" fmla="val -1196"/>
            </a:avLst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nettore 4 21"/>
          <p:cNvCxnSpPr/>
          <p:nvPr/>
        </p:nvCxnSpPr>
        <p:spPr>
          <a:xfrm rot="5400000" flipH="1" flipV="1">
            <a:off x="2672010" y="2160639"/>
            <a:ext cx="775645" cy="12700"/>
          </a:xfrm>
          <a:prstGeom prst="bentConnector3">
            <a:avLst>
              <a:gd name="adj1" fmla="val 2624"/>
            </a:avLst>
          </a:prstGeom>
          <a:ln w="38100"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onnettore 2 24"/>
          <p:cNvCxnSpPr/>
          <p:nvPr/>
        </p:nvCxnSpPr>
        <p:spPr>
          <a:xfrm>
            <a:off x="3066183" y="1779166"/>
            <a:ext cx="2801961" cy="0"/>
          </a:xfrm>
          <a:prstGeom prst="straightConnector1">
            <a:avLst/>
          </a:prstGeom>
          <a:ln w="38100"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Connettore 2 26"/>
          <p:cNvCxnSpPr/>
          <p:nvPr/>
        </p:nvCxnSpPr>
        <p:spPr>
          <a:xfrm>
            <a:off x="5868144" y="1779166"/>
            <a:ext cx="0" cy="75201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Connettore 2 28"/>
          <p:cNvCxnSpPr/>
          <p:nvPr/>
        </p:nvCxnSpPr>
        <p:spPr>
          <a:xfrm flipV="1">
            <a:off x="1907704" y="548680"/>
            <a:ext cx="0" cy="1982496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Connettore 2 31"/>
          <p:cNvCxnSpPr/>
          <p:nvPr/>
        </p:nvCxnSpPr>
        <p:spPr>
          <a:xfrm>
            <a:off x="1907704" y="548680"/>
            <a:ext cx="5184576" cy="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Connettore 2 33"/>
          <p:cNvCxnSpPr/>
          <p:nvPr/>
        </p:nvCxnSpPr>
        <p:spPr>
          <a:xfrm>
            <a:off x="7092280" y="548680"/>
            <a:ext cx="0" cy="1982496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CasellaDiTesto 34"/>
          <p:cNvSpPr txBox="1"/>
          <p:nvPr/>
        </p:nvSpPr>
        <p:spPr>
          <a:xfrm>
            <a:off x="3621621" y="514983"/>
            <a:ext cx="19442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 smtClean="0">
                <a:solidFill>
                  <a:schemeClr val="accent1">
                    <a:lumMod val="75000"/>
                  </a:schemeClr>
                </a:solidFill>
              </a:rPr>
              <a:t>ROYAL ASSENT</a:t>
            </a:r>
            <a:endParaRPr lang="it-IT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6" name="CasellaDiTesto 35"/>
          <p:cNvSpPr txBox="1"/>
          <p:nvPr/>
        </p:nvSpPr>
        <p:spPr>
          <a:xfrm>
            <a:off x="3515934" y="1069938"/>
            <a:ext cx="19442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b="1" dirty="0" smtClean="0">
                <a:solidFill>
                  <a:schemeClr val="accent1">
                    <a:lumMod val="75000"/>
                  </a:schemeClr>
                </a:solidFill>
              </a:rPr>
              <a:t>convocazione</a:t>
            </a:r>
            <a:endParaRPr lang="it-IT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7" name="CasellaDiTesto 36"/>
          <p:cNvSpPr txBox="1"/>
          <p:nvPr/>
        </p:nvSpPr>
        <p:spPr>
          <a:xfrm>
            <a:off x="3495055" y="1724594"/>
            <a:ext cx="19442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b="1" u="sng" dirty="0" smtClean="0">
                <a:solidFill>
                  <a:schemeClr val="accent1">
                    <a:lumMod val="75000"/>
                  </a:schemeClr>
                </a:solidFill>
              </a:rPr>
              <a:t>SCIOGLIMENTO</a:t>
            </a:r>
            <a:endParaRPr lang="it-IT" b="1" u="sng" dirty="0">
              <a:solidFill>
                <a:schemeClr val="accent1">
                  <a:lumMod val="75000"/>
                </a:schemeClr>
              </a:solidFill>
            </a:endParaRPr>
          </a:p>
        </p:txBody>
      </p:sp>
      <p:cxnSp>
        <p:nvCxnSpPr>
          <p:cNvPr id="39" name="Connettore 2 38"/>
          <p:cNvCxnSpPr/>
          <p:nvPr/>
        </p:nvCxnSpPr>
        <p:spPr>
          <a:xfrm>
            <a:off x="7020272" y="5140749"/>
            <a:ext cx="0" cy="952547"/>
          </a:xfrm>
          <a:prstGeom prst="straightConnector1">
            <a:avLst/>
          </a:prstGeom>
          <a:ln w="38100">
            <a:solidFill>
              <a:schemeClr val="accent6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Connettore 2 40"/>
          <p:cNvCxnSpPr/>
          <p:nvPr/>
        </p:nvCxnSpPr>
        <p:spPr>
          <a:xfrm flipH="1">
            <a:off x="2051720" y="6093296"/>
            <a:ext cx="4968552" cy="0"/>
          </a:xfrm>
          <a:prstGeom prst="straightConnector1">
            <a:avLst/>
          </a:prstGeom>
          <a:ln w="38100">
            <a:solidFill>
              <a:schemeClr val="accent6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Connettore 2 44"/>
          <p:cNvCxnSpPr/>
          <p:nvPr/>
        </p:nvCxnSpPr>
        <p:spPr>
          <a:xfrm flipV="1">
            <a:off x="2051720" y="5140749"/>
            <a:ext cx="0" cy="952547"/>
          </a:xfrm>
          <a:prstGeom prst="straightConnector1">
            <a:avLst/>
          </a:prstGeom>
          <a:ln w="38100">
            <a:solidFill>
              <a:schemeClr val="accent6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CasellaDiTesto 45"/>
          <p:cNvSpPr txBox="1"/>
          <p:nvPr/>
        </p:nvSpPr>
        <p:spPr>
          <a:xfrm>
            <a:off x="3647455" y="6105628"/>
            <a:ext cx="19442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b="1" u="sng" dirty="0" smtClean="0">
                <a:solidFill>
                  <a:schemeClr val="accent6">
                    <a:lumMod val="75000"/>
                  </a:schemeClr>
                </a:solidFill>
              </a:rPr>
              <a:t>IMPEACHMENT</a:t>
            </a:r>
            <a:endParaRPr lang="it-IT" b="1" u="sng" dirty="0">
              <a:solidFill>
                <a:schemeClr val="accent6">
                  <a:lumMod val="75000"/>
                </a:schemeClr>
              </a:solidFill>
            </a:endParaRPr>
          </a:p>
        </p:txBody>
      </p:sp>
      <p:cxnSp>
        <p:nvCxnSpPr>
          <p:cNvPr id="48" name="Connettore 2 47"/>
          <p:cNvCxnSpPr/>
          <p:nvPr/>
        </p:nvCxnSpPr>
        <p:spPr>
          <a:xfrm>
            <a:off x="6084168" y="5140749"/>
            <a:ext cx="0" cy="476273"/>
          </a:xfrm>
          <a:prstGeom prst="straightConnector1">
            <a:avLst/>
          </a:prstGeom>
          <a:ln w="38100">
            <a:solidFill>
              <a:schemeClr val="accent6">
                <a:lumMod val="75000"/>
              </a:schemeClr>
            </a:solidFill>
            <a:prstDash val="solid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Connettore 2 49"/>
          <p:cNvCxnSpPr/>
          <p:nvPr/>
        </p:nvCxnSpPr>
        <p:spPr>
          <a:xfrm flipH="1">
            <a:off x="2915816" y="5617022"/>
            <a:ext cx="3168352" cy="0"/>
          </a:xfrm>
          <a:prstGeom prst="straightConnector1">
            <a:avLst/>
          </a:prstGeom>
          <a:ln w="38100">
            <a:solidFill>
              <a:schemeClr val="accent6">
                <a:lumMod val="75000"/>
              </a:schemeClr>
            </a:solidFill>
            <a:prstDash val="solid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Connettore 2 51"/>
          <p:cNvCxnSpPr/>
          <p:nvPr/>
        </p:nvCxnSpPr>
        <p:spPr>
          <a:xfrm flipV="1">
            <a:off x="2915816" y="5140749"/>
            <a:ext cx="0" cy="476273"/>
          </a:xfrm>
          <a:prstGeom prst="straightConnector1">
            <a:avLst/>
          </a:prstGeom>
          <a:ln w="38100">
            <a:solidFill>
              <a:schemeClr val="accent6">
                <a:lumMod val="75000"/>
              </a:schemeClr>
            </a:solidFill>
            <a:prstDash val="solid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CasellaDiTesto 53"/>
          <p:cNvSpPr txBox="1"/>
          <p:nvPr/>
        </p:nvSpPr>
        <p:spPr>
          <a:xfrm>
            <a:off x="3568525" y="5243087"/>
            <a:ext cx="19442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b="1" dirty="0" smtClean="0">
                <a:solidFill>
                  <a:schemeClr val="accent6">
                    <a:lumMod val="75000"/>
                  </a:schemeClr>
                </a:solidFill>
              </a:rPr>
              <a:t>controllo su nomine ministri</a:t>
            </a:r>
            <a:endParaRPr lang="it-IT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28" name="Rettangolo arrotondato 27"/>
          <p:cNvSpPr/>
          <p:nvPr/>
        </p:nvSpPr>
        <p:spPr>
          <a:xfrm>
            <a:off x="3074050" y="3626474"/>
            <a:ext cx="2736304" cy="597137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0" name="CasellaDiTesto 29"/>
          <p:cNvSpPr txBox="1"/>
          <p:nvPr/>
        </p:nvSpPr>
        <p:spPr>
          <a:xfrm>
            <a:off x="3082556" y="3700391"/>
            <a:ext cx="273178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 b="1" dirty="0" smtClean="0"/>
              <a:t>(PM) – MINISTRI </a:t>
            </a:r>
            <a:endParaRPr lang="it-IT" sz="2800" b="1" dirty="0"/>
          </a:p>
        </p:txBody>
      </p:sp>
      <p:sp>
        <p:nvSpPr>
          <p:cNvPr id="3" name="Rettangolo arrotondato 2"/>
          <p:cNvSpPr/>
          <p:nvPr/>
        </p:nvSpPr>
        <p:spPr>
          <a:xfrm>
            <a:off x="1115616" y="2478817"/>
            <a:ext cx="1363634" cy="94619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1" name="CasellaDiTesto 30"/>
          <p:cNvSpPr txBox="1"/>
          <p:nvPr/>
        </p:nvSpPr>
        <p:spPr>
          <a:xfrm>
            <a:off x="1475656" y="2708920"/>
            <a:ext cx="1872208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titolare:</a:t>
            </a:r>
          </a:p>
          <a:p>
            <a:r>
              <a:rPr lang="it-IT" sz="2800" b="1" dirty="0" smtClean="0">
                <a:solidFill>
                  <a:srgbClr val="0033CC"/>
                </a:solidFill>
              </a:rPr>
              <a:t>IL RE</a:t>
            </a:r>
          </a:p>
        </p:txBody>
      </p:sp>
    </p:spTree>
    <p:extLst>
      <p:ext uri="{BB962C8B-B14F-4D97-AF65-F5344CB8AC3E}">
        <p14:creationId xmlns:p14="http://schemas.microsoft.com/office/powerpoint/2010/main" val="1844493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ttangolo arrotondato 13"/>
          <p:cNvSpPr/>
          <p:nvPr/>
        </p:nvSpPr>
        <p:spPr>
          <a:xfrm>
            <a:off x="776042" y="2005636"/>
            <a:ext cx="1008112" cy="1051079"/>
          </a:xfrm>
          <a:prstGeom prst="roundRect">
            <a:avLst>
              <a:gd name="adj" fmla="val 20058"/>
            </a:avLst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1" name="Rettangolo arrotondato 10"/>
          <p:cNvSpPr/>
          <p:nvPr/>
        </p:nvSpPr>
        <p:spPr>
          <a:xfrm>
            <a:off x="3351052" y="2539818"/>
            <a:ext cx="2544151" cy="2609573"/>
          </a:xfrm>
          <a:prstGeom prst="roundRect">
            <a:avLst/>
          </a:prstGeom>
          <a:solidFill>
            <a:srgbClr val="FF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-13400" y="116809"/>
            <a:ext cx="648072" cy="6613165"/>
          </a:xfrm>
        </p:spPr>
        <p:txBody>
          <a:bodyPr vert="vert270">
            <a:normAutofit fontScale="90000"/>
          </a:bodyPr>
          <a:lstStyle/>
          <a:p>
            <a:r>
              <a:rPr lang="it-IT" sz="3200" b="1" dirty="0" err="1" smtClean="0"/>
              <a:t>FdG</a:t>
            </a:r>
            <a:r>
              <a:rPr lang="it-IT" sz="3200" b="1" dirty="0" smtClean="0"/>
              <a:t> della </a:t>
            </a:r>
            <a:r>
              <a:rPr lang="it-IT" sz="3200" b="1" u="sng" dirty="0" smtClean="0"/>
              <a:t>Monarchia parlamentare</a:t>
            </a:r>
            <a:endParaRPr lang="it-IT" sz="3200" b="1" u="sng" dirty="0"/>
          </a:p>
        </p:txBody>
      </p:sp>
      <p:sp>
        <p:nvSpPr>
          <p:cNvPr id="4" name="Rettangolo arrotondato 3"/>
          <p:cNvSpPr/>
          <p:nvPr/>
        </p:nvSpPr>
        <p:spPr>
          <a:xfrm>
            <a:off x="1228557" y="2531176"/>
            <a:ext cx="2736304" cy="2592288"/>
          </a:xfrm>
          <a:prstGeom prst="roundRect">
            <a:avLst/>
          </a:prstGeom>
          <a:solidFill>
            <a:srgbClr val="CC99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" name="Rettangolo arrotondato 4"/>
          <p:cNvSpPr/>
          <p:nvPr/>
        </p:nvSpPr>
        <p:spPr>
          <a:xfrm>
            <a:off x="5220072" y="2548461"/>
            <a:ext cx="2736304" cy="2592288"/>
          </a:xfrm>
          <a:prstGeom prst="roundRect">
            <a:avLst/>
          </a:prstGeom>
          <a:solidFill>
            <a:srgbClr val="FF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" name="CasellaDiTesto 5"/>
          <p:cNvSpPr txBox="1"/>
          <p:nvPr/>
        </p:nvSpPr>
        <p:spPr>
          <a:xfrm>
            <a:off x="1233074" y="4156000"/>
            <a:ext cx="273630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b="1" dirty="0" smtClean="0">
                <a:solidFill>
                  <a:srgbClr val="0033CC"/>
                </a:solidFill>
              </a:rPr>
              <a:t>POTERE </a:t>
            </a:r>
          </a:p>
          <a:p>
            <a:r>
              <a:rPr lang="it-IT" sz="2800" b="1" dirty="0" smtClean="0">
                <a:solidFill>
                  <a:srgbClr val="0033CC"/>
                </a:solidFill>
              </a:rPr>
              <a:t>ESECUTIVO</a:t>
            </a:r>
            <a:endParaRPr lang="it-IT" sz="2800" b="1" dirty="0">
              <a:solidFill>
                <a:srgbClr val="0033CC"/>
              </a:solidFill>
            </a:endParaRPr>
          </a:p>
        </p:txBody>
      </p:sp>
      <p:sp>
        <p:nvSpPr>
          <p:cNvPr id="7" name="CasellaDiTesto 6"/>
          <p:cNvSpPr txBox="1"/>
          <p:nvPr/>
        </p:nvSpPr>
        <p:spPr>
          <a:xfrm>
            <a:off x="5220072" y="4156001"/>
            <a:ext cx="273630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b="1" dirty="0" smtClean="0">
                <a:solidFill>
                  <a:schemeClr val="accent6">
                    <a:lumMod val="75000"/>
                  </a:schemeClr>
                </a:solidFill>
              </a:rPr>
              <a:t>POTERE LEGISLATIVO</a:t>
            </a:r>
            <a:endParaRPr lang="it-IT" sz="20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8" name="CasellaDiTesto 7"/>
          <p:cNvSpPr txBox="1"/>
          <p:nvPr/>
        </p:nvSpPr>
        <p:spPr>
          <a:xfrm>
            <a:off x="1228556" y="2884783"/>
            <a:ext cx="283938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titolare:</a:t>
            </a:r>
          </a:p>
          <a:p>
            <a:endParaRPr lang="it-IT" b="1" dirty="0">
              <a:solidFill>
                <a:srgbClr val="0033CC"/>
              </a:solidFill>
            </a:endParaRPr>
          </a:p>
        </p:txBody>
      </p:sp>
      <p:sp>
        <p:nvSpPr>
          <p:cNvPr id="9" name="CasellaDiTesto 8"/>
          <p:cNvSpPr txBox="1"/>
          <p:nvPr/>
        </p:nvSpPr>
        <p:spPr>
          <a:xfrm>
            <a:off x="5220072" y="2884783"/>
            <a:ext cx="273630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titolare:</a:t>
            </a:r>
          </a:p>
          <a:p>
            <a:r>
              <a:rPr lang="it-IT" sz="2800" b="1" dirty="0" smtClean="0">
                <a:solidFill>
                  <a:schemeClr val="accent6">
                    <a:lumMod val="75000"/>
                  </a:schemeClr>
                </a:solidFill>
              </a:rPr>
              <a:t>IL PARLAMENTO</a:t>
            </a:r>
          </a:p>
          <a:p>
            <a:endParaRPr lang="it-IT" dirty="0"/>
          </a:p>
        </p:txBody>
      </p:sp>
      <p:cxnSp>
        <p:nvCxnSpPr>
          <p:cNvPr id="15" name="Connettore 4 14"/>
          <p:cNvCxnSpPr>
            <a:stCxn id="4" idx="0"/>
          </p:cNvCxnSpPr>
          <p:nvPr/>
        </p:nvCxnSpPr>
        <p:spPr>
          <a:xfrm rot="5400000" flipH="1" flipV="1">
            <a:off x="3889250" y="120235"/>
            <a:ext cx="1118400" cy="3703483"/>
          </a:xfrm>
          <a:prstGeom prst="bentConnector2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nettore 4 16"/>
          <p:cNvCxnSpPr/>
          <p:nvPr/>
        </p:nvCxnSpPr>
        <p:spPr>
          <a:xfrm rot="16200000" flipH="1">
            <a:off x="5776996" y="1935972"/>
            <a:ext cx="1118401" cy="72008"/>
          </a:xfrm>
          <a:prstGeom prst="bentConnector3">
            <a:avLst>
              <a:gd name="adj1" fmla="val -1196"/>
            </a:avLst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nettore 4 21"/>
          <p:cNvCxnSpPr/>
          <p:nvPr/>
        </p:nvCxnSpPr>
        <p:spPr>
          <a:xfrm rot="5400000" flipH="1" flipV="1">
            <a:off x="2672010" y="2160639"/>
            <a:ext cx="775645" cy="12700"/>
          </a:xfrm>
          <a:prstGeom prst="bentConnector3">
            <a:avLst>
              <a:gd name="adj1" fmla="val 2624"/>
            </a:avLst>
          </a:prstGeom>
          <a:ln w="38100"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onnettore 2 24"/>
          <p:cNvCxnSpPr/>
          <p:nvPr/>
        </p:nvCxnSpPr>
        <p:spPr>
          <a:xfrm>
            <a:off x="3066183" y="1779166"/>
            <a:ext cx="2801961" cy="0"/>
          </a:xfrm>
          <a:prstGeom prst="straightConnector1">
            <a:avLst/>
          </a:prstGeom>
          <a:ln w="38100"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Connettore 2 26"/>
          <p:cNvCxnSpPr/>
          <p:nvPr/>
        </p:nvCxnSpPr>
        <p:spPr>
          <a:xfrm>
            <a:off x="5868144" y="1779166"/>
            <a:ext cx="0" cy="75201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Connettore 2 28"/>
          <p:cNvCxnSpPr/>
          <p:nvPr/>
        </p:nvCxnSpPr>
        <p:spPr>
          <a:xfrm flipV="1">
            <a:off x="1907704" y="548680"/>
            <a:ext cx="0" cy="1982496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Connettore 2 31"/>
          <p:cNvCxnSpPr/>
          <p:nvPr/>
        </p:nvCxnSpPr>
        <p:spPr>
          <a:xfrm>
            <a:off x="1907704" y="548680"/>
            <a:ext cx="5184576" cy="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Connettore 2 33"/>
          <p:cNvCxnSpPr/>
          <p:nvPr/>
        </p:nvCxnSpPr>
        <p:spPr>
          <a:xfrm>
            <a:off x="7092280" y="548680"/>
            <a:ext cx="0" cy="1982496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CasellaDiTesto 34"/>
          <p:cNvSpPr txBox="1"/>
          <p:nvPr/>
        </p:nvSpPr>
        <p:spPr>
          <a:xfrm>
            <a:off x="3203848" y="514983"/>
            <a:ext cx="28803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err="1" smtClean="0">
                <a:solidFill>
                  <a:schemeClr val="accent1">
                    <a:lumMod val="75000"/>
                  </a:schemeClr>
                </a:solidFill>
              </a:rPr>
              <a:t>Royal</a:t>
            </a:r>
            <a:r>
              <a:rPr lang="it-IT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it-IT" dirty="0" err="1" smtClean="0">
                <a:solidFill>
                  <a:schemeClr val="accent1">
                    <a:lumMod val="75000"/>
                  </a:schemeClr>
                </a:solidFill>
              </a:rPr>
              <a:t>Assent</a:t>
            </a:r>
            <a:r>
              <a:rPr lang="it-IT" dirty="0" smtClean="0">
                <a:solidFill>
                  <a:schemeClr val="accent1">
                    <a:lumMod val="75000"/>
                  </a:schemeClr>
                </a:solidFill>
              </a:rPr>
              <a:t> (formale)</a:t>
            </a:r>
            <a:endParaRPr lang="it-IT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6" name="CasellaDiTesto 35"/>
          <p:cNvSpPr txBox="1"/>
          <p:nvPr/>
        </p:nvSpPr>
        <p:spPr>
          <a:xfrm>
            <a:off x="3071858" y="1036611"/>
            <a:ext cx="28562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 smtClean="0">
                <a:solidFill>
                  <a:schemeClr val="accent1">
                    <a:lumMod val="75000"/>
                  </a:schemeClr>
                </a:solidFill>
              </a:rPr>
              <a:t>Convocazione (formale)</a:t>
            </a:r>
            <a:endParaRPr lang="it-IT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7" name="CasellaDiTesto 36"/>
          <p:cNvSpPr txBox="1"/>
          <p:nvPr/>
        </p:nvSpPr>
        <p:spPr>
          <a:xfrm>
            <a:off x="3468009" y="1724594"/>
            <a:ext cx="19442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b="1" u="sng" dirty="0" smtClean="0">
                <a:solidFill>
                  <a:schemeClr val="accent1">
                    <a:lumMod val="75000"/>
                  </a:schemeClr>
                </a:solidFill>
              </a:rPr>
              <a:t>SCIOGLIMENTO (PM)</a:t>
            </a:r>
            <a:endParaRPr lang="it-IT" b="1" u="sng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6" name="CasellaDiTesto 45"/>
          <p:cNvSpPr txBox="1"/>
          <p:nvPr/>
        </p:nvSpPr>
        <p:spPr>
          <a:xfrm>
            <a:off x="3292197" y="5229200"/>
            <a:ext cx="250938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4400" b="1" u="sng" dirty="0" smtClean="0">
                <a:solidFill>
                  <a:schemeClr val="accent6">
                    <a:lumMod val="75000"/>
                  </a:schemeClr>
                </a:solidFill>
              </a:rPr>
              <a:t>FIDUCIA</a:t>
            </a:r>
            <a:endParaRPr lang="it-IT" sz="4400" b="1" u="sng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0" name="Freccia a sinistra 9"/>
          <p:cNvSpPr/>
          <p:nvPr/>
        </p:nvSpPr>
        <p:spPr>
          <a:xfrm>
            <a:off x="4006830" y="4617195"/>
            <a:ext cx="1080121" cy="425322"/>
          </a:xfrm>
          <a:prstGeom prst="leftArrow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0" name="Freccia a sinistra 29"/>
          <p:cNvSpPr/>
          <p:nvPr/>
        </p:nvSpPr>
        <p:spPr>
          <a:xfrm>
            <a:off x="4064301" y="3659770"/>
            <a:ext cx="1080121" cy="425322"/>
          </a:xfrm>
          <a:prstGeom prst="leftArrow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1" name="Freccia a sinistra 30"/>
          <p:cNvSpPr/>
          <p:nvPr/>
        </p:nvSpPr>
        <p:spPr>
          <a:xfrm>
            <a:off x="4013087" y="2780928"/>
            <a:ext cx="1080121" cy="425322"/>
          </a:xfrm>
          <a:prstGeom prst="leftArrow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2" name="Rettangolo arrotondato 11"/>
          <p:cNvSpPr/>
          <p:nvPr/>
        </p:nvSpPr>
        <p:spPr>
          <a:xfrm>
            <a:off x="1233074" y="3396023"/>
            <a:ext cx="2736304" cy="671053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3" name="CasellaDiTesto 12"/>
          <p:cNvSpPr txBox="1"/>
          <p:nvPr/>
        </p:nvSpPr>
        <p:spPr>
          <a:xfrm>
            <a:off x="1228556" y="3582994"/>
            <a:ext cx="273178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 b="1" dirty="0" smtClean="0"/>
              <a:t>PM – MINISTRI </a:t>
            </a:r>
            <a:endParaRPr lang="it-IT" sz="2800" b="1" dirty="0"/>
          </a:p>
        </p:txBody>
      </p:sp>
      <p:sp>
        <p:nvSpPr>
          <p:cNvPr id="16" name="CasellaDiTesto 15"/>
          <p:cNvSpPr txBox="1"/>
          <p:nvPr/>
        </p:nvSpPr>
        <p:spPr>
          <a:xfrm>
            <a:off x="854510" y="2092500"/>
            <a:ext cx="905028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b="1" dirty="0" smtClean="0">
                <a:solidFill>
                  <a:srgbClr val="0033CC"/>
                </a:solidFill>
              </a:rPr>
              <a:t>RE</a:t>
            </a:r>
            <a:endParaRPr lang="it-IT" b="1" dirty="0">
              <a:solidFill>
                <a:srgbClr val="0033CC"/>
              </a:solidFill>
            </a:endParaRP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3763325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287</Words>
  <Application>Microsoft Office PowerPoint</Application>
  <PresentationFormat>Presentazione su schermo (4:3)</PresentationFormat>
  <Paragraphs>92</Paragraphs>
  <Slides>9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9</vt:i4>
      </vt:variant>
    </vt:vector>
  </HeadingPairs>
  <TitlesOfParts>
    <vt:vector size="10" baseType="lpstr">
      <vt:lpstr>Tema di Office</vt:lpstr>
      <vt:lpstr>Spunti sul Seicento inglese</vt:lpstr>
      <vt:lpstr>Il «King in Parliament»</vt:lpstr>
      <vt:lpstr>Sistema delle fonti inglesi</vt:lpstr>
      <vt:lpstr>Sistema giudiziario e Common law </vt:lpstr>
      <vt:lpstr>Eventi significativi (1)</vt:lpstr>
      <vt:lpstr>Eventi significativi (2)</vt:lpstr>
      <vt:lpstr>FdG della Monarchia costituzionale</vt:lpstr>
      <vt:lpstr>Transizione dalla Monarchia costituzionale</vt:lpstr>
      <vt:lpstr>FdG della Monarchia parlamentare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Spunti sul ’600 INGLESE</dc:title>
  <dc:creator>utente</dc:creator>
  <cp:lastModifiedBy>utente</cp:lastModifiedBy>
  <cp:revision>3</cp:revision>
  <dcterms:created xsi:type="dcterms:W3CDTF">2015-10-20T12:40:39Z</dcterms:created>
  <dcterms:modified xsi:type="dcterms:W3CDTF">2017-03-03T14:09:15Z</dcterms:modified>
</cp:coreProperties>
</file>